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68"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p:scale>
          <a:sx n="70" d="100"/>
          <a:sy n="70" d="100"/>
        </p:scale>
        <p:origin x="964" y="-1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6FFA55B-1A31-4677-9114-DFE97B3342F9}" type="datetimeFigureOut">
              <a:rPr lang="en-GB" smtClean="0"/>
              <a:t>28/11/2021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1138729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FA55B-1A31-4677-9114-DFE97B3342F9}" type="datetimeFigureOut">
              <a:rPr lang="en-GB" smtClean="0"/>
              <a:t>28/11/2021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1085171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FA55B-1A31-4677-9114-DFE97B3342F9}" type="datetimeFigureOut">
              <a:rPr lang="en-GB" smtClean="0"/>
              <a:t>28/11/2021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2366162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FA55B-1A31-4677-9114-DFE97B3342F9}" type="datetimeFigureOut">
              <a:rPr lang="en-GB" smtClean="0"/>
              <a:t>28/11/2021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2369241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FA55B-1A31-4677-9114-DFE97B3342F9}" type="datetimeFigureOut">
              <a:rPr lang="en-GB" smtClean="0"/>
              <a:t>28/11/2021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390848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FFA55B-1A31-4677-9114-DFE97B3342F9}" type="datetimeFigureOut">
              <a:rPr lang="en-GB" smtClean="0"/>
              <a:t>28/11/2021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267366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FFA55B-1A31-4677-9114-DFE97B3342F9}" type="datetimeFigureOut">
              <a:rPr lang="en-GB" smtClean="0"/>
              <a:t>28/11/2021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953668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6FFA55B-1A31-4677-9114-DFE97B3342F9}" type="datetimeFigureOut">
              <a:rPr lang="en-GB" smtClean="0"/>
              <a:t>28/11/2021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3685961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FA55B-1A31-4677-9114-DFE97B3342F9}" type="datetimeFigureOut">
              <a:rPr lang="en-GB" smtClean="0"/>
              <a:t>28/11/2021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3132107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6FFA55B-1A31-4677-9114-DFE97B3342F9}" type="datetimeFigureOut">
              <a:rPr lang="en-GB" smtClean="0"/>
              <a:t>28/11/2021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1242071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6FFA55B-1A31-4677-9114-DFE97B3342F9}" type="datetimeFigureOut">
              <a:rPr lang="en-GB" smtClean="0"/>
              <a:t>28/11/2021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B8DC31-675F-44CD-AC54-DA220B084CB2}" type="slidenum">
              <a:rPr lang="en-GB" smtClean="0"/>
              <a:t>‹#›</a:t>
            </a:fld>
            <a:endParaRPr lang="en-GB"/>
          </a:p>
        </p:txBody>
      </p:sp>
    </p:spTree>
    <p:extLst>
      <p:ext uri="{BB962C8B-B14F-4D97-AF65-F5344CB8AC3E}">
        <p14:creationId xmlns:p14="http://schemas.microsoft.com/office/powerpoint/2010/main" val="1204473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6FFA55B-1A31-4677-9114-DFE97B3342F9}" type="datetimeFigureOut">
              <a:rPr lang="en-GB" smtClean="0"/>
              <a:t>28/11/2021</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0B8DC31-675F-44CD-AC54-DA220B084CB2}" type="slidenum">
              <a:rPr lang="en-GB" smtClean="0"/>
              <a:t>‹#›</a:t>
            </a:fld>
            <a:endParaRPr lang="en-GB"/>
          </a:p>
        </p:txBody>
      </p:sp>
    </p:spTree>
    <p:extLst>
      <p:ext uri="{BB962C8B-B14F-4D97-AF65-F5344CB8AC3E}">
        <p14:creationId xmlns:p14="http://schemas.microsoft.com/office/powerpoint/2010/main" val="37278643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92E0D8-2635-4FE2-B4F1-FB5C0694C50F}"/>
              </a:ext>
            </a:extLst>
          </p:cNvPr>
          <p:cNvSpPr/>
          <p:nvPr/>
        </p:nvSpPr>
        <p:spPr>
          <a:xfrm>
            <a:off x="0" y="0"/>
            <a:ext cx="6858000" cy="211689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blue comic background&quot; Royalty-Free Vectors - Storyblocks">
            <a:extLst>
              <a:ext uri="{FF2B5EF4-FFF2-40B4-BE49-F238E27FC236}">
                <a16:creationId xmlns:a16="http://schemas.microsoft.com/office/drawing/2014/main" id="{9FED2C1D-1FF8-4322-AA80-288D80F5A5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05481"/>
            <a:ext cx="6858000" cy="7038519"/>
          </a:xfrm>
          <a:prstGeom prst="rect">
            <a:avLst/>
          </a:prstGeom>
          <a:noFill/>
          <a:extLst>
            <a:ext uri="{909E8E84-426E-40DD-AFC4-6F175D3DCCD1}">
              <a14:hiddenFill xmlns:a14="http://schemas.microsoft.com/office/drawing/2010/main">
                <a:solidFill>
                  <a:srgbClr val="FFFFFF"/>
                </a:solidFill>
              </a14:hiddenFill>
            </a:ext>
          </a:extLst>
        </p:spPr>
      </p:pic>
      <p:sp>
        <p:nvSpPr>
          <p:cNvPr id="73" name="TextBox 72">
            <a:extLst>
              <a:ext uri="{FF2B5EF4-FFF2-40B4-BE49-F238E27FC236}">
                <a16:creationId xmlns:a16="http://schemas.microsoft.com/office/drawing/2014/main" id="{7499302F-B401-444F-B157-64F9B45F062C}"/>
              </a:ext>
            </a:extLst>
          </p:cNvPr>
          <p:cNvSpPr txBox="1"/>
          <p:nvPr/>
        </p:nvSpPr>
        <p:spPr>
          <a:xfrm rot="150545">
            <a:off x="685296" y="846519"/>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77" name="TextBox 76">
            <a:extLst>
              <a:ext uri="{FF2B5EF4-FFF2-40B4-BE49-F238E27FC236}">
                <a16:creationId xmlns:a16="http://schemas.microsoft.com/office/drawing/2014/main" id="{069017E8-55A2-4605-9B61-748D20720F7F}"/>
              </a:ext>
            </a:extLst>
          </p:cNvPr>
          <p:cNvSpPr txBox="1"/>
          <p:nvPr/>
        </p:nvSpPr>
        <p:spPr>
          <a:xfrm>
            <a:off x="206559" y="-199099"/>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82" name="TextBox 81">
            <a:extLst>
              <a:ext uri="{FF2B5EF4-FFF2-40B4-BE49-F238E27FC236}">
                <a16:creationId xmlns:a16="http://schemas.microsoft.com/office/drawing/2014/main" id="{36B8B6B8-478E-4325-AAD2-65EA28FB32AE}"/>
              </a:ext>
            </a:extLst>
          </p:cNvPr>
          <p:cNvSpPr txBox="1"/>
          <p:nvPr/>
        </p:nvSpPr>
        <p:spPr>
          <a:xfrm rot="150545">
            <a:off x="1372594" y="18183"/>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89" name="TextBox 88">
            <a:extLst>
              <a:ext uri="{FF2B5EF4-FFF2-40B4-BE49-F238E27FC236}">
                <a16:creationId xmlns:a16="http://schemas.microsoft.com/office/drawing/2014/main" id="{7DEE9AD1-2009-4F4B-8022-87A18C4DFB24}"/>
              </a:ext>
            </a:extLst>
          </p:cNvPr>
          <p:cNvSpPr txBox="1"/>
          <p:nvPr/>
        </p:nvSpPr>
        <p:spPr>
          <a:xfrm rot="150545">
            <a:off x="4396908" y="683386"/>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91" name="TextBox 90">
            <a:extLst>
              <a:ext uri="{FF2B5EF4-FFF2-40B4-BE49-F238E27FC236}">
                <a16:creationId xmlns:a16="http://schemas.microsoft.com/office/drawing/2014/main" id="{57C653DC-3182-4771-B631-C688CF8E9497}"/>
              </a:ext>
            </a:extLst>
          </p:cNvPr>
          <p:cNvSpPr txBox="1"/>
          <p:nvPr/>
        </p:nvSpPr>
        <p:spPr>
          <a:xfrm>
            <a:off x="3918171" y="-11343"/>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94" name="TextBox 93">
            <a:extLst>
              <a:ext uri="{FF2B5EF4-FFF2-40B4-BE49-F238E27FC236}">
                <a16:creationId xmlns:a16="http://schemas.microsoft.com/office/drawing/2014/main" id="{1239B2CD-9327-4A09-8E09-19DDEB5373E4}"/>
              </a:ext>
            </a:extLst>
          </p:cNvPr>
          <p:cNvSpPr txBox="1"/>
          <p:nvPr/>
        </p:nvSpPr>
        <p:spPr>
          <a:xfrm rot="150545">
            <a:off x="5084206" y="78343"/>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pic>
        <p:nvPicPr>
          <p:cNvPr id="5" name="Picture 4">
            <a:extLst>
              <a:ext uri="{FF2B5EF4-FFF2-40B4-BE49-F238E27FC236}">
                <a16:creationId xmlns:a16="http://schemas.microsoft.com/office/drawing/2014/main" id="{8AF7BAC6-05FE-4994-ABF3-5645CEACCCDE}"/>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0" b="100000" l="3518" r="100000"/>
                    </a14:imgEffect>
                  </a14:imgLayer>
                </a14:imgProps>
              </a:ext>
              <a:ext uri="{28A0092B-C50C-407E-A947-70E740481C1C}">
                <a14:useLocalDpi xmlns:a14="http://schemas.microsoft.com/office/drawing/2010/main" val="0"/>
              </a:ext>
            </a:extLst>
          </a:blip>
          <a:stretch>
            <a:fillRect/>
          </a:stretch>
        </p:blipFill>
        <p:spPr>
          <a:xfrm>
            <a:off x="4787748" y="-180925"/>
            <a:ext cx="2226501" cy="2226501"/>
          </a:xfrm>
          <a:prstGeom prst="rect">
            <a:avLst/>
          </a:prstGeom>
        </p:spPr>
      </p:pic>
      <p:sp>
        <p:nvSpPr>
          <p:cNvPr id="96" name="TextBox 95">
            <a:extLst>
              <a:ext uri="{FF2B5EF4-FFF2-40B4-BE49-F238E27FC236}">
                <a16:creationId xmlns:a16="http://schemas.microsoft.com/office/drawing/2014/main" id="{34194B5B-CE38-403D-9BDD-B99E0CAD70C8}"/>
              </a:ext>
            </a:extLst>
          </p:cNvPr>
          <p:cNvSpPr txBox="1"/>
          <p:nvPr/>
        </p:nvSpPr>
        <p:spPr>
          <a:xfrm rot="20567510">
            <a:off x="2745623" y="723761"/>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3" name="TextBox 2">
            <a:extLst>
              <a:ext uri="{FF2B5EF4-FFF2-40B4-BE49-F238E27FC236}">
                <a16:creationId xmlns:a16="http://schemas.microsoft.com/office/drawing/2014/main" id="{EDC340DB-AF8B-4ACE-853C-3A7F980DC60B}"/>
              </a:ext>
            </a:extLst>
          </p:cNvPr>
          <p:cNvSpPr txBox="1"/>
          <p:nvPr/>
        </p:nvSpPr>
        <p:spPr>
          <a:xfrm>
            <a:off x="-125138" y="-35751"/>
            <a:ext cx="5244941" cy="212365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What is online bullying &amp; how can we deal with it</a:t>
            </a:r>
          </a:p>
        </p:txBody>
      </p:sp>
      <p:sp>
        <p:nvSpPr>
          <p:cNvPr id="13" name="Rectangle 12">
            <a:extLst>
              <a:ext uri="{FF2B5EF4-FFF2-40B4-BE49-F238E27FC236}">
                <a16:creationId xmlns:a16="http://schemas.microsoft.com/office/drawing/2014/main" id="{86859FE7-6B5C-4706-9CEC-9ADEF79A022D}"/>
              </a:ext>
            </a:extLst>
          </p:cNvPr>
          <p:cNvSpPr/>
          <p:nvPr/>
        </p:nvSpPr>
        <p:spPr>
          <a:xfrm>
            <a:off x="206559" y="2211551"/>
            <a:ext cx="6450647" cy="1554964"/>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6C785E92-C598-4FEA-8440-F7F84406F3E2}"/>
              </a:ext>
            </a:extLst>
          </p:cNvPr>
          <p:cNvSpPr txBox="1"/>
          <p:nvPr/>
        </p:nvSpPr>
        <p:spPr>
          <a:xfrm>
            <a:off x="224852" y="2233081"/>
            <a:ext cx="6408296" cy="1533433"/>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What is Cyberbullying?</a:t>
            </a:r>
          </a:p>
          <a:p>
            <a:pPr algn="just"/>
            <a:r>
              <a:rPr lang="en-GB" sz="1200" b="1" dirty="0"/>
              <a:t>Cyberbullying is bullying with the use of digital technologies. It can take place on social media, messaging platforms, gaming platforms and mobile phones. It is repeated behaviour, aimed at scaring, angering or shaming those who are targeted. Examples include:</a:t>
            </a:r>
          </a:p>
          <a:p>
            <a:pPr marL="285750" indent="-285750" algn="just">
              <a:buFont typeface="Arial" panose="020B0604020202020204" pitchFamily="34" charset="0"/>
              <a:buChar char="•"/>
            </a:pPr>
            <a:r>
              <a:rPr lang="en-GB" sz="1200" b="1" dirty="0"/>
              <a:t>spreading lies about or posting embarrassing photos of someone on social media</a:t>
            </a:r>
          </a:p>
          <a:p>
            <a:pPr marL="285750" indent="-285750" algn="just">
              <a:buFont typeface="Arial" panose="020B0604020202020204" pitchFamily="34" charset="0"/>
              <a:buChar char="•"/>
            </a:pPr>
            <a:r>
              <a:rPr lang="en-GB" sz="1200" b="1" dirty="0"/>
              <a:t>sending hurtful messages or threats via messaging platforms</a:t>
            </a:r>
          </a:p>
          <a:p>
            <a:pPr marL="285750" indent="-285750" algn="just">
              <a:buFont typeface="Arial" panose="020B0604020202020204" pitchFamily="34" charset="0"/>
              <a:buChar char="•"/>
            </a:pPr>
            <a:r>
              <a:rPr lang="en-GB" sz="1200" b="1" dirty="0"/>
              <a:t>impersonating someone and sending mean messages to others on their behalf. </a:t>
            </a:r>
          </a:p>
        </p:txBody>
      </p:sp>
      <p:pic>
        <p:nvPicPr>
          <p:cNvPr id="12" name="Picture 11" descr="A picture containing icon&#10;&#10;Description automatically generated">
            <a:extLst>
              <a:ext uri="{FF2B5EF4-FFF2-40B4-BE49-F238E27FC236}">
                <a16:creationId xmlns:a16="http://schemas.microsoft.com/office/drawing/2014/main" id="{8E5E6B9C-D439-4528-BAF1-255117A76A4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99" b="95980" l="9799" r="89950">
                        <a14:foregroundMark x1="30151" y1="74874" x2="30151" y2="74874"/>
                        <a14:foregroundMark x1="30151" y1="74874" x2="41206" y2="83668"/>
                        <a14:foregroundMark x1="41206" y1="83668" x2="69849" y2="66583"/>
                        <a14:foregroundMark x1="69849" y1="66583" x2="83166" y2="53266"/>
                        <a14:foregroundMark x1="56784" y1="57286" x2="59296" y2="65829"/>
                        <a14:foregroundMark x1="54020" y1="66332" x2="54020" y2="57286"/>
                        <a14:foregroundMark x1="60302" y1="52261" x2="65327" y2="59799"/>
                        <a14:foregroundMark x1="77387" y1="43719" x2="59799" y2="55779"/>
                        <a14:foregroundMark x1="24874" y1="70101" x2="34171" y2="79899"/>
                        <a14:foregroundMark x1="34171" y1="79899" x2="34171" y2="80151"/>
                        <a14:foregroundMark x1="18844" y1="75377" x2="29397" y2="82915"/>
                        <a14:foregroundMark x1="29397" y1="82915" x2="38693" y2="94724"/>
                        <a14:foregroundMark x1="38693" y1="94724" x2="39196" y2="94975"/>
                        <a14:foregroundMark x1="42211" y1="86935" x2="64070" y2="61558"/>
                        <a14:foregroundMark x1="64070" y1="61558" x2="78141" y2="53266"/>
                        <a14:foregroundMark x1="78141" y1="53266" x2="78894" y2="53266"/>
                        <a14:foregroundMark x1="78894" y1="52261" x2="53518" y2="65578"/>
                        <a14:foregroundMark x1="53518" y1="65578" x2="43970" y2="79648"/>
                        <a14:foregroundMark x1="43970" y1="79648" x2="30402" y2="87940"/>
                        <a14:foregroundMark x1="30402" y1="87940" x2="25126" y2="72613"/>
                        <a14:foregroundMark x1="25126" y1="72613" x2="37437" y2="78894"/>
                        <a14:foregroundMark x1="37437" y1="78894" x2="31658" y2="74372"/>
                        <a14:foregroundMark x1="30653" y1="70854" x2="28141" y2="70854"/>
                        <a14:foregroundMark x1="28141" y1="70854" x2="39950" y2="79899"/>
                        <a14:foregroundMark x1="39950" y1="79899" x2="39950" y2="80151"/>
                        <a14:foregroundMark x1="39950" y1="80151" x2="30402" y2="67337"/>
                        <a14:foregroundMark x1="30402" y1="67337" x2="30151" y2="80402"/>
                        <a14:foregroundMark x1="30151" y1="80402" x2="40201" y2="90201"/>
                        <a14:foregroundMark x1="40201" y1="90201" x2="85930" y2="55276"/>
                        <a14:foregroundMark x1="85930" y1="55276" x2="71608" y2="50503"/>
                        <a14:foregroundMark x1="71608" y1="50503" x2="65075" y2="55025"/>
                        <a14:foregroundMark x1="81407" y1="52010" x2="77889" y2="47236"/>
                        <a14:foregroundMark x1="87186" y1="57789" x2="80905" y2="59045"/>
                        <a14:foregroundMark x1="88442" y1="56784" x2="88442" y2="56784"/>
                        <a14:foregroundMark x1="88442" y1="56784" x2="79899" y2="42714"/>
                        <a14:foregroundMark x1="54271" y1="81910" x2="42714" y2="91709"/>
                        <a14:foregroundMark x1="42714" y1="91709" x2="39698" y2="95980"/>
                        <a14:foregroundMark x1="52010" y1="65829" x2="40704" y2="77136"/>
                        <a14:foregroundMark x1="40704" y1="77136" x2="31407" y2="66332"/>
                        <a14:foregroundMark x1="31407" y1="66332" x2="29146" y2="65327"/>
                        <a14:foregroundMark x1="36683" y1="72362" x2="29899" y2="65075"/>
                        <a14:foregroundMark x1="31658" y1="65075" x2="40704" y2="76884"/>
                      </a14:backgroundRemoval>
                    </a14:imgEffect>
                  </a14:imgLayer>
                </a14:imgProps>
              </a:ext>
              <a:ext uri="{28A0092B-C50C-407E-A947-70E740481C1C}">
                <a14:useLocalDpi xmlns:a14="http://schemas.microsoft.com/office/drawing/2010/main" val="0"/>
              </a:ext>
            </a:extLst>
          </a:blip>
          <a:stretch>
            <a:fillRect/>
          </a:stretch>
        </p:blipFill>
        <p:spPr>
          <a:xfrm>
            <a:off x="10054862" y="1612691"/>
            <a:ext cx="1389558" cy="1389558"/>
          </a:xfrm>
          <a:prstGeom prst="rect">
            <a:avLst/>
          </a:prstGeom>
        </p:spPr>
      </p:pic>
      <p:sp>
        <p:nvSpPr>
          <p:cNvPr id="29" name="Rectangle 28">
            <a:extLst>
              <a:ext uri="{FF2B5EF4-FFF2-40B4-BE49-F238E27FC236}">
                <a16:creationId xmlns:a16="http://schemas.microsoft.com/office/drawing/2014/main" id="{08856DF9-42DA-42B4-8C60-527019331F91}"/>
              </a:ext>
            </a:extLst>
          </p:cNvPr>
          <p:cNvSpPr/>
          <p:nvPr/>
        </p:nvSpPr>
        <p:spPr>
          <a:xfrm>
            <a:off x="170953" y="4050484"/>
            <a:ext cx="6450647" cy="696917"/>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E62DADDE-5903-4C6E-AEEB-DB8A3D38C3EB}"/>
              </a:ext>
            </a:extLst>
          </p:cNvPr>
          <p:cNvSpPr txBox="1"/>
          <p:nvPr/>
        </p:nvSpPr>
        <p:spPr>
          <a:xfrm>
            <a:off x="206559" y="4048037"/>
            <a:ext cx="6408296" cy="681790"/>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lang="en-GB" sz="1200" b="1" i="0" dirty="0">
                <a:solidFill>
                  <a:srgbClr val="FF0000"/>
                </a:solidFill>
                <a:effectLst/>
                <a:latin typeface="Nunito Sans" panose="020B0604020202020204" pitchFamily="2" charset="0"/>
              </a:rPr>
              <a:t>Know that it’s not your fault</a:t>
            </a:r>
            <a:r>
              <a:rPr lang="en-GB" sz="1200" b="1" i="0" dirty="0">
                <a:solidFill>
                  <a:srgbClr val="000000"/>
                </a:solidFill>
                <a:effectLst/>
                <a:latin typeface="Nunito Sans" panose="020B0604020202020204" pitchFamily="2" charset="0"/>
              </a:rPr>
              <a:t>.</a:t>
            </a:r>
            <a:r>
              <a:rPr lang="en-GB" sz="1200" b="0" i="0" dirty="0">
                <a:solidFill>
                  <a:srgbClr val="000000"/>
                </a:solidFill>
                <a:effectLst/>
                <a:latin typeface="Nunito Sans" panose="020B0604020202020204" pitchFamily="2" charset="0"/>
              </a:rPr>
              <a:t> What people call “bullying” is sometimes an argument between two people. But if someone is repeatedly cruel to you, that’s bullying and you mustn’t blame yourself. No one deserves to be treated cruelly.</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3" name="Rectangle 32">
            <a:extLst>
              <a:ext uri="{FF2B5EF4-FFF2-40B4-BE49-F238E27FC236}">
                <a16:creationId xmlns:a16="http://schemas.microsoft.com/office/drawing/2014/main" id="{02367A30-EA13-4175-96E5-735E63B7FEE9}"/>
              </a:ext>
            </a:extLst>
          </p:cNvPr>
          <p:cNvSpPr/>
          <p:nvPr/>
        </p:nvSpPr>
        <p:spPr>
          <a:xfrm>
            <a:off x="182501" y="5012988"/>
            <a:ext cx="6450647" cy="113693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TextBox 33">
            <a:extLst>
              <a:ext uri="{FF2B5EF4-FFF2-40B4-BE49-F238E27FC236}">
                <a16:creationId xmlns:a16="http://schemas.microsoft.com/office/drawing/2014/main" id="{F8F312A6-4B7F-456C-AA29-A6A48D9ADDBB}"/>
              </a:ext>
            </a:extLst>
          </p:cNvPr>
          <p:cNvSpPr txBox="1"/>
          <p:nvPr/>
        </p:nvSpPr>
        <p:spPr>
          <a:xfrm>
            <a:off x="202395" y="5012986"/>
            <a:ext cx="6408296" cy="1077026"/>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lang="en-GB" sz="1200" b="1" i="0" dirty="0">
                <a:solidFill>
                  <a:srgbClr val="FF0000"/>
                </a:solidFill>
                <a:effectLst/>
                <a:latin typeface="Nunito Sans" pitchFamily="2" charset="0"/>
              </a:rPr>
              <a:t>Don’t respond or retaliate</a:t>
            </a:r>
            <a:r>
              <a:rPr lang="en-GB" sz="1200" b="1" i="0" dirty="0">
                <a:solidFill>
                  <a:srgbClr val="000000"/>
                </a:solidFill>
                <a:effectLst/>
                <a:latin typeface="Nunito Sans" pitchFamily="2" charset="0"/>
              </a:rPr>
              <a:t>.</a:t>
            </a:r>
            <a:r>
              <a:rPr lang="en-GB" sz="1200" b="0" i="0" dirty="0">
                <a:solidFill>
                  <a:srgbClr val="000000"/>
                </a:solidFill>
                <a:effectLst/>
                <a:latin typeface="Nunito Sans" pitchFamily="2" charset="0"/>
              </a:rPr>
              <a:t> Sometimes a reaction is exactly what aggressors are looking for because they think it gives them power over you, and you don’t want to empower a bully. As for retaliating, getting back at a bully turns you into one – and can turn one mean act into a chain reaction. If you can, remove yourself from the situation. If you can’t, sometimes humour disarms or distracts a person from bullying.</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5" name="Rectangle 34">
            <a:extLst>
              <a:ext uri="{FF2B5EF4-FFF2-40B4-BE49-F238E27FC236}">
                <a16:creationId xmlns:a16="http://schemas.microsoft.com/office/drawing/2014/main" id="{6F854709-7CDF-417D-9978-DFF038408D66}"/>
              </a:ext>
            </a:extLst>
          </p:cNvPr>
          <p:cNvSpPr/>
          <p:nvPr/>
        </p:nvSpPr>
        <p:spPr>
          <a:xfrm>
            <a:off x="199365" y="6379443"/>
            <a:ext cx="6450647" cy="69234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TextBox 36">
            <a:extLst>
              <a:ext uri="{FF2B5EF4-FFF2-40B4-BE49-F238E27FC236}">
                <a16:creationId xmlns:a16="http://schemas.microsoft.com/office/drawing/2014/main" id="{81465D46-1F65-49B6-9ADC-742AE906C1F9}"/>
              </a:ext>
            </a:extLst>
          </p:cNvPr>
          <p:cNvSpPr txBox="1"/>
          <p:nvPr/>
        </p:nvSpPr>
        <p:spPr>
          <a:xfrm>
            <a:off x="213304" y="6389992"/>
            <a:ext cx="6408296" cy="681790"/>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lang="en-GB" sz="1200" b="1" i="0" dirty="0">
                <a:solidFill>
                  <a:srgbClr val="FF0000"/>
                </a:solidFill>
                <a:effectLst/>
                <a:latin typeface="Nunito Sans" pitchFamily="2" charset="0"/>
              </a:rPr>
              <a:t>Save the evidence</a:t>
            </a:r>
            <a:r>
              <a:rPr lang="en-GB" sz="1200" b="1" i="0" dirty="0">
                <a:solidFill>
                  <a:srgbClr val="000000"/>
                </a:solidFill>
                <a:effectLst/>
                <a:latin typeface="Nunito Sans" pitchFamily="2" charset="0"/>
              </a:rPr>
              <a:t>.</a:t>
            </a:r>
            <a:r>
              <a:rPr lang="en-GB" sz="1200" b="0" i="0" dirty="0">
                <a:solidFill>
                  <a:srgbClr val="000000"/>
                </a:solidFill>
                <a:effectLst/>
                <a:latin typeface="Nunito Sans" pitchFamily="2" charset="0"/>
              </a:rPr>
              <a:t> The only good news about bullying online or on phones is that it can usually be captured, saved, and shown to someone who can help. You can save that evidence in case things escalate.</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8" name="Rectangle 37">
            <a:extLst>
              <a:ext uri="{FF2B5EF4-FFF2-40B4-BE49-F238E27FC236}">
                <a16:creationId xmlns:a16="http://schemas.microsoft.com/office/drawing/2014/main" id="{DF231009-47C9-4AC9-A851-91A9CB8D91BC}"/>
              </a:ext>
            </a:extLst>
          </p:cNvPr>
          <p:cNvSpPr/>
          <p:nvPr/>
        </p:nvSpPr>
        <p:spPr>
          <a:xfrm>
            <a:off x="206559" y="7271615"/>
            <a:ext cx="6450647" cy="690995"/>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TextBox 38">
            <a:extLst>
              <a:ext uri="{FF2B5EF4-FFF2-40B4-BE49-F238E27FC236}">
                <a16:creationId xmlns:a16="http://schemas.microsoft.com/office/drawing/2014/main" id="{6235445E-14EC-4770-8954-038EFB22D2EF}"/>
              </a:ext>
            </a:extLst>
          </p:cNvPr>
          <p:cNvSpPr txBox="1"/>
          <p:nvPr/>
        </p:nvSpPr>
        <p:spPr>
          <a:xfrm>
            <a:off x="206559" y="7280820"/>
            <a:ext cx="6408296" cy="681790"/>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lang="en-GB" sz="1200" b="1" i="0" dirty="0">
                <a:solidFill>
                  <a:srgbClr val="FF0000"/>
                </a:solidFill>
                <a:effectLst/>
                <a:latin typeface="Nunito Sans" pitchFamily="2" charset="0"/>
              </a:rPr>
              <a:t>Tell the person to stop</a:t>
            </a:r>
            <a:r>
              <a:rPr lang="en-GB" sz="1200" b="1" i="0" dirty="0">
                <a:solidFill>
                  <a:srgbClr val="000000"/>
                </a:solidFill>
                <a:effectLst/>
                <a:latin typeface="Nunito Sans" pitchFamily="2" charset="0"/>
              </a:rPr>
              <a:t>.</a:t>
            </a:r>
            <a:r>
              <a:rPr lang="en-GB" sz="1200" b="0" i="0" dirty="0">
                <a:solidFill>
                  <a:srgbClr val="000000"/>
                </a:solidFill>
                <a:effectLst/>
                <a:latin typeface="Nunito Sans" pitchFamily="2" charset="0"/>
              </a:rPr>
              <a:t> This is completely up to you – don’t do it if you don’t feel totally comfortable doing it, because you need to make your position completely clear that you will not stand for this treatment any more. </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tangle 23">
            <a:extLst>
              <a:ext uri="{FF2B5EF4-FFF2-40B4-BE49-F238E27FC236}">
                <a16:creationId xmlns:a16="http://schemas.microsoft.com/office/drawing/2014/main" id="{FEDC1A11-60AA-48B7-9438-7C88CA0F98A0}"/>
              </a:ext>
            </a:extLst>
          </p:cNvPr>
          <p:cNvSpPr/>
          <p:nvPr/>
        </p:nvSpPr>
        <p:spPr>
          <a:xfrm>
            <a:off x="206559" y="8159094"/>
            <a:ext cx="6450647" cy="690995"/>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TextBox 24">
            <a:extLst>
              <a:ext uri="{FF2B5EF4-FFF2-40B4-BE49-F238E27FC236}">
                <a16:creationId xmlns:a16="http://schemas.microsoft.com/office/drawing/2014/main" id="{C3DABD77-EFE5-4B81-A714-E01E93E7BD20}"/>
              </a:ext>
            </a:extLst>
          </p:cNvPr>
          <p:cNvSpPr txBox="1"/>
          <p:nvPr/>
        </p:nvSpPr>
        <p:spPr>
          <a:xfrm>
            <a:off x="206559" y="8168299"/>
            <a:ext cx="6408296" cy="681790"/>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lang="en-GB" sz="1200" b="1" i="0" dirty="0">
                <a:solidFill>
                  <a:srgbClr val="FF0000"/>
                </a:solidFill>
                <a:effectLst/>
                <a:latin typeface="Nunito Sans" pitchFamily="2" charset="0"/>
              </a:rPr>
              <a:t>Reach out for help</a:t>
            </a:r>
            <a:r>
              <a:rPr lang="en-GB" sz="1200" b="0" i="0" dirty="0">
                <a:solidFill>
                  <a:srgbClr val="FF0000"/>
                </a:solidFill>
                <a:effectLst/>
                <a:latin typeface="Nunito Sans" pitchFamily="2" charset="0"/>
              </a:rPr>
              <a:t> </a:t>
            </a:r>
            <a:r>
              <a:rPr lang="en-GB" sz="1200" b="0" i="0" dirty="0">
                <a:solidFill>
                  <a:srgbClr val="000000"/>
                </a:solidFill>
                <a:effectLst/>
                <a:latin typeface="Nunito Sans" pitchFamily="2" charset="0"/>
              </a:rPr>
              <a:t>– </a:t>
            </a:r>
            <a:r>
              <a:rPr lang="en-GB" sz="1200" b="0" i="1" dirty="0">
                <a:solidFill>
                  <a:srgbClr val="000000"/>
                </a:solidFill>
                <a:effectLst/>
                <a:latin typeface="Nunito Sans" pitchFamily="2" charset="0"/>
              </a:rPr>
              <a:t>especially </a:t>
            </a:r>
            <a:r>
              <a:rPr lang="en-GB" sz="1200" b="0" i="0" dirty="0">
                <a:solidFill>
                  <a:srgbClr val="000000"/>
                </a:solidFill>
                <a:effectLst/>
                <a:latin typeface="Nunito Sans" pitchFamily="2" charset="0"/>
              </a:rPr>
              <a:t>if the behaviour's really getting to you. You deserve backup. See if there’s someone who can listen, help you process what’s going on and work through it – a friend, relative or maybe an adult you trust.</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8335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92E0D8-2635-4FE2-B4F1-FB5C0694C50F}"/>
              </a:ext>
            </a:extLst>
          </p:cNvPr>
          <p:cNvSpPr/>
          <p:nvPr/>
        </p:nvSpPr>
        <p:spPr>
          <a:xfrm>
            <a:off x="0" y="0"/>
            <a:ext cx="6858000" cy="211689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blue comic background&quot; Royalty-Free Vectors - Storyblocks">
            <a:extLst>
              <a:ext uri="{FF2B5EF4-FFF2-40B4-BE49-F238E27FC236}">
                <a16:creationId xmlns:a16="http://schemas.microsoft.com/office/drawing/2014/main" id="{9FED2C1D-1FF8-4322-AA80-288D80F5A5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05481"/>
            <a:ext cx="6858000" cy="7038519"/>
          </a:xfrm>
          <a:prstGeom prst="rect">
            <a:avLst/>
          </a:prstGeom>
          <a:noFill/>
          <a:extLst>
            <a:ext uri="{909E8E84-426E-40DD-AFC4-6F175D3DCCD1}">
              <a14:hiddenFill xmlns:a14="http://schemas.microsoft.com/office/drawing/2010/main">
                <a:solidFill>
                  <a:srgbClr val="FFFFFF"/>
                </a:solidFill>
              </a14:hiddenFill>
            </a:ext>
          </a:extLst>
        </p:spPr>
      </p:pic>
      <p:sp>
        <p:nvSpPr>
          <p:cNvPr id="73" name="TextBox 72">
            <a:extLst>
              <a:ext uri="{FF2B5EF4-FFF2-40B4-BE49-F238E27FC236}">
                <a16:creationId xmlns:a16="http://schemas.microsoft.com/office/drawing/2014/main" id="{7499302F-B401-444F-B157-64F9B45F062C}"/>
              </a:ext>
            </a:extLst>
          </p:cNvPr>
          <p:cNvSpPr txBox="1"/>
          <p:nvPr/>
        </p:nvSpPr>
        <p:spPr>
          <a:xfrm rot="150545">
            <a:off x="685296" y="846519"/>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77" name="TextBox 76">
            <a:extLst>
              <a:ext uri="{FF2B5EF4-FFF2-40B4-BE49-F238E27FC236}">
                <a16:creationId xmlns:a16="http://schemas.microsoft.com/office/drawing/2014/main" id="{069017E8-55A2-4605-9B61-748D20720F7F}"/>
              </a:ext>
            </a:extLst>
          </p:cNvPr>
          <p:cNvSpPr txBox="1"/>
          <p:nvPr/>
        </p:nvSpPr>
        <p:spPr>
          <a:xfrm>
            <a:off x="206559" y="-199099"/>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82" name="TextBox 81">
            <a:extLst>
              <a:ext uri="{FF2B5EF4-FFF2-40B4-BE49-F238E27FC236}">
                <a16:creationId xmlns:a16="http://schemas.microsoft.com/office/drawing/2014/main" id="{36B8B6B8-478E-4325-AAD2-65EA28FB32AE}"/>
              </a:ext>
            </a:extLst>
          </p:cNvPr>
          <p:cNvSpPr txBox="1"/>
          <p:nvPr/>
        </p:nvSpPr>
        <p:spPr>
          <a:xfrm rot="150545">
            <a:off x="1372594" y="18183"/>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89" name="TextBox 88">
            <a:extLst>
              <a:ext uri="{FF2B5EF4-FFF2-40B4-BE49-F238E27FC236}">
                <a16:creationId xmlns:a16="http://schemas.microsoft.com/office/drawing/2014/main" id="{7DEE9AD1-2009-4F4B-8022-87A18C4DFB24}"/>
              </a:ext>
            </a:extLst>
          </p:cNvPr>
          <p:cNvSpPr txBox="1"/>
          <p:nvPr/>
        </p:nvSpPr>
        <p:spPr>
          <a:xfrm rot="150545">
            <a:off x="4396908" y="683386"/>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91" name="TextBox 90">
            <a:extLst>
              <a:ext uri="{FF2B5EF4-FFF2-40B4-BE49-F238E27FC236}">
                <a16:creationId xmlns:a16="http://schemas.microsoft.com/office/drawing/2014/main" id="{57C653DC-3182-4771-B631-C688CF8E9497}"/>
              </a:ext>
            </a:extLst>
          </p:cNvPr>
          <p:cNvSpPr txBox="1"/>
          <p:nvPr/>
        </p:nvSpPr>
        <p:spPr>
          <a:xfrm>
            <a:off x="3918171" y="-11343"/>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94" name="TextBox 93">
            <a:extLst>
              <a:ext uri="{FF2B5EF4-FFF2-40B4-BE49-F238E27FC236}">
                <a16:creationId xmlns:a16="http://schemas.microsoft.com/office/drawing/2014/main" id="{1239B2CD-9327-4A09-8E09-19DDEB5373E4}"/>
              </a:ext>
            </a:extLst>
          </p:cNvPr>
          <p:cNvSpPr txBox="1"/>
          <p:nvPr/>
        </p:nvSpPr>
        <p:spPr>
          <a:xfrm rot="150545">
            <a:off x="5084206" y="78343"/>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pic>
        <p:nvPicPr>
          <p:cNvPr id="5" name="Picture 4">
            <a:extLst>
              <a:ext uri="{FF2B5EF4-FFF2-40B4-BE49-F238E27FC236}">
                <a16:creationId xmlns:a16="http://schemas.microsoft.com/office/drawing/2014/main" id="{8AF7BAC6-05FE-4994-ABF3-5645CEACCCDE}"/>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0" b="100000" l="3518" r="100000"/>
                    </a14:imgEffect>
                  </a14:imgLayer>
                </a14:imgProps>
              </a:ext>
              <a:ext uri="{28A0092B-C50C-407E-A947-70E740481C1C}">
                <a14:useLocalDpi xmlns:a14="http://schemas.microsoft.com/office/drawing/2010/main" val="0"/>
              </a:ext>
            </a:extLst>
          </a:blip>
          <a:stretch>
            <a:fillRect/>
          </a:stretch>
        </p:blipFill>
        <p:spPr>
          <a:xfrm>
            <a:off x="4787748" y="-180925"/>
            <a:ext cx="2226501" cy="2226501"/>
          </a:xfrm>
          <a:prstGeom prst="rect">
            <a:avLst/>
          </a:prstGeom>
        </p:spPr>
      </p:pic>
      <p:sp>
        <p:nvSpPr>
          <p:cNvPr id="96" name="TextBox 95">
            <a:extLst>
              <a:ext uri="{FF2B5EF4-FFF2-40B4-BE49-F238E27FC236}">
                <a16:creationId xmlns:a16="http://schemas.microsoft.com/office/drawing/2014/main" id="{34194B5B-CE38-403D-9BDD-B99E0CAD70C8}"/>
              </a:ext>
            </a:extLst>
          </p:cNvPr>
          <p:cNvSpPr txBox="1"/>
          <p:nvPr/>
        </p:nvSpPr>
        <p:spPr>
          <a:xfrm rot="20567510">
            <a:off x="2745623" y="723761"/>
            <a:ext cx="689548"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srgbClr val="233E6F"/>
                </a:solidFill>
                <a:effectLst/>
                <a:uLnTx/>
                <a:uFillTx/>
                <a:latin typeface="Comic Sans MS" panose="030F0702030302020204" pitchFamily="66" charset="0"/>
                <a:ea typeface="+mn-ea"/>
                <a:cs typeface="+mn-cs"/>
              </a:rPr>
              <a:t>?</a:t>
            </a:r>
          </a:p>
        </p:txBody>
      </p:sp>
      <p:sp>
        <p:nvSpPr>
          <p:cNvPr id="3" name="TextBox 2">
            <a:extLst>
              <a:ext uri="{FF2B5EF4-FFF2-40B4-BE49-F238E27FC236}">
                <a16:creationId xmlns:a16="http://schemas.microsoft.com/office/drawing/2014/main" id="{EDC340DB-AF8B-4ACE-853C-3A7F980DC60B}"/>
              </a:ext>
            </a:extLst>
          </p:cNvPr>
          <p:cNvSpPr txBox="1"/>
          <p:nvPr/>
        </p:nvSpPr>
        <p:spPr>
          <a:xfrm>
            <a:off x="-125138" y="-35751"/>
            <a:ext cx="5244941" cy="212365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What is online bullying &amp; how can we deal with it</a:t>
            </a:r>
          </a:p>
        </p:txBody>
      </p:sp>
      <p:sp>
        <p:nvSpPr>
          <p:cNvPr id="13" name="Rectangle 12">
            <a:extLst>
              <a:ext uri="{FF2B5EF4-FFF2-40B4-BE49-F238E27FC236}">
                <a16:creationId xmlns:a16="http://schemas.microsoft.com/office/drawing/2014/main" id="{86859FE7-6B5C-4706-9CEC-9ADEF79A022D}"/>
              </a:ext>
            </a:extLst>
          </p:cNvPr>
          <p:cNvSpPr/>
          <p:nvPr/>
        </p:nvSpPr>
        <p:spPr>
          <a:xfrm>
            <a:off x="206559" y="2211551"/>
            <a:ext cx="6450647" cy="1339288"/>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6C785E92-C598-4FEA-8440-F7F84406F3E2}"/>
              </a:ext>
            </a:extLst>
          </p:cNvPr>
          <p:cNvSpPr txBox="1"/>
          <p:nvPr/>
        </p:nvSpPr>
        <p:spPr>
          <a:xfrm>
            <a:off x="224852" y="2233081"/>
            <a:ext cx="6408296" cy="1274644"/>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lang="en-GB" sz="1200" b="1" i="0" dirty="0">
                <a:solidFill>
                  <a:srgbClr val="FF0000"/>
                </a:solidFill>
                <a:effectLst/>
                <a:latin typeface="Nunito Sans" pitchFamily="2" charset="0"/>
              </a:rPr>
              <a:t>Use available tech tools</a:t>
            </a:r>
            <a:r>
              <a:rPr lang="en-GB" sz="1200" b="1" i="0" dirty="0">
                <a:solidFill>
                  <a:srgbClr val="000000"/>
                </a:solidFill>
                <a:effectLst/>
                <a:latin typeface="Nunito Sans" pitchFamily="2" charset="0"/>
              </a:rPr>
              <a:t>.</a:t>
            </a:r>
            <a:r>
              <a:rPr lang="en-GB" sz="1200" b="0" i="0" dirty="0">
                <a:solidFill>
                  <a:srgbClr val="000000"/>
                </a:solidFill>
                <a:effectLst/>
                <a:latin typeface="Nunito Sans" pitchFamily="2" charset="0"/>
              </a:rPr>
              <a:t> Most social media apps and services allow you to block the person. Whether the harassment’s in an app, texting, comments or tagged photos, do yourself a favour and block the person. You can also report the problem to the service. That probably won’t end it, but you don’t need the harassment in your face, and you’ll be less tempted to respond. If you’re getting threats of physical harm, you should call your local police (with a parent or guardian’s help) and consider reporting it to school authorities.</a:t>
            </a: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08856DF9-42DA-42B4-8C60-527019331F91}"/>
              </a:ext>
            </a:extLst>
          </p:cNvPr>
          <p:cNvSpPr/>
          <p:nvPr/>
        </p:nvSpPr>
        <p:spPr>
          <a:xfrm>
            <a:off x="178904" y="3732427"/>
            <a:ext cx="6450647" cy="1499701"/>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E62DADDE-5903-4C6E-AEEB-DB8A3D38C3EB}"/>
              </a:ext>
            </a:extLst>
          </p:cNvPr>
          <p:cNvSpPr txBox="1"/>
          <p:nvPr/>
        </p:nvSpPr>
        <p:spPr>
          <a:xfrm>
            <a:off x="224852" y="3759865"/>
            <a:ext cx="6408296" cy="1472263"/>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lang="en-GB" sz="1200" b="1" i="0" dirty="0">
                <a:solidFill>
                  <a:srgbClr val="FF0000"/>
                </a:solidFill>
                <a:effectLst/>
                <a:latin typeface="Nunito Sans" pitchFamily="2" charset="0"/>
              </a:rPr>
              <a:t>If someone you know is being bullied, take action</a:t>
            </a:r>
            <a:r>
              <a:rPr lang="en-GB" sz="1200" b="1" i="0" dirty="0">
                <a:solidFill>
                  <a:srgbClr val="000000"/>
                </a:solidFill>
                <a:effectLst/>
                <a:latin typeface="Nunito Sans" pitchFamily="2" charset="0"/>
              </a:rPr>
              <a:t>.</a:t>
            </a:r>
            <a:r>
              <a:rPr lang="en-GB" sz="1200" b="0" i="0" dirty="0">
                <a:solidFill>
                  <a:srgbClr val="000000"/>
                </a:solidFill>
                <a:effectLst/>
                <a:latin typeface="Nunito Sans" pitchFamily="2" charset="0"/>
              </a:rPr>
              <a:t> Just standing by can empower an aggressor and does nothing to help. The best thing you can do is try to stop the bullying by taking a stand against it. If you can’t stop it, support the person being bullied. If the person’s a friend, you can listen and see how to help. Consider together whether you should report the bullying. If you’re not already friends, even a kind word can help reduce the pain. At the very least, help by not passing along a mean message and not giving positive attention to the person doing the bullying</a:t>
            </a:r>
            <a:r>
              <a:rPr lang="en-GB" sz="1200" b="1" i="0" dirty="0">
                <a:solidFill>
                  <a:srgbClr val="000000"/>
                </a:solidFill>
                <a:effectLst/>
                <a:latin typeface="Nunito Sans" pitchFamily="2" charset="0"/>
              </a:rPr>
              <a:t>.</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tangle 25">
            <a:extLst>
              <a:ext uri="{FF2B5EF4-FFF2-40B4-BE49-F238E27FC236}">
                <a16:creationId xmlns:a16="http://schemas.microsoft.com/office/drawing/2014/main" id="{0D94DFCF-07FF-4C76-B3BE-7E719FD2AC73}"/>
              </a:ext>
            </a:extLst>
          </p:cNvPr>
          <p:cNvSpPr/>
          <p:nvPr/>
        </p:nvSpPr>
        <p:spPr>
          <a:xfrm>
            <a:off x="178903" y="5413716"/>
            <a:ext cx="6450647" cy="3544753"/>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TextBox 30">
            <a:extLst>
              <a:ext uri="{FF2B5EF4-FFF2-40B4-BE49-F238E27FC236}">
                <a16:creationId xmlns:a16="http://schemas.microsoft.com/office/drawing/2014/main" id="{4152B759-4E44-4332-80C6-2A02585B5BBF}"/>
              </a:ext>
            </a:extLst>
          </p:cNvPr>
          <p:cNvSpPr txBox="1"/>
          <p:nvPr/>
        </p:nvSpPr>
        <p:spPr>
          <a:xfrm>
            <a:off x="2701597" y="5782284"/>
            <a:ext cx="3752648" cy="2800767"/>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600" b="1" kern="0" dirty="0">
                <a:solidFill>
                  <a:sysClr val="windowText" lastClr="000000"/>
                </a:solidFill>
              </a:rPr>
              <a:t>Your Task</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sysClr val="windowText" lastClr="000000"/>
                </a:solidFill>
                <a:effectLst/>
                <a:uLnTx/>
                <a:uFillTx/>
              </a:rPr>
              <a:t>In groups you will need to plan and present a podcast giving advice on online bullying.  You will need to include:  </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600" b="1" i="0" u="none" strike="noStrike" kern="0" cap="none" spc="0" normalizeH="0" baseline="0" noProof="0" dirty="0">
              <a:ln>
                <a:noFill/>
              </a:ln>
              <a:solidFill>
                <a:sysClr val="windowText" lastClr="000000"/>
              </a:solidFill>
              <a:effectLst/>
              <a:uLnTx/>
              <a:uFillTx/>
            </a:endParaRPr>
          </a:p>
          <a:p>
            <a:pPr marL="342900" marR="0" lvl="0" indent="-342900" algn="just" defTabSz="914400" eaLnBrk="1" fontAlgn="auto" latinLnBrk="0" hangingPunct="1">
              <a:lnSpc>
                <a:spcPct val="100000"/>
              </a:lnSpc>
              <a:spcBef>
                <a:spcPts val="0"/>
              </a:spcBef>
              <a:spcAft>
                <a:spcPts val="0"/>
              </a:spcAft>
              <a:buClrTx/>
              <a:buSzTx/>
              <a:buFont typeface="+mj-lt"/>
              <a:buAutoNum type="arabicPeriod"/>
              <a:tabLst/>
              <a:defRPr/>
            </a:pPr>
            <a:r>
              <a:rPr kumimoji="0" lang="en-GB" sz="1600" b="0" i="0" u="none" strike="noStrike" kern="0" cap="none" spc="0" normalizeH="0" baseline="0" noProof="0" dirty="0">
                <a:ln>
                  <a:noFill/>
                </a:ln>
                <a:solidFill>
                  <a:sysClr val="windowText" lastClr="000000"/>
                </a:solidFill>
                <a:effectLst/>
                <a:uLnTx/>
                <a:uFillTx/>
              </a:rPr>
              <a:t>What cyber bullying is</a:t>
            </a:r>
          </a:p>
          <a:p>
            <a:pPr marL="342900" marR="0" lvl="0" indent="-342900" algn="just" defTabSz="914400" eaLnBrk="1" fontAlgn="auto" latinLnBrk="0" hangingPunct="1">
              <a:lnSpc>
                <a:spcPct val="100000"/>
              </a:lnSpc>
              <a:spcBef>
                <a:spcPts val="0"/>
              </a:spcBef>
              <a:spcAft>
                <a:spcPts val="0"/>
              </a:spcAft>
              <a:buClrTx/>
              <a:buSzTx/>
              <a:buFont typeface="+mj-lt"/>
              <a:buAutoNum type="arabicPeriod"/>
              <a:tabLst/>
              <a:defRPr/>
            </a:pPr>
            <a:r>
              <a:rPr kumimoji="0" lang="en-GB" sz="1600" b="0" i="0" u="none" strike="noStrike" kern="0" cap="none" spc="0" normalizeH="0" baseline="0" noProof="0" dirty="0">
                <a:ln>
                  <a:noFill/>
                </a:ln>
                <a:solidFill>
                  <a:sysClr val="windowText" lastClr="000000"/>
                </a:solidFill>
                <a:effectLst/>
                <a:uLnTx/>
                <a:uFillTx/>
              </a:rPr>
              <a:t>What people can do to try and stop it </a:t>
            </a:r>
          </a:p>
          <a:p>
            <a:pPr marR="0" lvl="0" algn="just" defTabSz="914400" eaLnBrk="1" fontAlgn="auto" latinLnBrk="0" hangingPunct="1">
              <a:lnSpc>
                <a:spcPct val="100000"/>
              </a:lnSpc>
              <a:spcBef>
                <a:spcPts val="0"/>
              </a:spcBef>
              <a:spcAft>
                <a:spcPts val="0"/>
              </a:spcAft>
              <a:buClrTx/>
              <a:buSzTx/>
              <a:tabLst/>
              <a:defRPr/>
            </a:pPr>
            <a:endParaRPr lang="en-GB" sz="1600" b="1" kern="0" dirty="0">
              <a:solidFill>
                <a:sysClr val="windowText" lastClr="000000"/>
              </a:solidFill>
            </a:endParaRPr>
          </a:p>
          <a:p>
            <a:pPr marR="0" lvl="0" algn="just" defTabSz="914400" eaLnBrk="1" fontAlgn="auto" latinLnBrk="0" hangingPunct="1">
              <a:lnSpc>
                <a:spcPct val="100000"/>
              </a:lnSpc>
              <a:spcBef>
                <a:spcPts val="0"/>
              </a:spcBef>
              <a:spcAft>
                <a:spcPts val="0"/>
              </a:spcAft>
              <a:buClrTx/>
              <a:buSzTx/>
              <a:tabLst/>
              <a:defRPr/>
            </a:pPr>
            <a:r>
              <a:rPr lang="en-GB" sz="1600" b="1" kern="0" dirty="0">
                <a:solidFill>
                  <a:sysClr val="windowText" lastClr="000000"/>
                </a:solidFill>
              </a:rPr>
              <a:t>You will need to prepare at least 2 mins worth of content that you will be presenting to another group</a:t>
            </a:r>
            <a:endParaRPr kumimoji="0" lang="en-GB" sz="1600" b="1" i="0" u="none" strike="noStrike" kern="0" cap="none" spc="0" normalizeH="0" baseline="0" noProof="0" dirty="0">
              <a:ln>
                <a:noFill/>
              </a:ln>
              <a:solidFill>
                <a:sysClr val="windowText" lastClr="000000"/>
              </a:solidFill>
              <a:effectLst/>
              <a:uLnTx/>
              <a:uFillTx/>
            </a:endParaRPr>
          </a:p>
        </p:txBody>
      </p:sp>
      <p:pic>
        <p:nvPicPr>
          <p:cNvPr id="4" name="Picture 3">
            <a:extLst>
              <a:ext uri="{FF2B5EF4-FFF2-40B4-BE49-F238E27FC236}">
                <a16:creationId xmlns:a16="http://schemas.microsoft.com/office/drawing/2014/main" id="{0E5F34CF-328D-4C98-9C9D-FB212E5A9B6B}"/>
              </a:ext>
            </a:extLst>
          </p:cNvPr>
          <p:cNvPicPr>
            <a:picLocks noChangeAspect="1"/>
          </p:cNvPicPr>
          <p:nvPr/>
        </p:nvPicPr>
        <p:blipFill>
          <a:blip r:embed="rId5"/>
          <a:stretch>
            <a:fillRect/>
          </a:stretch>
        </p:blipFill>
        <p:spPr>
          <a:xfrm>
            <a:off x="296834" y="5545012"/>
            <a:ext cx="2286832" cy="3301843"/>
          </a:xfrm>
          <a:prstGeom prst="rect">
            <a:avLst/>
          </a:prstGeom>
        </p:spPr>
      </p:pic>
    </p:spTree>
    <p:extLst>
      <p:ext uri="{BB962C8B-B14F-4D97-AF65-F5344CB8AC3E}">
        <p14:creationId xmlns:p14="http://schemas.microsoft.com/office/powerpoint/2010/main" val="27576617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TotalTime>
  <Words>666</Words>
  <Application>Microsoft Office PowerPoint</Application>
  <PresentationFormat>On-screen Show (4:3)</PresentationFormat>
  <Paragraphs>35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Nunito Sans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1</cp:revision>
  <dcterms:created xsi:type="dcterms:W3CDTF">2021-11-28T21:44:40Z</dcterms:created>
  <dcterms:modified xsi:type="dcterms:W3CDTF">2021-11-28T22:49:15Z</dcterms:modified>
</cp:coreProperties>
</file>