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1" autoAdjust="0"/>
    <p:restoredTop sz="94660"/>
  </p:normalViewPr>
  <p:slideViewPr>
    <p:cSldViewPr snapToGrid="0">
      <p:cViewPr>
        <p:scale>
          <a:sx n="60" d="100"/>
          <a:sy n="60" d="100"/>
        </p:scale>
        <p:origin x="435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BCAC7-421B-680C-9357-083C39341F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21E56-A845-73EE-50D2-3428336838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888AB-CD7F-AE48-3708-29332C6CB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AD14-95BE-4552-B6A1-AE20A3B4CEC1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FA3E0-7D77-D7E8-A395-1A6D2A87A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DD7AF-6675-9CBC-579F-FB9463686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8EF7-DE28-4A93-B902-8A1C85961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47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3A155-E4CA-53C1-DD22-BD58BD181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0E378B-D8CB-2190-2C4E-45F5C4D48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DE7D2-C518-5E2D-2295-E285F2AFF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AD14-95BE-4552-B6A1-AE20A3B4CEC1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58539-3749-D3B8-60F4-C24D0E320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189C6-8CBF-9C08-58A4-63B9E3BBA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8EF7-DE28-4A93-B902-8A1C85961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200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86B687-E5C0-4CC5-CDA7-0574BFFFF2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2F4484-5C28-E547-072A-9E7BCC0FDF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C8AF9-C8D2-2825-08D2-9BEADCBB6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AD14-95BE-4552-B6A1-AE20A3B4CEC1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CC6F5-B9CA-E4BB-CF68-D95D6B61D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2967C-0028-AF59-AFDB-FA9223582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8EF7-DE28-4A93-B902-8A1C85961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57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484F4-E4E6-315A-84FC-6442A645D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721C1-6B95-88FC-EF02-AB72E3678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9989C-8A4E-26FF-FA46-7170A5CA9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AD14-95BE-4552-B6A1-AE20A3B4CEC1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C11C5-2B82-4D7B-EA80-80EE265DF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D5691-C8EE-9ED9-62E0-47666983E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8EF7-DE28-4A93-B902-8A1C85961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933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6F07C-175E-6032-62F9-610B81D5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EC9B4-84DE-0045-9471-4F1D8FF4D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E19A8-155B-E4F0-7F6B-752FB56C5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AD14-95BE-4552-B6A1-AE20A3B4CEC1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C8A78-0EB4-8CD7-6E38-4266CB93B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4F597-F74F-54A8-A2C2-80DBC500D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8EF7-DE28-4A93-B902-8A1C85961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946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AEBC1-B4E9-D12A-7EE7-91838E9A6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DE584-89CC-2642-989C-AAC87A538E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B52AB6-0299-E6D1-AEB4-7DE300B0E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710AC-E5AB-EBC8-14CF-8575A8C4A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AD14-95BE-4552-B6A1-AE20A3B4CEC1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94961-1851-D648-30BE-E7AF13FDE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4F226-A130-D27D-A5C4-EB7B0EA49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8EF7-DE28-4A93-B902-8A1C85961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393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17260-69BD-86B7-5BCD-C304443CE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C19025-2F8F-42C4-B2B1-B733C5826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43A64E-6226-C15A-1BFD-7C9266AFE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D6813D-CB1C-8567-8779-49ABD7C612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595BC9-8D20-49CD-7494-0B7001D68B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9344DC-F692-9B41-26AC-6FF3F3146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AD14-95BE-4552-B6A1-AE20A3B4CEC1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77929E-4897-0E8C-D244-C9EE807CA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A33ECA-4AC5-7271-9ED5-B5D96E4B0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8EF7-DE28-4A93-B902-8A1C85961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06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3FC3F-3A57-2943-FDF5-AD8998429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AE0A33-43FA-DBD2-1916-FA1870ED5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AD14-95BE-4552-B6A1-AE20A3B4CEC1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C019A-4E81-0158-77EF-4115B18F1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15C9B-67E9-9D95-807F-8060DCEB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8EF7-DE28-4A93-B902-8A1C85961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248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2ADCFC-FDC5-62C3-54FE-C1BBC52D4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AD14-95BE-4552-B6A1-AE20A3B4CEC1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C5AFF4-2DC5-519A-5994-0E0B985FB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006C5-C799-6F7F-9EB6-A811B1E3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8EF7-DE28-4A93-B902-8A1C85961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48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C367A-AAEB-4A19-6CF1-BFC459FAF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ED7B1-BB82-18B7-CB09-F6952F965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6A1D3-EF77-7A2E-4DE2-B2E8BAC5F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98BA4D-3801-3722-7223-126070087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AD14-95BE-4552-B6A1-AE20A3B4CEC1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2729CA-86E5-0212-8FFF-42BE1BF01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64867E-B5A0-55E5-4024-B29611B68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8EF7-DE28-4A93-B902-8A1C85961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284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3B922-34F9-0BB4-D399-C11EFB097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9DEEB9-3FAE-1603-3567-BB08D5696F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FBA2AA-9507-B8E1-C27F-54A1ADFAF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88841-F42B-85FB-8CAB-BD2534727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AD14-95BE-4552-B6A1-AE20A3B4CEC1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A5761B-41AD-B36A-FE02-A294A5CF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A77BF-90BC-CDC7-6ED9-2B3BB9631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8EF7-DE28-4A93-B902-8A1C85961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487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F62848-69AF-C1EE-0FD9-FA1FE2DCE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4B2AA-E3D6-6159-8C9E-0FA34D963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E036-7603-DC08-3D65-944502079D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8FAD14-95BE-4552-B6A1-AE20A3B4CEC1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DA2F7-7119-1984-07F2-1B86581BA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D892B-5855-EA62-2595-767629EE1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918EF7-DE28-4A93-B902-8A1C85961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58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C27D6EAA-60B9-AF99-58DA-08EF906FF3FC}"/>
              </a:ext>
            </a:extLst>
          </p:cNvPr>
          <p:cNvGrpSpPr/>
          <p:nvPr/>
        </p:nvGrpSpPr>
        <p:grpSpPr>
          <a:xfrm>
            <a:off x="3093057" y="1269471"/>
            <a:ext cx="3394377" cy="4901367"/>
            <a:chOff x="3881808" y="1037229"/>
            <a:chExt cx="3939336" cy="545111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9AB9169-91E1-F52D-AC70-5C90BD771DD5}"/>
                </a:ext>
              </a:extLst>
            </p:cNvPr>
            <p:cNvSpPr/>
            <p:nvPr/>
          </p:nvSpPr>
          <p:spPr>
            <a:xfrm>
              <a:off x="3881808" y="5544423"/>
              <a:ext cx="3938357" cy="87345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EE7A750-6146-46F8-F393-5CDB2B329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422" b="89844" l="9961" r="89844">
                          <a14:foregroundMark x1="58691" y1="8691" x2="58691" y2="8691"/>
                          <a14:foregroundMark x1="45605" y1="48828" x2="50977" y2="24219"/>
                          <a14:foregroundMark x1="60156" y1="7422" x2="60156" y2="7422"/>
                          <a14:foregroundMark x1="20215" y1="29395" x2="36230" y2="30957"/>
                          <a14:foregroundMark x1="36230" y1="30957" x2="43457" y2="30664"/>
                          <a14:foregroundMark x1="52344" y1="30566" x2="75195" y2="30566"/>
                          <a14:backgroundMark x1="32227" y1="23633" x2="32227" y2="23633"/>
                          <a14:backgroundMark x1="32227" y1="23633" x2="42773" y2="25391"/>
                          <a14:backgroundMark x1="42188" y1="22949" x2="41895" y2="13086"/>
                          <a14:backgroundMark x1="45996" y1="23633" x2="14746" y2="24609"/>
                          <a14:backgroundMark x1="24414" y1="26758" x2="27345" y2="27159"/>
                          <a14:backgroundMark x1="75723" y1="29737" x2="87012" y2="30273"/>
                          <a14:backgroundMark x1="87012" y1="30273" x2="85938" y2="22852"/>
                          <a14:backgroundMark x1="85938" y1="22852" x2="72461" y2="22168"/>
                          <a14:backgroundMark x1="72461" y1="22168" x2="64648" y2="26953"/>
                          <a14:backgroundMark x1="64648" y1="26953" x2="59473" y2="24902"/>
                          <a14:backgroundMark x1="79688" y1="28320" x2="79102" y2="81055"/>
                          <a14:backgroundMark x1="57031" y1="26465" x2="57031" y2="26465"/>
                        </a14:backgroundRemoval>
                      </a14:imgEffect>
                    </a14:imgLayer>
                  </a14:imgProps>
                </a:ext>
              </a:extLst>
            </a:blip>
            <a:srcRect l="18822" t="6269" r="23764" b="23980"/>
            <a:stretch>
              <a:fillRect/>
            </a:stretch>
          </p:blipFill>
          <p:spPr>
            <a:xfrm>
              <a:off x="3882787" y="1037229"/>
              <a:ext cx="3937379" cy="478354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0214F06-695C-2105-E597-75E4581F3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97055"/>
            <a:stretch>
              <a:fillRect/>
            </a:stretch>
          </p:blipFill>
          <p:spPr>
            <a:xfrm rot="10800000">
              <a:off x="3882787" y="6347413"/>
              <a:ext cx="3938357" cy="14093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4FC7CD1-C250-8F9E-BE8E-D41B0B4C6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201954">
              <a:off x="4067034" y="5843418"/>
              <a:ext cx="322732" cy="48924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2403EC6-71D3-2C09-A878-1F9C58456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4427924">
              <a:off x="5065594" y="5839468"/>
              <a:ext cx="322732" cy="48924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3CC9015-1E54-FB3F-F8AF-1D419D817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6522021">
              <a:off x="6003320" y="5847640"/>
              <a:ext cx="322732" cy="48924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92AFB6F-99DA-0AA2-370B-FF1FBC4BC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4404367">
              <a:off x="7097185" y="5811653"/>
              <a:ext cx="322732" cy="48924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03E3086-9CB9-4DD8-688A-80082A653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3841" b="68213" l="9276" r="19395"/>
                      </a14:imgEffect>
                    </a14:imgLayer>
                  </a14:imgProps>
                </a:ext>
              </a:extLst>
            </a:blip>
            <a:srcRect l="8011" t="52044" r="79340" b="29990"/>
            <a:stretch>
              <a:fillRect/>
            </a:stretch>
          </p:blipFill>
          <p:spPr>
            <a:xfrm>
              <a:off x="3979328" y="2531660"/>
              <a:ext cx="498144" cy="95875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1DF53C5-B3C1-CAAA-9D69-520931384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730" b="93558" l="9827" r="89740">
                          <a14:foregroundMark x1="50867" y1="93558" x2="50867" y2="93558"/>
                          <a14:foregroundMark x1="50867" y1="93558" x2="39884" y2="91477"/>
                          <a14:foregroundMark x1="39884" y1="91477" x2="20520" y2="82359"/>
                          <a14:foregroundMark x1="20520" y1="82359" x2="14306" y2="74628"/>
                          <a14:foregroundMark x1="14306" y1="74628" x2="11705" y2="64916"/>
                          <a14:foregroundMark x1="11705" y1="64916" x2="13006" y2="56591"/>
                          <a14:foregroundMark x1="13006" y1="56591" x2="19075" y2="48563"/>
                          <a14:foregroundMark x1="19075" y1="48563" x2="19220" y2="48464"/>
                          <a14:foregroundMark x1="10983" y1="68484" x2="14162" y2="75719"/>
                          <a14:foregroundMark x1="14162" y1="75719" x2="21532" y2="83647"/>
                          <a14:foregroundMark x1="21532" y1="83647" x2="37572" y2="89296"/>
                          <a14:foregroundMark x1="38439" y1="92468" x2="21532" y2="86819"/>
                          <a14:foregroundMark x1="21532" y1="86819" x2="19653" y2="82755"/>
                          <a14:foregroundMark x1="19942" y1="46779" x2="48410" y2="9812"/>
                          <a14:foregroundMark x1="50145" y1="8821" x2="50145" y2="8821"/>
                          <a14:foregroundMark x1="49566" y1="7730" x2="49566" y2="7730"/>
                          <a14:foregroundMark x1="50434" y1="11001" x2="73121" y2="41031"/>
                          <a14:foregroundMark x1="73121" y1="41031" x2="87428" y2="56095"/>
                          <a14:foregroundMark x1="87428" y1="56095" x2="88584" y2="68484"/>
                          <a14:foregroundMark x1="50145" y1="93162" x2="74133" y2="88305"/>
                          <a14:foregroundMark x1="74133" y1="88305" x2="85549" y2="75520"/>
                          <a14:foregroundMark x1="85549" y1="75520" x2="89740" y2="6511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6918945">
              <a:off x="4047199" y="2395099"/>
              <a:ext cx="230552" cy="33616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B874A14-716A-8D90-16A0-AFF38D3FE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730" b="93558" l="9827" r="89740">
                          <a14:foregroundMark x1="50867" y1="93558" x2="50867" y2="93558"/>
                          <a14:foregroundMark x1="50867" y1="93558" x2="39884" y2="91477"/>
                          <a14:foregroundMark x1="39884" y1="91477" x2="20520" y2="82359"/>
                          <a14:foregroundMark x1="20520" y1="82359" x2="14306" y2="74628"/>
                          <a14:foregroundMark x1="14306" y1="74628" x2="11705" y2="64916"/>
                          <a14:foregroundMark x1="11705" y1="64916" x2="13006" y2="56591"/>
                          <a14:foregroundMark x1="13006" y1="56591" x2="19075" y2="48563"/>
                          <a14:foregroundMark x1="19075" y1="48563" x2="19220" y2="48464"/>
                          <a14:foregroundMark x1="10983" y1="68484" x2="14162" y2="75719"/>
                          <a14:foregroundMark x1="14162" y1="75719" x2="21532" y2="83647"/>
                          <a14:foregroundMark x1="21532" y1="83647" x2="37572" y2="89296"/>
                          <a14:foregroundMark x1="38439" y1="92468" x2="21532" y2="86819"/>
                          <a14:foregroundMark x1="21532" y1="86819" x2="19653" y2="82755"/>
                          <a14:foregroundMark x1="19942" y1="46779" x2="48410" y2="9812"/>
                          <a14:foregroundMark x1="50145" y1="8821" x2="50145" y2="8821"/>
                          <a14:foregroundMark x1="49566" y1="7730" x2="49566" y2="7730"/>
                          <a14:foregroundMark x1="50434" y1="11001" x2="73121" y2="41031"/>
                          <a14:foregroundMark x1="73121" y1="41031" x2="87428" y2="56095"/>
                          <a14:foregroundMark x1="87428" y1="56095" x2="88584" y2="68484"/>
                          <a14:foregroundMark x1="50145" y1="93162" x2="74133" y2="88305"/>
                          <a14:foregroundMark x1="74133" y1="88305" x2="85549" y2="75520"/>
                          <a14:foregroundMark x1="85549" y1="75520" x2="89740" y2="6511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652661">
              <a:off x="4294887" y="2458702"/>
              <a:ext cx="230552" cy="336166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FE742BE-DA35-9A28-77DB-22490D7511E6}"/>
              </a:ext>
            </a:extLst>
          </p:cNvPr>
          <p:cNvGrpSpPr/>
          <p:nvPr/>
        </p:nvGrpSpPr>
        <p:grpSpPr>
          <a:xfrm>
            <a:off x="6121517" y="3981687"/>
            <a:ext cx="2944872" cy="1851094"/>
            <a:chOff x="3814387" y="4819404"/>
            <a:chExt cx="4651674" cy="1880720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9868ADDE-E068-A5CE-B28F-88574F39704A}"/>
                </a:ext>
              </a:extLst>
            </p:cNvPr>
            <p:cNvSpPr/>
            <p:nvPr/>
          </p:nvSpPr>
          <p:spPr>
            <a:xfrm>
              <a:off x="4867927" y="4819404"/>
              <a:ext cx="3598134" cy="1873769"/>
            </a:xfrm>
            <a:prstGeom prst="roundRect">
              <a:avLst>
                <a:gd name="adj" fmla="val 8752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A066457-A44C-1B86-E5A2-962D886FA115}"/>
                </a:ext>
              </a:extLst>
            </p:cNvPr>
            <p:cNvSpPr txBox="1"/>
            <p:nvPr/>
          </p:nvSpPr>
          <p:spPr>
            <a:xfrm>
              <a:off x="4926714" y="4841169"/>
              <a:ext cx="3539347" cy="18589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457200"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4:  </a:t>
              </a:r>
              <a:r>
                <a:rPr lang="en-GB" dirty="0"/>
                <a:t>Blood vessels near the skin widen in a process called </a:t>
              </a:r>
              <a:r>
                <a:rPr lang="en-GB" b="1" dirty="0"/>
                <a:t>Vasodilation</a:t>
              </a:r>
              <a:r>
                <a:rPr lang="en-GB" dirty="0"/>
                <a:t>, allowing more heat to escape.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2D8EEDF2-EE6F-E00D-3FB0-CDF5C12695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14387" y="6523780"/>
              <a:ext cx="1080442" cy="134826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F6620FD-B6F1-0A31-1AD5-C98630C877F2}"/>
              </a:ext>
            </a:extLst>
          </p:cNvPr>
          <p:cNvGrpSpPr/>
          <p:nvPr/>
        </p:nvGrpSpPr>
        <p:grpSpPr>
          <a:xfrm>
            <a:off x="3881808" y="203091"/>
            <a:ext cx="5073615" cy="1084323"/>
            <a:chOff x="1289625" y="840495"/>
            <a:chExt cx="2942239" cy="1411450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E4B5D150-37F9-560E-F61B-44132624C719}"/>
                </a:ext>
              </a:extLst>
            </p:cNvPr>
            <p:cNvSpPr/>
            <p:nvPr/>
          </p:nvSpPr>
          <p:spPr>
            <a:xfrm>
              <a:off x="1289625" y="840495"/>
              <a:ext cx="2884910" cy="1046798"/>
            </a:xfrm>
            <a:prstGeom prst="roundRect">
              <a:avLst>
                <a:gd name="adj" fmla="val 8752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8B3737B-88E5-7BB4-EE9F-7D1B51CAF136}"/>
                </a:ext>
              </a:extLst>
            </p:cNvPr>
            <p:cNvSpPr txBox="1"/>
            <p:nvPr/>
          </p:nvSpPr>
          <p:spPr>
            <a:xfrm>
              <a:off x="1365452" y="862993"/>
              <a:ext cx="2866412" cy="13889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457200"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1: </a:t>
              </a:r>
              <a:r>
                <a:rPr lang="en-GB" dirty="0"/>
                <a:t>The </a:t>
              </a:r>
              <a:r>
                <a:rPr lang="en-GB" b="1" dirty="0"/>
                <a:t>Skin</a:t>
              </a:r>
              <a:r>
                <a:rPr lang="en-GB" dirty="0"/>
                <a:t> helps regulate body temperature by controlling heat loss from the body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FC147B5-37FA-A0D2-FF02-56734128CC56}"/>
              </a:ext>
            </a:extLst>
          </p:cNvPr>
          <p:cNvGrpSpPr/>
          <p:nvPr/>
        </p:nvGrpSpPr>
        <p:grpSpPr>
          <a:xfrm>
            <a:off x="568386" y="959234"/>
            <a:ext cx="2950797" cy="1451314"/>
            <a:chOff x="-2549170" y="3381173"/>
            <a:chExt cx="2978593" cy="1817710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DF2ED6A4-EABA-B57D-8FE9-F1438556B722}"/>
                </a:ext>
              </a:extLst>
            </p:cNvPr>
            <p:cNvSpPr/>
            <p:nvPr/>
          </p:nvSpPr>
          <p:spPr>
            <a:xfrm>
              <a:off x="-2549170" y="3383543"/>
              <a:ext cx="2978593" cy="1200329"/>
            </a:xfrm>
            <a:prstGeom prst="roundRect">
              <a:avLst>
                <a:gd name="adj" fmla="val 8752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452FDCB-85EF-A9E8-3986-2834EFF9E7F3}"/>
                </a:ext>
              </a:extLst>
            </p:cNvPr>
            <p:cNvSpPr txBox="1"/>
            <p:nvPr/>
          </p:nvSpPr>
          <p:spPr>
            <a:xfrm>
              <a:off x="-2517375" y="3381173"/>
              <a:ext cx="2893746" cy="11345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457200"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2:  </a:t>
              </a:r>
              <a:r>
                <a:rPr lang="en-GB" dirty="0"/>
                <a:t>When the body is too hot, </a:t>
              </a:r>
              <a:r>
                <a:rPr lang="en-GB" b="1" dirty="0"/>
                <a:t>sweat glands</a:t>
              </a:r>
              <a:r>
                <a:rPr lang="en-GB" dirty="0"/>
                <a:t> in the skin produce sweat.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ABA20F19-0A70-1DE2-5713-95F548007951}"/>
                </a:ext>
              </a:extLst>
            </p:cNvPr>
            <p:cNvCxnSpPr>
              <a:cxnSpLocks/>
            </p:cNvCxnSpPr>
            <p:nvPr/>
          </p:nvCxnSpPr>
          <p:spPr>
            <a:xfrm>
              <a:off x="202912" y="4573914"/>
              <a:ext cx="0" cy="624969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A3795A4-9FA4-9420-569A-A3205DA1DE3D}"/>
              </a:ext>
            </a:extLst>
          </p:cNvPr>
          <p:cNvGrpSpPr/>
          <p:nvPr/>
        </p:nvGrpSpPr>
        <p:grpSpPr>
          <a:xfrm>
            <a:off x="117451" y="2417977"/>
            <a:ext cx="2860710" cy="1247573"/>
            <a:chOff x="2673637" y="5388242"/>
            <a:chExt cx="4042490" cy="790483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A59A6998-DB73-9E7A-8CAE-DE570FC7905E}"/>
                </a:ext>
              </a:extLst>
            </p:cNvPr>
            <p:cNvSpPr/>
            <p:nvPr/>
          </p:nvSpPr>
          <p:spPr>
            <a:xfrm>
              <a:off x="2673637" y="5388350"/>
              <a:ext cx="3941495" cy="770438"/>
            </a:xfrm>
            <a:prstGeom prst="roundRect">
              <a:avLst>
                <a:gd name="adj" fmla="val 8752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034C2A0-34CD-D270-08B4-F9C60A692C11}"/>
                </a:ext>
              </a:extLst>
            </p:cNvPr>
            <p:cNvSpPr txBox="1"/>
            <p:nvPr/>
          </p:nvSpPr>
          <p:spPr>
            <a:xfrm>
              <a:off x="2774623" y="5388242"/>
              <a:ext cx="3941504" cy="7904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457200"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3:  </a:t>
              </a:r>
              <a:r>
                <a:rPr lang="en-GB" dirty="0"/>
                <a:t>Sweat evaporates from the surface of the skin, removing heat and cooling the body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63000E8-61AB-B4E6-327C-A453A02A5B75}"/>
              </a:ext>
            </a:extLst>
          </p:cNvPr>
          <p:cNvGrpSpPr/>
          <p:nvPr/>
        </p:nvGrpSpPr>
        <p:grpSpPr>
          <a:xfrm>
            <a:off x="83862" y="3897954"/>
            <a:ext cx="3382763" cy="1918348"/>
            <a:chOff x="2482727" y="1495764"/>
            <a:chExt cx="3352934" cy="1877205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0FC7BFD7-E241-2586-AB07-9555FD153D68}"/>
                </a:ext>
              </a:extLst>
            </p:cNvPr>
            <p:cNvSpPr/>
            <p:nvPr/>
          </p:nvSpPr>
          <p:spPr>
            <a:xfrm>
              <a:off x="2482727" y="1495764"/>
              <a:ext cx="2884911" cy="1473261"/>
            </a:xfrm>
            <a:prstGeom prst="roundRect">
              <a:avLst>
                <a:gd name="adj" fmla="val 8752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4C2227A-8D12-D0B2-1CB4-1E82DAFA2406}"/>
                </a:ext>
              </a:extLst>
            </p:cNvPr>
            <p:cNvSpPr txBox="1"/>
            <p:nvPr/>
          </p:nvSpPr>
          <p:spPr>
            <a:xfrm>
              <a:off x="2585182" y="1504416"/>
              <a:ext cx="2843286" cy="14456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457200"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5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:  </a:t>
              </a:r>
              <a:r>
                <a:rPr lang="en-GB" dirty="0"/>
                <a:t>When the body is too cold, blood vessels narrow in a process called </a:t>
              </a:r>
              <a:r>
                <a:rPr lang="en-GB" b="1" dirty="0"/>
                <a:t>Vasoconstriction</a:t>
              </a:r>
              <a:r>
                <a:rPr lang="en-GB" dirty="0"/>
                <a:t>, reducing heat loss.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E1142371-90F4-31F9-4DFA-6CF7225A0220}"/>
                </a:ext>
              </a:extLst>
            </p:cNvPr>
            <p:cNvCxnSpPr>
              <a:cxnSpLocks/>
            </p:cNvCxnSpPr>
            <p:nvPr/>
          </p:nvCxnSpPr>
          <p:spPr>
            <a:xfrm>
              <a:off x="5216494" y="2939272"/>
              <a:ext cx="619167" cy="433697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E7F31F86-FA1A-86D8-4871-5DC4929D7345}"/>
              </a:ext>
            </a:extLst>
          </p:cNvPr>
          <p:cNvSpPr txBox="1"/>
          <p:nvPr/>
        </p:nvSpPr>
        <p:spPr>
          <a:xfrm>
            <a:off x="129733" y="183852"/>
            <a:ext cx="3265474" cy="4587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The Role of the Skin 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D71C50A-D412-82D8-4F26-C98FE756213B}"/>
              </a:ext>
            </a:extLst>
          </p:cNvPr>
          <p:cNvSpPr txBox="1"/>
          <p:nvPr/>
        </p:nvSpPr>
        <p:spPr>
          <a:xfrm>
            <a:off x="9177356" y="386171"/>
            <a:ext cx="2884911" cy="612475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C3C9CC8-780C-3A0A-8105-757CDDD23231}"/>
              </a:ext>
            </a:extLst>
          </p:cNvPr>
          <p:cNvSpPr txBox="1"/>
          <p:nvPr/>
        </p:nvSpPr>
        <p:spPr>
          <a:xfrm>
            <a:off x="9294123" y="478459"/>
            <a:ext cx="2670508" cy="369332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questions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5FC7B2B-D517-A1BA-8272-75F6CBD83F46}"/>
              </a:ext>
            </a:extLst>
          </p:cNvPr>
          <p:cNvSpPr txBox="1"/>
          <p:nvPr/>
        </p:nvSpPr>
        <p:spPr>
          <a:xfrm>
            <a:off x="9207651" y="838027"/>
            <a:ext cx="2843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1600" dirty="0"/>
              <a:t>How does the </a:t>
            </a:r>
            <a:r>
              <a:rPr lang="en-GB" sz="1600" b="1" dirty="0"/>
              <a:t>Skin</a:t>
            </a:r>
            <a:r>
              <a:rPr lang="en-GB" sz="1600" dirty="0"/>
              <a:t> help control body temperature?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7E7E7AA-F908-DB6C-F2BE-53D02202A93C}"/>
              </a:ext>
            </a:extLst>
          </p:cNvPr>
          <p:cNvSpPr txBox="1"/>
          <p:nvPr/>
        </p:nvSpPr>
        <p:spPr>
          <a:xfrm>
            <a:off x="9207652" y="1636225"/>
            <a:ext cx="2843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1600" dirty="0"/>
              <a:t>What do sweat glands produce when the body is too hot?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F9F10B1-48A0-1C2F-46F2-245AF386BA66}"/>
              </a:ext>
            </a:extLst>
          </p:cNvPr>
          <p:cNvSpPr txBox="1"/>
          <p:nvPr/>
        </p:nvSpPr>
        <p:spPr>
          <a:xfrm>
            <a:off x="9185319" y="2680645"/>
            <a:ext cx="2843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1600" dirty="0"/>
              <a:t>How does sweating help cool the body?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CBE527D-5A8D-D86A-9B90-6E97C293CC91}"/>
              </a:ext>
            </a:extLst>
          </p:cNvPr>
          <p:cNvSpPr txBox="1"/>
          <p:nvPr/>
        </p:nvSpPr>
        <p:spPr>
          <a:xfrm>
            <a:off x="9185320" y="3478843"/>
            <a:ext cx="2843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1600" dirty="0"/>
              <a:t>What is the name for the widening of blood vessels near the skin?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3AEFAEA-AC21-8091-4964-193FBCBE9B6D}"/>
              </a:ext>
            </a:extLst>
          </p:cNvPr>
          <p:cNvSpPr txBox="1"/>
          <p:nvPr/>
        </p:nvSpPr>
        <p:spPr>
          <a:xfrm>
            <a:off x="9207651" y="4523263"/>
            <a:ext cx="2843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1600" dirty="0"/>
              <a:t>What is the name for the narrowing of blood vessels near the skin?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5543655-B6C7-90A7-EBAA-664D93DFFA32}"/>
              </a:ext>
            </a:extLst>
          </p:cNvPr>
          <p:cNvSpPr txBox="1"/>
          <p:nvPr/>
        </p:nvSpPr>
        <p:spPr>
          <a:xfrm>
            <a:off x="9185319" y="5567682"/>
            <a:ext cx="2843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1600" dirty="0"/>
              <a:t>What body temperature do these responses help maintain?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23A6A8E-3A89-3462-E6DF-0A7B476AF3C0}"/>
              </a:ext>
            </a:extLst>
          </p:cNvPr>
          <p:cNvGrpSpPr/>
          <p:nvPr/>
        </p:nvGrpSpPr>
        <p:grpSpPr>
          <a:xfrm>
            <a:off x="6296240" y="1515228"/>
            <a:ext cx="2481895" cy="1261439"/>
            <a:chOff x="6650870" y="2772201"/>
            <a:chExt cx="3165077" cy="1554754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1AF1AF8C-6110-8746-9814-38295713EA43}"/>
                </a:ext>
              </a:extLst>
            </p:cNvPr>
            <p:cNvSpPr/>
            <p:nvPr/>
          </p:nvSpPr>
          <p:spPr>
            <a:xfrm>
              <a:off x="6650870" y="2816783"/>
              <a:ext cx="3165077" cy="1510172"/>
            </a:xfrm>
            <a:prstGeom prst="roundRect">
              <a:avLst>
                <a:gd name="adj" fmla="val 8752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8568984-8ABE-0534-8A9E-F7DB3CDA4DF1}"/>
                </a:ext>
              </a:extLst>
            </p:cNvPr>
            <p:cNvSpPr txBox="1"/>
            <p:nvPr/>
          </p:nvSpPr>
          <p:spPr>
            <a:xfrm>
              <a:off x="6665380" y="2772201"/>
              <a:ext cx="3071526" cy="8143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457200"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6:  </a:t>
              </a:r>
              <a:r>
                <a:rPr lang="en-GB" dirty="0"/>
                <a:t>These changes help maintain a stable internal temperature of about </a:t>
              </a:r>
              <a:r>
                <a:rPr lang="en-GB" b="1" dirty="0"/>
                <a:t>37 °C</a:t>
              </a:r>
              <a:r>
                <a:rPr lang="en-GB" dirty="0"/>
                <a:t>.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840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181</Words>
  <Application>Microsoft Office PowerPoint</Application>
  <PresentationFormat>Widescreen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1</cp:revision>
  <dcterms:created xsi:type="dcterms:W3CDTF">2026-03-13T14:53:57Z</dcterms:created>
  <dcterms:modified xsi:type="dcterms:W3CDTF">2026-03-14T06:16:22Z</dcterms:modified>
</cp:coreProperties>
</file>