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8"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06" autoAdjust="0"/>
    <p:restoredTop sz="94660"/>
  </p:normalViewPr>
  <p:slideViewPr>
    <p:cSldViewPr snapToGrid="0">
      <p:cViewPr varScale="1">
        <p:scale>
          <a:sx n="61" d="100"/>
          <a:sy n="61" d="100"/>
        </p:scale>
        <p:origin x="1524"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417B9-942C-4CBA-A532-9A12549E28A3}" type="datetimeFigureOut">
              <a:rPr lang="en-GB" smtClean="0"/>
              <a:t>07/07/2025</a:t>
            </a:fld>
            <a:endParaRPr lang="en-GB"/>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C56DCD-0DF6-4F21-A69C-A8B40606822E}" type="slidenum">
              <a:rPr lang="en-GB" smtClean="0"/>
              <a:t>‹#›</a:t>
            </a:fld>
            <a:endParaRPr lang="en-GB"/>
          </a:p>
        </p:txBody>
      </p:sp>
    </p:spTree>
    <p:extLst>
      <p:ext uri="{BB962C8B-B14F-4D97-AF65-F5344CB8AC3E}">
        <p14:creationId xmlns:p14="http://schemas.microsoft.com/office/powerpoint/2010/main" val="663744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94BD4B-E27D-B748-08CB-2A2FCC3F471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4C9562-C567-FA7C-A559-BA234E1B3C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BAF4A1D-B94E-9E58-EBF3-0D9E6C91D533}"/>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28436509-8D5D-C573-0EF9-D02AD556D36A}"/>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3C56DCD-0DF6-4F21-A69C-A8B40606822E}"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769587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97411FA3-5F1B-44A9-8943-CBDDEAE9E86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2786326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7411FA3-5F1B-44A9-8943-CBDDEAE9E86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3593724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7411FA3-5F1B-44A9-8943-CBDDEAE9E86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538738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7411FA3-5F1B-44A9-8943-CBDDEAE9E86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4038574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97411FA3-5F1B-44A9-8943-CBDDEAE9E86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2509860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7411FA3-5F1B-44A9-8943-CBDDEAE9E863}" type="datetimeFigureOut">
              <a:rPr lang="en-GB" smtClean="0"/>
              <a:t>07/07/2025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601181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97411FA3-5F1B-44A9-8943-CBDDEAE9E863}" type="datetimeFigureOut">
              <a:rPr lang="en-GB" smtClean="0"/>
              <a:t>07/07/2025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727922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97411FA3-5F1B-44A9-8943-CBDDEAE9E863}" type="datetimeFigureOut">
              <a:rPr lang="en-GB" smtClean="0"/>
              <a:t>07/07/2025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1410042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411FA3-5F1B-44A9-8943-CBDDEAE9E863}" type="datetimeFigureOut">
              <a:rPr lang="en-GB" smtClean="0"/>
              <a:t>07/07/2025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3262209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97411FA3-5F1B-44A9-8943-CBDDEAE9E863}" type="datetimeFigureOut">
              <a:rPr lang="en-GB" smtClean="0"/>
              <a:t>07/07/2025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2001457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97411FA3-5F1B-44A9-8943-CBDDEAE9E863}" type="datetimeFigureOut">
              <a:rPr lang="en-GB" smtClean="0"/>
              <a:t>07/07/2025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753982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97411FA3-5F1B-44A9-8943-CBDDEAE9E863}" type="datetimeFigureOut">
              <a:rPr lang="en-GB" smtClean="0"/>
              <a:t>07/07/2025</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871C4DA7-ED27-4D83-B031-0858E72734CC}" type="slidenum">
              <a:rPr lang="en-GB" smtClean="0"/>
              <a:t>‹#›</a:t>
            </a:fld>
            <a:endParaRPr lang="en-GB"/>
          </a:p>
        </p:txBody>
      </p:sp>
    </p:spTree>
    <p:extLst>
      <p:ext uri="{BB962C8B-B14F-4D97-AF65-F5344CB8AC3E}">
        <p14:creationId xmlns:p14="http://schemas.microsoft.com/office/powerpoint/2010/main" val="29165691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5C0D2-E407-05E4-5D7F-7C5506A9FA48}"/>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2695625C-FF1C-7F43-F603-4BCCEFA45D4B}"/>
              </a:ext>
            </a:extLst>
          </p:cNvPr>
          <p:cNvSpPr/>
          <p:nvPr/>
        </p:nvSpPr>
        <p:spPr>
          <a:xfrm>
            <a:off x="0" y="0"/>
            <a:ext cx="6858000" cy="9144000"/>
          </a:xfrm>
          <a:prstGeom prst="rect">
            <a:avLst/>
          </a:prstGeom>
          <a:solidFill>
            <a:srgbClr val="00B050"/>
          </a:solidFill>
          <a:ln w="762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8" name="TextBox 7">
            <a:extLst>
              <a:ext uri="{FF2B5EF4-FFF2-40B4-BE49-F238E27FC236}">
                <a16:creationId xmlns:a16="http://schemas.microsoft.com/office/drawing/2014/main" id="{9A690672-C53F-74B9-9543-75D694075281}"/>
              </a:ext>
            </a:extLst>
          </p:cNvPr>
          <p:cNvSpPr txBox="1"/>
          <p:nvPr/>
        </p:nvSpPr>
        <p:spPr>
          <a:xfrm>
            <a:off x="177928" y="673445"/>
            <a:ext cx="6502144" cy="2554545"/>
          </a:xfrm>
          <a:prstGeom prst="rect">
            <a:avLst/>
          </a:prstGeom>
          <a:solidFill>
            <a:schemeClr val="bg1"/>
          </a:solidFill>
          <a:ln w="76200">
            <a:solidFill>
              <a:schemeClr val="tx1"/>
            </a:solidFill>
          </a:ln>
        </p:spPr>
        <p:txBody>
          <a:bodyPr wrap="square">
            <a:spAutoFit/>
          </a:bodyPr>
          <a:lstStyle/>
          <a:p>
            <a:pPr lvl="0" algn="just">
              <a:defRPr/>
            </a:pPr>
            <a:r>
              <a:rPr lang="en-GB" sz="1600" dirty="0"/>
              <a:t>The light-dependent stage of photosynthesis takes place in the thylakoid membranes of chloroplasts and requires light energy to drive the production of ATP and NADPH. When light is absorbed by chlorophyll and other pigments in photosystem II, electrons become excited and pass through an electron transport chain to photosystem I, releasing energy used to pump protons into the thylakoid space, generating a proton gradient. This gradient drives ATP synthesis by chemiosmosis through ATP synthase. Electrons are re-excited in photosystem I and used to reduce NADP⁺ to NADPH. Water molecules are split by photolysis to replace lost electrons, producing oxygen as a by-product.</a:t>
            </a:r>
            <a:endPar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0" name="TextBox 9">
            <a:extLst>
              <a:ext uri="{FF2B5EF4-FFF2-40B4-BE49-F238E27FC236}">
                <a16:creationId xmlns:a16="http://schemas.microsoft.com/office/drawing/2014/main" id="{E8E5AFB8-9497-1F09-745A-ACEDA4B9B116}"/>
              </a:ext>
            </a:extLst>
          </p:cNvPr>
          <p:cNvSpPr txBox="1"/>
          <p:nvPr/>
        </p:nvSpPr>
        <p:spPr>
          <a:xfrm>
            <a:off x="177928" y="167640"/>
            <a:ext cx="6502144" cy="369332"/>
          </a:xfrm>
          <a:prstGeom prst="rect">
            <a:avLst/>
          </a:prstGeom>
          <a:solidFill>
            <a:srgbClr val="F79646">
              <a:lumMod val="40000"/>
              <a:lumOff val="60000"/>
            </a:srgbClr>
          </a:solidFill>
          <a:ln w="38100">
            <a:solidFill>
              <a:srgbClr val="FF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sysClr val="windowText" lastClr="000000"/>
                </a:solidFill>
                <a:effectLst/>
                <a:uLnTx/>
                <a:uFillTx/>
                <a:latin typeface="Calibri" panose="020F0502020204030204"/>
                <a:ea typeface="+mn-ea"/>
                <a:cs typeface="+mn-cs"/>
              </a:rPr>
              <a:t>Light Dependent Photosynthesis Key Information</a:t>
            </a:r>
            <a:endParaRPr kumimoji="0" lang="en-GB" sz="160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A77D39D4-D502-3B89-FDAC-779ADBDE3DEA}"/>
              </a:ext>
            </a:extLst>
          </p:cNvPr>
          <p:cNvSpPr txBox="1"/>
          <p:nvPr/>
        </p:nvSpPr>
        <p:spPr>
          <a:xfrm>
            <a:off x="161384" y="3468414"/>
            <a:ext cx="6502144" cy="369332"/>
          </a:xfrm>
          <a:prstGeom prst="rect">
            <a:avLst/>
          </a:prstGeom>
          <a:solidFill>
            <a:srgbClr val="F79646">
              <a:lumMod val="40000"/>
              <a:lumOff val="60000"/>
            </a:srgbClr>
          </a:solidFill>
          <a:ln w="38100">
            <a:solidFill>
              <a:srgbClr val="FF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sysClr val="windowText" lastClr="000000"/>
                </a:solidFill>
                <a:effectLst/>
                <a:uLnTx/>
                <a:uFillTx/>
                <a:latin typeface="Calibri" panose="020F0502020204030204"/>
                <a:ea typeface="+mn-ea"/>
                <a:cs typeface="+mn-cs"/>
              </a:rPr>
              <a:t>Key words &amp; definitions</a:t>
            </a:r>
            <a:endParaRPr kumimoji="0" lang="en-GB" sz="160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p:txBody>
      </p:sp>
      <p:graphicFrame>
        <p:nvGraphicFramePr>
          <p:cNvPr id="4" name="Table 3">
            <a:extLst>
              <a:ext uri="{FF2B5EF4-FFF2-40B4-BE49-F238E27FC236}">
                <a16:creationId xmlns:a16="http://schemas.microsoft.com/office/drawing/2014/main" id="{22730DC3-DAA2-C0DC-D856-E5E28E74687C}"/>
              </a:ext>
            </a:extLst>
          </p:cNvPr>
          <p:cNvGraphicFramePr>
            <a:graphicFrameLocks noGrp="1"/>
          </p:cNvGraphicFramePr>
          <p:nvPr>
            <p:extLst>
              <p:ext uri="{D42A27DB-BD31-4B8C-83A1-F6EECF244321}">
                <p14:modId xmlns:p14="http://schemas.microsoft.com/office/powerpoint/2010/main" val="3665642513"/>
              </p:ext>
            </p:extLst>
          </p:nvPr>
        </p:nvGraphicFramePr>
        <p:xfrm>
          <a:off x="194471" y="4032251"/>
          <a:ext cx="6469057" cy="4944109"/>
        </p:xfrm>
        <a:graphic>
          <a:graphicData uri="http://schemas.openxmlformats.org/drawingml/2006/table">
            <a:tbl>
              <a:tblPr firstRow="1" bandRow="1">
                <a:tableStyleId>{5940675A-B579-460E-94D1-54222C63F5DA}</a:tableStyleId>
              </a:tblPr>
              <a:tblGrid>
                <a:gridCol w="1398954">
                  <a:extLst>
                    <a:ext uri="{9D8B030D-6E8A-4147-A177-3AD203B41FA5}">
                      <a16:colId xmlns:a16="http://schemas.microsoft.com/office/drawing/2014/main" val="2479439374"/>
                    </a:ext>
                  </a:extLst>
                </a:gridCol>
                <a:gridCol w="5070103">
                  <a:extLst>
                    <a:ext uri="{9D8B030D-6E8A-4147-A177-3AD203B41FA5}">
                      <a16:colId xmlns:a16="http://schemas.microsoft.com/office/drawing/2014/main" val="1000844138"/>
                    </a:ext>
                  </a:extLst>
                </a:gridCol>
              </a:tblGrid>
              <a:tr h="350128">
                <a:tc>
                  <a:txBody>
                    <a:bodyPr/>
                    <a:lstStyle/>
                    <a:p>
                      <a:pPr algn="ctr"/>
                      <a:r>
                        <a:rPr lang="en-GB" sz="1800" b="1" dirty="0"/>
                        <a:t>Key word</a:t>
                      </a:r>
                    </a:p>
                  </a:txBody>
                  <a:tcPr>
                    <a:solidFill>
                      <a:schemeClr val="bg1"/>
                    </a:solidFill>
                  </a:tcPr>
                </a:tc>
                <a:tc>
                  <a:txBody>
                    <a:bodyPr/>
                    <a:lstStyle/>
                    <a:p>
                      <a:pPr algn="ctr"/>
                      <a:r>
                        <a:rPr lang="en-GB" sz="1800" b="1" dirty="0"/>
                        <a:t>Key information</a:t>
                      </a:r>
                    </a:p>
                  </a:txBody>
                  <a:tcPr>
                    <a:solidFill>
                      <a:schemeClr val="bg1"/>
                    </a:solidFill>
                  </a:tcPr>
                </a:tc>
                <a:extLst>
                  <a:ext uri="{0D108BD9-81ED-4DB2-BD59-A6C34878D82A}">
                    <a16:rowId xmlns:a16="http://schemas.microsoft.com/office/drawing/2014/main" val="4277297276"/>
                  </a:ext>
                </a:extLst>
              </a:tr>
              <a:tr h="678373">
                <a:tc>
                  <a:txBody>
                    <a:bodyPr/>
                    <a:lstStyle/>
                    <a:p>
                      <a:r>
                        <a:rPr lang="en-GB" b="1" dirty="0"/>
                        <a:t>Light-Dependent Stage </a:t>
                      </a:r>
                    </a:p>
                  </a:txBody>
                  <a:tcPr>
                    <a:solidFill>
                      <a:schemeClr val="bg1"/>
                    </a:solidFill>
                  </a:tcPr>
                </a:tc>
                <a:tc>
                  <a:txBody>
                    <a:bodyPr/>
                    <a:lstStyle/>
                    <a:p>
                      <a:r>
                        <a:rPr lang="en-GB" b="1" dirty="0"/>
                        <a:t>The first stage of photosynthesis that needs light to make ATP and NADPH.</a:t>
                      </a:r>
                    </a:p>
                  </a:txBody>
                  <a:tcPr>
                    <a:solidFill>
                      <a:schemeClr val="bg1"/>
                    </a:solidFill>
                  </a:tcPr>
                </a:tc>
                <a:extLst>
                  <a:ext uri="{0D108BD9-81ED-4DB2-BD59-A6C34878D82A}">
                    <a16:rowId xmlns:a16="http://schemas.microsoft.com/office/drawing/2014/main" val="2267944313"/>
                  </a:ext>
                </a:extLst>
              </a:tr>
              <a:tr h="629758">
                <a:tc>
                  <a:txBody>
                    <a:bodyPr/>
                    <a:lstStyle/>
                    <a:p>
                      <a:r>
                        <a:rPr lang="en-GB" b="1" dirty="0"/>
                        <a:t>Thylakoid Membrane</a:t>
                      </a:r>
                    </a:p>
                  </a:txBody>
                  <a:tcPr>
                    <a:solidFill>
                      <a:schemeClr val="bg1"/>
                    </a:solidFill>
                  </a:tcPr>
                </a:tc>
                <a:tc>
                  <a:txBody>
                    <a:bodyPr/>
                    <a:lstStyle/>
                    <a:p>
                      <a:r>
                        <a:rPr lang="en-GB" b="1" dirty="0"/>
                        <a:t>The membrane inside chloroplasts where the light-dependent reactions occur.</a:t>
                      </a:r>
                    </a:p>
                  </a:txBody>
                  <a:tcPr>
                    <a:solidFill>
                      <a:schemeClr val="bg1"/>
                    </a:solidFill>
                  </a:tcPr>
                </a:tc>
                <a:extLst>
                  <a:ext uri="{0D108BD9-81ED-4DB2-BD59-A6C34878D82A}">
                    <a16:rowId xmlns:a16="http://schemas.microsoft.com/office/drawing/2014/main" val="625516069"/>
                  </a:ext>
                </a:extLst>
              </a:tr>
              <a:tr h="651021">
                <a:tc>
                  <a:txBody>
                    <a:bodyPr/>
                    <a:lstStyle/>
                    <a:p>
                      <a:r>
                        <a:rPr lang="en-GB" b="1" dirty="0"/>
                        <a:t>Photosystem II (PSII) </a:t>
                      </a:r>
                    </a:p>
                  </a:txBody>
                  <a:tcPr>
                    <a:solidFill>
                      <a:schemeClr val="bg1"/>
                    </a:solidFill>
                  </a:tcPr>
                </a:tc>
                <a:tc>
                  <a:txBody>
                    <a:bodyPr/>
                    <a:lstStyle/>
                    <a:p>
                      <a:r>
                        <a:rPr lang="en-GB" b="1" dirty="0"/>
                        <a:t>The first protein complex that absorbs light and excites electrons.</a:t>
                      </a:r>
                    </a:p>
                  </a:txBody>
                  <a:tcPr>
                    <a:solidFill>
                      <a:schemeClr val="bg1"/>
                    </a:solidFill>
                  </a:tcPr>
                </a:tc>
                <a:extLst>
                  <a:ext uri="{0D108BD9-81ED-4DB2-BD59-A6C34878D82A}">
                    <a16:rowId xmlns:a16="http://schemas.microsoft.com/office/drawing/2014/main" val="2251053350"/>
                  </a:ext>
                </a:extLst>
              </a:tr>
              <a:tr h="678373">
                <a:tc>
                  <a:txBody>
                    <a:bodyPr/>
                    <a:lstStyle/>
                    <a:p>
                      <a:r>
                        <a:rPr lang="en-GB" b="1" dirty="0"/>
                        <a:t>Photosystem I (PSI)</a:t>
                      </a:r>
                    </a:p>
                  </a:txBody>
                  <a:tcPr>
                    <a:solidFill>
                      <a:schemeClr val="bg1"/>
                    </a:solidFill>
                  </a:tcPr>
                </a:tc>
                <a:tc>
                  <a:txBody>
                    <a:bodyPr/>
                    <a:lstStyle/>
                    <a:p>
                      <a:r>
                        <a:rPr lang="en-GB" b="1" dirty="0"/>
                        <a:t>The second protein complex where electrons are re-excited.</a:t>
                      </a:r>
                      <a:br>
                        <a:rPr lang="en-GB" b="1" dirty="0"/>
                      </a:br>
                      <a:endParaRPr lang="en-GB" b="1" dirty="0"/>
                    </a:p>
                  </a:txBody>
                  <a:tcPr>
                    <a:solidFill>
                      <a:schemeClr val="bg1"/>
                    </a:solidFill>
                  </a:tcPr>
                </a:tc>
                <a:extLst>
                  <a:ext uri="{0D108BD9-81ED-4DB2-BD59-A6C34878D82A}">
                    <a16:rowId xmlns:a16="http://schemas.microsoft.com/office/drawing/2014/main" val="866163417"/>
                  </a:ext>
                </a:extLst>
              </a:tr>
              <a:tr h="629758">
                <a:tc>
                  <a:txBody>
                    <a:bodyPr/>
                    <a:lstStyle/>
                    <a:p>
                      <a:r>
                        <a:rPr lang="en-GB" b="1" dirty="0"/>
                        <a:t>Photolysis</a:t>
                      </a:r>
                    </a:p>
                  </a:txBody>
                  <a:tcPr>
                    <a:solidFill>
                      <a:schemeClr val="bg1"/>
                    </a:solidFill>
                  </a:tcPr>
                </a:tc>
                <a:tc>
                  <a:txBody>
                    <a:bodyPr/>
                    <a:lstStyle/>
                    <a:p>
                      <a:r>
                        <a:rPr lang="en-GB" b="1" dirty="0"/>
                        <a:t>The splitting of water molecules using light energy.</a:t>
                      </a:r>
                    </a:p>
                  </a:txBody>
                  <a:tcPr>
                    <a:solidFill>
                      <a:schemeClr val="bg1"/>
                    </a:solidFill>
                  </a:tcPr>
                </a:tc>
                <a:extLst>
                  <a:ext uri="{0D108BD9-81ED-4DB2-BD59-A6C34878D82A}">
                    <a16:rowId xmlns:a16="http://schemas.microsoft.com/office/drawing/2014/main" val="2139966385"/>
                  </a:ext>
                </a:extLst>
              </a:tr>
              <a:tr h="629758">
                <a:tc>
                  <a:txBody>
                    <a:bodyPr/>
                    <a:lstStyle/>
                    <a:p>
                      <a:r>
                        <a:rPr lang="en-GB" b="1" dirty="0"/>
                        <a:t>NADPH</a:t>
                      </a:r>
                    </a:p>
                  </a:txBody>
                  <a:tcPr>
                    <a:solidFill>
                      <a:schemeClr val="bg1"/>
                    </a:solidFill>
                  </a:tcPr>
                </a:tc>
                <a:tc>
                  <a:txBody>
                    <a:bodyPr/>
                    <a:lstStyle/>
                    <a:p>
                      <a:r>
                        <a:rPr lang="en-GB" b="1" dirty="0"/>
                        <a:t>A molecule that carries energy and hydrogen to the light-independent stage.</a:t>
                      </a:r>
                    </a:p>
                  </a:txBody>
                  <a:tcPr>
                    <a:solidFill>
                      <a:schemeClr val="bg1"/>
                    </a:solidFill>
                  </a:tcPr>
                </a:tc>
                <a:extLst>
                  <a:ext uri="{0D108BD9-81ED-4DB2-BD59-A6C34878D82A}">
                    <a16:rowId xmlns:a16="http://schemas.microsoft.com/office/drawing/2014/main" val="2524656944"/>
                  </a:ext>
                </a:extLst>
              </a:tr>
              <a:tr h="651021">
                <a:tc>
                  <a:txBody>
                    <a:bodyPr/>
                    <a:lstStyle/>
                    <a:p>
                      <a:r>
                        <a:rPr lang="en-GB" b="1" dirty="0"/>
                        <a:t>Chemiosmosis</a:t>
                      </a:r>
                    </a:p>
                  </a:txBody>
                  <a:tcPr>
                    <a:solidFill>
                      <a:schemeClr val="bg1"/>
                    </a:solidFill>
                  </a:tcPr>
                </a:tc>
                <a:tc>
                  <a:txBody>
                    <a:bodyPr/>
                    <a:lstStyle/>
                    <a:p>
                      <a:r>
                        <a:rPr lang="en-GB" b="1" dirty="0"/>
                        <a:t>The movement of protons through ATP synthase to produce ATP.</a:t>
                      </a:r>
                    </a:p>
                  </a:txBody>
                  <a:tcPr>
                    <a:solidFill>
                      <a:schemeClr val="bg1"/>
                    </a:solidFill>
                  </a:tcPr>
                </a:tc>
                <a:extLst>
                  <a:ext uri="{0D108BD9-81ED-4DB2-BD59-A6C34878D82A}">
                    <a16:rowId xmlns:a16="http://schemas.microsoft.com/office/drawing/2014/main" val="764977902"/>
                  </a:ext>
                </a:extLst>
              </a:tr>
            </a:tbl>
          </a:graphicData>
        </a:graphic>
      </p:graphicFrame>
    </p:spTree>
    <p:extLst>
      <p:ext uri="{BB962C8B-B14F-4D97-AF65-F5344CB8AC3E}">
        <p14:creationId xmlns:p14="http://schemas.microsoft.com/office/powerpoint/2010/main" val="251219456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3461</TotalTime>
  <Words>220</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Mr D Chalk</dc:creator>
  <cp:lastModifiedBy>Chalky Chalk</cp:lastModifiedBy>
  <cp:revision>17</cp:revision>
  <dcterms:created xsi:type="dcterms:W3CDTF">2024-11-24T15:09:29Z</dcterms:created>
  <dcterms:modified xsi:type="dcterms:W3CDTF">2025-07-07T09:34:55Z</dcterms:modified>
</cp:coreProperties>
</file>