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>
        <p:scale>
          <a:sx n="60" d="100"/>
          <a:sy n="60" d="100"/>
        </p:scale>
        <p:origin x="435" y="8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E77E-9887-931A-11AD-DFCD5CA4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52C7D-40C4-81FD-D1DD-CA1866C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4AB3-973F-F873-FA1E-EF495309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4DF97-EC12-D2CA-2160-FB45330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F1A4-C5C7-814A-C9BB-944A9DEB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77F1-DAE8-6FB9-E165-A32DD528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B2662-B096-7B7D-A9C7-96556FA45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66D6-5CE3-EAC4-ED4D-6FFBB54D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2790-4D6B-638D-6F52-39714D4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1C38-6A40-8C93-A1CF-57DF8882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5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F837A-C8A7-8CD9-B5A4-251FDADB2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E2C9B-3B2A-5975-AA66-A209CCAB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D8F1-10B3-1898-7F57-0CD6988E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82176-3807-51DD-D156-A720DD65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85068-2047-3775-BD91-4EB14E57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0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6975-FC63-C9C9-BC17-6F56EC0E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6EBF-AC8C-759D-2CC7-7EB2433E1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B4AB-0D19-3E0C-5CFF-6739F27A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325E9-1B3C-061E-2432-49D07415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5130-73F1-2874-E734-CCBA8C5C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7D58-F7FB-90F6-3FEB-8CA6F8F0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A769E-2D8D-6C78-B9A2-B44A2D4B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09C48-8037-6D14-ADFB-7CE46AE8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65AA-2088-9D1C-A519-5E378289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BAD9-E6B8-6FFB-349B-01A17E1B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FBA1-1CC8-D0F9-4F82-19A25B53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0B88-659A-2C85-7F32-BC021B9B8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33CD5-3B26-232A-81AA-F1CDF4BFB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5E8E2-B967-4645-35C7-960330FA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BB34A-286E-B752-CF85-90B0DFA6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21792-C6BE-CB3E-1251-FECDC7B1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9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30C4-3FB1-B13C-6F75-1265642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EDE4-6138-D557-8584-C0B0F3F61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7D015-7AD6-4793-7D8E-1CBE2E59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18840-A22B-0D1A-765A-4895DE1D8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C964F-8CBD-8FDC-8AA1-EC35FDFC2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4824D-A059-2BAB-1F36-74FC0B3F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C503F-1CAA-71E6-5691-C933A785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789FC-2319-09B1-A4FD-70590CB2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0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76DE-27FB-4F8D-384A-C9F3A9DD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2541A-9425-04DB-7D0D-FC6B6CA8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F35DB-E4BF-91D2-7A53-377D6E1D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218E2-6BF1-7A33-089E-72F4D95A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2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20C6E-7832-1BAD-1182-DB8844E7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B8EEE-B0F5-8F95-C47C-9488F39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BBAF4-43DA-F713-72BE-BDDDA1EB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4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EA3A-E06E-6094-7F6C-406F6E3E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91DC-FF23-5A8D-BF2C-4E0F544E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12A7D-F1CC-0004-3901-7669BF37B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C6D91-FAA5-180B-173F-2B6C6F80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75B25-BE13-1F8F-56A4-BE69E855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53FB-FD31-2C35-08CF-E4705EFA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37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B487-E150-6FAD-88F3-4A4AE090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4CCB2-8015-606B-A157-CD2AA3A50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77AF7-6D8D-9B64-4DA2-A160B73A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7C260-239C-02DF-69E6-569B3F34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C2CC1-6875-B0F5-1DEE-2931CA48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154AC-6F95-22F0-C828-2EC7451B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18D57-CADF-78B7-D607-AB544FCD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59A51-1D27-7442-D672-A198B2D1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8C7AF-97F3-E54E-83E5-4D74FB6E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18A29-0E2D-4FF2-B08A-6C01E6E4193B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3FDFC-589F-6754-783A-C5E56DA5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8ED4-1ECA-C6CE-AC19-0E974D96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9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.gi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.gi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30FF-0770-A34D-9DB3-61932D4A2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B1B2A7-33E7-EF38-8AB4-6503CB413AA7}"/>
              </a:ext>
            </a:extLst>
          </p:cNvPr>
          <p:cNvSpPr/>
          <p:nvPr/>
        </p:nvSpPr>
        <p:spPr>
          <a:xfrm>
            <a:off x="-161925" y="-11124"/>
            <a:ext cx="12353925" cy="6869124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rgbClr val="0B304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986D1-5AE4-0C60-E5EA-3FA5CB09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61925" y="5527093"/>
            <a:ext cx="3307706" cy="3839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97BA1-2A2B-FFA1-6633-B1470A80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503" y="-3043402"/>
            <a:ext cx="3307706" cy="383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33E862-903D-0D37-A951-86C2A61C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31" y="-2963305"/>
            <a:ext cx="3307706" cy="3839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FBD2E-F8B9-D4E4-357E-15CD6443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93" y="-2850953"/>
            <a:ext cx="3307706" cy="3839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F66D6C-CB25-4DA7-DCEC-D625AC80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10926" y="5526329"/>
            <a:ext cx="3307706" cy="3839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FC64EC-45E6-93DE-E191-5CEE5A35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96000" y="5527093"/>
            <a:ext cx="3307706" cy="3839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4D0CC-73F3-D669-A8CC-B7BDCD81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925636" y="5607190"/>
            <a:ext cx="3307706" cy="383938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F1CD907-7448-3E39-A488-69DA75027617}"/>
              </a:ext>
            </a:extLst>
          </p:cNvPr>
          <p:cNvGrpSpPr/>
          <p:nvPr/>
        </p:nvGrpSpPr>
        <p:grpSpPr>
          <a:xfrm rot="20186131">
            <a:off x="3020096" y="4652058"/>
            <a:ext cx="1305130" cy="1199934"/>
            <a:chOff x="3104622" y="754633"/>
            <a:chExt cx="5332696" cy="4639086"/>
          </a:xfrm>
        </p:grpSpPr>
        <p:pic>
          <p:nvPicPr>
            <p:cNvPr id="37" name="Picture 36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886B53E2-CEE8-8C9F-EF21-F73E3B8A8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84389">
              <a:off x="5271662" y="4525934"/>
              <a:ext cx="1542126" cy="867785"/>
            </a:xfrm>
            <a:prstGeom prst="rect">
              <a:avLst/>
            </a:prstGeom>
          </p:spPr>
        </p:pic>
        <p:pic>
          <p:nvPicPr>
            <p:cNvPr id="38" name="Picture 37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CBD10133-6A38-A86B-22E3-1DB92917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13440050" flipH="1">
              <a:off x="4553295" y="4219130"/>
              <a:ext cx="724165" cy="758354"/>
            </a:xfrm>
            <a:prstGeom prst="rect">
              <a:avLst/>
            </a:prstGeom>
          </p:spPr>
        </p:pic>
        <p:pic>
          <p:nvPicPr>
            <p:cNvPr id="39" name="Picture 38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4056C7F7-F95E-DCD9-4B15-41C55BA9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72007" flipH="1">
              <a:off x="3462491" y="3946824"/>
              <a:ext cx="1475057" cy="883693"/>
            </a:xfrm>
            <a:prstGeom prst="rect">
              <a:avLst/>
            </a:prstGeom>
          </p:spPr>
        </p:pic>
        <p:pic>
          <p:nvPicPr>
            <p:cNvPr id="40" name="Picture 39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8D865A8D-CF66-0412-7130-DC26B06E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336726">
              <a:off x="7500487" y="2062731"/>
              <a:ext cx="936831" cy="758354"/>
            </a:xfrm>
            <a:prstGeom prst="rect">
              <a:avLst/>
            </a:prstGeom>
          </p:spPr>
        </p:pic>
        <p:pic>
          <p:nvPicPr>
            <p:cNvPr id="41" name="Picture 40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35FF15C5-FB7D-ADCF-2938-3C9637F6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611776" flipH="1">
              <a:off x="6036997" y="1217375"/>
              <a:ext cx="871637" cy="758354"/>
            </a:xfrm>
            <a:prstGeom prst="rect">
              <a:avLst/>
            </a:prstGeom>
          </p:spPr>
        </p:pic>
        <p:pic>
          <p:nvPicPr>
            <p:cNvPr id="42" name="Picture 41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905E81C3-2463-AAC7-60E9-80D164A2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6652">
              <a:off x="2761271" y="2510902"/>
              <a:ext cx="1570396" cy="883693"/>
            </a:xfrm>
            <a:prstGeom prst="rect">
              <a:avLst/>
            </a:prstGeom>
          </p:spPr>
        </p:pic>
        <p:pic>
          <p:nvPicPr>
            <p:cNvPr id="43" name="Picture 42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758E5697-9DED-9F9C-5D40-D696E574F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0916">
              <a:off x="3083168" y="1381229"/>
              <a:ext cx="1570396" cy="883693"/>
            </a:xfrm>
            <a:prstGeom prst="rect">
              <a:avLst/>
            </a:prstGeom>
          </p:spPr>
        </p:pic>
        <p:pic>
          <p:nvPicPr>
            <p:cNvPr id="44" name="Picture 43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82373F45-FFE8-3769-026A-93484F52D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356" y="754633"/>
              <a:ext cx="1542126" cy="867785"/>
            </a:xfrm>
            <a:prstGeom prst="rect">
              <a:avLst/>
            </a:prstGeom>
          </p:spPr>
        </p:pic>
        <p:pic>
          <p:nvPicPr>
            <p:cNvPr id="45" name="Picture 44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BB0E3AF5-BAB7-A02E-A412-24A8F2898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0654336">
              <a:off x="4046693" y="1059030"/>
              <a:ext cx="936831" cy="75835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5B7CB1-4AFC-1806-C469-12BA974A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74" l="293" r="96973">
                          <a14:foregroundMark x1="5273" y1="30794" x2="391" y2="37109"/>
                          <a14:foregroundMark x1="391" y1="37109" x2="3711" y2="49284"/>
                          <a14:foregroundMark x1="3711" y1="49284" x2="9961" y2="55729"/>
                          <a14:foregroundMark x1="9961" y1="55729" x2="6641" y2="31901"/>
                          <a14:foregroundMark x1="7324" y1="29427" x2="1270" y2="43424"/>
                          <a14:foregroundMark x1="293" y1="38216" x2="2734" y2="43424"/>
                          <a14:foregroundMark x1="91895" y1="44206" x2="96973" y2="54818"/>
                          <a14:foregroundMark x1="96973" y1="54818" x2="88770" y2="65169"/>
                        </a14:backgroundRemoval>
                      </a14:imgEffect>
                    </a14:imgLayer>
                  </a14:imgProps>
                </a:ext>
              </a:extLst>
            </a:blip>
            <a:srcRect t="20479" b="25227"/>
            <a:stretch>
              <a:fillRect/>
            </a:stretch>
          </p:blipFill>
          <p:spPr>
            <a:xfrm>
              <a:off x="3740918" y="1204152"/>
              <a:ext cx="4572000" cy="372348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63BB256-ED65-F29D-DD44-41F7ED52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74" l="293" r="96973">
                          <a14:foregroundMark x1="3258" y1="47624" x2="3410" y2="48180"/>
                          <a14:foregroundMark x1="1757" y1="42118" x2="2369" y2="44364"/>
                          <a14:foregroundMark x1="1589" y1="41503" x2="1425" y2="40900"/>
                          <a14:foregroundMark x1="1004" y1="39356" x2="1303" y2="40452"/>
                          <a14:foregroundMark x1="8882" y1="54616" x2="9961" y2="55729"/>
                          <a14:foregroundMark x1="9591" y1="53072" x2="6641" y2="31901"/>
                          <a14:foregroundMark x1="9961" y1="55729" x2="9920" y2="55438"/>
                          <a14:foregroundMark x1="2041" y1="41642" x2="1270" y2="43424"/>
                          <a14:foregroundMark x1="2929" y1="39589" x2="2408" y2="40794"/>
                          <a14:foregroundMark x1="6735" y1="30789" x2="4198" y2="36654"/>
                          <a14:foregroundMark x1="1875" y1="41591" x2="2734" y2="43424"/>
                          <a14:foregroundMark x1="816" y1="39333" x2="1347" y2="40466"/>
                          <a14:backgroundMark x1="3906" y1="36654" x2="3906" y2="36654"/>
                          <a14:backgroundMark x1="3906" y1="36654" x2="7617" y2="28971"/>
                          <a14:backgroundMark x1="7617" y1="28971" x2="36719" y2="23828"/>
                          <a14:backgroundMark x1="36719" y1="23828" x2="80176" y2="35938"/>
                          <a14:backgroundMark x1="80176" y1="35938" x2="90039" y2="42188"/>
                          <a14:backgroundMark x1="90039" y1="42188" x2="95898" y2="48568"/>
                          <a14:backgroundMark x1="95898" y1="48568" x2="95313" y2="58659"/>
                          <a14:backgroundMark x1="95313" y1="58659" x2="86035" y2="68555"/>
                          <a14:backgroundMark x1="86035" y1="68555" x2="66211" y2="71810"/>
                          <a14:backgroundMark x1="66211" y1="71810" x2="34277" y2="67904"/>
                          <a14:backgroundMark x1="34277" y1="67904" x2="20996" y2="63151"/>
                          <a14:backgroundMark x1="20996" y1="63151" x2="2734" y2="48698"/>
                          <a14:backgroundMark x1="2734" y1="48698" x2="4102" y2="35417"/>
                          <a14:backgroundMark x1="2051" y1="46875" x2="2441" y2="31120"/>
                          <a14:backgroundMark x1="2441" y1="31120" x2="195" y2="39258"/>
                          <a14:backgroundMark x1="1367" y1="44336" x2="1074" y2="37109"/>
                          <a14:backgroundMark x1="3125" y1="41016" x2="2539" y2="41797"/>
                          <a14:backgroundMark x1="3906" y1="46549" x2="1074" y2="40234"/>
                          <a14:backgroundMark x1="2930" y1="33984" x2="6738" y2="28906"/>
                          <a14:backgroundMark x1="41602" y1="23307" x2="66309" y2="28841"/>
                          <a14:backgroundMark x1="66309" y1="28841" x2="81934" y2="36654"/>
                          <a14:backgroundMark x1="79199" y1="34766" x2="67188" y2="2688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3800" t="20479" b="25227"/>
            <a:stretch>
              <a:fillRect/>
            </a:stretch>
          </p:blipFill>
          <p:spPr>
            <a:xfrm>
              <a:off x="4096352" y="1545069"/>
              <a:ext cx="3861132" cy="3104506"/>
            </a:xfrm>
            <a:prstGeom prst="rect">
              <a:avLst/>
            </a:prstGeom>
          </p:spPr>
        </p:pic>
        <p:pic>
          <p:nvPicPr>
            <p:cNvPr id="48" name="Picture 47" descr="A colorful art of a blue and orange circle&#10;&#10;AI-generated content may be incorrect.">
              <a:extLst>
                <a:ext uri="{FF2B5EF4-FFF2-40B4-BE49-F238E27FC236}">
                  <a16:creationId xmlns:a16="http://schemas.microsoft.com/office/drawing/2014/main" id="{574D707F-8CE5-B967-C1D0-38FEC03E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4286" y1="38378" x2="14286" y2="38378"/>
                          <a14:foregroundMark x1="14286" y1="38378" x2="14286" y2="68108"/>
                          <a14:foregroundMark x1="14286" y1="68108" x2="54887" y2="75676"/>
                          <a14:foregroundMark x1="54887" y1="75676" x2="88722" y2="62703"/>
                          <a14:foregroundMark x1="88722" y1="62703" x2="71429" y2="27027"/>
                          <a14:foregroundMark x1="71429" y1="27027" x2="21053" y2="21622"/>
                          <a14:foregroundMark x1="21053" y1="21622" x2="15789" y2="35135"/>
                          <a14:foregroundMark x1="27068" y1="20000" x2="65414" y2="17838"/>
                          <a14:foregroundMark x1="65414" y1="17838" x2="69173" y2="21081"/>
                          <a14:foregroundMark x1="57143" y1="16757" x2="57143" y2="16757"/>
                          <a14:foregroundMark x1="43609" y1="16216" x2="43609" y2="16216"/>
                          <a14:foregroundMark x1="54887" y1="84865" x2="54887" y2="84865"/>
                          <a14:foregroundMark x1="54887" y1="84865" x2="78195" y2="65405"/>
                          <a14:foregroundMark x1="37594" y1="16216" x2="51880" y2="162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7037" y="1537025"/>
              <a:ext cx="1423382" cy="197989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A507C7B-9F3C-8DF8-9AC9-C04EAE7F3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34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447847">
              <a:off x="4141598" y="2486945"/>
              <a:ext cx="1158486" cy="1519739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2C11009-3D21-AD0D-49D8-72A44BD6513F}"/>
                </a:ext>
              </a:extLst>
            </p:cNvPr>
            <p:cNvSpPr/>
            <p:nvPr/>
          </p:nvSpPr>
          <p:spPr>
            <a:xfrm>
              <a:off x="6481104" y="2579698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3E6FFC8-C673-73EC-9452-90A5ABBD117C}"/>
                </a:ext>
              </a:extLst>
            </p:cNvPr>
            <p:cNvSpPr/>
            <p:nvPr/>
          </p:nvSpPr>
          <p:spPr>
            <a:xfrm>
              <a:off x="5682125" y="3571827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B7E2FD-34F4-584D-E8A8-AC1DF6506D39}"/>
                </a:ext>
              </a:extLst>
            </p:cNvPr>
            <p:cNvSpPr/>
            <p:nvPr/>
          </p:nvSpPr>
          <p:spPr>
            <a:xfrm>
              <a:off x="7059195" y="3489022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A45D26-B6A4-CAA4-448F-F1408146E8D5}"/>
              </a:ext>
            </a:extLst>
          </p:cNvPr>
          <p:cNvGrpSpPr/>
          <p:nvPr/>
        </p:nvGrpSpPr>
        <p:grpSpPr>
          <a:xfrm>
            <a:off x="12673" y="4715724"/>
            <a:ext cx="3055145" cy="2466450"/>
            <a:chOff x="2649346" y="206239"/>
            <a:chExt cx="3856798" cy="170079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FA0548-7F28-2ADB-F677-B24AFABB4511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C14892-BE88-A2A2-5596-02509EF79D3D}"/>
                </a:ext>
              </a:extLst>
            </p:cNvPr>
            <p:cNvSpPr txBox="1"/>
            <p:nvPr/>
          </p:nvSpPr>
          <p:spPr>
            <a:xfrm>
              <a:off x="2702107" y="206239"/>
              <a:ext cx="3780796" cy="1700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Release of self-antigens</a:t>
              </a:r>
              <a:r>
                <a:rPr lang="en-GB" dirty="0"/>
                <a:t> – When cells are damaged or die, components such as </a:t>
              </a:r>
              <a:r>
                <a:rPr lang="en-GB" b="1" dirty="0"/>
                <a:t>DNA and nuclear proteins</a:t>
              </a:r>
              <a:r>
                <a:rPr lang="en-GB" dirty="0"/>
                <a:t> are released and mistakenly identified as foreign.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01C0A4E-6F30-0C9F-3DBD-00E68C9ECE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916163" y="5607190"/>
            <a:ext cx="3307706" cy="38393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B12302A-99FB-8A88-01D8-F325CE4F26E5}"/>
              </a:ext>
            </a:extLst>
          </p:cNvPr>
          <p:cNvGrpSpPr/>
          <p:nvPr/>
        </p:nvGrpSpPr>
        <p:grpSpPr>
          <a:xfrm>
            <a:off x="3307705" y="5617771"/>
            <a:ext cx="2334932" cy="1131677"/>
            <a:chOff x="3307705" y="5617771"/>
            <a:chExt cx="2334932" cy="11316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DA004D2-C6B6-A4D4-E4B3-F2847238EAD8}"/>
                </a:ext>
              </a:extLst>
            </p:cNvPr>
            <p:cNvGrpSpPr/>
            <p:nvPr/>
          </p:nvGrpSpPr>
          <p:grpSpPr>
            <a:xfrm>
              <a:off x="3307705" y="5617771"/>
              <a:ext cx="2334932" cy="858405"/>
              <a:chOff x="3307705" y="5617771"/>
              <a:chExt cx="2334932" cy="85840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A32289-314A-D5E9-AA2A-8F3E6DADF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>
                <a:off x="3307705" y="5948949"/>
                <a:ext cx="572270" cy="47574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F2A933-AA64-C9D0-508B-5E23BBE9C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 rot="16588403">
                <a:off x="3889029" y="5666035"/>
                <a:ext cx="572270" cy="47574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540F15F-9580-5497-54A7-1509871C2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 rot="14459849">
                <a:off x="4502442" y="5744672"/>
                <a:ext cx="572270" cy="47574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C5B3554-9F62-4E82-3F1E-E251C4B04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 rot="5400000">
                <a:off x="5118631" y="5952170"/>
                <a:ext cx="572270" cy="475742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C7299-2D55-77FA-B2D8-D755F8F247A7}"/>
                </a:ext>
              </a:extLst>
            </p:cNvPr>
            <p:cNvSpPr txBox="1"/>
            <p:nvPr/>
          </p:nvSpPr>
          <p:spPr>
            <a:xfrm>
              <a:off x="3813729" y="6380116"/>
              <a:ext cx="153151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DNA Proteins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44155A-FA63-460A-8972-34D0FD743FF9}"/>
              </a:ext>
            </a:extLst>
          </p:cNvPr>
          <p:cNvGrpSpPr/>
          <p:nvPr/>
        </p:nvGrpSpPr>
        <p:grpSpPr>
          <a:xfrm>
            <a:off x="100820" y="618264"/>
            <a:ext cx="4495034" cy="1689797"/>
            <a:chOff x="2649346" y="188358"/>
            <a:chExt cx="3856798" cy="170079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30B001-41C8-A32E-F9BF-1CC2BD7B2500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3ED947-E709-4F3B-4AA2-FEF4646464C2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700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Loss of immune tolerance</a:t>
              </a:r>
              <a:r>
                <a:rPr lang="en-GB" dirty="0"/>
                <a:t> – The immune system fails to recognise the body’s own cells as “self,” often due to a combination of </a:t>
              </a:r>
              <a:r>
                <a:rPr lang="en-GB" b="1" dirty="0"/>
                <a:t>genetic and environmental factors</a:t>
              </a:r>
              <a:r>
                <a:rPr lang="en-GB" dirty="0"/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D745B4-C185-52E9-E76C-A11B1EE8D733}"/>
              </a:ext>
            </a:extLst>
          </p:cNvPr>
          <p:cNvSpPr txBox="1"/>
          <p:nvPr/>
        </p:nvSpPr>
        <p:spPr>
          <a:xfrm>
            <a:off x="100821" y="155611"/>
            <a:ext cx="2372036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Lupus Development</a:t>
            </a:r>
            <a:endParaRPr lang="en-GB" b="1" kern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04BD05-601B-A082-EAA7-D32A052D5E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0319" y="5271743"/>
            <a:ext cx="1156780" cy="783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8765F-2448-BCC2-90B7-A668182F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94" y="-2850953"/>
            <a:ext cx="3307706" cy="38393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D5DF9F9-44B8-0639-8400-9EC024F32E9A}"/>
              </a:ext>
            </a:extLst>
          </p:cNvPr>
          <p:cNvGrpSpPr/>
          <p:nvPr/>
        </p:nvGrpSpPr>
        <p:grpSpPr>
          <a:xfrm>
            <a:off x="4022837" y="5055722"/>
            <a:ext cx="2437186" cy="1398550"/>
            <a:chOff x="4022837" y="5055722"/>
            <a:chExt cx="2437186" cy="13985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B307C4-FCD7-3D6C-3C56-9B2B6F2CFFC2}"/>
                </a:ext>
              </a:extLst>
            </p:cNvPr>
            <p:cNvSpPr txBox="1"/>
            <p:nvPr/>
          </p:nvSpPr>
          <p:spPr>
            <a:xfrm>
              <a:off x="5608396" y="6084940"/>
              <a:ext cx="851627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T Cell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46204D-33D8-B262-DE0E-CC240AFB1F87}"/>
                </a:ext>
              </a:extLst>
            </p:cNvPr>
            <p:cNvSpPr txBox="1"/>
            <p:nvPr/>
          </p:nvSpPr>
          <p:spPr>
            <a:xfrm>
              <a:off x="4022837" y="5055722"/>
              <a:ext cx="851627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B Cell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3D67BA-C6FD-3F1A-502F-1C2E4AC594DD}"/>
              </a:ext>
            </a:extLst>
          </p:cNvPr>
          <p:cNvGrpSpPr/>
          <p:nvPr/>
        </p:nvGrpSpPr>
        <p:grpSpPr>
          <a:xfrm>
            <a:off x="2816295" y="2648249"/>
            <a:ext cx="2528952" cy="1689797"/>
            <a:chOff x="2649346" y="188358"/>
            <a:chExt cx="3856798" cy="13941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4770DAE-EC8E-A8BA-9745-E4BC8C4BE8E5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9A92C8-33BB-9EC5-0F7A-90E29B18A1AE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050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Activation </a:t>
              </a:r>
              <a:r>
                <a:rPr kumimoji="0" lang="en-GB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of immune cells – T cells and B cells become activated against these self-antigens.</a:t>
              </a: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50DE741-03FD-A096-FD68-53A8EA90C8D1}"/>
              </a:ext>
            </a:extLst>
          </p:cNvPr>
          <p:cNvGrpSpPr/>
          <p:nvPr/>
        </p:nvGrpSpPr>
        <p:grpSpPr>
          <a:xfrm>
            <a:off x="6757581" y="4437681"/>
            <a:ext cx="4606352" cy="1668124"/>
            <a:chOff x="2649346" y="188358"/>
            <a:chExt cx="3856798" cy="170079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CE5A28A-19DE-FC3A-7953-2767E390D912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43BDC6B-6C7C-EC08-67F1-3349F3C85035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700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Autoantibody production</a:t>
              </a:r>
              <a:r>
                <a:rPr lang="en-GB" dirty="0"/>
                <a:t> – B cells produce </a:t>
              </a:r>
              <a:r>
                <a:rPr lang="en-GB" b="1" dirty="0"/>
                <a:t>autoantibodies</a:t>
              </a:r>
              <a:r>
                <a:rPr lang="en-GB" dirty="0"/>
                <a:t>, particularly </a:t>
              </a:r>
              <a:r>
                <a:rPr lang="en-GB" b="1" dirty="0"/>
                <a:t>anti-nuclear antibodies (ANAs)</a:t>
              </a:r>
              <a:r>
                <a:rPr lang="en-GB" dirty="0"/>
                <a:t> that target DNA and other nuclear components.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5CC3B4-E47A-8577-A93C-F503CDDCDA71}"/>
              </a:ext>
            </a:extLst>
          </p:cNvPr>
          <p:cNvGrpSpPr/>
          <p:nvPr/>
        </p:nvGrpSpPr>
        <p:grpSpPr>
          <a:xfrm>
            <a:off x="4951678" y="2603647"/>
            <a:ext cx="2282991" cy="2754243"/>
            <a:chOff x="9824571" y="2089158"/>
            <a:chExt cx="2282991" cy="275424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7418BEA-23EE-A793-5DDB-15F6F89D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215366">
              <a:off x="10994704" y="2041281"/>
              <a:ext cx="320772" cy="41652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6A762F1-76E5-E6D8-1C0F-FE3367E8F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071820">
              <a:off x="10351499" y="2218369"/>
              <a:ext cx="320772" cy="41652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7977162-AEB8-BE86-DFD6-A913FE517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3699815">
              <a:off x="10277010" y="3080984"/>
              <a:ext cx="320772" cy="41652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E4028D8-DAD5-63DB-C072-0FED5A9CC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518618">
              <a:off x="10863918" y="3368300"/>
              <a:ext cx="427536" cy="41652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57509EF-4ED1-3D0E-7F07-5EBBEAAF5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400000">
              <a:off x="11247316" y="2968691"/>
              <a:ext cx="320772" cy="4165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B933511-97EC-B8EA-F5F4-39A58559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4217581">
              <a:off x="10219075" y="3886295"/>
              <a:ext cx="320772" cy="41652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A4D53EB-260F-5D39-F9F5-81CDC6B5B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518618">
              <a:off x="10670931" y="4095757"/>
              <a:ext cx="320772" cy="41652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141BD40-7206-99E6-EFEB-6B600A2AB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809092">
              <a:off x="9824571" y="4136609"/>
              <a:ext cx="320772" cy="41652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3892197-65D0-E518-DA17-A10DA8C5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276420">
              <a:off x="11008083" y="3865763"/>
              <a:ext cx="320772" cy="41652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254926A-5195-854B-AEE5-196A750FF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2436578">
              <a:off x="11671839" y="2480945"/>
              <a:ext cx="320772" cy="41652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6364432-3AE3-5A97-D0CC-69BC0EFC0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9615126">
              <a:off x="10749556" y="2614819"/>
              <a:ext cx="320772" cy="41652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CB748AF-0AE2-63B8-A082-E99954067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106791">
              <a:off x="11738913" y="3241271"/>
              <a:ext cx="320772" cy="41652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5B7D202-0100-E8EC-D64E-B1261CFB8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8904581">
              <a:off x="10447785" y="3424683"/>
              <a:ext cx="320772" cy="41652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3632409-13D2-EF47-FAC5-1BC4E028F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4257173">
              <a:off x="10066385" y="4474752"/>
              <a:ext cx="320772" cy="41652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0183660-1B1A-D5B2-F662-D6DDF9EFB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697245">
              <a:off x="11130632" y="4300754"/>
              <a:ext cx="320772" cy="41652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0F95D35-8495-E1E2-E1D4-213CBFB3AE93}"/>
              </a:ext>
            </a:extLst>
          </p:cNvPr>
          <p:cNvGrpSpPr/>
          <p:nvPr/>
        </p:nvGrpSpPr>
        <p:grpSpPr>
          <a:xfrm>
            <a:off x="4979808" y="1325974"/>
            <a:ext cx="4116338" cy="1105655"/>
            <a:chOff x="2649346" y="188358"/>
            <a:chExt cx="3856798" cy="139416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B921414D-91BA-6DD4-51DE-316CC021064A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3B51B78-079C-35AE-3DE4-CEA97B4CB2A5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1050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Formation of immune complexes</a:t>
              </a:r>
              <a:r>
                <a:rPr lang="en-GB" dirty="0"/>
                <a:t> – Autoantibodies bind to self-antigens, forming </a:t>
              </a:r>
              <a:r>
                <a:rPr lang="en-GB" b="1" dirty="0"/>
                <a:t>antigen–antibody complexes</a:t>
              </a:r>
              <a:r>
                <a:rPr lang="en-GB" dirty="0"/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DE0440C7-AE4C-7DAF-5491-5CDED4384692}"/>
              </a:ext>
            </a:extLst>
          </p:cNvPr>
          <p:cNvSpPr txBox="1"/>
          <p:nvPr/>
        </p:nvSpPr>
        <p:spPr>
          <a:xfrm>
            <a:off x="6376186" y="3557534"/>
            <a:ext cx="132358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 panose="020F0502020204030204"/>
              </a:rPr>
              <a:t>Antibodies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449131-B324-40FC-31A3-16A2CBCB50CD}"/>
              </a:ext>
            </a:extLst>
          </p:cNvPr>
          <p:cNvGrpSpPr/>
          <p:nvPr/>
        </p:nvGrpSpPr>
        <p:grpSpPr>
          <a:xfrm>
            <a:off x="5698319" y="146822"/>
            <a:ext cx="3185413" cy="1203863"/>
            <a:chOff x="5698319" y="146822"/>
            <a:chExt cx="3185413" cy="120386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21601D1-C186-CC85-FB17-E85B2FB4F902}"/>
                </a:ext>
              </a:extLst>
            </p:cNvPr>
            <p:cNvGrpSpPr/>
            <p:nvPr/>
          </p:nvGrpSpPr>
          <p:grpSpPr>
            <a:xfrm>
              <a:off x="5698319" y="248605"/>
              <a:ext cx="3113458" cy="1102080"/>
              <a:chOff x="5698319" y="248605"/>
              <a:chExt cx="3113458" cy="1102080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E903EBF6-5356-D761-249A-63E4EFAD6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12345345">
                <a:off x="6041992" y="248605"/>
                <a:ext cx="415039" cy="56871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EFAFB053-003D-DE0F-2660-45FD8B785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11148763">
                <a:off x="7054297" y="536341"/>
                <a:ext cx="415039" cy="56871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B5C31C38-46B5-575D-8A8B-247681B94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9453131">
                <a:off x="8186406" y="493056"/>
                <a:ext cx="415039" cy="56871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3B228613-1025-39EE-AA4F-47117999B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5215366">
                <a:off x="5746196" y="536276"/>
                <a:ext cx="320772" cy="416526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3EEDEEA3-4BD2-3BCD-E399-C48839E71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20315199">
                <a:off x="7164726" y="934159"/>
                <a:ext cx="320772" cy="416526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9259413-D049-9B50-A0DD-9CFC2F6E0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18566991">
                <a:off x="8443128" y="865341"/>
                <a:ext cx="320772" cy="416526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ED32870-CB6E-B0B2-4C05-6B62B6AED08E}"/>
                </a:ext>
              </a:extLst>
            </p:cNvPr>
            <p:cNvSpPr txBox="1"/>
            <p:nvPr/>
          </p:nvSpPr>
          <p:spPr>
            <a:xfrm>
              <a:off x="5995907" y="146822"/>
              <a:ext cx="288782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Antibody-Antigen complex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774A4D-847F-66CF-502C-D85E90B3D3CA}"/>
              </a:ext>
            </a:extLst>
          </p:cNvPr>
          <p:cNvGrpSpPr/>
          <p:nvPr/>
        </p:nvGrpSpPr>
        <p:grpSpPr>
          <a:xfrm>
            <a:off x="9517546" y="597088"/>
            <a:ext cx="2519464" cy="3310587"/>
            <a:chOff x="2649346" y="199076"/>
            <a:chExt cx="3856798" cy="1383445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8F15798-9534-5037-2971-D2B289B555A4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771AF6B-A128-941C-76E5-326153E157E5}"/>
                </a:ext>
              </a:extLst>
            </p:cNvPr>
            <p:cNvSpPr txBox="1"/>
            <p:nvPr/>
          </p:nvSpPr>
          <p:spPr>
            <a:xfrm>
              <a:off x="2659074" y="199076"/>
              <a:ext cx="3784256" cy="1265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defTabSz="4572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b="1" dirty="0"/>
                <a:t>Tissue damage and inflammation</a:t>
              </a:r>
              <a:r>
                <a:rPr lang="en-GB" dirty="0"/>
                <a:t> – These immune complexes become deposited in tissues such as the </a:t>
              </a:r>
              <a:r>
                <a:rPr lang="en-GB" b="1" dirty="0"/>
                <a:t>skin, joints, kidneys, and blood vessels</a:t>
              </a:r>
              <a:r>
                <a:rPr lang="en-GB" dirty="0"/>
                <a:t>, triggering inflammation and leading to the symptoms of lupus.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7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3EAD-E8EF-7163-F6E1-EC6445D34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2FC89A-C4F3-202D-13A8-B8AE0FCE5A33}"/>
              </a:ext>
            </a:extLst>
          </p:cNvPr>
          <p:cNvSpPr/>
          <p:nvPr/>
        </p:nvSpPr>
        <p:spPr>
          <a:xfrm>
            <a:off x="-161925" y="-11124"/>
            <a:ext cx="12353925" cy="6869124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rgbClr val="0B304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A482E-1DA0-FB25-E390-1575451BA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61925" y="5527093"/>
            <a:ext cx="3307706" cy="3839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E680C-ABE5-0741-D764-8F520140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503" y="-3043402"/>
            <a:ext cx="3307706" cy="383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0790D-D9EA-DF40-D3A9-CFF89D9B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31" y="-2963305"/>
            <a:ext cx="3307706" cy="3839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1E4AC-D559-DE90-853B-56C89E9E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93" y="-2850953"/>
            <a:ext cx="3307706" cy="3839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426BB2-9B30-CE06-EF8F-D510563A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10926" y="5526329"/>
            <a:ext cx="3307706" cy="3839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0D67F5-34F8-E2D2-6C11-BB1AE433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96000" y="5527093"/>
            <a:ext cx="3307706" cy="383938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8A9DA-3AE6-CE8D-8685-56BF64C17907}"/>
              </a:ext>
            </a:extLst>
          </p:cNvPr>
          <p:cNvGrpSpPr/>
          <p:nvPr/>
        </p:nvGrpSpPr>
        <p:grpSpPr>
          <a:xfrm rot="20186131">
            <a:off x="3020096" y="4652058"/>
            <a:ext cx="1305130" cy="1199934"/>
            <a:chOff x="3104622" y="754633"/>
            <a:chExt cx="5332696" cy="4639086"/>
          </a:xfrm>
        </p:grpSpPr>
        <p:pic>
          <p:nvPicPr>
            <p:cNvPr id="37" name="Picture 36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C7064AAA-832B-E262-F2AF-5FC7C067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84389">
              <a:off x="5271662" y="4525934"/>
              <a:ext cx="1542126" cy="867785"/>
            </a:xfrm>
            <a:prstGeom prst="rect">
              <a:avLst/>
            </a:prstGeom>
          </p:spPr>
        </p:pic>
        <p:pic>
          <p:nvPicPr>
            <p:cNvPr id="38" name="Picture 37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0285FAD6-8A42-F26A-C932-55F39B99D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13440050" flipH="1">
              <a:off x="4553295" y="4219130"/>
              <a:ext cx="724165" cy="758354"/>
            </a:xfrm>
            <a:prstGeom prst="rect">
              <a:avLst/>
            </a:prstGeom>
          </p:spPr>
        </p:pic>
        <p:pic>
          <p:nvPicPr>
            <p:cNvPr id="39" name="Picture 38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8AEFB9AC-E73F-5BBA-C403-E25DE3EBC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72007" flipH="1">
              <a:off x="3462491" y="3946824"/>
              <a:ext cx="1475057" cy="883693"/>
            </a:xfrm>
            <a:prstGeom prst="rect">
              <a:avLst/>
            </a:prstGeom>
          </p:spPr>
        </p:pic>
        <p:pic>
          <p:nvPicPr>
            <p:cNvPr id="40" name="Picture 39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C654E1F3-84B1-97EC-096B-9F892C5C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336726">
              <a:off x="7500487" y="2062731"/>
              <a:ext cx="936831" cy="758354"/>
            </a:xfrm>
            <a:prstGeom prst="rect">
              <a:avLst/>
            </a:prstGeom>
          </p:spPr>
        </p:pic>
        <p:pic>
          <p:nvPicPr>
            <p:cNvPr id="41" name="Picture 40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60FA75AB-9E0C-9919-F0BE-EDCA41BD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611776" flipH="1">
              <a:off x="6036997" y="1217375"/>
              <a:ext cx="871637" cy="758354"/>
            </a:xfrm>
            <a:prstGeom prst="rect">
              <a:avLst/>
            </a:prstGeom>
          </p:spPr>
        </p:pic>
        <p:pic>
          <p:nvPicPr>
            <p:cNvPr id="42" name="Picture 41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A79C89BD-4F45-429B-D024-13997B415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6652">
              <a:off x="2761271" y="2510902"/>
              <a:ext cx="1570396" cy="883693"/>
            </a:xfrm>
            <a:prstGeom prst="rect">
              <a:avLst/>
            </a:prstGeom>
          </p:spPr>
        </p:pic>
        <p:pic>
          <p:nvPicPr>
            <p:cNvPr id="43" name="Picture 42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00707AAF-FD40-3B1D-94F5-8FD46665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0916">
              <a:off x="3083168" y="1381229"/>
              <a:ext cx="1570396" cy="883693"/>
            </a:xfrm>
            <a:prstGeom prst="rect">
              <a:avLst/>
            </a:prstGeom>
          </p:spPr>
        </p:pic>
        <p:pic>
          <p:nvPicPr>
            <p:cNvPr id="44" name="Picture 43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E6D8672B-DC1D-5606-374F-C58735F5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356" y="754633"/>
              <a:ext cx="1542126" cy="867785"/>
            </a:xfrm>
            <a:prstGeom prst="rect">
              <a:avLst/>
            </a:prstGeom>
          </p:spPr>
        </p:pic>
        <p:pic>
          <p:nvPicPr>
            <p:cNvPr id="45" name="Picture 44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ECC4DEE9-C784-2356-4ED6-FEA582FD9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0654336">
              <a:off x="4046693" y="1059030"/>
              <a:ext cx="936831" cy="75835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F529B18-F4FD-9182-56C7-71FD51D5F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74" l="293" r="96973">
                          <a14:foregroundMark x1="5273" y1="30794" x2="391" y2="37109"/>
                          <a14:foregroundMark x1="391" y1="37109" x2="3711" y2="49284"/>
                          <a14:foregroundMark x1="3711" y1="49284" x2="9961" y2="55729"/>
                          <a14:foregroundMark x1="9961" y1="55729" x2="6641" y2="31901"/>
                          <a14:foregroundMark x1="7324" y1="29427" x2="1270" y2="43424"/>
                          <a14:foregroundMark x1="293" y1="38216" x2="2734" y2="43424"/>
                          <a14:foregroundMark x1="91895" y1="44206" x2="96973" y2="54818"/>
                          <a14:foregroundMark x1="96973" y1="54818" x2="88770" y2="65169"/>
                        </a14:backgroundRemoval>
                      </a14:imgEffect>
                    </a14:imgLayer>
                  </a14:imgProps>
                </a:ext>
              </a:extLst>
            </a:blip>
            <a:srcRect t="20479" b="25227"/>
            <a:stretch>
              <a:fillRect/>
            </a:stretch>
          </p:blipFill>
          <p:spPr>
            <a:xfrm>
              <a:off x="3740918" y="1204152"/>
              <a:ext cx="4572000" cy="372348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2A8D3E8-E874-B0C2-3B05-A42648425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74" l="293" r="96973">
                          <a14:foregroundMark x1="3258" y1="47624" x2="3410" y2="48180"/>
                          <a14:foregroundMark x1="1757" y1="42118" x2="2369" y2="44364"/>
                          <a14:foregroundMark x1="1589" y1="41503" x2="1425" y2="40900"/>
                          <a14:foregroundMark x1="1004" y1="39356" x2="1303" y2="40452"/>
                          <a14:foregroundMark x1="8882" y1="54616" x2="9961" y2="55729"/>
                          <a14:foregroundMark x1="9591" y1="53072" x2="6641" y2="31901"/>
                          <a14:foregroundMark x1="9961" y1="55729" x2="9920" y2="55438"/>
                          <a14:foregroundMark x1="2041" y1="41642" x2="1270" y2="43424"/>
                          <a14:foregroundMark x1="2929" y1="39589" x2="2408" y2="40794"/>
                          <a14:foregroundMark x1="6735" y1="30789" x2="4198" y2="36654"/>
                          <a14:foregroundMark x1="1875" y1="41591" x2="2734" y2="43424"/>
                          <a14:foregroundMark x1="816" y1="39333" x2="1347" y2="40466"/>
                          <a14:backgroundMark x1="3906" y1="36654" x2="3906" y2="36654"/>
                          <a14:backgroundMark x1="3906" y1="36654" x2="7617" y2="28971"/>
                          <a14:backgroundMark x1="7617" y1="28971" x2="36719" y2="23828"/>
                          <a14:backgroundMark x1="36719" y1="23828" x2="80176" y2="35938"/>
                          <a14:backgroundMark x1="80176" y1="35938" x2="90039" y2="42188"/>
                          <a14:backgroundMark x1="90039" y1="42188" x2="95898" y2="48568"/>
                          <a14:backgroundMark x1="95898" y1="48568" x2="95313" y2="58659"/>
                          <a14:backgroundMark x1="95313" y1="58659" x2="86035" y2="68555"/>
                          <a14:backgroundMark x1="86035" y1="68555" x2="66211" y2="71810"/>
                          <a14:backgroundMark x1="66211" y1="71810" x2="34277" y2="67904"/>
                          <a14:backgroundMark x1="34277" y1="67904" x2="20996" y2="63151"/>
                          <a14:backgroundMark x1="20996" y1="63151" x2="2734" y2="48698"/>
                          <a14:backgroundMark x1="2734" y1="48698" x2="4102" y2="35417"/>
                          <a14:backgroundMark x1="2051" y1="46875" x2="2441" y2="31120"/>
                          <a14:backgroundMark x1="2441" y1="31120" x2="195" y2="39258"/>
                          <a14:backgroundMark x1="1367" y1="44336" x2="1074" y2="37109"/>
                          <a14:backgroundMark x1="3125" y1="41016" x2="2539" y2="41797"/>
                          <a14:backgroundMark x1="3906" y1="46549" x2="1074" y2="40234"/>
                          <a14:backgroundMark x1="2930" y1="33984" x2="6738" y2="28906"/>
                          <a14:backgroundMark x1="41602" y1="23307" x2="66309" y2="28841"/>
                          <a14:backgroundMark x1="66309" y1="28841" x2="81934" y2="36654"/>
                          <a14:backgroundMark x1="79199" y1="34766" x2="67188" y2="2688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3800" t="20479" b="25227"/>
            <a:stretch>
              <a:fillRect/>
            </a:stretch>
          </p:blipFill>
          <p:spPr>
            <a:xfrm>
              <a:off x="4096352" y="1545069"/>
              <a:ext cx="3861132" cy="3104506"/>
            </a:xfrm>
            <a:prstGeom prst="rect">
              <a:avLst/>
            </a:prstGeom>
          </p:spPr>
        </p:pic>
        <p:pic>
          <p:nvPicPr>
            <p:cNvPr id="48" name="Picture 47" descr="A colorful art of a blue and orange circle&#10;&#10;AI-generated content may be incorrect.">
              <a:extLst>
                <a:ext uri="{FF2B5EF4-FFF2-40B4-BE49-F238E27FC236}">
                  <a16:creationId xmlns:a16="http://schemas.microsoft.com/office/drawing/2014/main" id="{C9FA5FEF-6135-A126-2636-87E78C57D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4286" y1="38378" x2="14286" y2="38378"/>
                          <a14:foregroundMark x1="14286" y1="38378" x2="14286" y2="68108"/>
                          <a14:foregroundMark x1="14286" y1="68108" x2="54887" y2="75676"/>
                          <a14:foregroundMark x1="54887" y1="75676" x2="88722" y2="62703"/>
                          <a14:foregroundMark x1="88722" y1="62703" x2="71429" y2="27027"/>
                          <a14:foregroundMark x1="71429" y1="27027" x2="21053" y2="21622"/>
                          <a14:foregroundMark x1="21053" y1="21622" x2="15789" y2="35135"/>
                          <a14:foregroundMark x1="27068" y1="20000" x2="65414" y2="17838"/>
                          <a14:foregroundMark x1="65414" y1="17838" x2="69173" y2="21081"/>
                          <a14:foregroundMark x1="57143" y1="16757" x2="57143" y2="16757"/>
                          <a14:foregroundMark x1="43609" y1="16216" x2="43609" y2="16216"/>
                          <a14:foregroundMark x1="54887" y1="84865" x2="54887" y2="84865"/>
                          <a14:foregroundMark x1="54887" y1="84865" x2="78195" y2="65405"/>
                          <a14:foregroundMark x1="37594" y1="16216" x2="51880" y2="162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7037" y="1537025"/>
              <a:ext cx="1423382" cy="197989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8AC4B5F-D7E9-DD12-BB97-A124B103D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34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447847">
              <a:off x="4141598" y="2486945"/>
              <a:ext cx="1158486" cy="1519739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701AF3-D79C-4251-7186-FA7F52A15CA3}"/>
                </a:ext>
              </a:extLst>
            </p:cNvPr>
            <p:cNvSpPr/>
            <p:nvPr/>
          </p:nvSpPr>
          <p:spPr>
            <a:xfrm>
              <a:off x="6481104" y="2579698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BFCF9EB-FE94-5C88-C9EB-9C3CCC8C6482}"/>
                </a:ext>
              </a:extLst>
            </p:cNvPr>
            <p:cNvSpPr/>
            <p:nvPr/>
          </p:nvSpPr>
          <p:spPr>
            <a:xfrm>
              <a:off x="5682125" y="3571827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DD7DAE-6EE3-F482-918C-49492D9D28F8}"/>
                </a:ext>
              </a:extLst>
            </p:cNvPr>
            <p:cNvSpPr/>
            <p:nvPr/>
          </p:nvSpPr>
          <p:spPr>
            <a:xfrm>
              <a:off x="7059195" y="3489022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128D5F-F7AE-6569-DB79-67590B74093B}"/>
              </a:ext>
            </a:extLst>
          </p:cNvPr>
          <p:cNvGrpSpPr/>
          <p:nvPr/>
        </p:nvGrpSpPr>
        <p:grpSpPr>
          <a:xfrm>
            <a:off x="12673" y="4715724"/>
            <a:ext cx="3055145" cy="1995852"/>
            <a:chOff x="2649346" y="206239"/>
            <a:chExt cx="3856798" cy="137628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94607A-A8EC-2591-69BD-36E3F96A5D61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747F5F-361F-A0E9-CB36-AB03F0ACC02D}"/>
                </a:ext>
              </a:extLst>
            </p:cNvPr>
            <p:cNvSpPr txBox="1"/>
            <p:nvPr/>
          </p:nvSpPr>
          <p:spPr>
            <a:xfrm>
              <a:off x="2702107" y="206239"/>
              <a:ext cx="3780796" cy="270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Release of self-antigens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2A01C6-8254-ADC1-A654-189B2FBAF7C1}"/>
              </a:ext>
            </a:extLst>
          </p:cNvPr>
          <p:cNvGrpSpPr/>
          <p:nvPr/>
        </p:nvGrpSpPr>
        <p:grpSpPr>
          <a:xfrm>
            <a:off x="3307705" y="5617771"/>
            <a:ext cx="2334932" cy="1131677"/>
            <a:chOff x="3307705" y="5617771"/>
            <a:chExt cx="2334932" cy="11316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0FBC701-B8E1-A3B7-7E0D-FEAB7A64FD85}"/>
                </a:ext>
              </a:extLst>
            </p:cNvPr>
            <p:cNvGrpSpPr/>
            <p:nvPr/>
          </p:nvGrpSpPr>
          <p:grpSpPr>
            <a:xfrm>
              <a:off x="3307705" y="5617771"/>
              <a:ext cx="2334932" cy="858405"/>
              <a:chOff x="3307705" y="5617771"/>
              <a:chExt cx="2334932" cy="85840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ADDB765-A7AA-8679-AE46-CA0F92CE7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>
                <a:off x="3307705" y="5948949"/>
                <a:ext cx="572270" cy="47574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5866F65-D006-8375-BB3E-40AEAF77D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 rot="16588403">
                <a:off x="3889029" y="5666035"/>
                <a:ext cx="572270" cy="47574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4D7A42-8968-EE95-8E7B-46AC83B43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 rot="14459849">
                <a:off x="4502442" y="5744672"/>
                <a:ext cx="572270" cy="47574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EE932C-3EBF-AA6D-8BD1-41B4BF8F1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50000" b="50000"/>
              <a:stretch>
                <a:fillRect/>
              </a:stretch>
            </p:blipFill>
            <p:spPr>
              <a:xfrm rot="5400000">
                <a:off x="5118631" y="5952170"/>
                <a:ext cx="572270" cy="475742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90DE58-08D5-6AE7-616E-FD3F74412FCD}"/>
                </a:ext>
              </a:extLst>
            </p:cNvPr>
            <p:cNvSpPr txBox="1"/>
            <p:nvPr/>
          </p:nvSpPr>
          <p:spPr>
            <a:xfrm>
              <a:off x="3813729" y="6380116"/>
              <a:ext cx="153151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DNA Proteins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29C7E-3C0F-7D51-C0CE-37E8335C0211}"/>
              </a:ext>
            </a:extLst>
          </p:cNvPr>
          <p:cNvGrpSpPr/>
          <p:nvPr/>
        </p:nvGrpSpPr>
        <p:grpSpPr>
          <a:xfrm>
            <a:off x="100820" y="618264"/>
            <a:ext cx="4495034" cy="1385149"/>
            <a:chOff x="2649346" y="188358"/>
            <a:chExt cx="3856798" cy="13941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F6E8115-E9CB-B5BF-DDA7-3F861BCFC84A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B32E8C-2F3F-7142-F233-2CBFECC84D65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395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Loss of immune tolerance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225C89-1756-47CD-0F3A-52FB4961EAFA}"/>
              </a:ext>
            </a:extLst>
          </p:cNvPr>
          <p:cNvSpPr txBox="1"/>
          <p:nvPr/>
        </p:nvSpPr>
        <p:spPr>
          <a:xfrm>
            <a:off x="100821" y="155611"/>
            <a:ext cx="2372036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Lupus Development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A88906-88A4-C1F3-6FF6-3B006FB261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0319" y="5271743"/>
            <a:ext cx="1156780" cy="783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A0521-28EC-E764-3718-C59A3F826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94" y="-2850953"/>
            <a:ext cx="3307706" cy="38393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5AB2AA5-BA5C-2EEA-DF5C-B019FB973593}"/>
              </a:ext>
            </a:extLst>
          </p:cNvPr>
          <p:cNvGrpSpPr/>
          <p:nvPr/>
        </p:nvGrpSpPr>
        <p:grpSpPr>
          <a:xfrm>
            <a:off x="4022837" y="5055722"/>
            <a:ext cx="2437186" cy="1398550"/>
            <a:chOff x="4022837" y="5055722"/>
            <a:chExt cx="2437186" cy="13985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9BAAFC-8869-33B8-85E0-E97E59FF3894}"/>
                </a:ext>
              </a:extLst>
            </p:cNvPr>
            <p:cNvSpPr txBox="1"/>
            <p:nvPr/>
          </p:nvSpPr>
          <p:spPr>
            <a:xfrm>
              <a:off x="5608396" y="6084940"/>
              <a:ext cx="851627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Cell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E18BCE-B866-ED76-9405-C41B73E7D6F9}"/>
                </a:ext>
              </a:extLst>
            </p:cNvPr>
            <p:cNvSpPr txBox="1"/>
            <p:nvPr/>
          </p:nvSpPr>
          <p:spPr>
            <a:xfrm>
              <a:off x="4022837" y="5055722"/>
              <a:ext cx="851627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Cell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BAEFE2-FF9E-F45E-BC2E-5969C17ED973}"/>
              </a:ext>
            </a:extLst>
          </p:cNvPr>
          <p:cNvGrpSpPr/>
          <p:nvPr/>
        </p:nvGrpSpPr>
        <p:grpSpPr>
          <a:xfrm>
            <a:off x="2816295" y="2648249"/>
            <a:ext cx="2528952" cy="1689797"/>
            <a:chOff x="2649346" y="188358"/>
            <a:chExt cx="3856798" cy="13941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4332D19-C1BD-BBC2-AE17-7E59120B6AD8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A555C1-B558-7669-524D-566CBAD8FB57}"/>
                </a:ext>
              </a:extLst>
            </p:cNvPr>
            <p:cNvSpPr txBox="1"/>
            <p:nvPr/>
          </p:nvSpPr>
          <p:spPr>
            <a:xfrm>
              <a:off x="2649346" y="188358"/>
              <a:ext cx="3829499" cy="586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Activation of immune cells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1013D6-DAD7-C0B6-1F0B-3353042B40C4}"/>
              </a:ext>
            </a:extLst>
          </p:cNvPr>
          <p:cNvGrpSpPr/>
          <p:nvPr/>
        </p:nvGrpSpPr>
        <p:grpSpPr>
          <a:xfrm>
            <a:off x="6757581" y="4437681"/>
            <a:ext cx="4606352" cy="1367384"/>
            <a:chOff x="2649346" y="188358"/>
            <a:chExt cx="3856798" cy="139416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B89E8DF-0AE4-9141-66DC-908227635325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AD6959-7D13-6635-9C92-2849AB815F9F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400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Autoantibody production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1307333-0CD7-9F5E-8557-9FC7E954ED5E}"/>
              </a:ext>
            </a:extLst>
          </p:cNvPr>
          <p:cNvGrpSpPr/>
          <p:nvPr/>
        </p:nvGrpSpPr>
        <p:grpSpPr>
          <a:xfrm>
            <a:off x="4951678" y="2603647"/>
            <a:ext cx="2282991" cy="2754243"/>
            <a:chOff x="9824571" y="2089158"/>
            <a:chExt cx="2282991" cy="275424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62A121C-04EE-FEB0-2617-B2426BAE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215366">
              <a:off x="10994704" y="2041281"/>
              <a:ext cx="320772" cy="41652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BC21E05-B4A9-2C93-8AEC-8F0900846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071820">
              <a:off x="10351499" y="2218369"/>
              <a:ext cx="320772" cy="41652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E708B9-AC3A-C30C-9AEA-FB3B3F1E5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3699815">
              <a:off x="10277010" y="3080984"/>
              <a:ext cx="320772" cy="41652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21BBA03-5365-D235-D7DF-8B836AF76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518618">
              <a:off x="10863918" y="3368300"/>
              <a:ext cx="427536" cy="41652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62FD36C-C3B7-BFB5-D5CD-6C99627EA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400000">
              <a:off x="11247316" y="2968691"/>
              <a:ext cx="320772" cy="4165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7E23436-0036-0345-CF4D-3D82AED27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4217581">
              <a:off x="10219075" y="3886295"/>
              <a:ext cx="320772" cy="41652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951A940-46D9-1FD9-430E-81AA7446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518618">
              <a:off x="10670931" y="4095757"/>
              <a:ext cx="320772" cy="41652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044C586-86E1-6E72-B406-18CF269C1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809092">
              <a:off x="9824571" y="4136609"/>
              <a:ext cx="320772" cy="41652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767E7E-38FA-B5E2-D970-3A469CCB3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276420">
              <a:off x="11008083" y="3865763"/>
              <a:ext cx="320772" cy="41652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402A51C-4497-DBBC-94A8-AC084D38F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2436578">
              <a:off x="11671839" y="2480945"/>
              <a:ext cx="320772" cy="41652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92E4387-C1C0-FD82-FC24-E76FE53AA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9615126">
              <a:off x="10749556" y="2614819"/>
              <a:ext cx="320772" cy="41652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3A5B65A-E45F-5FD2-BFCF-4AE39B4BD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106791">
              <a:off x="11738913" y="3241271"/>
              <a:ext cx="320772" cy="41652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1737AA5-777C-4F3B-30A1-68D359DE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8904581">
              <a:off x="10447785" y="3424683"/>
              <a:ext cx="320772" cy="41652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3DF2CB4-6888-C968-F32D-E435F2271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4257173">
              <a:off x="10066385" y="4474752"/>
              <a:ext cx="320772" cy="41652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29A169D-8C5E-EAED-A5DE-6A907F6B7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697245">
              <a:off x="11130632" y="4300754"/>
              <a:ext cx="320772" cy="41652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1C2A278-A995-5C0F-A209-7836F01B3A8F}"/>
              </a:ext>
            </a:extLst>
          </p:cNvPr>
          <p:cNvGrpSpPr/>
          <p:nvPr/>
        </p:nvGrpSpPr>
        <p:grpSpPr>
          <a:xfrm>
            <a:off x="4979808" y="1325974"/>
            <a:ext cx="4116338" cy="1105655"/>
            <a:chOff x="2649346" y="188358"/>
            <a:chExt cx="3856798" cy="139416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7DC5AB78-C9A5-B7A0-53B8-86D26134303C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5401EE3-01AF-BDAC-981E-3F58ADA51B16}"/>
                </a:ext>
              </a:extLst>
            </p:cNvPr>
            <p:cNvSpPr txBox="1"/>
            <p:nvPr/>
          </p:nvSpPr>
          <p:spPr>
            <a:xfrm>
              <a:off x="2649346" y="188358"/>
              <a:ext cx="3829500" cy="495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Formation of immune complexes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AE6FD7A5-1648-82E3-66BB-60B35AC83AD3}"/>
              </a:ext>
            </a:extLst>
          </p:cNvPr>
          <p:cNvSpPr txBox="1"/>
          <p:nvPr/>
        </p:nvSpPr>
        <p:spPr>
          <a:xfrm>
            <a:off x="6376186" y="3557534"/>
            <a:ext cx="132358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Antibodies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7ACEB69-33D8-7758-6CFF-B7ACF131A085}"/>
              </a:ext>
            </a:extLst>
          </p:cNvPr>
          <p:cNvGrpSpPr/>
          <p:nvPr/>
        </p:nvGrpSpPr>
        <p:grpSpPr>
          <a:xfrm>
            <a:off x="5698319" y="146822"/>
            <a:ext cx="3185413" cy="1203863"/>
            <a:chOff x="5698319" y="146822"/>
            <a:chExt cx="3185413" cy="120386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4066E94-E184-A250-EF6B-EAEC500E3B3E}"/>
                </a:ext>
              </a:extLst>
            </p:cNvPr>
            <p:cNvGrpSpPr/>
            <p:nvPr/>
          </p:nvGrpSpPr>
          <p:grpSpPr>
            <a:xfrm>
              <a:off x="5698319" y="248605"/>
              <a:ext cx="3113458" cy="1102080"/>
              <a:chOff x="5698319" y="248605"/>
              <a:chExt cx="3113458" cy="1102080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69950B9A-C3CE-F42A-C75F-31FCE9419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12345345">
                <a:off x="6041992" y="248605"/>
                <a:ext cx="415039" cy="56871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D3D7FF94-9EBD-1227-7631-8C1F3A649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11148763">
                <a:off x="7054297" y="536341"/>
                <a:ext cx="415039" cy="56871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CA36D0A5-2A6D-E18D-8136-34C103FBD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9453131">
                <a:off x="8186406" y="493056"/>
                <a:ext cx="415039" cy="56871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B112621A-590E-C22C-54AA-46E903B81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5215366">
                <a:off x="5746196" y="536276"/>
                <a:ext cx="320772" cy="416526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7988602-50E6-1C06-F6C6-FB6A8230C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20315199">
                <a:off x="7164726" y="934159"/>
                <a:ext cx="320772" cy="416526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FDACB8BE-2B6F-A9C9-B7AE-96D248F45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18566991">
                <a:off x="8443128" y="865341"/>
                <a:ext cx="320772" cy="416526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F3BD98B-3FD4-CA7E-2BF9-874EE6DBFE64}"/>
                </a:ext>
              </a:extLst>
            </p:cNvPr>
            <p:cNvSpPr txBox="1"/>
            <p:nvPr/>
          </p:nvSpPr>
          <p:spPr>
            <a:xfrm>
              <a:off x="5995907" y="146822"/>
              <a:ext cx="288782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Antibody-Antigen complex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6D66AE4-90CE-DAFF-1EC3-EA11A2ACD19D}"/>
              </a:ext>
            </a:extLst>
          </p:cNvPr>
          <p:cNvGrpSpPr/>
          <p:nvPr/>
        </p:nvGrpSpPr>
        <p:grpSpPr>
          <a:xfrm>
            <a:off x="9517546" y="597088"/>
            <a:ext cx="2519464" cy="3310587"/>
            <a:chOff x="2649346" y="199076"/>
            <a:chExt cx="3856798" cy="1383445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04E7824B-55CB-38F1-BEF9-90BFD68F72D3}"/>
                </a:ext>
              </a:extLst>
            </p:cNvPr>
            <p:cNvSpPr/>
            <p:nvPr/>
          </p:nvSpPr>
          <p:spPr>
            <a:xfrm>
              <a:off x="2649346" y="206239"/>
              <a:ext cx="3856798" cy="13762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C251AE-E8CF-DDF5-FEB1-8C36F1C35ABC}"/>
                </a:ext>
              </a:extLst>
            </p:cNvPr>
            <p:cNvSpPr txBox="1"/>
            <p:nvPr/>
          </p:nvSpPr>
          <p:spPr>
            <a:xfrm>
              <a:off x="2659074" y="199076"/>
              <a:ext cx="3784256" cy="297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Tissue damage and inflammation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194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</cp:revision>
  <dcterms:created xsi:type="dcterms:W3CDTF">2026-03-07T21:53:14Z</dcterms:created>
  <dcterms:modified xsi:type="dcterms:W3CDTF">2026-03-08T06:20:51Z</dcterms:modified>
</cp:coreProperties>
</file>