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5" r:id="rId5"/>
    <p:sldId id="264" r:id="rId6"/>
    <p:sldId id="267" r:id="rId7"/>
    <p:sldId id="266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>
        <p:scale>
          <a:sx n="50" d="100"/>
          <a:sy n="50" d="100"/>
        </p:scale>
        <p:origin x="816" y="6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2024331" y="222616"/>
            <a:ext cx="83791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  <a:endParaRPr lang="en-GB" sz="48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 Interaction </a:t>
            </a:r>
            <a:r>
              <a:rPr lang="en-GB" sz="4000" b="1" dirty="0">
                <a:solidFill>
                  <a:prstClr val="black"/>
                </a:solidFill>
                <a:latin typeface="Calibri"/>
              </a:rPr>
              <a:t>B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etween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 &amp; B cells </a:t>
            </a: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3074" name="Picture 2" descr="T helper cell - Wikipedia">
            <a:extLst>
              <a:ext uri="{FF2B5EF4-FFF2-40B4-BE49-F238E27FC236}">
                <a16:creationId xmlns:a16="http://schemas.microsoft.com/office/drawing/2014/main" id="{CA9A284E-34C2-B22E-CD80-15C478AEAA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4"/>
          <a:stretch/>
        </p:blipFill>
        <p:spPr bwMode="auto">
          <a:xfrm>
            <a:off x="6885295" y="2238665"/>
            <a:ext cx="4722125" cy="439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7"/>
            <a:ext cx="5172606" cy="290199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90628" y="136477"/>
            <a:ext cx="51726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 Interaction </a:t>
            </a:r>
            <a:r>
              <a:rPr lang="en-GB" sz="4000" b="1" dirty="0">
                <a:solidFill>
                  <a:prstClr val="black"/>
                </a:solidFill>
                <a:latin typeface="Calibri"/>
              </a:rPr>
              <a:t>B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etween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 &amp; B cells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Binding to an antigen-presenting cell 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Binding to a plasma cell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Detecting antibodies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Contact with a pathogen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type of T cell activates B cells?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381445" y="847438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5" y="1495447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Antibodies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221948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Histamines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1965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Perforin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Cytokines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do activated T helper cells release to stimulate B cells?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398545" y="3710320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BA6C3-FA1B-EFC7-5029-FFECB1D42851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Role of T Cells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15ED76C-81F2-436D-F4F5-D73EED0CF76C}"/>
              </a:ext>
            </a:extLst>
          </p:cNvPr>
          <p:cNvSpPr/>
          <p:nvPr/>
        </p:nvSpPr>
        <p:spPr>
          <a:xfrm>
            <a:off x="181273" y="136477"/>
            <a:ext cx="5172606" cy="290199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D51355-5A59-2630-FB27-2A00639ADCE8}"/>
              </a:ext>
            </a:extLst>
          </p:cNvPr>
          <p:cNvSpPr txBox="1"/>
          <p:nvPr/>
        </p:nvSpPr>
        <p:spPr>
          <a:xfrm>
            <a:off x="90628" y="136477"/>
            <a:ext cx="51726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 Interaction </a:t>
            </a:r>
            <a:r>
              <a:rPr lang="en-GB" sz="4000" b="1" dirty="0">
                <a:solidFill>
                  <a:prstClr val="black"/>
                </a:solidFill>
                <a:latin typeface="Calibri"/>
              </a:rPr>
              <a:t>B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etween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 &amp; B cells </a:t>
            </a: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Destroy infected cells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Stimulate B cell activation and division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Digest pathogens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Transport antigens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role of cytokines released by T helper cells?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289168" y="1768179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6EE0F-5E33-352B-BAC1-1E5000DEAB42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Role of T Cells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A984E0B-7D82-0A73-26E3-7875EB5C903E}"/>
              </a:ext>
            </a:extLst>
          </p:cNvPr>
          <p:cNvSpPr/>
          <p:nvPr/>
        </p:nvSpPr>
        <p:spPr>
          <a:xfrm>
            <a:off x="181273" y="136477"/>
            <a:ext cx="5172606" cy="290199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92692D-E013-4126-2220-B003EE2C6CD6}"/>
              </a:ext>
            </a:extLst>
          </p:cNvPr>
          <p:cNvSpPr txBox="1"/>
          <p:nvPr/>
        </p:nvSpPr>
        <p:spPr>
          <a:xfrm>
            <a:off x="90628" y="136477"/>
            <a:ext cx="51726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 Interaction </a:t>
            </a:r>
            <a:r>
              <a:rPr lang="en-GB" sz="4000" b="1" dirty="0">
                <a:solidFill>
                  <a:prstClr val="black"/>
                </a:solidFill>
                <a:latin typeface="Calibri"/>
              </a:rPr>
              <a:t>B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etween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 &amp; B cells </a:t>
            </a: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They engulf pathogens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2108747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They mutate their receptors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31169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They produce and secrete antigens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3079" y="4093932"/>
            <a:ext cx="5997393" cy="830997"/>
            <a:chOff x="1240780" y="5673451"/>
            <a:chExt cx="5997393" cy="830997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They divide into plasma and memory cells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happens when B cells are activated by T helper cells?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502822" y="3957222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789190-B024-DA37-EB96-0060BAB03F73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Role of T Cells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B46428-027E-0298-95B1-2546D360DFE3}"/>
              </a:ext>
            </a:extLst>
          </p:cNvPr>
          <p:cNvSpPr/>
          <p:nvPr/>
        </p:nvSpPr>
        <p:spPr>
          <a:xfrm>
            <a:off x="181273" y="136477"/>
            <a:ext cx="5172606" cy="290199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2A78B2-A03B-5963-92F9-CDB38A857373}"/>
              </a:ext>
            </a:extLst>
          </p:cNvPr>
          <p:cNvSpPr txBox="1"/>
          <p:nvPr/>
        </p:nvSpPr>
        <p:spPr>
          <a:xfrm>
            <a:off x="90628" y="136477"/>
            <a:ext cx="51726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 Interaction </a:t>
            </a:r>
            <a:r>
              <a:rPr lang="en-GB" sz="4000" b="1" dirty="0">
                <a:solidFill>
                  <a:prstClr val="black"/>
                </a:solidFill>
                <a:latin typeface="Calibri"/>
              </a:rPr>
              <a:t>B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etween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 &amp; B cells </a:t>
            </a: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Antibodies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580257" y="2265305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Antigens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Toxins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Cytokines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main role of helper T cells?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289168" y="899557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0981A-6180-A825-3819-E8BD20DB9D67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Role of T Cells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E51FF32-D5F8-0043-C825-AEE02D96938B}"/>
              </a:ext>
            </a:extLst>
          </p:cNvPr>
          <p:cNvSpPr/>
          <p:nvPr/>
        </p:nvSpPr>
        <p:spPr>
          <a:xfrm>
            <a:off x="181273" y="136477"/>
            <a:ext cx="5172606" cy="290199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4E6943-9A81-D480-7E54-F2EBCDDDB2C5}"/>
              </a:ext>
            </a:extLst>
          </p:cNvPr>
          <p:cNvSpPr txBox="1"/>
          <p:nvPr/>
        </p:nvSpPr>
        <p:spPr>
          <a:xfrm>
            <a:off x="90628" y="136477"/>
            <a:ext cx="51726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 Interaction </a:t>
            </a:r>
            <a:r>
              <a:rPr lang="en-GB" sz="4000" b="1" dirty="0">
                <a:solidFill>
                  <a:prstClr val="black"/>
                </a:solidFill>
                <a:latin typeface="Calibri"/>
              </a:rPr>
              <a:t>B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etween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 &amp; B cells </a:t>
            </a: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9370" y="1303285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Innate immune response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35151" y="229567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Passive immunity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26717" y="3061857"/>
            <a:ext cx="6029613" cy="474073"/>
            <a:chOff x="1217189" y="4091497"/>
            <a:chExt cx="4414928" cy="474073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Humoral immune response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Physical barrier defence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type of immune response involves the interaction between T helper cells and B cells?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512847" y="2727804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B4412-FFF2-E124-8EF1-5B4646F5B819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Role of T Cells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F151FC5-68A7-4ADC-8EEE-8183829BF1BC}"/>
              </a:ext>
            </a:extLst>
          </p:cNvPr>
          <p:cNvSpPr/>
          <p:nvPr/>
        </p:nvSpPr>
        <p:spPr>
          <a:xfrm>
            <a:off x="181273" y="136477"/>
            <a:ext cx="5172606" cy="290199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F10531-3B7F-3B41-8458-1D244DD5D04D}"/>
              </a:ext>
            </a:extLst>
          </p:cNvPr>
          <p:cNvSpPr txBox="1"/>
          <p:nvPr/>
        </p:nvSpPr>
        <p:spPr>
          <a:xfrm>
            <a:off x="90628" y="136477"/>
            <a:ext cx="51726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 Interaction </a:t>
            </a:r>
            <a:r>
              <a:rPr lang="en-GB" sz="4000" b="1" dirty="0">
                <a:solidFill>
                  <a:prstClr val="black"/>
                </a:solidFill>
                <a:latin typeface="Calibri"/>
              </a:rPr>
              <a:t>B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etween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 &amp; B cells </a:t>
            </a: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D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B73CE5-84FD-1B0F-AE34-435916D0E142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Role of T Cells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C4E47C-2F81-1AA4-7487-AFDDA246F8DB}"/>
              </a:ext>
            </a:extLst>
          </p:cNvPr>
          <p:cNvSpPr txBox="1"/>
          <p:nvPr/>
        </p:nvSpPr>
        <p:spPr>
          <a:xfrm>
            <a:off x="6844747" y="5512597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ACC9C8-0858-1D1B-D9BF-AD39A7885130}"/>
              </a:ext>
            </a:extLst>
          </p:cNvPr>
          <p:cNvSpPr/>
          <p:nvPr/>
        </p:nvSpPr>
        <p:spPr>
          <a:xfrm>
            <a:off x="181273" y="136477"/>
            <a:ext cx="5172606" cy="290199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395DEA-2260-FF53-68E5-1BE16ECB15D8}"/>
              </a:ext>
            </a:extLst>
          </p:cNvPr>
          <p:cNvSpPr txBox="1"/>
          <p:nvPr/>
        </p:nvSpPr>
        <p:spPr>
          <a:xfrm>
            <a:off x="90628" y="136477"/>
            <a:ext cx="51726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 Interaction </a:t>
            </a:r>
            <a:r>
              <a:rPr lang="en-GB" sz="4000" b="1" dirty="0">
                <a:solidFill>
                  <a:prstClr val="black"/>
                </a:solidFill>
                <a:latin typeface="Calibri"/>
              </a:rPr>
              <a:t>B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etween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 &amp; B cells </a:t>
            </a: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10126</TotalTime>
  <Words>344</Words>
  <Application>Microsoft Office PowerPoint</Application>
  <PresentationFormat>Widescreen</PresentationFormat>
  <Paragraphs>102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85</cp:revision>
  <dcterms:created xsi:type="dcterms:W3CDTF">2024-11-06T06:26:10Z</dcterms:created>
  <dcterms:modified xsi:type="dcterms:W3CDTF">2025-05-03T13:12:01Z</dcterms:modified>
</cp:coreProperties>
</file>