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1524"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15/11/2024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m5EdYr9CBns" TargetMode="Externa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Multiple Sclerosis </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Question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56406" y="838330"/>
            <a:ext cx="6209732" cy="2185214"/>
          </a:xfrm>
          <a:prstGeom prst="rect">
            <a:avLst/>
          </a:prstGeom>
          <a:noFill/>
        </p:spPr>
        <p:txBody>
          <a:bodyPr wrap="square">
            <a:spAutoFit/>
          </a:bodyPr>
          <a:lstStyle/>
          <a:p>
            <a:pPr algn="l">
              <a:spcBef>
                <a:spcPts val="1200"/>
              </a:spcBef>
              <a:spcAft>
                <a:spcPts val="0"/>
              </a:spcAft>
            </a:pPr>
            <a:r>
              <a:rPr lang="en-GB" dirty="0"/>
              <a:t>Multiple sclerosis (MS) is a chronic autoimmune disease where the immune system attacks the protective myelin sheath covering nerve fibres in the central nervous system. This damage disrupts communication between the brain and body, leading to symptoms such as muscle weakness, coordination issues, vision problems, and fatigue.</a:t>
            </a:r>
            <a:endParaRPr lang="en-GB" b="1" i="0" dirty="0">
              <a:solidFill>
                <a:srgbClr val="222222"/>
              </a:solidFill>
              <a:effectLst/>
              <a:highlight>
                <a:srgbClr val="FFFFFF"/>
              </a:highlight>
              <a:latin typeface="Arial" panose="020B0604020202020204" pitchFamily="34" charset="0"/>
            </a:endParaRPr>
          </a:p>
          <a:p>
            <a:pPr algn="l">
              <a:spcBef>
                <a:spcPts val="1200"/>
              </a:spcBef>
              <a:spcAft>
                <a:spcPts val="0"/>
              </a:spcAft>
            </a:pPr>
            <a:r>
              <a:rPr lang="en-GB" dirty="0"/>
              <a:t>How MS causes a reduction in the speed of nervous impulses?</a:t>
            </a:r>
            <a:endParaRPr lang="en-GB" b="1" i="0" dirty="0">
              <a:solidFill>
                <a:srgbClr val="222222"/>
              </a:solidFill>
              <a:effectLst/>
              <a:highlight>
                <a:srgbClr val="FFFFFF"/>
              </a:highlight>
            </a:endParaRPr>
          </a:p>
        </p:txBody>
      </p:sp>
      <p:sp>
        <p:nvSpPr>
          <p:cNvPr id="3" name="TextBox 2">
            <a:extLst>
              <a:ext uri="{FF2B5EF4-FFF2-40B4-BE49-F238E27FC236}">
                <a16:creationId xmlns:a16="http://schemas.microsoft.com/office/drawing/2014/main" id="{8BCDD249-ED99-046E-E4C9-2411B57B52FB}"/>
              </a:ext>
            </a:extLst>
          </p:cNvPr>
          <p:cNvSpPr txBox="1"/>
          <p:nvPr/>
        </p:nvSpPr>
        <p:spPr>
          <a:xfrm rot="16200000">
            <a:off x="-1787521" y="5537120"/>
            <a:ext cx="4800468" cy="58477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8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A0FD2519-7B50-A1BB-7B7C-13C4AF16D3C1}"/>
              </a:ext>
            </a:extLst>
          </p:cNvPr>
          <p:cNvSpPr txBox="1"/>
          <p:nvPr/>
        </p:nvSpPr>
        <p:spPr>
          <a:xfrm>
            <a:off x="986883" y="3831798"/>
            <a:ext cx="5647765" cy="4524315"/>
          </a:xfrm>
          <a:prstGeom prst="rect">
            <a:avLst/>
          </a:prstGeom>
          <a:noFill/>
        </p:spPr>
        <p:txBody>
          <a:bodyPr wrap="square" rtlCol="0">
            <a:spAutoFit/>
          </a:bodyPr>
          <a:lstStyle/>
          <a:p>
            <a:r>
              <a:rPr lang="en-GB"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7" name="TextBox 6">
            <a:hlinkClick r:id="rId3"/>
            <a:extLst>
              <a:ext uri="{FF2B5EF4-FFF2-40B4-BE49-F238E27FC236}">
                <a16:creationId xmlns:a16="http://schemas.microsoft.com/office/drawing/2014/main" id="{3C1D8F69-AD18-D246-5B9E-B746B432DFBF}"/>
              </a:ext>
            </a:extLst>
          </p:cNvPr>
          <p:cNvSpPr txBox="1"/>
          <p:nvPr/>
        </p:nvSpPr>
        <p:spPr>
          <a:xfrm>
            <a:off x="356406" y="8324463"/>
            <a:ext cx="4897982" cy="4671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Link to video</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FFCF12ED-8953-6D9E-3174-017E670828A3}"/>
              </a:ext>
            </a:extLst>
          </p:cNvPr>
          <p:cNvPicPr>
            <a:picLocks noChangeAspect="1"/>
          </p:cNvPicPr>
          <p:nvPr/>
        </p:nvPicPr>
        <p:blipFill>
          <a:blip r:embed="rId4"/>
          <a:stretch>
            <a:fillRect/>
          </a:stretch>
        </p:blipFill>
        <p:spPr>
          <a:xfrm>
            <a:off x="5336170" y="7593040"/>
            <a:ext cx="1298478" cy="1285664"/>
          </a:xfrm>
          <a:prstGeom prst="rect">
            <a:avLst/>
          </a:prstGeom>
        </p:spPr>
      </p:pic>
    </p:spTree>
    <p:custDataLst>
      <p:tags r:id="rId1"/>
    </p:custDataLst>
    <p:extLst>
      <p:ext uri="{BB962C8B-B14F-4D97-AF65-F5344CB8AC3E}">
        <p14:creationId xmlns:p14="http://schemas.microsoft.com/office/powerpoint/2010/main" val="34036426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44.2|4.3|16.8|2.2|17.3|1.6|37.5|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1671</TotalTime>
  <Words>75</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39</cp:revision>
  <dcterms:created xsi:type="dcterms:W3CDTF">2024-01-19T05:37:07Z</dcterms:created>
  <dcterms:modified xsi:type="dcterms:W3CDTF">2024-11-15T06:08:16Z</dcterms:modified>
</cp:coreProperties>
</file>