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70" r:id="rId2"/>
    <p:sldId id="268" r:id="rId3"/>
    <p:sldId id="263" r:id="rId4"/>
    <p:sldId id="265" r:id="rId5"/>
    <p:sldId id="264" r:id="rId6"/>
    <p:sldId id="266" r:id="rId7"/>
    <p:sldId id="267" r:id="rId8"/>
    <p:sldId id="26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11" autoAdjust="0"/>
    <p:restoredTop sz="94660"/>
  </p:normalViewPr>
  <p:slideViewPr>
    <p:cSldViewPr snapToGrid="0">
      <p:cViewPr varScale="1">
        <p:scale>
          <a:sx n="70" d="100"/>
          <a:sy n="70" d="100"/>
        </p:scale>
        <p:origin x="54" y="27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A03A69-F4AF-4CD7-95FC-EAE4AC817DED}" type="datetimeFigureOut">
              <a:rPr lang="en-GB" smtClean="0"/>
              <a:t>14/04/2025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0F6F00-AA4F-4568-90F9-57D5D32A1A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1789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FA18AB-36A0-7C77-EA93-D2236B4428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D79CDCA-A85A-76BD-7BE7-6C240CF083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FA1E1F7-3606-8684-F7D1-81FBFFE769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F14345-106D-53DB-6CF1-2693F50455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1735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B7E0E5-493D-A9F7-F540-790C18FAD7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87377D7-EC97-907C-1E2D-1064CEF61D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944681C-FDB5-799C-A293-C97046F1CA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F19C31-25D0-0526-5EDC-DF2FE3153B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88013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0F6F00-AA4F-4568-90F9-57D5D32A1A6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36901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04E39C-3B99-15F1-9F99-527455028A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12C1803-7D3C-2C8C-C7AE-F229783B24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03B36B2-4FD1-D5C7-5FF9-DAF22632B8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8E8897-428B-646C-AACF-A2E6F239CD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36869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315C05-8604-DB33-54EB-0DC9BE7A59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975096D-3F76-476A-202D-C347CC2132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9F20CB5-1D7E-F162-CB25-BF94F7F15A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344B53-2FD3-A2C7-1F93-9B7CF9A215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04449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C9DF52-BE64-089A-7037-ECF6A2140D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E781F33-1522-7EF4-094E-42C00515D4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3E89EB7-B696-F976-6D66-858DE931EF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E107C9-8D59-B7A8-CF99-654BE9BDC4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92108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D33A58-444B-8F27-AB56-0064A2D5B5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F16C36-5EA4-5D07-44BB-EB39219ADF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CC87C25-21E5-32B0-83FC-1A0CAF5C8B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E8687C-8FED-FB6F-5629-9A5106CE54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56352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D42368-6280-0D4B-485A-FE4196556B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09858D9-4E8C-9F67-32B8-64FB44B7C9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D5E2B5F-8D4E-700B-85E5-9E800CBE7D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D17D56-C5F2-6E20-8D99-3E5D7A4E77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130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043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924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726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159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624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952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739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836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38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667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451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164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A763F8E-2EC1-46D8-338E-CCDCB05AF1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34AB69B2-9378-942B-CC43-BE8D74D959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3762717-1D95-D3C9-CA4F-1E495E8AC02A}"/>
              </a:ext>
            </a:extLst>
          </p:cNvPr>
          <p:cNvSpPr/>
          <p:nvPr/>
        </p:nvSpPr>
        <p:spPr>
          <a:xfrm>
            <a:off x="2024331" y="136478"/>
            <a:ext cx="8379125" cy="1847598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7A861D-DE0B-4A06-74EB-5461EAA978C5}"/>
              </a:ext>
            </a:extLst>
          </p:cNvPr>
          <p:cNvSpPr txBox="1"/>
          <p:nvPr/>
        </p:nvSpPr>
        <p:spPr>
          <a:xfrm>
            <a:off x="2024331" y="222616"/>
            <a:ext cx="83791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  <a:endParaRPr lang="en-GB" sz="4800" b="1" dirty="0">
              <a:solidFill>
                <a:prstClr val="black"/>
              </a:solidFill>
              <a:latin typeface="Calibri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800" b="1" kern="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Pacinian Corpuscle</a:t>
            </a: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itv-s-play-your-cards-right-clean-full-theme-128-ytshorts.savetube.me">
            <a:hlinkClick r:id="" action="ppaction://media"/>
            <a:extLst>
              <a:ext uri="{FF2B5EF4-FFF2-40B4-BE49-F238E27FC236}">
                <a16:creationId xmlns:a16="http://schemas.microsoft.com/office/drawing/2014/main" id="{B43B3C36-DFF1-107D-2C0E-22121D6581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15004" y="1487476"/>
            <a:ext cx="304800" cy="3048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6078BF9-BADB-2F80-5BAC-86EA7ADBCE1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77002" y="2351434"/>
            <a:ext cx="5142931" cy="4228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712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7CB8261-F600-137C-73B2-6B639EE87E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B1557F83-23DC-5639-B39B-69C06BE10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775C050-FAD7-28CC-A340-1804AAD1001B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FDFDBCF-CB2D-773E-C153-5E91DFD15CC4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7857A5-D1C5-B196-685B-574FCF8883F1}"/>
              </a:ext>
            </a:extLst>
          </p:cNvPr>
          <p:cNvSpPr txBox="1"/>
          <p:nvPr/>
        </p:nvSpPr>
        <p:spPr>
          <a:xfrm>
            <a:off x="181272" y="75137"/>
            <a:ext cx="517260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b="1" kern="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Pacinian Corpuscle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078C75B-BDB3-8BAF-2025-16D6D3C5F277}"/>
              </a:ext>
            </a:extLst>
          </p:cNvPr>
          <p:cNvGrpSpPr/>
          <p:nvPr/>
        </p:nvGrpSpPr>
        <p:grpSpPr>
          <a:xfrm>
            <a:off x="5558936" y="1187043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16E74C9-5E9E-21BE-A9B7-B1E9344CE102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Heat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E46B58E0-7917-2112-03E8-51E5FF05C7EB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25D17A3-E346-BF22-DB46-F2A16D1E4744}"/>
              </a:ext>
            </a:extLst>
          </p:cNvPr>
          <p:cNvGrpSpPr/>
          <p:nvPr/>
        </p:nvGrpSpPr>
        <p:grpSpPr>
          <a:xfrm>
            <a:off x="5551052" y="2240842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51FF0087-A3F6-E311-5007-387AF5A1870C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AEC5242-0153-6B66-4194-F5CB59A92E0D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Pressure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6024E08-47FD-9FBB-6D55-CE5DD5E5094F}"/>
              </a:ext>
            </a:extLst>
          </p:cNvPr>
          <p:cNvGrpSpPr/>
          <p:nvPr/>
        </p:nvGrpSpPr>
        <p:grpSpPr>
          <a:xfrm>
            <a:off x="5551052" y="3243019"/>
            <a:ext cx="5997394" cy="461665"/>
            <a:chOff x="1240780" y="4507579"/>
            <a:chExt cx="4391337" cy="461665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B8D707D5-9A79-C7A1-AC10-B14CBB95465D}"/>
                </a:ext>
              </a:extLst>
            </p:cNvPr>
            <p:cNvSpPr txBox="1"/>
            <p:nvPr/>
          </p:nvSpPr>
          <p:spPr>
            <a:xfrm>
              <a:off x="1240780" y="4565845"/>
              <a:ext cx="28583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E917723-DA54-2AF9-1104-9ABA7FA6D542}"/>
                </a:ext>
              </a:extLst>
            </p:cNvPr>
            <p:cNvSpPr/>
            <p:nvPr/>
          </p:nvSpPr>
          <p:spPr>
            <a:xfrm>
              <a:off x="1734201" y="4507579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Light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FDCA153-63FF-4468-8659-D20A4B7E4B9D}"/>
              </a:ext>
            </a:extLst>
          </p:cNvPr>
          <p:cNvGrpSpPr/>
          <p:nvPr/>
        </p:nvGrpSpPr>
        <p:grpSpPr>
          <a:xfrm>
            <a:off x="5575387" y="4009578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F1BBF88C-D6FD-13B1-2F1E-E67D5852725A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33F2E93-2BAA-EAE4-C09D-3835B335C119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Sound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6B705B58-FDB4-BEBC-2C52-EE9EEAB4B349}"/>
              </a:ext>
            </a:extLst>
          </p:cNvPr>
          <p:cNvSpPr/>
          <p:nvPr/>
        </p:nvSpPr>
        <p:spPr>
          <a:xfrm>
            <a:off x="5483562" y="222616"/>
            <a:ext cx="6514140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What type of stimulus does a Pacinian corpuscle detect?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807CA4B6-F5E7-5C97-EBDB-948C995F4F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809C2239-83CF-E9F3-4FB0-AF07C1B2F8A8}"/>
              </a:ext>
            </a:extLst>
          </p:cNvPr>
          <p:cNvSpPr/>
          <p:nvPr/>
        </p:nvSpPr>
        <p:spPr>
          <a:xfrm rot="10800000">
            <a:off x="10455296" y="1929011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8427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FA58D5AB-0F3B-4964-B4C9-C26CE65C0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83B3B1E-C792-4B45-8ED9-3997BE2F468B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3C77553-5E4B-1431-8493-7E744807207A}"/>
              </a:ext>
            </a:extLst>
          </p:cNvPr>
          <p:cNvGrpSpPr/>
          <p:nvPr/>
        </p:nvGrpSpPr>
        <p:grpSpPr>
          <a:xfrm>
            <a:off x="5558935" y="1495447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018CFDF-9880-0BF2-1F72-84EF3CBFEEF5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Myelin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C8CE5FC0-EF2D-2243-E28C-BAF44F347AE7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CB376B7-C8A6-6231-8EAC-6F7BC6D18A53}"/>
              </a:ext>
            </a:extLst>
          </p:cNvPr>
          <p:cNvGrpSpPr/>
          <p:nvPr/>
        </p:nvGrpSpPr>
        <p:grpSpPr>
          <a:xfrm>
            <a:off x="5551052" y="2219488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3B4137D9-3851-22BA-BB4F-2E0F89EA0D01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0107197-1CB9-E657-DA65-10ACF68B93B0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Nucleus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077692F-A7CE-5E39-DF2E-8682C20CAA4F}"/>
              </a:ext>
            </a:extLst>
          </p:cNvPr>
          <p:cNvGrpSpPr/>
          <p:nvPr/>
        </p:nvGrpSpPr>
        <p:grpSpPr>
          <a:xfrm>
            <a:off x="5575387" y="3019652"/>
            <a:ext cx="5997394" cy="463058"/>
            <a:chOff x="1240780" y="4482690"/>
            <a:chExt cx="4391337" cy="463058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7FC78F83-8026-3908-0C21-7E2B04418EA7}"/>
                </a:ext>
              </a:extLst>
            </p:cNvPr>
            <p:cNvSpPr txBox="1"/>
            <p:nvPr/>
          </p:nvSpPr>
          <p:spPr>
            <a:xfrm>
              <a:off x="1240780" y="4565845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4E26C9A-9BE5-84BA-CF70-9DDC12F3D040}"/>
                </a:ext>
              </a:extLst>
            </p:cNvPr>
            <p:cNvSpPr/>
            <p:nvPr/>
          </p:nvSpPr>
          <p:spPr>
            <a:xfrm>
              <a:off x="1734201" y="4482690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Lamellae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79C6818-477C-AC0F-492E-980AA981243C}"/>
              </a:ext>
            </a:extLst>
          </p:cNvPr>
          <p:cNvGrpSpPr/>
          <p:nvPr/>
        </p:nvGrpSpPr>
        <p:grpSpPr>
          <a:xfrm>
            <a:off x="5575387" y="4009578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0CA56ABE-CA67-226D-37E3-E46ECCEC16D6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232ACB7-E097-138B-7EEC-329DB7A334D6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Dendrite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B7567E29-1F4E-622F-0767-8EA25C0C6A87}"/>
              </a:ext>
            </a:extLst>
          </p:cNvPr>
          <p:cNvSpPr/>
          <p:nvPr/>
        </p:nvSpPr>
        <p:spPr>
          <a:xfrm>
            <a:off x="5483562" y="222616"/>
            <a:ext cx="6514140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What part of the Pacinian corpuscle is deformed to start an impulse?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78F3004E-B274-48B0-3938-672EBC501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8C776751-1D74-E8AF-7D0A-F72F0C95164B}"/>
              </a:ext>
            </a:extLst>
          </p:cNvPr>
          <p:cNvSpPr/>
          <p:nvPr/>
        </p:nvSpPr>
        <p:spPr>
          <a:xfrm rot="10800000">
            <a:off x="10632424" y="2698674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2FC0B0A-0D81-469D-954A-CFA2D8CB367E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3BA6C3-FA1B-EFC7-5029-FFECB1D42851}"/>
              </a:ext>
            </a:extLst>
          </p:cNvPr>
          <p:cNvSpPr txBox="1"/>
          <p:nvPr/>
        </p:nvSpPr>
        <p:spPr>
          <a:xfrm>
            <a:off x="181272" y="75137"/>
            <a:ext cx="517260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b="1" kern="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Pacinian Corpuscle</a:t>
            </a: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263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9931CF9-1418-9C51-3BC1-E80B900A6E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D24D2693-90CD-6E91-C7CA-1F8537D3DF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43AC91-20B9-9EFB-83CD-107CF56A4953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AC0DFCB-1E12-7DAB-AFAE-EABF12F2CF0A}"/>
              </a:ext>
            </a:extLst>
          </p:cNvPr>
          <p:cNvGrpSpPr/>
          <p:nvPr/>
        </p:nvGrpSpPr>
        <p:grpSpPr>
          <a:xfrm>
            <a:off x="5558935" y="1203282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5B9C26C-EE4C-A413-0D0A-38439E079A66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Sodium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5D5F4BA4-82CA-EAF3-C2D2-88725FEC06F1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2F2A326-7BDE-A162-9923-FDA0CB8A2377}"/>
              </a:ext>
            </a:extLst>
          </p:cNvPr>
          <p:cNvGrpSpPr/>
          <p:nvPr/>
        </p:nvGrpSpPr>
        <p:grpSpPr>
          <a:xfrm>
            <a:off x="5558935" y="2107784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3E550F89-3FEB-0931-6C2A-369A8C06CE9F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FA8B437-145E-14C3-45CB-C92E9ED0761F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Chloride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1E8C53C-05B8-6EF1-D44C-C893D877100D}"/>
              </a:ext>
            </a:extLst>
          </p:cNvPr>
          <p:cNvGrpSpPr/>
          <p:nvPr/>
        </p:nvGrpSpPr>
        <p:grpSpPr>
          <a:xfrm>
            <a:off x="5551052" y="3176718"/>
            <a:ext cx="5997394" cy="463058"/>
            <a:chOff x="1240780" y="4482690"/>
            <a:chExt cx="4391337" cy="463058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D1C82921-1DC1-8D57-E890-F99D0A57D5D5}"/>
                </a:ext>
              </a:extLst>
            </p:cNvPr>
            <p:cNvSpPr txBox="1"/>
            <p:nvPr/>
          </p:nvSpPr>
          <p:spPr>
            <a:xfrm>
              <a:off x="1240780" y="4565845"/>
              <a:ext cx="291610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774F82A-8D60-1C5E-FC64-EE1474963287}"/>
                </a:ext>
              </a:extLst>
            </p:cNvPr>
            <p:cNvSpPr/>
            <p:nvPr/>
          </p:nvSpPr>
          <p:spPr>
            <a:xfrm>
              <a:off x="1734201" y="4482690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Potassium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FA8DA9E-761E-935A-6028-70589524E8FB}"/>
              </a:ext>
            </a:extLst>
          </p:cNvPr>
          <p:cNvGrpSpPr/>
          <p:nvPr/>
        </p:nvGrpSpPr>
        <p:grpSpPr>
          <a:xfrm>
            <a:off x="5538958" y="4125225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A36D1414-E5FE-E496-BDA8-AC21DC8189D8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F17EB54-EEC8-2040-EC02-49F281968D66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Calcium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E04CF1FC-CC14-0C0A-BF59-C52135B26909}"/>
              </a:ext>
            </a:extLst>
          </p:cNvPr>
          <p:cNvSpPr/>
          <p:nvPr/>
        </p:nvSpPr>
        <p:spPr>
          <a:xfrm>
            <a:off x="5483562" y="222616"/>
            <a:ext cx="6514140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Which type of ion channel opens when a Pacinian corpuscle is stimulated?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8759DA69-8887-440B-1D8C-078D058B0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D0DD1D4B-0CD7-1DB9-7297-DB54386D30D0}"/>
              </a:ext>
            </a:extLst>
          </p:cNvPr>
          <p:cNvSpPr/>
          <p:nvPr/>
        </p:nvSpPr>
        <p:spPr>
          <a:xfrm rot="10800000">
            <a:off x="10381444" y="910684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DF644AF-9FF5-A33F-BC93-8D1E2C1D31A2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66EE0F-5E33-352B-BAC1-1E5000DEAB42}"/>
              </a:ext>
            </a:extLst>
          </p:cNvPr>
          <p:cNvSpPr txBox="1"/>
          <p:nvPr/>
        </p:nvSpPr>
        <p:spPr>
          <a:xfrm>
            <a:off x="181272" y="75137"/>
            <a:ext cx="517260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b="1" kern="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Pacinian Corpuscle</a:t>
            </a: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5468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3BBE630-2437-8349-0EE1-4C868A7F12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C693A875-2DC6-A652-66B6-40DBC5DD9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E6433C3-49DD-AA76-F41F-070D410EC173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E3C854D-E2E2-D920-C757-10BE98823F33}"/>
              </a:ext>
            </a:extLst>
          </p:cNvPr>
          <p:cNvGrpSpPr/>
          <p:nvPr/>
        </p:nvGrpSpPr>
        <p:grpSpPr>
          <a:xfrm>
            <a:off x="5558936" y="1187043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17A8DCC-256D-597F-9874-09A69CB797D3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Synapse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065B5159-26BB-5CD4-6986-3938D0964E27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A8CCEF6-F85B-4655-579D-8E8C111AF30E}"/>
              </a:ext>
            </a:extLst>
          </p:cNvPr>
          <p:cNvGrpSpPr/>
          <p:nvPr/>
        </p:nvGrpSpPr>
        <p:grpSpPr>
          <a:xfrm>
            <a:off x="5551052" y="2108747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04CF05CE-C021-E776-E309-6F3A7B2F6FD8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7A9072C-5537-7E15-0C94-9C16091FFB0E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Hormone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76E383B-4F71-9963-7CB8-504FB0F8094D}"/>
              </a:ext>
            </a:extLst>
          </p:cNvPr>
          <p:cNvGrpSpPr/>
          <p:nvPr/>
        </p:nvGrpSpPr>
        <p:grpSpPr>
          <a:xfrm>
            <a:off x="5551052" y="3116962"/>
            <a:ext cx="5997394" cy="463058"/>
            <a:chOff x="1240780" y="4482690"/>
            <a:chExt cx="4391337" cy="463058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FA0ED4BE-F0CD-A2D3-5449-C4B7BB99E018}"/>
                </a:ext>
              </a:extLst>
            </p:cNvPr>
            <p:cNvSpPr txBox="1"/>
            <p:nvPr/>
          </p:nvSpPr>
          <p:spPr>
            <a:xfrm>
              <a:off x="1240780" y="4565845"/>
              <a:ext cx="303656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87D75B2-2008-3140-E9AD-FC521DE188F7}"/>
                </a:ext>
              </a:extLst>
            </p:cNvPr>
            <p:cNvSpPr/>
            <p:nvPr/>
          </p:nvSpPr>
          <p:spPr>
            <a:xfrm>
              <a:off x="1734201" y="4482690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Action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BDB21A2-B53E-DD43-03F1-E21F08662ABC}"/>
              </a:ext>
            </a:extLst>
          </p:cNvPr>
          <p:cNvGrpSpPr/>
          <p:nvPr/>
        </p:nvGrpSpPr>
        <p:grpSpPr>
          <a:xfrm>
            <a:off x="5573079" y="4093932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4AEAFBDD-9346-80A3-DF55-A70A12A6BEF1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169ADA3-3AAB-0E04-0364-34BC2BB55C21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Impulse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85AA7998-5201-BF34-53BF-6DA7A42A82E0}"/>
              </a:ext>
            </a:extLst>
          </p:cNvPr>
          <p:cNvSpPr/>
          <p:nvPr/>
        </p:nvSpPr>
        <p:spPr>
          <a:xfrm>
            <a:off x="5398483" y="222616"/>
            <a:ext cx="6643823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What is generated when the membrane becomes depolarised in the Pacinian corpuscle?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16B716F9-769B-2899-78A3-A0DD855FB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06989FB1-FD69-73D5-CEA8-9B72B897DB02}"/>
              </a:ext>
            </a:extLst>
          </p:cNvPr>
          <p:cNvSpPr/>
          <p:nvPr/>
        </p:nvSpPr>
        <p:spPr>
          <a:xfrm rot="10800000">
            <a:off x="10461737" y="3802027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5ED9ABC-CEAF-DB23-8516-B9B48E30CEEC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789190-B024-DA37-EB96-0060BAB03F73}"/>
              </a:ext>
            </a:extLst>
          </p:cNvPr>
          <p:cNvSpPr txBox="1"/>
          <p:nvPr/>
        </p:nvSpPr>
        <p:spPr>
          <a:xfrm>
            <a:off x="181272" y="75137"/>
            <a:ext cx="517260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b="1" kern="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Pacinian Corpuscle</a:t>
            </a: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903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853F630-94D0-0BBB-231B-5FB69510F7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5719A440-F0F1-475A-C21D-F618CFBAF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5391EBE-A5D1-5E7F-E42F-1C60E91E8161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1B3182C-9FBD-A72E-E732-4063E7D43535}"/>
              </a:ext>
            </a:extLst>
          </p:cNvPr>
          <p:cNvGrpSpPr/>
          <p:nvPr/>
        </p:nvGrpSpPr>
        <p:grpSpPr>
          <a:xfrm>
            <a:off x="5559370" y="1303285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DD904FC-CBD4-A51A-BF15-9BC27D5E837E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Chemoreceptor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97A54A2D-7179-8538-DD37-1C728B1D797C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151AA91-A1D7-9115-C504-718303702C02}"/>
              </a:ext>
            </a:extLst>
          </p:cNvPr>
          <p:cNvGrpSpPr/>
          <p:nvPr/>
        </p:nvGrpSpPr>
        <p:grpSpPr>
          <a:xfrm>
            <a:off x="5535151" y="2295678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EA6DD112-6D4C-7B96-7683-AD02097EB548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3329D5F-5CE3-3279-1FDE-542F774CF5AD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Thermoreceptor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B3B26FB-9D93-CE0C-60B4-86589AB7A149}"/>
              </a:ext>
            </a:extLst>
          </p:cNvPr>
          <p:cNvGrpSpPr/>
          <p:nvPr/>
        </p:nvGrpSpPr>
        <p:grpSpPr>
          <a:xfrm>
            <a:off x="5526717" y="3061857"/>
            <a:ext cx="6029613" cy="474073"/>
            <a:chOff x="1217189" y="4091497"/>
            <a:chExt cx="4414928" cy="474073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6B5BFB0E-1989-0328-FFBF-D63D75CB29C3}"/>
                </a:ext>
              </a:extLst>
            </p:cNvPr>
            <p:cNvSpPr txBox="1"/>
            <p:nvPr/>
          </p:nvSpPr>
          <p:spPr>
            <a:xfrm>
              <a:off x="1217189" y="4185667"/>
              <a:ext cx="303656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162647A-C739-0D21-B03F-A1011F215FB8}"/>
                </a:ext>
              </a:extLst>
            </p:cNvPr>
            <p:cNvSpPr/>
            <p:nvPr/>
          </p:nvSpPr>
          <p:spPr>
            <a:xfrm>
              <a:off x="1734201" y="4091497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Mechanoreceptor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0CFEFFC-4193-7E7D-81D7-238232F2783C}"/>
              </a:ext>
            </a:extLst>
          </p:cNvPr>
          <p:cNvGrpSpPr/>
          <p:nvPr/>
        </p:nvGrpSpPr>
        <p:grpSpPr>
          <a:xfrm>
            <a:off x="5575387" y="4009578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43BD8D82-69EE-C2E5-BCA7-D84EB2F35D47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4486DCA-BDB6-9548-BFE1-6A2336A2D33D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Osmoreceptor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362E2D16-ED3F-C2C9-44EF-78FB9A29EFEA}"/>
              </a:ext>
            </a:extLst>
          </p:cNvPr>
          <p:cNvSpPr/>
          <p:nvPr/>
        </p:nvSpPr>
        <p:spPr>
          <a:xfrm>
            <a:off x="5483562" y="222616"/>
            <a:ext cx="6514140" cy="461665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What type of receptor is a Pacinian corpuscle?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CF2276BF-5EE0-96D1-B57E-E0AC7BE939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9D1E0111-3D25-F46E-9FC5-72DCCEEF82C3}"/>
              </a:ext>
            </a:extLst>
          </p:cNvPr>
          <p:cNvSpPr/>
          <p:nvPr/>
        </p:nvSpPr>
        <p:spPr>
          <a:xfrm rot="10800000">
            <a:off x="10365759" y="2717634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CD1ACA6-E68F-3761-0D42-88782D4D213D}"/>
              </a:ext>
            </a:extLst>
          </p:cNvPr>
          <p:cNvSpPr/>
          <p:nvPr/>
        </p:nvSpPr>
        <p:spPr>
          <a:xfrm>
            <a:off x="181273" y="136477"/>
            <a:ext cx="5172606" cy="2308325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FB4412-FFF2-E124-8EF1-5B4646F5B819}"/>
              </a:ext>
            </a:extLst>
          </p:cNvPr>
          <p:cNvSpPr txBox="1"/>
          <p:nvPr/>
        </p:nvSpPr>
        <p:spPr>
          <a:xfrm>
            <a:off x="181272" y="75137"/>
            <a:ext cx="517260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b="1" kern="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Pacinian Corpuscle</a:t>
            </a: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3130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815B0DC-C8C6-E2E3-53DA-2FDBE31E65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0BA14DD8-2487-DE9A-CD28-E69B8AE05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D0591F4-CF9E-4564-9849-44DF6A2490EB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3B28ABE-81C8-4061-97A3-C4986545458F}"/>
              </a:ext>
            </a:extLst>
          </p:cNvPr>
          <p:cNvGrpSpPr/>
          <p:nvPr/>
        </p:nvGrpSpPr>
        <p:grpSpPr>
          <a:xfrm>
            <a:off x="5558936" y="1187043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67D1237-CC42-2990-607A-5588414147C1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Brain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878F3B39-30E4-0AE6-06F4-A76C54987656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7A4B9A4-73EA-BFCB-8415-453D013C5464}"/>
              </a:ext>
            </a:extLst>
          </p:cNvPr>
          <p:cNvGrpSpPr/>
          <p:nvPr/>
        </p:nvGrpSpPr>
        <p:grpSpPr>
          <a:xfrm>
            <a:off x="5580257" y="2265305"/>
            <a:ext cx="5968189" cy="461665"/>
            <a:chOff x="1269985" y="3518728"/>
            <a:chExt cx="5968189" cy="461665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426BF49F-EDF4-7731-48B0-43A74234B6DE}"/>
                </a:ext>
              </a:extLst>
            </p:cNvPr>
            <p:cNvSpPr txBox="1"/>
            <p:nvPr/>
          </p:nvSpPr>
          <p:spPr>
            <a:xfrm>
              <a:off x="1269985" y="3591019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DD9583F-39FA-DC42-5364-5A185E80F546}"/>
                </a:ext>
              </a:extLst>
            </p:cNvPr>
            <p:cNvSpPr/>
            <p:nvPr/>
          </p:nvSpPr>
          <p:spPr>
            <a:xfrm>
              <a:off x="1907213" y="3518728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Retina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E41BD3D-502D-1B13-90BC-DF19E882E4C1}"/>
              </a:ext>
            </a:extLst>
          </p:cNvPr>
          <p:cNvGrpSpPr/>
          <p:nvPr/>
        </p:nvGrpSpPr>
        <p:grpSpPr>
          <a:xfrm>
            <a:off x="5551052" y="3176718"/>
            <a:ext cx="5997394" cy="463058"/>
            <a:chOff x="1240780" y="4482690"/>
            <a:chExt cx="4391337" cy="463058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68A95631-6C31-7120-4F27-C07D0F1C1581}"/>
                </a:ext>
              </a:extLst>
            </p:cNvPr>
            <p:cNvSpPr txBox="1"/>
            <p:nvPr/>
          </p:nvSpPr>
          <p:spPr>
            <a:xfrm>
              <a:off x="1240780" y="4565845"/>
              <a:ext cx="303656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2E88066-78F5-4BA1-6BE4-A33E15F6DDA2}"/>
                </a:ext>
              </a:extLst>
            </p:cNvPr>
            <p:cNvSpPr/>
            <p:nvPr/>
          </p:nvSpPr>
          <p:spPr>
            <a:xfrm>
              <a:off x="1734201" y="4482690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Skin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103FCF0-8E63-5E15-71EE-59AF4E850E42}"/>
              </a:ext>
            </a:extLst>
          </p:cNvPr>
          <p:cNvGrpSpPr/>
          <p:nvPr/>
        </p:nvGrpSpPr>
        <p:grpSpPr>
          <a:xfrm>
            <a:off x="5575387" y="4009578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EA3D7DB8-2AB1-A13B-EF81-9210D0EF4AC1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5A979D5-FCC3-74C3-2C17-D50EBCA3D47A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Liver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85C8FB9E-B80B-F4D8-86A4-8AAAFABF7902}"/>
              </a:ext>
            </a:extLst>
          </p:cNvPr>
          <p:cNvSpPr/>
          <p:nvPr/>
        </p:nvSpPr>
        <p:spPr>
          <a:xfrm>
            <a:off x="5483562" y="222616"/>
            <a:ext cx="6514140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Where in the body are Pacinian corpuscles commonly found?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7FC5A78E-848F-54F1-0DDA-7F708DBB8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3503F8BA-F475-E823-97D5-1FD663EA0BD3}"/>
              </a:ext>
            </a:extLst>
          </p:cNvPr>
          <p:cNvSpPr/>
          <p:nvPr/>
        </p:nvSpPr>
        <p:spPr>
          <a:xfrm rot="10800000">
            <a:off x="10398545" y="2887858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CA3FFCA-362A-31E4-E331-62262B05AF01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10981A-6180-A825-3819-E8BD20DB9D67}"/>
              </a:ext>
            </a:extLst>
          </p:cNvPr>
          <p:cNvSpPr txBox="1"/>
          <p:nvPr/>
        </p:nvSpPr>
        <p:spPr>
          <a:xfrm>
            <a:off x="181272" y="75137"/>
            <a:ext cx="517260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b="1" kern="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Pacinian Corpuscle</a:t>
            </a: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4067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9410EBB-1920-191D-EC08-65E8ED3B6E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05735E0D-ADDE-990D-5BBD-10E2A820C6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6812701-DFD5-B370-0AF7-53079D1AE101}"/>
              </a:ext>
            </a:extLst>
          </p:cNvPr>
          <p:cNvSpPr/>
          <p:nvPr/>
        </p:nvSpPr>
        <p:spPr>
          <a:xfrm>
            <a:off x="5844210" y="344557"/>
            <a:ext cx="6089374" cy="6182139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2" descr="Answers Stamp Stock Illustrations – 437 Answers Stamp Stock Illustrations,  Vectors &amp; Clipart - Dreamstime">
            <a:extLst>
              <a:ext uri="{FF2B5EF4-FFF2-40B4-BE49-F238E27FC236}">
                <a16:creationId xmlns:a16="http://schemas.microsoft.com/office/drawing/2014/main" id="{6203A6E4-4E64-D972-4E0C-521526EDA3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747" y="423206"/>
            <a:ext cx="4247322" cy="210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20C7A50-1DAB-0D66-852A-7D1F03DE238F}"/>
              </a:ext>
            </a:extLst>
          </p:cNvPr>
          <p:cNvSpPr txBox="1"/>
          <p:nvPr/>
        </p:nvSpPr>
        <p:spPr>
          <a:xfrm>
            <a:off x="6844747" y="2737654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A49FAC7-5A40-AA04-F782-CD07E60CFC44}"/>
              </a:ext>
            </a:extLst>
          </p:cNvPr>
          <p:cNvSpPr txBox="1"/>
          <p:nvPr/>
        </p:nvSpPr>
        <p:spPr>
          <a:xfrm>
            <a:off x="6844747" y="3296456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98AE6D7-8E0D-910D-2ABE-2B7B529B46C5}"/>
              </a:ext>
            </a:extLst>
          </p:cNvPr>
          <p:cNvSpPr txBox="1"/>
          <p:nvPr/>
        </p:nvSpPr>
        <p:spPr>
          <a:xfrm>
            <a:off x="6844747" y="3855258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7342607-A9BC-E6D2-A54F-C541F0E4E90C}"/>
              </a:ext>
            </a:extLst>
          </p:cNvPr>
          <p:cNvSpPr txBox="1"/>
          <p:nvPr/>
        </p:nvSpPr>
        <p:spPr>
          <a:xfrm>
            <a:off x="6844747" y="4414060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4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C1779C8-386C-B316-1262-FA886A962BE0}"/>
              </a:ext>
            </a:extLst>
          </p:cNvPr>
          <p:cNvSpPr txBox="1"/>
          <p:nvPr/>
        </p:nvSpPr>
        <p:spPr>
          <a:xfrm>
            <a:off x="6844747" y="4972862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5</a:t>
            </a:r>
          </a:p>
        </p:txBody>
      </p:sp>
      <p:sp>
        <p:nvSpPr>
          <p:cNvPr id="28" name="TextBox 11">
            <a:extLst>
              <a:ext uri="{FF2B5EF4-FFF2-40B4-BE49-F238E27FC236}">
                <a16:creationId xmlns:a16="http://schemas.microsoft.com/office/drawing/2014/main" id="{9D68140C-E71F-BD4B-E8C7-1EF8B6CC1663}"/>
              </a:ext>
            </a:extLst>
          </p:cNvPr>
          <p:cNvSpPr txBox="1"/>
          <p:nvPr/>
        </p:nvSpPr>
        <p:spPr>
          <a:xfrm>
            <a:off x="9262918" y="2778534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B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Box 11">
            <a:extLst>
              <a:ext uri="{FF2B5EF4-FFF2-40B4-BE49-F238E27FC236}">
                <a16:creationId xmlns:a16="http://schemas.microsoft.com/office/drawing/2014/main" id="{EB35BFBA-95CF-4AC4-4B01-1E9CB8CC8CA8}"/>
              </a:ext>
            </a:extLst>
          </p:cNvPr>
          <p:cNvSpPr txBox="1"/>
          <p:nvPr/>
        </p:nvSpPr>
        <p:spPr>
          <a:xfrm>
            <a:off x="9262918" y="3333523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C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11">
            <a:extLst>
              <a:ext uri="{FF2B5EF4-FFF2-40B4-BE49-F238E27FC236}">
                <a16:creationId xmlns:a16="http://schemas.microsoft.com/office/drawing/2014/main" id="{3485F7CC-198C-924F-E52A-D3BDC765DC58}"/>
              </a:ext>
            </a:extLst>
          </p:cNvPr>
          <p:cNvSpPr txBox="1"/>
          <p:nvPr/>
        </p:nvSpPr>
        <p:spPr>
          <a:xfrm>
            <a:off x="9262918" y="3888512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A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TextBox 11">
            <a:extLst>
              <a:ext uri="{FF2B5EF4-FFF2-40B4-BE49-F238E27FC236}">
                <a16:creationId xmlns:a16="http://schemas.microsoft.com/office/drawing/2014/main" id="{FACAB718-760E-D777-D7A9-33CB9CA6BA33}"/>
              </a:ext>
            </a:extLst>
          </p:cNvPr>
          <p:cNvSpPr txBox="1"/>
          <p:nvPr/>
        </p:nvSpPr>
        <p:spPr>
          <a:xfrm>
            <a:off x="9262918" y="4443501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</a:t>
            </a:r>
          </a:p>
        </p:txBody>
      </p:sp>
      <p:sp>
        <p:nvSpPr>
          <p:cNvPr id="32" name="TextBox 11">
            <a:extLst>
              <a:ext uri="{FF2B5EF4-FFF2-40B4-BE49-F238E27FC236}">
                <a16:creationId xmlns:a16="http://schemas.microsoft.com/office/drawing/2014/main" id="{29792B84-BC15-7762-69CF-96C34F289258}"/>
              </a:ext>
            </a:extLst>
          </p:cNvPr>
          <p:cNvSpPr txBox="1"/>
          <p:nvPr/>
        </p:nvSpPr>
        <p:spPr>
          <a:xfrm>
            <a:off x="9262918" y="4998490"/>
            <a:ext cx="390378" cy="369332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</a:p>
        </p:txBody>
      </p:sp>
      <p:sp>
        <p:nvSpPr>
          <p:cNvPr id="33" name="TextBox 11">
            <a:extLst>
              <a:ext uri="{FF2B5EF4-FFF2-40B4-BE49-F238E27FC236}">
                <a16:creationId xmlns:a16="http://schemas.microsoft.com/office/drawing/2014/main" id="{D3D16FC4-AB21-4F51-B1F6-76027EA039B1}"/>
              </a:ext>
            </a:extLst>
          </p:cNvPr>
          <p:cNvSpPr txBox="1"/>
          <p:nvPr/>
        </p:nvSpPr>
        <p:spPr>
          <a:xfrm>
            <a:off x="9262918" y="5553479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5738E32-A14B-D641-28E1-DCBC53682B74}"/>
              </a:ext>
            </a:extLst>
          </p:cNvPr>
          <p:cNvSpPr/>
          <p:nvPr/>
        </p:nvSpPr>
        <p:spPr>
          <a:xfrm>
            <a:off x="181273" y="136477"/>
            <a:ext cx="5172606" cy="2245057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B73CE5-84FD-1B0F-AE34-435916D0E142}"/>
              </a:ext>
            </a:extLst>
          </p:cNvPr>
          <p:cNvSpPr txBox="1"/>
          <p:nvPr/>
        </p:nvSpPr>
        <p:spPr>
          <a:xfrm>
            <a:off x="181272" y="75137"/>
            <a:ext cx="517260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b="1" kern="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Pacinian Corpuscle</a:t>
            </a: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0216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8008</TotalTime>
  <Words>196</Words>
  <Application>Microsoft Office PowerPoint</Application>
  <PresentationFormat>Widescreen</PresentationFormat>
  <Paragraphs>89</Paragraphs>
  <Slides>8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Aptos</vt:lpstr>
      <vt:lpstr>Arial</vt:lpstr>
      <vt:lpstr>Calibri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Chalky Chalk</dc:creator>
  <cp:lastModifiedBy>Chalky Chalk</cp:lastModifiedBy>
  <cp:revision>76</cp:revision>
  <dcterms:created xsi:type="dcterms:W3CDTF">2024-11-06T06:26:10Z</dcterms:created>
  <dcterms:modified xsi:type="dcterms:W3CDTF">2025-04-14T05:14:43Z</dcterms:modified>
</cp:coreProperties>
</file>