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varScale="1">
        <p:scale>
          <a:sx n="61" d="100"/>
          <a:sy n="61"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417B9-942C-4CBA-A532-9A12549E28A3}" type="datetimeFigureOut">
              <a:rPr lang="en-GB" smtClean="0"/>
              <a:t>07/07/2025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56DCD-0DF6-4F21-A69C-A8B40606822E}" type="slidenum">
              <a:rPr lang="en-GB" smtClean="0"/>
              <a:t>‹#›</a:t>
            </a:fld>
            <a:endParaRPr lang="en-GB"/>
          </a:p>
        </p:txBody>
      </p:sp>
    </p:spTree>
    <p:extLst>
      <p:ext uri="{BB962C8B-B14F-4D97-AF65-F5344CB8AC3E}">
        <p14:creationId xmlns:p14="http://schemas.microsoft.com/office/powerpoint/2010/main" val="66374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4BD4B-E27D-B748-08CB-2A2FCC3F47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4C9562-C567-FA7C-A559-BA234E1B3C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AF4A1D-B94E-9E58-EBF3-0D9E6C91D53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8436509-8D5D-C573-0EF9-D02AD556D36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3C56DCD-0DF6-4F21-A69C-A8B40606822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6958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78632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593724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53873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403857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7411FA3-5F1B-44A9-8943-CBDDEAE9E86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50986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60118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7411FA3-5F1B-44A9-8943-CBDDEAE9E863}" type="datetimeFigureOut">
              <a:rPr lang="en-GB" smtClean="0"/>
              <a:t>07/07/2025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27922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7411FA3-5F1B-44A9-8943-CBDDEAE9E863}" type="datetimeFigureOut">
              <a:rPr lang="en-GB" smtClean="0"/>
              <a:t>07/07/2025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141004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11FA3-5F1B-44A9-8943-CBDDEAE9E863}" type="datetimeFigureOut">
              <a:rPr lang="en-GB" smtClean="0"/>
              <a:t>07/07/2025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326220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200145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7411FA3-5F1B-44A9-8943-CBDDEAE9E86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1C4DA7-ED27-4D83-B031-0858E72734CC}" type="slidenum">
              <a:rPr lang="en-GB" smtClean="0"/>
              <a:t>‹#›</a:t>
            </a:fld>
            <a:endParaRPr lang="en-GB"/>
          </a:p>
        </p:txBody>
      </p:sp>
    </p:spTree>
    <p:extLst>
      <p:ext uri="{BB962C8B-B14F-4D97-AF65-F5344CB8AC3E}">
        <p14:creationId xmlns:p14="http://schemas.microsoft.com/office/powerpoint/2010/main" val="75398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97411FA3-5F1B-44A9-8943-CBDDEAE9E863}" type="datetimeFigureOut">
              <a:rPr lang="en-GB" smtClean="0"/>
              <a:t>07/07/2025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871C4DA7-ED27-4D83-B031-0858E72734CC}" type="slidenum">
              <a:rPr lang="en-GB" smtClean="0"/>
              <a:t>‹#›</a:t>
            </a:fld>
            <a:endParaRPr lang="en-GB"/>
          </a:p>
        </p:txBody>
      </p:sp>
    </p:spTree>
    <p:extLst>
      <p:ext uri="{BB962C8B-B14F-4D97-AF65-F5344CB8AC3E}">
        <p14:creationId xmlns:p14="http://schemas.microsoft.com/office/powerpoint/2010/main" val="29165691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5C0D2-E407-05E4-5D7F-7C5506A9FA4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695625C-FF1C-7F43-F603-4BCCEFA45D4B}"/>
              </a:ext>
            </a:extLst>
          </p:cNvPr>
          <p:cNvSpPr/>
          <p:nvPr/>
        </p:nvSpPr>
        <p:spPr>
          <a:xfrm>
            <a:off x="0" y="0"/>
            <a:ext cx="6858000" cy="9144000"/>
          </a:xfrm>
          <a:prstGeom prst="rect">
            <a:avLst/>
          </a:prstGeom>
          <a:solidFill>
            <a:srgbClr val="00B050"/>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9A690672-C53F-74B9-9543-75D694075281}"/>
              </a:ext>
            </a:extLst>
          </p:cNvPr>
          <p:cNvSpPr txBox="1"/>
          <p:nvPr/>
        </p:nvSpPr>
        <p:spPr>
          <a:xfrm>
            <a:off x="177928" y="673445"/>
            <a:ext cx="6502144" cy="3293209"/>
          </a:xfrm>
          <a:prstGeom prst="rect">
            <a:avLst/>
          </a:prstGeom>
          <a:solidFill>
            <a:schemeClr val="bg1"/>
          </a:solidFill>
          <a:ln w="76200">
            <a:solidFill>
              <a:schemeClr val="tx1"/>
            </a:solidFill>
          </a:ln>
        </p:spPr>
        <p:txBody>
          <a:bodyPr wrap="square">
            <a:spAutoFit/>
          </a:bodyPr>
          <a:lstStyle/>
          <a:p>
            <a:pPr lvl="0" algn="just">
              <a:defRPr/>
            </a:pPr>
            <a:r>
              <a:rPr lang="en-GB" sz="1600" dirty="0"/>
              <a:t>Several factors can affect the rate of photosynthesis, and understanding these is crucial for A-level Biology. The main limiting factors are light intensity, carbon dioxide concentration, and temperature. Light intensity provides the energy needed to excite electrons during the light-dependent stage, so low light slows the process. Carbon dioxide concentration limits the light-independent stage because it is the raw material for carbon fixation in the Calvin cycle. Temperature influences enzyme activity; photosynthetic enzymes like </a:t>
            </a:r>
            <a:r>
              <a:rPr lang="en-GB" sz="1600" dirty="0" err="1"/>
              <a:t>RuBisCO</a:t>
            </a:r>
            <a:r>
              <a:rPr lang="en-GB" sz="1600" dirty="0"/>
              <a:t> have an optimum temperature, and rates drop if it’s too low or too high due to enzyme denaturation. Other factors, like water availability and chlorophyll concentration, can also influence photosynthesis by affecting the plant’s ability to absorb light and carry out the necessary reactions efficiently.</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TextBox 9">
            <a:extLst>
              <a:ext uri="{FF2B5EF4-FFF2-40B4-BE49-F238E27FC236}">
                <a16:creationId xmlns:a16="http://schemas.microsoft.com/office/drawing/2014/main" id="{E8E5AFB8-9497-1F09-745A-ACEDA4B9B116}"/>
              </a:ext>
            </a:extLst>
          </p:cNvPr>
          <p:cNvSpPr txBox="1"/>
          <p:nvPr/>
        </p:nvSpPr>
        <p:spPr>
          <a:xfrm>
            <a:off x="177928" y="167640"/>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Factors Affecting Photosynthesis Key Information</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A77D39D4-D502-3B89-FDAC-779ADBDE3DEA}"/>
              </a:ext>
            </a:extLst>
          </p:cNvPr>
          <p:cNvSpPr txBox="1"/>
          <p:nvPr/>
        </p:nvSpPr>
        <p:spPr>
          <a:xfrm>
            <a:off x="177928" y="4103127"/>
            <a:ext cx="6502144" cy="369332"/>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ysClr val="windowText" lastClr="000000"/>
                </a:solidFill>
                <a:effectLst/>
                <a:uLnTx/>
                <a:uFillTx/>
                <a:latin typeface="Calibri" panose="020F0502020204030204"/>
                <a:ea typeface="+mn-ea"/>
                <a:cs typeface="+mn-cs"/>
              </a:rPr>
              <a:t>Key words &amp; definitions</a:t>
            </a:r>
            <a:endParaRPr kumimoji="0" lang="en-GB" sz="16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22730DC3-DAA2-C0DC-D856-E5E28E74687C}"/>
              </a:ext>
            </a:extLst>
          </p:cNvPr>
          <p:cNvGraphicFramePr>
            <a:graphicFrameLocks noGrp="1"/>
          </p:cNvGraphicFramePr>
          <p:nvPr>
            <p:extLst>
              <p:ext uri="{D42A27DB-BD31-4B8C-83A1-F6EECF244321}">
                <p14:modId xmlns:p14="http://schemas.microsoft.com/office/powerpoint/2010/main" val="3789902475"/>
              </p:ext>
            </p:extLst>
          </p:nvPr>
        </p:nvGraphicFramePr>
        <p:xfrm>
          <a:off x="177928" y="4582950"/>
          <a:ext cx="6469057" cy="4450558"/>
        </p:xfrm>
        <a:graphic>
          <a:graphicData uri="http://schemas.openxmlformats.org/drawingml/2006/table">
            <a:tbl>
              <a:tblPr firstRow="1" bandRow="1">
                <a:tableStyleId>{5940675A-B579-460E-94D1-54222C63F5DA}</a:tableStyleId>
              </a:tblPr>
              <a:tblGrid>
                <a:gridCol w="1398954">
                  <a:extLst>
                    <a:ext uri="{9D8B030D-6E8A-4147-A177-3AD203B41FA5}">
                      <a16:colId xmlns:a16="http://schemas.microsoft.com/office/drawing/2014/main" val="2479439374"/>
                    </a:ext>
                  </a:extLst>
                </a:gridCol>
                <a:gridCol w="5070103">
                  <a:extLst>
                    <a:ext uri="{9D8B030D-6E8A-4147-A177-3AD203B41FA5}">
                      <a16:colId xmlns:a16="http://schemas.microsoft.com/office/drawing/2014/main" val="1000844138"/>
                    </a:ext>
                  </a:extLst>
                </a:gridCol>
              </a:tblGrid>
              <a:tr h="319110">
                <a:tc>
                  <a:txBody>
                    <a:bodyPr/>
                    <a:lstStyle/>
                    <a:p>
                      <a:pPr algn="ctr"/>
                      <a:r>
                        <a:rPr lang="en-GB" sz="1800" b="1" dirty="0"/>
                        <a:t>Key word</a:t>
                      </a:r>
                    </a:p>
                  </a:txBody>
                  <a:tcPr>
                    <a:solidFill>
                      <a:schemeClr val="bg1"/>
                    </a:solidFill>
                  </a:tcPr>
                </a:tc>
                <a:tc>
                  <a:txBody>
                    <a:bodyPr/>
                    <a:lstStyle/>
                    <a:p>
                      <a:pPr algn="ctr"/>
                      <a:r>
                        <a:rPr lang="en-GB" sz="1800" b="1" dirty="0"/>
                        <a:t>Key information</a:t>
                      </a:r>
                    </a:p>
                  </a:txBody>
                  <a:tcPr>
                    <a:solidFill>
                      <a:schemeClr val="bg1"/>
                    </a:solidFill>
                  </a:tcPr>
                </a:tc>
                <a:extLst>
                  <a:ext uri="{0D108BD9-81ED-4DB2-BD59-A6C34878D82A}">
                    <a16:rowId xmlns:a16="http://schemas.microsoft.com/office/drawing/2014/main" val="4277297276"/>
                  </a:ext>
                </a:extLst>
              </a:tr>
              <a:tr h="591851">
                <a:tc>
                  <a:txBody>
                    <a:bodyPr/>
                    <a:lstStyle/>
                    <a:p>
                      <a:r>
                        <a:rPr lang="en-GB" b="1" dirty="0"/>
                        <a:t>Limiting Factor</a:t>
                      </a:r>
                    </a:p>
                  </a:txBody>
                  <a:tcPr>
                    <a:solidFill>
                      <a:schemeClr val="bg1"/>
                    </a:solidFill>
                  </a:tcPr>
                </a:tc>
                <a:tc>
                  <a:txBody>
                    <a:bodyPr/>
                    <a:lstStyle/>
                    <a:p>
                      <a:r>
                        <a:rPr lang="en-GB" b="1" dirty="0"/>
                        <a:t>A factor that directly affects the rate of a biological process when in short supply.</a:t>
                      </a:r>
                    </a:p>
                  </a:txBody>
                  <a:tcPr>
                    <a:solidFill>
                      <a:schemeClr val="bg1"/>
                    </a:solidFill>
                  </a:tcPr>
                </a:tc>
                <a:extLst>
                  <a:ext uri="{0D108BD9-81ED-4DB2-BD59-A6C34878D82A}">
                    <a16:rowId xmlns:a16="http://schemas.microsoft.com/office/drawing/2014/main" val="2267944313"/>
                  </a:ext>
                </a:extLst>
              </a:tr>
              <a:tr h="549437">
                <a:tc>
                  <a:txBody>
                    <a:bodyPr/>
                    <a:lstStyle/>
                    <a:p>
                      <a:r>
                        <a:rPr lang="en-GB" b="1" dirty="0"/>
                        <a:t>Light Intensity</a:t>
                      </a:r>
                    </a:p>
                  </a:txBody>
                  <a:tcPr>
                    <a:solidFill>
                      <a:schemeClr val="bg1"/>
                    </a:solidFill>
                  </a:tcPr>
                </a:tc>
                <a:tc>
                  <a:txBody>
                    <a:bodyPr/>
                    <a:lstStyle/>
                    <a:p>
                      <a:r>
                        <a:rPr lang="en-GB" b="1" dirty="0"/>
                        <a:t>The amount of light available; affects the energy supplied for the light-dependent stage.</a:t>
                      </a:r>
                    </a:p>
                  </a:txBody>
                  <a:tcPr>
                    <a:solidFill>
                      <a:schemeClr val="bg1"/>
                    </a:solidFill>
                  </a:tcPr>
                </a:tc>
                <a:extLst>
                  <a:ext uri="{0D108BD9-81ED-4DB2-BD59-A6C34878D82A}">
                    <a16:rowId xmlns:a16="http://schemas.microsoft.com/office/drawing/2014/main" val="625516069"/>
                  </a:ext>
                </a:extLst>
              </a:tr>
              <a:tr h="567988">
                <a:tc>
                  <a:txBody>
                    <a:bodyPr/>
                    <a:lstStyle/>
                    <a:p>
                      <a:r>
                        <a:rPr lang="en-GB" b="1" dirty="0"/>
                        <a:t>Carbon Dioxide Concentration</a:t>
                      </a:r>
                    </a:p>
                  </a:txBody>
                  <a:tcPr>
                    <a:solidFill>
                      <a:schemeClr val="bg1"/>
                    </a:solidFill>
                  </a:tcPr>
                </a:tc>
                <a:tc>
                  <a:txBody>
                    <a:bodyPr/>
                    <a:lstStyle/>
                    <a:p>
                      <a:r>
                        <a:rPr lang="en-GB" b="1" dirty="0"/>
                        <a:t>The amount of CO₂ available; limits carbon fixation in the Calvin cycle.</a:t>
                      </a:r>
                    </a:p>
                  </a:txBody>
                  <a:tcPr>
                    <a:solidFill>
                      <a:schemeClr val="bg1"/>
                    </a:solidFill>
                  </a:tcPr>
                </a:tc>
                <a:extLst>
                  <a:ext uri="{0D108BD9-81ED-4DB2-BD59-A6C34878D82A}">
                    <a16:rowId xmlns:a16="http://schemas.microsoft.com/office/drawing/2014/main" val="2251053350"/>
                  </a:ext>
                </a:extLst>
              </a:tr>
              <a:tr h="618275">
                <a:tc>
                  <a:txBody>
                    <a:bodyPr/>
                    <a:lstStyle/>
                    <a:p>
                      <a:r>
                        <a:rPr lang="en-GB" b="1" dirty="0"/>
                        <a:t>Temperature </a:t>
                      </a:r>
                    </a:p>
                  </a:txBody>
                  <a:tcPr>
                    <a:solidFill>
                      <a:schemeClr val="bg1"/>
                    </a:solidFill>
                  </a:tcPr>
                </a:tc>
                <a:tc>
                  <a:txBody>
                    <a:bodyPr/>
                    <a:lstStyle/>
                    <a:p>
                      <a:r>
                        <a:rPr lang="en-GB" b="1" dirty="0"/>
                        <a:t>A measure of heat; affects enzyme activity and reaction rates in photosynthesis.</a:t>
                      </a:r>
                      <a:br>
                        <a:rPr lang="en-GB" b="1" dirty="0"/>
                      </a:br>
                      <a:endParaRPr lang="en-GB" b="1" dirty="0"/>
                    </a:p>
                  </a:txBody>
                  <a:tcPr>
                    <a:solidFill>
                      <a:schemeClr val="bg1"/>
                    </a:solidFill>
                  </a:tcPr>
                </a:tc>
                <a:extLst>
                  <a:ext uri="{0D108BD9-81ED-4DB2-BD59-A6C34878D82A}">
                    <a16:rowId xmlns:a16="http://schemas.microsoft.com/office/drawing/2014/main" val="866163417"/>
                  </a:ext>
                </a:extLst>
              </a:tr>
              <a:tr h="549437">
                <a:tc>
                  <a:txBody>
                    <a:bodyPr/>
                    <a:lstStyle/>
                    <a:p>
                      <a:r>
                        <a:rPr lang="en-GB" b="1" dirty="0"/>
                        <a:t>Optimum Temperature</a:t>
                      </a:r>
                    </a:p>
                  </a:txBody>
                  <a:tcPr>
                    <a:solidFill>
                      <a:schemeClr val="bg1"/>
                    </a:solidFill>
                  </a:tcPr>
                </a:tc>
                <a:tc>
                  <a:txBody>
                    <a:bodyPr/>
                    <a:lstStyle/>
                    <a:p>
                      <a:r>
                        <a:rPr lang="en-GB" b="1" dirty="0"/>
                        <a:t>The temperature at which an enzyme works at its fastest rate.</a:t>
                      </a:r>
                    </a:p>
                  </a:txBody>
                  <a:tcPr>
                    <a:solidFill>
                      <a:schemeClr val="bg1"/>
                    </a:solidFill>
                  </a:tcPr>
                </a:tc>
                <a:extLst>
                  <a:ext uri="{0D108BD9-81ED-4DB2-BD59-A6C34878D82A}">
                    <a16:rowId xmlns:a16="http://schemas.microsoft.com/office/drawing/2014/main" val="2139966385"/>
                  </a:ext>
                </a:extLst>
              </a:tr>
              <a:tr h="549437">
                <a:tc>
                  <a:txBody>
                    <a:bodyPr/>
                    <a:lstStyle/>
                    <a:p>
                      <a:r>
                        <a:rPr lang="en-GB" b="1" dirty="0"/>
                        <a:t>Denaturation</a:t>
                      </a:r>
                    </a:p>
                  </a:txBody>
                  <a:tcPr>
                    <a:solidFill>
                      <a:schemeClr val="bg1"/>
                    </a:solidFill>
                  </a:tcPr>
                </a:tc>
                <a:tc>
                  <a:txBody>
                    <a:bodyPr/>
                    <a:lstStyle/>
                    <a:p>
                      <a:r>
                        <a:rPr lang="en-GB" b="1" dirty="0"/>
                        <a:t>The loss of an enzyme’s shape due to high temperatures, stopping its function.</a:t>
                      </a:r>
                    </a:p>
                  </a:txBody>
                  <a:tcPr>
                    <a:solidFill>
                      <a:schemeClr val="bg1"/>
                    </a:solidFill>
                  </a:tcPr>
                </a:tc>
                <a:extLst>
                  <a:ext uri="{0D108BD9-81ED-4DB2-BD59-A6C34878D82A}">
                    <a16:rowId xmlns:a16="http://schemas.microsoft.com/office/drawing/2014/main" val="2524656944"/>
                  </a:ext>
                </a:extLst>
              </a:tr>
              <a:tr h="567988">
                <a:tc>
                  <a:txBody>
                    <a:bodyPr/>
                    <a:lstStyle/>
                    <a:p>
                      <a:r>
                        <a:rPr lang="en-GB" b="1" dirty="0"/>
                        <a:t>Carbon Fixation</a:t>
                      </a:r>
                    </a:p>
                  </a:txBody>
                  <a:tcPr>
                    <a:solidFill>
                      <a:schemeClr val="bg1"/>
                    </a:solidFill>
                  </a:tcPr>
                </a:tc>
                <a:tc>
                  <a:txBody>
                    <a:bodyPr/>
                    <a:lstStyle/>
                    <a:p>
                      <a:r>
                        <a:rPr lang="en-GB" b="1" dirty="0"/>
                        <a:t>The process of converting carbon dioxide into organic compounds like sugars.</a:t>
                      </a:r>
                    </a:p>
                  </a:txBody>
                  <a:tcPr>
                    <a:solidFill>
                      <a:schemeClr val="bg1"/>
                    </a:solidFill>
                  </a:tcPr>
                </a:tc>
                <a:extLst>
                  <a:ext uri="{0D108BD9-81ED-4DB2-BD59-A6C34878D82A}">
                    <a16:rowId xmlns:a16="http://schemas.microsoft.com/office/drawing/2014/main" val="764977902"/>
                  </a:ext>
                </a:extLst>
              </a:tr>
            </a:tbl>
          </a:graphicData>
        </a:graphic>
      </p:graphicFrame>
    </p:spTree>
    <p:extLst>
      <p:ext uri="{BB962C8B-B14F-4D97-AF65-F5344CB8AC3E}">
        <p14:creationId xmlns:p14="http://schemas.microsoft.com/office/powerpoint/2010/main" val="25121945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3518</TotalTime>
  <Words>261</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 D Chalk</dc:creator>
  <cp:lastModifiedBy>Chalky Chalk</cp:lastModifiedBy>
  <cp:revision>21</cp:revision>
  <dcterms:created xsi:type="dcterms:W3CDTF">2024-11-24T15:09:29Z</dcterms:created>
  <dcterms:modified xsi:type="dcterms:W3CDTF">2025-07-07T10:32:19Z</dcterms:modified>
</cp:coreProperties>
</file>