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>
        <p:scale>
          <a:sx n="40" d="100"/>
          <a:sy n="40" d="100"/>
        </p:scale>
        <p:origin x="681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37474-1D18-471A-B143-B56D49C8E676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3928-9804-4368-A1D1-CD78C9F4C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7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F3928-9804-4368-A1D1-CD78C9F4CB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2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D16A-22CF-FC30-AE88-752C4324D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5F8CE-A807-A18B-C44D-EE4491C56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8E244-FEFE-4EC9-9EBA-CE2C32944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34D6-EAAC-17F1-F853-4BF7AADD9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F3928-9804-4368-A1D1-CD78C9F4CB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7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6B45-3575-DB01-8D45-B6D5DBAD3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B261-A765-39D9-9B4E-124A7D346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6994-4438-1B36-85C5-1990C5A8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99F6F-FD26-62B0-E398-4A265A89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C3499-0355-5911-1138-53EFC469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6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FA79-91C6-8199-7557-329B183C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1DE62-8EC3-8C4F-E94A-6742ADC09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D9A9-744F-2BE9-46BE-DB5F06F8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F22C-BDF9-49FB-A77C-A308DC04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AEFDA-F73E-05AC-56CF-7E6EA4C8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873B1-5A54-2DB0-FDE8-29F3CCEC9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884EB-A670-DDA9-6E91-A66924229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10EEA-4419-F580-DB9D-8806D931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D520E-6701-470D-B1C4-255C531C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C4E18-53B5-CA0A-8751-AC7A2BAC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5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FEF2-5F43-4B2F-DADF-CAA3B06F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6A1F-8896-7B04-F3A6-747F6EC8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7D46E-34BF-63FF-C94F-BFA60242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03B4-30ED-F1D4-98DC-3E400315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6E9A2-B38E-FD1B-9336-02B70434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3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4716-0033-1994-73C4-16F63273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9C132-778A-23BF-5F2F-62172A17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EF065-2AFC-B11E-EFBC-C588B1AC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46FCA-4FCD-1D6A-5F4A-A513F2D7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81EF-A246-BCE3-9CD7-63B451EF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58D3-51EC-BDEB-6CC6-4BFBB8D8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221F-45EA-014D-3013-24BE9B5E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81AC2-F592-E833-33D0-464C1D45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3FD0E-DB97-75D8-BA3A-F34AA29B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DDA8D-0708-7B01-D3D7-11769A78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DBBE-B257-1B2A-EF25-69E79D15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5622-446D-01A1-68C9-0611DB52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B11C-B901-4D7C-8B9B-D55C0EFA5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9B4B8-28B0-400E-D8E3-1AB27CE04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E26DA-5CB0-6822-0B72-448CDD5A7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570CE-39CA-48BE-9B91-14AA49973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C03B9-17DC-F65F-76A9-46413E69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0C3B8-6287-6770-E6A0-1FC7A534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60B19-D985-4DEC-396E-CD5945FC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A8D9-4B13-B6E8-B3A5-E9A09745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BD1BE-2DE9-72B7-6EAD-8EA854BE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00C17-71CD-E754-8200-027BC308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473B0-6A1A-6024-8E31-F7051967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44879-6872-2484-8162-35FA411A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BA1A5-F02C-A21F-B55B-CF281531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904D-888B-1A7D-81C5-D188ECB6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9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0CF8-DAAB-6229-FF2C-15720125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84DB-D149-1C00-D2AF-30D14025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0A65F-46EA-FED6-BF92-925A8795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22074-4798-D606-A431-2A21D462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D79D9-8F0C-9D60-CADB-2AFD722D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D7953-2B6D-C536-86EE-A83D3086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E82F-7241-BB61-8034-2B41C8F8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02FD0-ECF6-2810-7499-1009563DB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FACF6-8BCF-7122-8C32-C7C2AEDC6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58C4B-A838-C0FC-F616-F5838343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4A4C7-4E28-8562-BC2C-774C6F53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2E335-7078-6E88-2923-45050A67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5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50656-B491-68C0-1334-6A8CB036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2446C-150A-4461-DFCF-3F4219429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5191-FE2A-496C-4918-73E56A49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90A4D3-AA34-4F86-9130-8311CA798951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29C6-72DA-1F28-2F8D-700B9C94B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64C2-5CA6-0DDF-24BA-2F402028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F6582-FA25-4AE8-91CD-49FCB0CA9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gif"/><Relationship Id="rId14" Type="http://schemas.openxmlformats.org/officeDocument/2006/relationships/image" Target="../media/image11.gif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gif"/><Relationship Id="rId14" Type="http://schemas.openxmlformats.org/officeDocument/2006/relationships/image" Target="../media/image11.gif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novial Joint Anatomy – Royalty-Free Vector | VectorStock">
            <a:extLst>
              <a:ext uri="{FF2B5EF4-FFF2-40B4-BE49-F238E27FC236}">
                <a16:creationId xmlns:a16="http://schemas.microsoft.com/office/drawing/2014/main" id="{461AA612-05A4-128F-D143-23B7CE161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8704" l="33200" r="66000">
                        <a14:foregroundMark x1="45300" y1="37685" x2="46600" y2="33148"/>
                        <a14:foregroundMark x1="44600" y1="64352" x2="49000" y2="68704"/>
                        <a14:backgroundMark x1="39800" y1="37407" x2="35000" y2="50463"/>
                        <a14:backgroundMark x1="35000" y1="50463" x2="35600" y2="58519"/>
                        <a14:backgroundMark x1="35600" y1="58519" x2="36300" y2="59352"/>
                        <a14:backgroundMark x1="59300" y1="36574" x2="64900" y2="50370"/>
                        <a14:backgroundMark x1="64900" y1="50370" x2="63000" y2="58519"/>
                        <a14:backgroundMark x1="63000" y1="58519" x2="61600" y2="61296"/>
                        <a14:backgroundMark x1="61600" y1="61296" x2="59800" y2="63056"/>
                        <a14:backgroundMark x1="37700" y1="34074" x2="34500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39917" r="29728" b="37027"/>
          <a:stretch>
            <a:fillRect/>
          </a:stretch>
        </p:blipFill>
        <p:spPr bwMode="auto">
          <a:xfrm>
            <a:off x="238836" y="0"/>
            <a:ext cx="1130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2" descr="Synovial Joint Anatomy – Royalty-Free Vector | VectorStock">
            <a:extLst>
              <a:ext uri="{FF2B5EF4-FFF2-40B4-BE49-F238E27FC236}">
                <a16:creationId xmlns:a16="http://schemas.microsoft.com/office/drawing/2014/main" id="{6B7B244A-C9E5-00E8-96A8-85D7E193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8704" l="33200" r="66000">
                        <a14:foregroundMark x1="45300" y1="37685" x2="46600" y2="33148"/>
                        <a14:foregroundMark x1="48122" y1="67836" x2="49000" y2="68704"/>
                        <a14:backgroundMark x1="39800" y1="37407" x2="35000" y2="50463"/>
                        <a14:backgroundMark x1="35000" y1="50463" x2="35600" y2="58519"/>
                        <a14:backgroundMark x1="35600" y1="58519" x2="36300" y2="59352"/>
                        <a14:backgroundMark x1="59300" y1="36574" x2="64900" y2="50370"/>
                        <a14:backgroundMark x1="64900" y1="50370" x2="63000" y2="58519"/>
                        <a14:backgroundMark x1="63000" y1="58519" x2="61600" y2="61296"/>
                        <a14:backgroundMark x1="61600" y1="61296" x2="59800" y2="63056"/>
                        <a14:backgroundMark x1="37700" y1="34074" x2="34500" y2="41944"/>
                        <a14:backgroundMark x1="47400" y1="46944" x2="49800" y2="38704"/>
                        <a14:backgroundMark x1="44600" y1="45093" x2="48100" y2="39352"/>
                        <a14:backgroundMark x1="54100" y1="47130" x2="50200" y2="38426"/>
                        <a14:backgroundMark x1="55300" y1="40556" x2="56700" y2="44815"/>
                        <a14:backgroundMark x1="56700" y1="44815" x2="56600" y2="47130"/>
                        <a14:backgroundMark x1="56600" y1="47130" x2="55500" y2="49167"/>
                        <a14:backgroundMark x1="55500" y1="49167" x2="53700" y2="50000"/>
                        <a14:backgroundMark x1="53700" y1="50000" x2="45000" y2="49074"/>
                        <a14:backgroundMark x1="45000" y1="49074" x2="43000" y2="47407"/>
                        <a14:backgroundMark x1="43000" y1="47407" x2="43400" y2="44815"/>
                        <a14:backgroundMark x1="43400" y1="44815" x2="45200" y2="42222"/>
                        <a14:backgroundMark x1="45200" y1="42222" x2="45900" y2="39907"/>
                        <a14:backgroundMark x1="50500" y1="46944" x2="48300" y2="37500"/>
                        <a14:backgroundMark x1="55700" y1="45278" x2="51000" y2="34815"/>
                        <a14:backgroundMark x1="44500" y1="56852" x2="46700" y2="60185"/>
                        <a14:backgroundMark x1="46700" y1="60185" x2="49400" y2="61111"/>
                        <a14:backgroundMark x1="49400" y1="61111" x2="51000" y2="58519"/>
                        <a14:backgroundMark x1="51000" y1="58519" x2="51100" y2="58056"/>
                        <a14:backgroundMark x1="53300" y1="56574" x2="48900" y2="57315"/>
                        <a14:backgroundMark x1="44200" y1="54815" x2="49600" y2="67315"/>
                        <a14:backgroundMark x1="55200" y1="57963" x2="49200" y2="67315"/>
                        <a14:backgroundMark x1="49200" y1="67315" x2="49200" y2="67315"/>
                        <a14:backgroundMark x1="53700" y1="55278" x2="46000" y2="56574"/>
                        <a14:backgroundMark x1="46000" y1="56574" x2="46000" y2="56574"/>
                        <a14:backgroundMark x1="44700" y1="54722" x2="49400" y2="55556"/>
                        <a14:backgroundMark x1="37300" y1="58333" x2="36500" y2="44722"/>
                        <a14:backgroundMark x1="36500" y1="44722" x2="37600" y2="42685"/>
                        <a14:backgroundMark x1="37600" y1="42685" x2="37900" y2="42500"/>
                        <a14:backgroundMark x1="35200" y1="43056" x2="35000" y2="51852"/>
                        <a14:backgroundMark x1="38100" y1="44352" x2="41800" y2="33611"/>
                        <a14:backgroundMark x1="41800" y1="33611" x2="41800" y2="33611"/>
                        <a14:backgroundMark x1="44000" y1="57778" x2="44000" y2="57778"/>
                        <a14:backgroundMark x1="44300" y1="58981" x2="44300" y2="58981"/>
                        <a14:backgroundMark x1="44800" y1="59815" x2="44800" y2="59815"/>
                        <a14:backgroundMark x1="45600" y1="62407" x2="45600" y2="62407"/>
                        <a14:backgroundMark x1="42600" y1="56667" x2="42600" y2="56667"/>
                        <a14:backgroundMark x1="43300" y1="54167" x2="42400" y2="56481"/>
                        <a14:backgroundMark x1="42400" y1="56481" x2="42700" y2="58241"/>
                        <a14:backgroundMark x1="42700" y1="58241" x2="44600" y2="61481"/>
                        <a14:backgroundMark x1="44600" y1="61481" x2="44700" y2="63241"/>
                        <a14:backgroundMark x1="43600" y1="53981" x2="50900" y2="54074"/>
                        <a14:backgroundMark x1="50900" y1="54074" x2="52600" y2="53796"/>
                        <a14:backgroundMark x1="52600" y1="53796" x2="52600" y2="53796"/>
                        <a14:backgroundMark x1="52600" y1="53796" x2="56300" y2="53796"/>
                        <a14:backgroundMark x1="56300" y1="53796" x2="57700" y2="55463"/>
                        <a14:backgroundMark x1="57700" y1="55463" x2="57300" y2="59074"/>
                        <a14:backgroundMark x1="57300" y1="59074" x2="54700" y2="64259"/>
                        <a14:backgroundMark x1="53300" y1="62685" x2="53300" y2="62685"/>
                        <a14:backgroundMark x1="53300" y1="62685" x2="52900" y2="64630"/>
                        <a14:backgroundMark x1="46500" y1="63611" x2="46300" y2="61019"/>
                        <a14:backgroundMark x1="42700" y1="46667" x2="45300" y2="39630"/>
                        <a14:backgroundMark x1="42500" y1="46389" x2="42600" y2="48148"/>
                        <a14:backgroundMark x1="42600" y1="48148" x2="45800" y2="49907"/>
                        <a14:backgroundMark x1="45800" y1="49907" x2="51000" y2="50463"/>
                        <a14:backgroundMark x1="51000" y1="50463" x2="53000" y2="49907"/>
                        <a14:backgroundMark x1="53000" y1="49907" x2="55700" y2="48333"/>
                        <a14:backgroundMark x1="55700" y1="48333" x2="57100" y2="46944"/>
                        <a14:backgroundMark x1="57100" y1="46944" x2="57100" y2="44907"/>
                        <a14:backgroundMark x1="57100" y1="44907" x2="56600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39917" r="29728" b="37027"/>
          <a:stretch>
            <a:fillRect/>
          </a:stretch>
        </p:blipFill>
        <p:spPr bwMode="auto">
          <a:xfrm>
            <a:off x="238836" y="15787"/>
            <a:ext cx="1130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E77CC5-DB34-1997-5712-6E61FD78A75C}"/>
              </a:ext>
            </a:extLst>
          </p:cNvPr>
          <p:cNvGrpSpPr/>
          <p:nvPr/>
        </p:nvGrpSpPr>
        <p:grpSpPr>
          <a:xfrm>
            <a:off x="100820" y="618264"/>
            <a:ext cx="4116338" cy="1633618"/>
            <a:chOff x="2649346" y="188358"/>
            <a:chExt cx="3856798" cy="16668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A51F7CE-2679-9517-C2C8-7B7F47466A76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5773A9-ECB4-28A0-BC8E-3CBA1C2B5AB2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66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Immune system malfunction</a:t>
              </a:r>
              <a:r>
                <a:rPr lang="en-GB" dirty="0"/>
                <a:t> – The immune system mistakenly recognises components of the body’s own joint tissues as foreign antigens.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FC2B94-897D-8028-6997-38AA63583F1D}"/>
              </a:ext>
            </a:extLst>
          </p:cNvPr>
          <p:cNvSpPr txBox="1"/>
          <p:nvPr/>
        </p:nvSpPr>
        <p:spPr>
          <a:xfrm>
            <a:off x="100820" y="155611"/>
            <a:ext cx="4437061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Development Rheumatoid arthritis </a:t>
            </a:r>
            <a:endParaRPr lang="en-GB" b="1" kern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D72FDA-56C0-D288-1A0E-9ECD3EAEAC67}"/>
              </a:ext>
            </a:extLst>
          </p:cNvPr>
          <p:cNvGrpSpPr/>
          <p:nvPr/>
        </p:nvGrpSpPr>
        <p:grpSpPr>
          <a:xfrm>
            <a:off x="1178084" y="2726683"/>
            <a:ext cx="3289123" cy="1567486"/>
            <a:chOff x="1178084" y="2726683"/>
            <a:chExt cx="3289123" cy="1567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AE2F1B-4EDB-11FC-8313-9A8579C2F3EB}"/>
                </a:ext>
              </a:extLst>
            </p:cNvPr>
            <p:cNvGrpSpPr/>
            <p:nvPr/>
          </p:nvGrpSpPr>
          <p:grpSpPr>
            <a:xfrm>
              <a:off x="3000691" y="2992692"/>
              <a:ext cx="1241796" cy="1117952"/>
              <a:chOff x="6341799" y="-171747"/>
              <a:chExt cx="3670286" cy="3152599"/>
            </a:xfrm>
          </p:grpSpPr>
          <p:pic>
            <p:nvPicPr>
              <p:cNvPr id="10" name="Picture 9" descr="A black background with a yellow object in the middle&#10;&#10;AI-generated content may be incorrect.">
                <a:extLst>
                  <a:ext uri="{FF2B5EF4-FFF2-40B4-BE49-F238E27FC236}">
                    <a16:creationId xmlns:a16="http://schemas.microsoft.com/office/drawing/2014/main" id="{E70EBEE1-36C5-99CC-6622-860F6A75B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861115" flipH="1">
                <a:off x="5949001" y="1173035"/>
                <a:ext cx="1833539" cy="1047943"/>
              </a:xfrm>
              <a:prstGeom prst="rect">
                <a:avLst/>
              </a:prstGeom>
            </p:spPr>
          </p:pic>
          <p:pic>
            <p:nvPicPr>
              <p:cNvPr id="11" name="Picture 10" descr="A black background with a yellow object in the middle&#10;&#10;AI-generated content may be incorrect.">
                <a:extLst>
                  <a:ext uri="{FF2B5EF4-FFF2-40B4-BE49-F238E27FC236}">
                    <a16:creationId xmlns:a16="http://schemas.microsoft.com/office/drawing/2014/main" id="{6A98B2A2-7580-FD65-1906-E87A5030D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34566">
                <a:off x="7780387" y="1932909"/>
                <a:ext cx="1862282" cy="1047943"/>
              </a:xfrm>
              <a:prstGeom prst="rect">
                <a:avLst/>
              </a:prstGeom>
            </p:spPr>
          </p:pic>
          <p:pic>
            <p:nvPicPr>
              <p:cNvPr id="12" name="Picture 11" descr="A yellow and blue objects on a black background&#10;&#10;AI-generated content may be incorrect.">
                <a:extLst>
                  <a:ext uri="{FF2B5EF4-FFF2-40B4-BE49-F238E27FC236}">
                    <a16:creationId xmlns:a16="http://schemas.microsoft.com/office/drawing/2014/main" id="{94B6B91D-88A8-D72D-B7F7-0DBDBCC88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56305" flipH="1">
                <a:off x="6818683" y="1726303"/>
                <a:ext cx="1476021" cy="873956"/>
              </a:xfrm>
              <a:prstGeom prst="rect">
                <a:avLst/>
              </a:prstGeom>
            </p:spPr>
          </p:pic>
          <p:pic>
            <p:nvPicPr>
              <p:cNvPr id="13" name="Picture 12" descr="A yellow and blue objects on a black background&#10;&#10;AI-generated content may be incorrect.">
                <a:extLst>
                  <a:ext uri="{FF2B5EF4-FFF2-40B4-BE49-F238E27FC236}">
                    <a16:creationId xmlns:a16="http://schemas.microsoft.com/office/drawing/2014/main" id="{ED6AA3A9-CA7C-B240-EB94-0E7DFA4A4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175296">
                <a:off x="8798561" y="666172"/>
                <a:ext cx="1553092" cy="873956"/>
              </a:xfrm>
              <a:prstGeom prst="rect">
                <a:avLst/>
              </a:prstGeom>
            </p:spPr>
          </p:pic>
          <p:pic>
            <p:nvPicPr>
              <p:cNvPr id="14" name="Picture 1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AF9845E-1E48-70CD-3ABD-8A0B0E4F5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97877" flipH="1" flipV="1">
                <a:off x="7415860" y="-171747"/>
                <a:ext cx="1033817" cy="641856"/>
              </a:xfrm>
              <a:prstGeom prst="rect">
                <a:avLst/>
              </a:prstGeom>
            </p:spPr>
          </p:pic>
          <p:pic>
            <p:nvPicPr>
              <p:cNvPr id="15" name="Picture 1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6617711-7136-F9D4-C2C2-F536BA18B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864675" flipH="1" flipV="1">
                <a:off x="8759003" y="1271802"/>
                <a:ext cx="1039906" cy="669729"/>
              </a:xfrm>
              <a:prstGeom prst="rect">
                <a:avLst/>
              </a:prstGeom>
            </p:spPr>
          </p:pic>
          <p:pic>
            <p:nvPicPr>
              <p:cNvPr id="16" name="Picture 15" descr="A yellow and blue circles on a black background&#10;&#10;AI-generated content may be incorrect.">
                <a:extLst>
                  <a:ext uri="{FF2B5EF4-FFF2-40B4-BE49-F238E27FC236}">
                    <a16:creationId xmlns:a16="http://schemas.microsoft.com/office/drawing/2014/main" id="{842B81D1-5704-2F63-BA33-DF05F0F1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62" r="43380"/>
              <a:stretch>
                <a:fillRect/>
              </a:stretch>
            </p:blipFill>
            <p:spPr>
              <a:xfrm rot="12044645" flipH="1">
                <a:off x="7830618" y="1597172"/>
                <a:ext cx="947826" cy="603772"/>
              </a:xfrm>
              <a:prstGeom prst="rect">
                <a:avLst/>
              </a:prstGeom>
            </p:spPr>
          </p:pic>
          <p:pic>
            <p:nvPicPr>
              <p:cNvPr id="17" name="Picture 16" descr="A yellow and blue circles on a black background&#10;&#10;AI-generated content may be incorrect.">
                <a:extLst>
                  <a:ext uri="{FF2B5EF4-FFF2-40B4-BE49-F238E27FC236}">
                    <a16:creationId xmlns:a16="http://schemas.microsoft.com/office/drawing/2014/main" id="{6380DC47-62DF-37C4-B941-470620405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62" r="43380"/>
              <a:stretch>
                <a:fillRect/>
              </a:stretch>
            </p:blipFill>
            <p:spPr>
              <a:xfrm rot="1224982">
                <a:off x="8150718" y="137772"/>
                <a:ext cx="914401" cy="603772"/>
              </a:xfrm>
              <a:prstGeom prst="rect">
                <a:avLst/>
              </a:prstGeom>
            </p:spPr>
          </p:pic>
          <p:pic>
            <p:nvPicPr>
              <p:cNvPr id="18" name="Picture 17" descr="A yellow and blue circles on a black background&#10;&#10;AI-generated content may be incorrect.">
                <a:extLst>
                  <a:ext uri="{FF2B5EF4-FFF2-40B4-BE49-F238E27FC236}">
                    <a16:creationId xmlns:a16="http://schemas.microsoft.com/office/drawing/2014/main" id="{516B1841-7C48-9FC2-BF12-191450260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62" r="43380"/>
              <a:stretch>
                <a:fillRect/>
              </a:stretch>
            </p:blipFill>
            <p:spPr>
              <a:xfrm rot="18515788">
                <a:off x="6681508" y="319138"/>
                <a:ext cx="914401" cy="603772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9F1CAB9-FED1-B514-D40A-B25FE7A41AB4}"/>
                  </a:ext>
                </a:extLst>
              </p:cNvPr>
              <p:cNvSpPr/>
              <p:nvPr/>
            </p:nvSpPr>
            <p:spPr>
              <a:xfrm rot="19625917">
                <a:off x="7000338" y="1096290"/>
                <a:ext cx="1276445" cy="115072"/>
              </a:xfrm>
              <a:prstGeom prst="roundRect">
                <a:avLst>
                  <a:gd name="adj" fmla="val 50000"/>
                </a:avLst>
              </a:prstGeom>
              <a:solidFill>
                <a:srgbClr val="DA9C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2B0E1E9-899C-5C4B-E571-9CE8DA239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1683" y="222960"/>
                <a:ext cx="2827973" cy="1886236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15F680-E5A4-E807-B311-EB45EE3BE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481390">
              <a:off x="4052168" y="3515076"/>
              <a:ext cx="415039" cy="5687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0A2599-DD82-873B-C317-1BCD4774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2345345">
              <a:off x="3920327" y="2726683"/>
              <a:ext cx="415039" cy="5687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C76F11-832C-520E-AB45-03903043B620}"/>
                </a:ext>
              </a:extLst>
            </p:cNvPr>
            <p:cNvSpPr txBox="1"/>
            <p:nvPr/>
          </p:nvSpPr>
          <p:spPr>
            <a:xfrm>
              <a:off x="2011813" y="3924837"/>
              <a:ext cx="142515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Self antigens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4492310-5B5A-A259-95FA-8463ACA419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6972" y="3924837"/>
              <a:ext cx="749694" cy="2094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37DC6CB-5939-2BC6-193A-8D00122EDCEC}"/>
                </a:ext>
              </a:extLst>
            </p:cNvPr>
            <p:cNvCxnSpPr>
              <a:cxnSpLocks/>
            </p:cNvCxnSpPr>
            <p:nvPr/>
          </p:nvCxnSpPr>
          <p:spPr>
            <a:xfrm>
              <a:off x="2175358" y="3132660"/>
              <a:ext cx="1058424" cy="3588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ADFCD3-5562-EC94-FE3C-8DCFC807F537}"/>
                </a:ext>
              </a:extLst>
            </p:cNvPr>
            <p:cNvSpPr txBox="1"/>
            <p:nvPr/>
          </p:nvSpPr>
          <p:spPr>
            <a:xfrm>
              <a:off x="1178084" y="2767146"/>
              <a:ext cx="138566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Macrophage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3C768B-DE7B-01CD-9AF4-686B652D5608}"/>
              </a:ext>
            </a:extLst>
          </p:cNvPr>
          <p:cNvGrpSpPr/>
          <p:nvPr/>
        </p:nvGrpSpPr>
        <p:grpSpPr>
          <a:xfrm>
            <a:off x="117189" y="4539577"/>
            <a:ext cx="2732929" cy="2045801"/>
            <a:chOff x="2649346" y="188358"/>
            <a:chExt cx="3856798" cy="13941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76D9DCC-8142-B93B-F95A-EF93577D84E6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7DC2F2-10E4-113E-92F7-6602C56CCA84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37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Activation of immune cells</a:t>
              </a:r>
              <a:r>
                <a:rPr lang="en-GB" dirty="0"/>
                <a:t> – Immune cells, particularly </a:t>
              </a:r>
              <a:r>
                <a:rPr lang="en-GB" b="1" dirty="0"/>
                <a:t>T cells and B cells</a:t>
              </a:r>
              <a:r>
                <a:rPr lang="en-GB" dirty="0"/>
                <a:t>, become activated and begin targeting the lining of the joints.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EFDAE68C-3EC2-8604-8687-62F4FF1C3A45}"/>
              </a:ext>
            </a:extLst>
          </p:cNvPr>
          <p:cNvGrpSpPr/>
          <p:nvPr/>
        </p:nvGrpSpPr>
        <p:grpSpPr>
          <a:xfrm>
            <a:off x="4547221" y="2180846"/>
            <a:ext cx="1302535" cy="2718504"/>
            <a:chOff x="4547221" y="2180846"/>
            <a:chExt cx="1302535" cy="271850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A514EF8-323D-16CC-763A-CEEB23FDE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47221" y="3065153"/>
              <a:ext cx="771220" cy="52364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D268BA-7CB2-F768-4662-C5023FAA1D10}"/>
                </a:ext>
              </a:extLst>
            </p:cNvPr>
            <p:cNvGrpSpPr/>
            <p:nvPr/>
          </p:nvGrpSpPr>
          <p:grpSpPr>
            <a:xfrm>
              <a:off x="5116610" y="3588799"/>
              <a:ext cx="581075" cy="485805"/>
              <a:chOff x="3104622" y="754633"/>
              <a:chExt cx="5332696" cy="4639086"/>
            </a:xfrm>
          </p:grpSpPr>
          <p:pic>
            <p:nvPicPr>
              <p:cNvPr id="39" name="Picture 3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E181581-525C-BE58-4C3F-257F2E05E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40" name="Picture 3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92A148C-802D-0FD4-7970-A1A5B737B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41" name="Picture 4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83B36DD-1BCB-7823-488B-7ABEEEB68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42" name="Picture 4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2C6D492-67DF-5678-0F2C-78624E7BF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43" name="Picture 4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F844E99-DC59-2D2A-C113-83ED377AD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44" name="Picture 4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BB9429A-31DC-1D99-13EB-BF596CFA7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45" name="Picture 4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3D664BB-1F0F-01B6-7D7B-C70EFD6C6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46" name="Picture 4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D4CCDEF-0D61-1E0F-6868-708E02018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47" name="Picture 4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AE157E3-2FA3-A948-052C-03C9CF19D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9B3013B-B47B-68A7-FE64-0843E90CA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F31B5BB-261E-E2D9-371A-5B0AA7AEE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A9A39A9-CC47-27B8-0E17-77C842110276}"/>
                  </a:ext>
                </a:extLst>
              </p:cNvPr>
              <p:cNvGrpSpPr/>
              <p:nvPr/>
            </p:nvGrpSpPr>
            <p:grpSpPr>
              <a:xfrm>
                <a:off x="5965010" y="2528514"/>
                <a:ext cx="969630" cy="1635921"/>
                <a:chOff x="10323785" y="2918128"/>
                <a:chExt cx="969630" cy="1635921"/>
              </a:xfrm>
            </p:grpSpPr>
            <p:pic>
              <p:nvPicPr>
                <p:cNvPr id="1045" name="Picture 1044">
                  <a:extLst>
                    <a:ext uri="{FF2B5EF4-FFF2-40B4-BE49-F238E27FC236}">
                      <a16:creationId xmlns:a16="http://schemas.microsoft.com/office/drawing/2014/main" id="{4C36C631-E6D4-23A6-8C18-B4F2DA231D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 l="54568" t="18547"/>
                <a:stretch>
                  <a:fillRect/>
                </a:stretch>
              </p:blipFill>
              <p:spPr>
                <a:xfrm>
                  <a:off x="10376540" y="3029447"/>
                  <a:ext cx="797695" cy="1405335"/>
                </a:xfrm>
                <a:prstGeom prst="rect">
                  <a:avLst/>
                </a:prstGeom>
              </p:spPr>
            </p:pic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18ADEE4F-9488-32B7-E9C0-41B9497EA62B}"/>
                    </a:ext>
                  </a:extLst>
                </p:cNvPr>
                <p:cNvSpPr/>
                <p:nvPr/>
              </p:nvSpPr>
              <p:spPr>
                <a:xfrm>
                  <a:off x="10756703" y="2918128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16128B0E-E7D8-AFE2-D078-2DA9E6EAE52E}"/>
                    </a:ext>
                  </a:extLst>
                </p:cNvPr>
                <p:cNvSpPr/>
                <p:nvPr/>
              </p:nvSpPr>
              <p:spPr>
                <a:xfrm rot="19590732">
                  <a:off x="10876016" y="3287607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34FF8A45-8F02-A1D9-1457-F153D1D544A1}"/>
                    </a:ext>
                  </a:extLst>
                </p:cNvPr>
                <p:cNvSpPr/>
                <p:nvPr/>
              </p:nvSpPr>
              <p:spPr>
                <a:xfrm rot="452110">
                  <a:off x="10935606" y="369582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B1BB6F2E-4C01-3640-BF65-319B7A70A35E}"/>
                    </a:ext>
                  </a:extLst>
                </p:cNvPr>
                <p:cNvSpPr/>
                <p:nvPr/>
              </p:nvSpPr>
              <p:spPr>
                <a:xfrm rot="1397705">
                  <a:off x="10612849" y="405437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4E135506-05B7-DE83-1CE0-09946E70F15A}"/>
                    </a:ext>
                  </a:extLst>
                </p:cNvPr>
                <p:cNvSpPr/>
                <p:nvPr/>
              </p:nvSpPr>
              <p:spPr>
                <a:xfrm rot="3862405">
                  <a:off x="10256199" y="4263826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2CD6C10-32D7-E940-C0CE-CEBB6F96ED76}"/>
                  </a:ext>
                </a:extLst>
              </p:cNvPr>
              <p:cNvGrpSpPr/>
              <p:nvPr/>
            </p:nvGrpSpPr>
            <p:grpSpPr>
              <a:xfrm>
                <a:off x="5295783" y="2417196"/>
                <a:ext cx="969630" cy="1635921"/>
                <a:chOff x="10323785" y="2918128"/>
                <a:chExt cx="969630" cy="1635921"/>
              </a:xfrm>
            </p:grpSpPr>
            <p:pic>
              <p:nvPicPr>
                <p:cNvPr id="1039" name="Picture 1038">
                  <a:extLst>
                    <a:ext uri="{FF2B5EF4-FFF2-40B4-BE49-F238E27FC236}">
                      <a16:creationId xmlns:a16="http://schemas.microsoft.com/office/drawing/2014/main" id="{B3F3E1B1-43E4-5686-3179-39694E0330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 l="54568" t="18547"/>
                <a:stretch>
                  <a:fillRect/>
                </a:stretch>
              </p:blipFill>
              <p:spPr>
                <a:xfrm>
                  <a:off x="10376540" y="3029447"/>
                  <a:ext cx="797695" cy="1405335"/>
                </a:xfrm>
                <a:prstGeom prst="rect">
                  <a:avLst/>
                </a:prstGeom>
              </p:spPr>
            </p:pic>
            <p:sp>
              <p:nvSpPr>
                <p:cNvPr id="1040" name="Oval 1039">
                  <a:extLst>
                    <a:ext uri="{FF2B5EF4-FFF2-40B4-BE49-F238E27FC236}">
                      <a16:creationId xmlns:a16="http://schemas.microsoft.com/office/drawing/2014/main" id="{4E466424-2765-97CC-3BAE-1C0F1FFEE39B}"/>
                    </a:ext>
                  </a:extLst>
                </p:cNvPr>
                <p:cNvSpPr/>
                <p:nvPr/>
              </p:nvSpPr>
              <p:spPr>
                <a:xfrm>
                  <a:off x="10756703" y="2918128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62ABE420-D748-2787-69A9-BCB71361B59C}"/>
                    </a:ext>
                  </a:extLst>
                </p:cNvPr>
                <p:cNvSpPr/>
                <p:nvPr/>
              </p:nvSpPr>
              <p:spPr>
                <a:xfrm rot="19590732">
                  <a:off x="10876016" y="3287607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7301EECA-BD61-2AD0-264B-6D1C3F509357}"/>
                    </a:ext>
                  </a:extLst>
                </p:cNvPr>
                <p:cNvSpPr/>
                <p:nvPr/>
              </p:nvSpPr>
              <p:spPr>
                <a:xfrm rot="452110">
                  <a:off x="10935606" y="369582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CF9A5905-1695-6CA8-9AA5-30B0AE842D15}"/>
                    </a:ext>
                  </a:extLst>
                </p:cNvPr>
                <p:cNvSpPr/>
                <p:nvPr/>
              </p:nvSpPr>
              <p:spPr>
                <a:xfrm rot="1397705">
                  <a:off x="10612849" y="405437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31754C6D-9FB9-2FC7-010E-808BA92631F6}"/>
                    </a:ext>
                  </a:extLst>
                </p:cNvPr>
                <p:cNvSpPr/>
                <p:nvPr/>
              </p:nvSpPr>
              <p:spPr>
                <a:xfrm rot="3862405">
                  <a:off x="10256199" y="4263826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2" name="Picture 51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5657093C-BF6A-55F0-F9BB-55DBEFFE5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57216" y="1852569"/>
                <a:ext cx="1423382" cy="1979892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C74EF9F-184A-A2AD-A4D8-7A4095534313}"/>
                  </a:ext>
                </a:extLst>
              </p:cNvPr>
              <p:cNvSpPr/>
              <p:nvPr/>
            </p:nvSpPr>
            <p:spPr>
              <a:xfrm>
                <a:off x="6546348" y="255851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80B60CF-7C79-F547-A380-44148E9C3ECA}"/>
                  </a:ext>
                </a:extLst>
              </p:cNvPr>
              <p:cNvSpPr/>
              <p:nvPr/>
            </p:nvSpPr>
            <p:spPr>
              <a:xfrm rot="1345603">
                <a:off x="6559224" y="258085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47A472F-FCB7-F284-7FC2-A7806EB07E6C}"/>
                  </a:ext>
                </a:extLst>
              </p:cNvPr>
              <p:cNvSpPr/>
              <p:nvPr/>
            </p:nvSpPr>
            <p:spPr>
              <a:xfrm>
                <a:off x="6563778" y="2995004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B7B3659-3D45-61F7-D92C-2A4CDE4D9200}"/>
                  </a:ext>
                </a:extLst>
              </p:cNvPr>
              <p:cNvSpPr/>
              <p:nvPr/>
            </p:nvSpPr>
            <p:spPr>
              <a:xfrm rot="1345603">
                <a:off x="6576654" y="3017340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D48B9E-6FE3-1D76-EAE0-3C6238B3F849}"/>
                  </a:ext>
                </a:extLst>
              </p:cNvPr>
              <p:cNvSpPr/>
              <p:nvPr/>
            </p:nvSpPr>
            <p:spPr>
              <a:xfrm>
                <a:off x="6670721" y="3331503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0A1CE10-B4FD-C9A8-5E6F-EE9423E9C56D}"/>
                  </a:ext>
                </a:extLst>
              </p:cNvPr>
              <p:cNvSpPr/>
              <p:nvPr/>
            </p:nvSpPr>
            <p:spPr>
              <a:xfrm rot="1345603">
                <a:off x="6683597" y="3353839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1835284-2D87-D8AA-A924-1BA51B141904}"/>
                  </a:ext>
                </a:extLst>
              </p:cNvPr>
              <p:cNvSpPr/>
              <p:nvPr/>
            </p:nvSpPr>
            <p:spPr>
              <a:xfrm>
                <a:off x="6400501" y="3740121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9C08AF9-8742-989C-67B1-00DE1B186111}"/>
                  </a:ext>
                </a:extLst>
              </p:cNvPr>
              <p:cNvSpPr/>
              <p:nvPr/>
            </p:nvSpPr>
            <p:spPr>
              <a:xfrm rot="1345603">
                <a:off x="6413377" y="3762457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1320979-EFD6-964B-5D53-F5E7C4DA3243}"/>
                  </a:ext>
                </a:extLst>
              </p:cNvPr>
              <p:cNvSpPr/>
              <p:nvPr/>
            </p:nvSpPr>
            <p:spPr>
              <a:xfrm>
                <a:off x="5976202" y="389910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254D52D-4719-19AD-5BA6-A62E2787CEE6}"/>
                  </a:ext>
                </a:extLst>
              </p:cNvPr>
              <p:cNvSpPr/>
              <p:nvPr/>
            </p:nvSpPr>
            <p:spPr>
              <a:xfrm rot="1345603">
                <a:off x="5989078" y="392144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46E48D9-098E-10B0-C668-73FE67900EB3}"/>
                  </a:ext>
                </a:extLst>
              </p:cNvPr>
              <p:cNvGrpSpPr/>
              <p:nvPr/>
            </p:nvGrpSpPr>
            <p:grpSpPr>
              <a:xfrm rot="1969755">
                <a:off x="5347841" y="3872694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DB15DA7B-363E-CF8F-9EB7-DAC3F6899E5F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5FE46233-4F80-25CD-A7D4-8FF3DF5A5BDC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AB0DB4EA-6413-E80A-E4ED-92BD1053EEF0}"/>
                  </a:ext>
                </a:extLst>
              </p:cNvPr>
              <p:cNvGrpSpPr/>
              <p:nvPr/>
            </p:nvGrpSpPr>
            <p:grpSpPr>
              <a:xfrm rot="1969755">
                <a:off x="5615462" y="3574600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B8E6C522-E295-3F5C-5441-90A912713DD6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0EFAE2E9-A595-C9B3-E1C7-F0FE8D5FFD05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5" name="Group 1024">
                <a:extLst>
                  <a:ext uri="{FF2B5EF4-FFF2-40B4-BE49-F238E27FC236}">
                    <a16:creationId xmlns:a16="http://schemas.microsoft.com/office/drawing/2014/main" id="{F34CDE4E-C9DB-836E-1FF2-EA46AFA363AA}"/>
                  </a:ext>
                </a:extLst>
              </p:cNvPr>
              <p:cNvGrpSpPr/>
              <p:nvPr/>
            </p:nvGrpSpPr>
            <p:grpSpPr>
              <a:xfrm rot="691954">
                <a:off x="5992464" y="3278312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F1AD74A3-1FB5-38B2-8003-596A0864F9A1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3408A023-B830-E6E5-5FEF-4AD3B311BB4D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7" name="Group 1026">
                <a:extLst>
                  <a:ext uri="{FF2B5EF4-FFF2-40B4-BE49-F238E27FC236}">
                    <a16:creationId xmlns:a16="http://schemas.microsoft.com/office/drawing/2014/main" id="{BDC3E7A3-728F-F8B4-F69B-619A923F1935}"/>
                  </a:ext>
                </a:extLst>
              </p:cNvPr>
              <p:cNvGrpSpPr/>
              <p:nvPr/>
            </p:nvGrpSpPr>
            <p:grpSpPr>
              <a:xfrm rot="19110321">
                <a:off x="5996811" y="2819311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34B533EB-F7FD-7822-B712-AA15C940EFFA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C250E9F3-F06E-919C-4042-3EA9C301F165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8" name="Group 1027">
                <a:extLst>
                  <a:ext uri="{FF2B5EF4-FFF2-40B4-BE49-F238E27FC236}">
                    <a16:creationId xmlns:a16="http://schemas.microsoft.com/office/drawing/2014/main" id="{86FFE667-3334-46C0-5C39-CF388AC8E1DF}"/>
                  </a:ext>
                </a:extLst>
              </p:cNvPr>
              <p:cNvGrpSpPr/>
              <p:nvPr/>
            </p:nvGrpSpPr>
            <p:grpSpPr>
              <a:xfrm rot="11047730">
                <a:off x="5776243" y="2474122"/>
                <a:ext cx="170031" cy="116271"/>
                <a:chOff x="5334510" y="3853275"/>
                <a:chExt cx="170031" cy="116271"/>
              </a:xfrm>
            </p:grpSpPr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E6EE7298-24B2-6A81-A9D5-541173B263F4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F3DF8DD5-3963-96BE-B29A-F31151050707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9719E115-9713-1635-B883-8B535B0D0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3735" y="4010288"/>
              <a:ext cx="7382" cy="5468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Arrow Connector 1052">
              <a:extLst>
                <a:ext uri="{FF2B5EF4-FFF2-40B4-BE49-F238E27FC236}">
                  <a16:creationId xmlns:a16="http://schemas.microsoft.com/office/drawing/2014/main" id="{DAFA3075-AEE6-3BF7-7B77-D2E8404D2CCF}"/>
                </a:ext>
              </a:extLst>
            </p:cNvPr>
            <p:cNvCxnSpPr>
              <a:cxnSpLocks/>
            </p:cNvCxnSpPr>
            <p:nvPr/>
          </p:nvCxnSpPr>
          <p:spPr>
            <a:xfrm>
              <a:off x="5013197" y="2482287"/>
              <a:ext cx="0" cy="5697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85D2E5D8-E957-9DC5-6E30-B9611382E3D5}"/>
                </a:ext>
              </a:extLst>
            </p:cNvPr>
            <p:cNvSpPr txBox="1"/>
            <p:nvPr/>
          </p:nvSpPr>
          <p:spPr>
            <a:xfrm>
              <a:off x="4934179" y="4521913"/>
              <a:ext cx="915577" cy="3774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B Cell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77BB2137-47D0-4366-63F9-9C96A4195177}"/>
                </a:ext>
              </a:extLst>
            </p:cNvPr>
            <p:cNvSpPr txBox="1"/>
            <p:nvPr/>
          </p:nvSpPr>
          <p:spPr>
            <a:xfrm>
              <a:off x="4629705" y="2180846"/>
              <a:ext cx="74573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T Cell</a:t>
              </a:r>
            </a:p>
          </p:txBody>
        </p:sp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6E3D482B-A214-70EF-7D48-2C93ADC0325A}"/>
              </a:ext>
            </a:extLst>
          </p:cNvPr>
          <p:cNvGrpSpPr/>
          <p:nvPr/>
        </p:nvGrpSpPr>
        <p:grpSpPr>
          <a:xfrm>
            <a:off x="3152904" y="5063379"/>
            <a:ext cx="3804487" cy="1053777"/>
            <a:chOff x="2649346" y="188358"/>
            <a:chExt cx="3856798" cy="1394163"/>
          </a:xfrm>
        </p:grpSpPr>
        <p:sp>
          <p:nvSpPr>
            <p:cNvPr id="1059" name="Rectangle: Rounded Corners 1058">
              <a:extLst>
                <a:ext uri="{FF2B5EF4-FFF2-40B4-BE49-F238E27FC236}">
                  <a16:creationId xmlns:a16="http://schemas.microsoft.com/office/drawing/2014/main" id="{C93E70BD-C5B9-05E8-8042-02365E6CFFC1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465FCC1C-6BD9-3574-9D06-72902C3DD168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046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Autoantibody production</a:t>
              </a:r>
              <a:r>
                <a:rPr lang="en-GB" dirty="0"/>
                <a:t> – B cells produce </a:t>
              </a:r>
              <a:r>
                <a:rPr lang="en-GB" b="1" dirty="0"/>
                <a:t>autoantibodies</a:t>
              </a:r>
              <a:r>
                <a:rPr lang="en-GB" dirty="0"/>
                <a:t> that attack the body’s own tissues.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1FCF089D-ADFA-E1B2-4A50-AC2A7B0E2EA7}"/>
              </a:ext>
            </a:extLst>
          </p:cNvPr>
          <p:cNvGrpSpPr/>
          <p:nvPr/>
        </p:nvGrpSpPr>
        <p:grpSpPr>
          <a:xfrm>
            <a:off x="5849109" y="3233416"/>
            <a:ext cx="938678" cy="847898"/>
            <a:chOff x="5849109" y="3233416"/>
            <a:chExt cx="938678" cy="847898"/>
          </a:xfrm>
        </p:grpSpPr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E248C1AB-6FC3-3678-1F61-C5F90A9D4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226663">
              <a:off x="5849109" y="3233416"/>
              <a:ext cx="267995" cy="347993"/>
            </a:xfrm>
            <a:prstGeom prst="rect">
              <a:avLst/>
            </a:prstGeom>
          </p:spPr>
        </p:pic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DF884F9F-8AA8-5359-0C0C-58050DEE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731896">
              <a:off x="6001907" y="3733321"/>
              <a:ext cx="267995" cy="347993"/>
            </a:xfrm>
            <a:prstGeom prst="rect">
              <a:avLst/>
            </a:prstGeom>
          </p:spPr>
        </p:pic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257B1768-AC15-2E6D-264D-C300CB863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568169">
              <a:off x="6336324" y="3273232"/>
              <a:ext cx="267995" cy="347993"/>
            </a:xfrm>
            <a:prstGeom prst="rect">
              <a:avLst/>
            </a:prstGeom>
          </p:spPr>
        </p:pic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35FCFF92-CDF3-9AA1-EBD8-2FBF1CD58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4464978">
              <a:off x="6479793" y="3699002"/>
              <a:ext cx="267995" cy="347993"/>
            </a:xfrm>
            <a:prstGeom prst="rect">
              <a:avLst/>
            </a:prstGeom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3CD37504-5530-58B0-545C-2F71170995AC}"/>
              </a:ext>
            </a:extLst>
          </p:cNvPr>
          <p:cNvGrpSpPr/>
          <p:nvPr/>
        </p:nvGrpSpPr>
        <p:grpSpPr>
          <a:xfrm>
            <a:off x="5253098" y="2707521"/>
            <a:ext cx="1797640" cy="964051"/>
            <a:chOff x="5253098" y="2707521"/>
            <a:chExt cx="1797640" cy="964051"/>
          </a:xfrm>
        </p:grpSpPr>
        <p:cxnSp>
          <p:nvCxnSpPr>
            <p:cNvPr id="1066" name="Straight Arrow Connector 1065">
              <a:extLst>
                <a:ext uri="{FF2B5EF4-FFF2-40B4-BE49-F238E27FC236}">
                  <a16:creationId xmlns:a16="http://schemas.microsoft.com/office/drawing/2014/main" id="{543704E8-2E1A-1EFA-5EBD-F2F184D6FAF1}"/>
                </a:ext>
              </a:extLst>
            </p:cNvPr>
            <p:cNvCxnSpPr>
              <a:cxnSpLocks/>
              <a:stCxn id="1068" idx="2"/>
            </p:cNvCxnSpPr>
            <p:nvPr/>
          </p:nvCxnSpPr>
          <p:spPr>
            <a:xfrm>
              <a:off x="6151918" y="3076853"/>
              <a:ext cx="0" cy="5947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D3C695D6-2846-1D54-1AFA-07BAE076DFCC}"/>
                </a:ext>
              </a:extLst>
            </p:cNvPr>
            <p:cNvSpPr txBox="1"/>
            <p:nvPr/>
          </p:nvSpPr>
          <p:spPr>
            <a:xfrm>
              <a:off x="5253098" y="2707521"/>
              <a:ext cx="179764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Self Antibodies</a:t>
              </a:r>
            </a:p>
          </p:txBody>
        </p: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C419BE80-DC74-AB2F-E376-0DA30F8A8C13}"/>
              </a:ext>
            </a:extLst>
          </p:cNvPr>
          <p:cNvGrpSpPr/>
          <p:nvPr/>
        </p:nvGrpSpPr>
        <p:grpSpPr>
          <a:xfrm>
            <a:off x="4675897" y="123665"/>
            <a:ext cx="4042371" cy="2208595"/>
            <a:chOff x="2649346" y="188358"/>
            <a:chExt cx="3856798" cy="1700793"/>
          </a:xfrm>
        </p:grpSpPr>
        <p:sp>
          <p:nvSpPr>
            <p:cNvPr id="1073" name="Rectangle: Rounded Corners 1072">
              <a:extLst>
                <a:ext uri="{FF2B5EF4-FFF2-40B4-BE49-F238E27FC236}">
                  <a16:creationId xmlns:a16="http://schemas.microsoft.com/office/drawing/2014/main" id="{E35B682B-32FC-4E6B-3F37-F4FD433E539C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A32F4363-2BD4-BF08-7161-A789B96E2049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700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Inflammatory response</a:t>
              </a:r>
              <a:r>
                <a:rPr lang="en-GB" dirty="0"/>
                <a:t> – The immune attack triggers the release of </a:t>
              </a:r>
              <a:r>
                <a:rPr lang="en-GB" b="1" dirty="0"/>
                <a:t>inflammatory chemicals (cytokines)</a:t>
              </a:r>
              <a:r>
                <a:rPr lang="en-GB" dirty="0"/>
                <a:t>, causing swelling and redness in the synovial membrane of the joint.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2C68F810-EBD5-EC8D-D39C-374AF2B6C478}"/>
              </a:ext>
            </a:extLst>
          </p:cNvPr>
          <p:cNvGrpSpPr/>
          <p:nvPr/>
        </p:nvGrpSpPr>
        <p:grpSpPr>
          <a:xfrm>
            <a:off x="6103308" y="2165158"/>
            <a:ext cx="2044846" cy="2381370"/>
            <a:chOff x="6103308" y="2165158"/>
            <a:chExt cx="2044846" cy="2381370"/>
          </a:xfrm>
        </p:grpSpPr>
        <p:pic>
          <p:nvPicPr>
            <p:cNvPr id="1075" name="Picture 1074">
              <a:extLst>
                <a:ext uri="{FF2B5EF4-FFF2-40B4-BE49-F238E27FC236}">
                  <a16:creationId xmlns:a16="http://schemas.microsoft.com/office/drawing/2014/main" id="{0559C827-7C88-610E-BB11-6AF0EC474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46035" y="3207033"/>
              <a:ext cx="367587" cy="334359"/>
            </a:xfrm>
            <a:prstGeom prst="rect">
              <a:avLst/>
            </a:prstGeom>
          </p:spPr>
        </p:pic>
        <p:pic>
          <p:nvPicPr>
            <p:cNvPr id="1076" name="Picture 1075">
              <a:extLst>
                <a:ext uri="{FF2B5EF4-FFF2-40B4-BE49-F238E27FC236}">
                  <a16:creationId xmlns:a16="http://schemas.microsoft.com/office/drawing/2014/main" id="{1BA512D6-FE4D-1CB3-EC88-FA7F0ABD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140948" y="3588799"/>
              <a:ext cx="367587" cy="334359"/>
            </a:xfrm>
            <a:prstGeom prst="rect">
              <a:avLst/>
            </a:prstGeom>
          </p:spPr>
        </p:pic>
        <p:pic>
          <p:nvPicPr>
            <p:cNvPr id="1077" name="Picture 1076">
              <a:extLst>
                <a:ext uri="{FF2B5EF4-FFF2-40B4-BE49-F238E27FC236}">
                  <a16:creationId xmlns:a16="http://schemas.microsoft.com/office/drawing/2014/main" id="{96ACC047-A3D5-24A4-82CD-0A398585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228061" y="2963528"/>
              <a:ext cx="367587" cy="334359"/>
            </a:xfrm>
            <a:prstGeom prst="rect">
              <a:avLst/>
            </a:prstGeom>
          </p:spPr>
        </p:pic>
        <p:cxnSp>
          <p:nvCxnSpPr>
            <p:cNvPr id="1078" name="Straight Arrow Connector 1077">
              <a:extLst>
                <a:ext uri="{FF2B5EF4-FFF2-40B4-BE49-F238E27FC236}">
                  <a16:creationId xmlns:a16="http://schemas.microsoft.com/office/drawing/2014/main" id="{85734AE2-E040-AA32-48D5-DEDB51B2E0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8250" y="3623340"/>
              <a:ext cx="412922" cy="6583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18AEE386-FAC8-B4F5-1AE9-EA6304262AD0}"/>
                </a:ext>
              </a:extLst>
            </p:cNvPr>
            <p:cNvSpPr txBox="1"/>
            <p:nvPr/>
          </p:nvSpPr>
          <p:spPr>
            <a:xfrm>
              <a:off x="6103308" y="4179312"/>
              <a:ext cx="1210467" cy="367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Mast Cells</a:t>
              </a: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FF082C28-EE04-9682-D438-6FCB3F791071}"/>
                </a:ext>
              </a:extLst>
            </p:cNvPr>
            <p:cNvSpPr/>
            <p:nvPr/>
          </p:nvSpPr>
          <p:spPr>
            <a:xfrm>
              <a:off x="7624475" y="3193574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1191F852-4BF0-8510-73AD-2816696026ED}"/>
                </a:ext>
              </a:extLst>
            </p:cNvPr>
            <p:cNvSpPr/>
            <p:nvPr/>
          </p:nvSpPr>
          <p:spPr>
            <a:xfrm>
              <a:off x="7391813" y="3394147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A05BCB24-4F1D-B7FE-3D90-805C2FCC8AB4}"/>
                </a:ext>
              </a:extLst>
            </p:cNvPr>
            <p:cNvSpPr/>
            <p:nvPr/>
          </p:nvSpPr>
          <p:spPr>
            <a:xfrm>
              <a:off x="7755288" y="3477535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7B4227CB-7D4B-15AC-2B41-C0E1E78BFCE9}"/>
                </a:ext>
              </a:extLst>
            </p:cNvPr>
            <p:cNvSpPr/>
            <p:nvPr/>
          </p:nvSpPr>
          <p:spPr>
            <a:xfrm>
              <a:off x="7588311" y="3682243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81F70343-529D-6ED2-29A6-902F31EC6B5D}"/>
                </a:ext>
              </a:extLst>
            </p:cNvPr>
            <p:cNvSpPr/>
            <p:nvPr/>
          </p:nvSpPr>
          <p:spPr>
            <a:xfrm>
              <a:off x="7664087" y="2849284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FF8ED892-7827-8B0E-D074-CD9F12DB0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2561" y="2550178"/>
              <a:ext cx="22727" cy="6213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F2F3FDC9-371E-F204-1D87-8E38C1564F87}"/>
                </a:ext>
              </a:extLst>
            </p:cNvPr>
            <p:cNvSpPr txBox="1"/>
            <p:nvPr/>
          </p:nvSpPr>
          <p:spPr>
            <a:xfrm>
              <a:off x="6977483" y="2165158"/>
              <a:ext cx="117067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Cytokines</a:t>
              </a: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BA41E398-FA1F-F268-E3BD-2EB1322488FF}"/>
              </a:ext>
            </a:extLst>
          </p:cNvPr>
          <p:cNvGrpSpPr/>
          <p:nvPr/>
        </p:nvGrpSpPr>
        <p:grpSpPr>
          <a:xfrm>
            <a:off x="7330846" y="3983487"/>
            <a:ext cx="4116338" cy="2467022"/>
            <a:chOff x="7330846" y="3983487"/>
            <a:chExt cx="4116338" cy="2467022"/>
          </a:xfrm>
        </p:grpSpPr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AA81EB61-D9E0-1E5A-716C-9514504B16FB}"/>
                </a:ext>
              </a:extLst>
            </p:cNvPr>
            <p:cNvGrpSpPr/>
            <p:nvPr/>
          </p:nvGrpSpPr>
          <p:grpSpPr>
            <a:xfrm>
              <a:off x="7330846" y="5084155"/>
              <a:ext cx="4116338" cy="1366354"/>
              <a:chOff x="2649346" y="188358"/>
              <a:chExt cx="3856798" cy="1394163"/>
            </a:xfrm>
          </p:grpSpPr>
          <p:sp>
            <p:nvSpPr>
              <p:cNvPr id="1091" name="Rectangle: Rounded Corners 1090">
                <a:extLst>
                  <a:ext uri="{FF2B5EF4-FFF2-40B4-BE49-F238E27FC236}">
                    <a16:creationId xmlns:a16="http://schemas.microsoft.com/office/drawing/2014/main" id="{FCDAC487-50C5-023E-6BA8-D90DF0423DD5}"/>
                  </a:ext>
                </a:extLst>
              </p:cNvPr>
              <p:cNvSpPr/>
              <p:nvPr/>
            </p:nvSpPr>
            <p:spPr>
              <a:xfrm>
                <a:off x="2649346" y="206239"/>
                <a:ext cx="3856798" cy="1376282"/>
              </a:xfrm>
              <a:prstGeom prst="roundRect">
                <a:avLst>
                  <a:gd name="adj" fmla="val 9012"/>
                </a:avLst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endParaRPr lang="en-GB" sz="20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2" name="TextBox 1091">
                <a:extLst>
                  <a:ext uri="{FF2B5EF4-FFF2-40B4-BE49-F238E27FC236}">
                    <a16:creationId xmlns:a16="http://schemas.microsoft.com/office/drawing/2014/main" id="{FF620777-6490-7B51-A956-EC11D42E2A78}"/>
                  </a:ext>
                </a:extLst>
              </p:cNvPr>
              <p:cNvSpPr txBox="1"/>
              <p:nvPr/>
            </p:nvSpPr>
            <p:spPr>
              <a:xfrm>
                <a:off x="2649346" y="188358"/>
                <a:ext cx="3829500" cy="137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4572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b="1" dirty="0"/>
                  <a:t>Synovial membrane thickening</a:t>
                </a:r>
                <a:r>
                  <a:rPr lang="en-GB" dirty="0"/>
                  <a:t> – The synovial lining becomes inflamed and thickened, forming abnormal tissue called </a:t>
                </a:r>
                <a:r>
                  <a:rPr lang="en-GB" b="1" dirty="0"/>
                  <a:t>pannus</a:t>
                </a:r>
                <a:r>
                  <a:rPr lang="en-GB" dirty="0"/>
                  <a:t>.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93" name="Straight Arrow Connector 1092">
              <a:extLst>
                <a:ext uri="{FF2B5EF4-FFF2-40B4-BE49-F238E27FC236}">
                  <a16:creationId xmlns:a16="http://schemas.microsoft.com/office/drawing/2014/main" id="{9A16D138-3DFA-4720-9232-ECB9E49BB7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6897" y="3983487"/>
              <a:ext cx="28815" cy="11244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39F0A565-B753-A4CE-2667-22F1344B6B72}"/>
              </a:ext>
            </a:extLst>
          </p:cNvPr>
          <p:cNvGrpSpPr/>
          <p:nvPr/>
        </p:nvGrpSpPr>
        <p:grpSpPr>
          <a:xfrm>
            <a:off x="8551412" y="2355480"/>
            <a:ext cx="3369466" cy="2511252"/>
            <a:chOff x="2649346" y="188358"/>
            <a:chExt cx="3856798" cy="1700793"/>
          </a:xfrm>
        </p:grpSpPr>
        <p:sp>
          <p:nvSpPr>
            <p:cNvPr id="1098" name="Rectangle: Rounded Corners 1097">
              <a:extLst>
                <a:ext uri="{FF2B5EF4-FFF2-40B4-BE49-F238E27FC236}">
                  <a16:creationId xmlns:a16="http://schemas.microsoft.com/office/drawing/2014/main" id="{5C35623F-AD7A-67AB-F360-DF5A62609C41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8B13BCA4-CFA3-EB3A-E4E1-46D0D0C29A2C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700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Joint damage</a:t>
              </a:r>
              <a:r>
                <a:rPr lang="en-GB" dirty="0"/>
                <a:t> – The pannus tissue releases enzymes that gradually </a:t>
              </a:r>
              <a:r>
                <a:rPr lang="en-GB" b="1" dirty="0"/>
                <a:t>break down cartilage and bone</a:t>
              </a:r>
              <a:r>
                <a:rPr lang="en-GB" dirty="0"/>
                <a:t>, leading to pain, stiffness, reduced mobility, and joint deformity over time.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0" name="TextBox 1099">
            <a:extLst>
              <a:ext uri="{FF2B5EF4-FFF2-40B4-BE49-F238E27FC236}">
                <a16:creationId xmlns:a16="http://schemas.microsoft.com/office/drawing/2014/main" id="{09250F99-F8AC-F26F-5CBA-3E62AC436779}"/>
              </a:ext>
            </a:extLst>
          </p:cNvPr>
          <p:cNvSpPr txBox="1"/>
          <p:nvPr/>
        </p:nvSpPr>
        <p:spPr>
          <a:xfrm>
            <a:off x="5636690" y="6315612"/>
            <a:ext cx="69283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anose="020F0502020204030204"/>
              </a:rPr>
              <a:t>Joint</a:t>
            </a:r>
          </a:p>
        </p:txBody>
      </p:sp>
    </p:spTree>
    <p:extLst>
      <p:ext uri="{BB962C8B-B14F-4D97-AF65-F5344CB8AC3E}">
        <p14:creationId xmlns:p14="http://schemas.microsoft.com/office/powerpoint/2010/main" val="19259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6D079-A4EB-8CBC-659D-CF7CB870B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novial Joint Anatomy – Royalty-Free Vector | VectorStock">
            <a:extLst>
              <a:ext uri="{FF2B5EF4-FFF2-40B4-BE49-F238E27FC236}">
                <a16:creationId xmlns:a16="http://schemas.microsoft.com/office/drawing/2014/main" id="{4ACEC52F-BA09-E835-91C1-C7B39D45C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8704" l="33200" r="66000">
                        <a14:foregroundMark x1="45300" y1="37685" x2="46600" y2="33148"/>
                        <a14:foregroundMark x1="44600" y1="64352" x2="49000" y2="68704"/>
                        <a14:backgroundMark x1="39800" y1="37407" x2="35000" y2="50463"/>
                        <a14:backgroundMark x1="35000" y1="50463" x2="35600" y2="58519"/>
                        <a14:backgroundMark x1="35600" y1="58519" x2="36300" y2="59352"/>
                        <a14:backgroundMark x1="59300" y1="36574" x2="64900" y2="50370"/>
                        <a14:backgroundMark x1="64900" y1="50370" x2="63000" y2="58519"/>
                        <a14:backgroundMark x1="63000" y1="58519" x2="61600" y2="61296"/>
                        <a14:backgroundMark x1="61600" y1="61296" x2="59800" y2="63056"/>
                        <a14:backgroundMark x1="37700" y1="34074" x2="34500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39917" r="29728" b="37027"/>
          <a:stretch>
            <a:fillRect/>
          </a:stretch>
        </p:blipFill>
        <p:spPr bwMode="auto">
          <a:xfrm>
            <a:off x="238836" y="0"/>
            <a:ext cx="1130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2" descr="Synovial Joint Anatomy – Royalty-Free Vector | VectorStock">
            <a:extLst>
              <a:ext uri="{FF2B5EF4-FFF2-40B4-BE49-F238E27FC236}">
                <a16:creationId xmlns:a16="http://schemas.microsoft.com/office/drawing/2014/main" id="{DD8B9886-8860-58BB-B2A4-B88B0A2AB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8704" l="33200" r="66000">
                        <a14:foregroundMark x1="45300" y1="37685" x2="46600" y2="33148"/>
                        <a14:foregroundMark x1="48122" y1="67836" x2="49000" y2="68704"/>
                        <a14:backgroundMark x1="39800" y1="37407" x2="35000" y2="50463"/>
                        <a14:backgroundMark x1="35000" y1="50463" x2="35600" y2="58519"/>
                        <a14:backgroundMark x1="35600" y1="58519" x2="36300" y2="59352"/>
                        <a14:backgroundMark x1="59300" y1="36574" x2="64900" y2="50370"/>
                        <a14:backgroundMark x1="64900" y1="50370" x2="63000" y2="58519"/>
                        <a14:backgroundMark x1="63000" y1="58519" x2="61600" y2="61296"/>
                        <a14:backgroundMark x1="61600" y1="61296" x2="59800" y2="63056"/>
                        <a14:backgroundMark x1="37700" y1="34074" x2="34500" y2="41944"/>
                        <a14:backgroundMark x1="47400" y1="46944" x2="49800" y2="38704"/>
                        <a14:backgroundMark x1="44600" y1="45093" x2="48100" y2="39352"/>
                        <a14:backgroundMark x1="54100" y1="47130" x2="50200" y2="38426"/>
                        <a14:backgroundMark x1="55300" y1="40556" x2="56700" y2="44815"/>
                        <a14:backgroundMark x1="56700" y1="44815" x2="56600" y2="47130"/>
                        <a14:backgroundMark x1="56600" y1="47130" x2="55500" y2="49167"/>
                        <a14:backgroundMark x1="55500" y1="49167" x2="53700" y2="50000"/>
                        <a14:backgroundMark x1="53700" y1="50000" x2="45000" y2="49074"/>
                        <a14:backgroundMark x1="45000" y1="49074" x2="43000" y2="47407"/>
                        <a14:backgroundMark x1="43000" y1="47407" x2="43400" y2="44815"/>
                        <a14:backgroundMark x1="43400" y1="44815" x2="45200" y2="42222"/>
                        <a14:backgroundMark x1="45200" y1="42222" x2="45900" y2="39907"/>
                        <a14:backgroundMark x1="50500" y1="46944" x2="48300" y2="37500"/>
                        <a14:backgroundMark x1="55700" y1="45278" x2="51000" y2="34815"/>
                        <a14:backgroundMark x1="44500" y1="56852" x2="46700" y2="60185"/>
                        <a14:backgroundMark x1="46700" y1="60185" x2="49400" y2="61111"/>
                        <a14:backgroundMark x1="49400" y1="61111" x2="51000" y2="58519"/>
                        <a14:backgroundMark x1="51000" y1="58519" x2="51100" y2="58056"/>
                        <a14:backgroundMark x1="53300" y1="56574" x2="48900" y2="57315"/>
                        <a14:backgroundMark x1="44200" y1="54815" x2="49600" y2="67315"/>
                        <a14:backgroundMark x1="55200" y1="57963" x2="49200" y2="67315"/>
                        <a14:backgroundMark x1="49200" y1="67315" x2="49200" y2="67315"/>
                        <a14:backgroundMark x1="53700" y1="55278" x2="46000" y2="56574"/>
                        <a14:backgroundMark x1="46000" y1="56574" x2="46000" y2="56574"/>
                        <a14:backgroundMark x1="44700" y1="54722" x2="49400" y2="55556"/>
                        <a14:backgroundMark x1="37300" y1="58333" x2="36500" y2="44722"/>
                        <a14:backgroundMark x1="36500" y1="44722" x2="37600" y2="42685"/>
                        <a14:backgroundMark x1="37600" y1="42685" x2="37900" y2="42500"/>
                        <a14:backgroundMark x1="35200" y1="43056" x2="35000" y2="51852"/>
                        <a14:backgroundMark x1="38100" y1="44352" x2="41800" y2="33611"/>
                        <a14:backgroundMark x1="41800" y1="33611" x2="41800" y2="33611"/>
                        <a14:backgroundMark x1="44000" y1="57778" x2="44000" y2="57778"/>
                        <a14:backgroundMark x1="44300" y1="58981" x2="44300" y2="58981"/>
                        <a14:backgroundMark x1="44800" y1="59815" x2="44800" y2="59815"/>
                        <a14:backgroundMark x1="45600" y1="62407" x2="45600" y2="62407"/>
                        <a14:backgroundMark x1="42600" y1="56667" x2="42600" y2="56667"/>
                        <a14:backgroundMark x1="43300" y1="54167" x2="42400" y2="56481"/>
                        <a14:backgroundMark x1="42400" y1="56481" x2="42700" y2="58241"/>
                        <a14:backgroundMark x1="42700" y1="58241" x2="44600" y2="61481"/>
                        <a14:backgroundMark x1="44600" y1="61481" x2="44700" y2="63241"/>
                        <a14:backgroundMark x1="43600" y1="53981" x2="50900" y2="54074"/>
                        <a14:backgroundMark x1="50900" y1="54074" x2="52600" y2="53796"/>
                        <a14:backgroundMark x1="52600" y1="53796" x2="52600" y2="53796"/>
                        <a14:backgroundMark x1="52600" y1="53796" x2="56300" y2="53796"/>
                        <a14:backgroundMark x1="56300" y1="53796" x2="57700" y2="55463"/>
                        <a14:backgroundMark x1="57700" y1="55463" x2="57300" y2="59074"/>
                        <a14:backgroundMark x1="57300" y1="59074" x2="54700" y2="64259"/>
                        <a14:backgroundMark x1="53300" y1="62685" x2="53300" y2="62685"/>
                        <a14:backgroundMark x1="53300" y1="62685" x2="52900" y2="64630"/>
                        <a14:backgroundMark x1="46500" y1="63611" x2="46300" y2="61019"/>
                        <a14:backgroundMark x1="42700" y1="46667" x2="45300" y2="39630"/>
                        <a14:backgroundMark x1="42500" y1="46389" x2="42600" y2="48148"/>
                        <a14:backgroundMark x1="42600" y1="48148" x2="45800" y2="49907"/>
                        <a14:backgroundMark x1="45800" y1="49907" x2="51000" y2="50463"/>
                        <a14:backgroundMark x1="51000" y1="50463" x2="53000" y2="49907"/>
                        <a14:backgroundMark x1="53000" y1="49907" x2="55700" y2="48333"/>
                        <a14:backgroundMark x1="55700" y1="48333" x2="57100" y2="46944"/>
                        <a14:backgroundMark x1="57100" y1="46944" x2="57100" y2="44907"/>
                        <a14:backgroundMark x1="57100" y1="44907" x2="56600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39917" r="29728" b="37027"/>
          <a:stretch>
            <a:fillRect/>
          </a:stretch>
        </p:blipFill>
        <p:spPr bwMode="auto">
          <a:xfrm>
            <a:off x="238836" y="15787"/>
            <a:ext cx="1130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D4FC08-1AF7-F34A-09C5-021B745B57FC}"/>
              </a:ext>
            </a:extLst>
          </p:cNvPr>
          <p:cNvGrpSpPr/>
          <p:nvPr/>
        </p:nvGrpSpPr>
        <p:grpSpPr>
          <a:xfrm>
            <a:off x="100820" y="618264"/>
            <a:ext cx="4116338" cy="1366354"/>
            <a:chOff x="2649346" y="188358"/>
            <a:chExt cx="3856798" cy="139416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672F7F7-EB33-32FA-9A8A-404622179153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0BBA0F-F8F3-7EE2-DB12-93B90734A9E0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400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Immune system malfunction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961C9D-F591-0345-03C7-44FBBC956F15}"/>
              </a:ext>
            </a:extLst>
          </p:cNvPr>
          <p:cNvSpPr txBox="1"/>
          <p:nvPr/>
        </p:nvSpPr>
        <p:spPr>
          <a:xfrm>
            <a:off x="100820" y="155611"/>
            <a:ext cx="4437061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Development Rheumatoid arthritis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04B3BB-8964-E0FF-C841-5185A3511924}"/>
              </a:ext>
            </a:extLst>
          </p:cNvPr>
          <p:cNvGrpSpPr/>
          <p:nvPr/>
        </p:nvGrpSpPr>
        <p:grpSpPr>
          <a:xfrm>
            <a:off x="1178084" y="2726683"/>
            <a:ext cx="3289123" cy="1567486"/>
            <a:chOff x="1178084" y="2726683"/>
            <a:chExt cx="3289123" cy="1567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A476-DE60-9005-DE09-48F465C3A64B}"/>
                </a:ext>
              </a:extLst>
            </p:cNvPr>
            <p:cNvGrpSpPr/>
            <p:nvPr/>
          </p:nvGrpSpPr>
          <p:grpSpPr>
            <a:xfrm>
              <a:off x="3000691" y="2992692"/>
              <a:ext cx="1241796" cy="1117952"/>
              <a:chOff x="6341799" y="-171747"/>
              <a:chExt cx="3670286" cy="3152599"/>
            </a:xfrm>
          </p:grpSpPr>
          <p:pic>
            <p:nvPicPr>
              <p:cNvPr id="10" name="Picture 9" descr="A black background with a yellow object in the middle&#10;&#10;AI-generated content may be incorrect.">
                <a:extLst>
                  <a:ext uri="{FF2B5EF4-FFF2-40B4-BE49-F238E27FC236}">
                    <a16:creationId xmlns:a16="http://schemas.microsoft.com/office/drawing/2014/main" id="{89A5CDE2-B71E-116D-5484-2046CC2A2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861115" flipH="1">
                <a:off x="5949001" y="1173035"/>
                <a:ext cx="1833539" cy="1047943"/>
              </a:xfrm>
              <a:prstGeom prst="rect">
                <a:avLst/>
              </a:prstGeom>
            </p:spPr>
          </p:pic>
          <p:pic>
            <p:nvPicPr>
              <p:cNvPr id="11" name="Picture 10" descr="A black background with a yellow object in the middle&#10;&#10;AI-generated content may be incorrect.">
                <a:extLst>
                  <a:ext uri="{FF2B5EF4-FFF2-40B4-BE49-F238E27FC236}">
                    <a16:creationId xmlns:a16="http://schemas.microsoft.com/office/drawing/2014/main" id="{352EA7D0-F47D-CEFA-2879-804D199D1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34566">
                <a:off x="7780387" y="1932909"/>
                <a:ext cx="1862282" cy="1047943"/>
              </a:xfrm>
              <a:prstGeom prst="rect">
                <a:avLst/>
              </a:prstGeom>
            </p:spPr>
          </p:pic>
          <p:pic>
            <p:nvPicPr>
              <p:cNvPr id="12" name="Picture 11" descr="A yellow and blue objects on a black background&#10;&#10;AI-generated content may be incorrect.">
                <a:extLst>
                  <a:ext uri="{FF2B5EF4-FFF2-40B4-BE49-F238E27FC236}">
                    <a16:creationId xmlns:a16="http://schemas.microsoft.com/office/drawing/2014/main" id="{A0B03B07-9C95-F497-B109-6A96B86C5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56305" flipH="1">
                <a:off x="6818683" y="1726303"/>
                <a:ext cx="1476021" cy="873956"/>
              </a:xfrm>
              <a:prstGeom prst="rect">
                <a:avLst/>
              </a:prstGeom>
            </p:spPr>
          </p:pic>
          <p:pic>
            <p:nvPicPr>
              <p:cNvPr id="13" name="Picture 12" descr="A yellow and blue objects on a black background&#10;&#10;AI-generated content may be incorrect.">
                <a:extLst>
                  <a:ext uri="{FF2B5EF4-FFF2-40B4-BE49-F238E27FC236}">
                    <a16:creationId xmlns:a16="http://schemas.microsoft.com/office/drawing/2014/main" id="{A3D814C3-C28E-3548-BB5A-3B7AB9ADF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175296">
                <a:off x="8798561" y="666172"/>
                <a:ext cx="1553092" cy="873956"/>
              </a:xfrm>
              <a:prstGeom prst="rect">
                <a:avLst/>
              </a:prstGeom>
            </p:spPr>
          </p:pic>
          <p:pic>
            <p:nvPicPr>
              <p:cNvPr id="14" name="Picture 1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90E24F0-5DC2-F6DD-C8C8-D5D46CECB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97877" flipH="1" flipV="1">
                <a:off x="7415860" y="-171747"/>
                <a:ext cx="1033817" cy="641856"/>
              </a:xfrm>
              <a:prstGeom prst="rect">
                <a:avLst/>
              </a:prstGeom>
            </p:spPr>
          </p:pic>
          <p:pic>
            <p:nvPicPr>
              <p:cNvPr id="15" name="Picture 1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3ED80B1-1AE5-7D3A-D206-A0E1EABBD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864675" flipH="1" flipV="1">
                <a:off x="8759003" y="1271802"/>
                <a:ext cx="1039906" cy="669729"/>
              </a:xfrm>
              <a:prstGeom prst="rect">
                <a:avLst/>
              </a:prstGeom>
            </p:spPr>
          </p:pic>
          <p:pic>
            <p:nvPicPr>
              <p:cNvPr id="16" name="Picture 15" descr="A yellow and blue circles on a black background&#10;&#10;AI-generated content may be incorrect.">
                <a:extLst>
                  <a:ext uri="{FF2B5EF4-FFF2-40B4-BE49-F238E27FC236}">
                    <a16:creationId xmlns:a16="http://schemas.microsoft.com/office/drawing/2014/main" id="{9464AF00-7CC1-05DB-305B-99527026C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62" r="43380"/>
              <a:stretch>
                <a:fillRect/>
              </a:stretch>
            </p:blipFill>
            <p:spPr>
              <a:xfrm rot="12044645" flipH="1">
                <a:off x="7830618" y="1597172"/>
                <a:ext cx="947826" cy="603772"/>
              </a:xfrm>
              <a:prstGeom prst="rect">
                <a:avLst/>
              </a:prstGeom>
            </p:spPr>
          </p:pic>
          <p:pic>
            <p:nvPicPr>
              <p:cNvPr id="17" name="Picture 16" descr="A yellow and blue circles on a black background&#10;&#10;AI-generated content may be incorrect.">
                <a:extLst>
                  <a:ext uri="{FF2B5EF4-FFF2-40B4-BE49-F238E27FC236}">
                    <a16:creationId xmlns:a16="http://schemas.microsoft.com/office/drawing/2014/main" id="{EC32E8AE-BBCC-3F04-7966-38964A4C2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62" r="43380"/>
              <a:stretch>
                <a:fillRect/>
              </a:stretch>
            </p:blipFill>
            <p:spPr>
              <a:xfrm rot="1224982">
                <a:off x="8150718" y="137772"/>
                <a:ext cx="914401" cy="603772"/>
              </a:xfrm>
              <a:prstGeom prst="rect">
                <a:avLst/>
              </a:prstGeom>
            </p:spPr>
          </p:pic>
          <p:pic>
            <p:nvPicPr>
              <p:cNvPr id="18" name="Picture 17" descr="A yellow and blue circles on a black background&#10;&#10;AI-generated content may be incorrect.">
                <a:extLst>
                  <a:ext uri="{FF2B5EF4-FFF2-40B4-BE49-F238E27FC236}">
                    <a16:creationId xmlns:a16="http://schemas.microsoft.com/office/drawing/2014/main" id="{D89EB064-78E0-6973-6C38-94AAD5C66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62" r="43380"/>
              <a:stretch>
                <a:fillRect/>
              </a:stretch>
            </p:blipFill>
            <p:spPr>
              <a:xfrm rot="18515788">
                <a:off x="6681508" y="319138"/>
                <a:ext cx="914401" cy="603772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CE7FCA-BD9C-EC1A-F21E-F577992F9002}"/>
                  </a:ext>
                </a:extLst>
              </p:cNvPr>
              <p:cNvSpPr/>
              <p:nvPr/>
            </p:nvSpPr>
            <p:spPr>
              <a:xfrm rot="19625917">
                <a:off x="7000338" y="1096290"/>
                <a:ext cx="1276445" cy="115072"/>
              </a:xfrm>
              <a:prstGeom prst="roundRect">
                <a:avLst>
                  <a:gd name="adj" fmla="val 50000"/>
                </a:avLst>
              </a:prstGeom>
              <a:solidFill>
                <a:srgbClr val="DA9C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9F2B2B2-4192-C459-5B74-6EA11AD92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1683" y="222960"/>
                <a:ext cx="2827973" cy="1886236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F0FD510-4906-2589-0112-2ADB6E87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481390">
              <a:off x="4052168" y="3515076"/>
              <a:ext cx="415039" cy="5687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9BC0FB-F1CA-43AF-5793-891761A4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2345345">
              <a:off x="3920327" y="2726683"/>
              <a:ext cx="415039" cy="5687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52581F-7D37-A3E9-2FBD-0454DEFB1C6B}"/>
                </a:ext>
              </a:extLst>
            </p:cNvPr>
            <p:cNvSpPr txBox="1"/>
            <p:nvPr/>
          </p:nvSpPr>
          <p:spPr>
            <a:xfrm>
              <a:off x="2011813" y="3924837"/>
              <a:ext cx="142515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 antigens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71973B1-9349-F9A8-6A6A-298754AEF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6972" y="3924837"/>
              <a:ext cx="749694" cy="2094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BE0A782-47DF-B26A-2708-94FF4BFB4F48}"/>
                </a:ext>
              </a:extLst>
            </p:cNvPr>
            <p:cNvCxnSpPr>
              <a:cxnSpLocks/>
            </p:cNvCxnSpPr>
            <p:nvPr/>
          </p:nvCxnSpPr>
          <p:spPr>
            <a:xfrm>
              <a:off x="2175358" y="3132660"/>
              <a:ext cx="1058424" cy="3588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13A857-E7AC-86AF-2DAF-C16697638243}"/>
                </a:ext>
              </a:extLst>
            </p:cNvPr>
            <p:cNvSpPr txBox="1"/>
            <p:nvPr/>
          </p:nvSpPr>
          <p:spPr>
            <a:xfrm>
              <a:off x="1178084" y="2767146"/>
              <a:ext cx="138566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Macrophage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0414A6-3CA2-B44F-5E86-09A303D29248}"/>
              </a:ext>
            </a:extLst>
          </p:cNvPr>
          <p:cNvGrpSpPr/>
          <p:nvPr/>
        </p:nvGrpSpPr>
        <p:grpSpPr>
          <a:xfrm>
            <a:off x="117189" y="4539577"/>
            <a:ext cx="2732929" cy="2045801"/>
            <a:chOff x="2649346" y="188358"/>
            <a:chExt cx="3856798" cy="13941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4965B1-BB4D-5CB1-2DFB-4EF942EA62D4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C9D20A-40F7-5E88-834A-E577D5F2892C}"/>
                </a:ext>
              </a:extLst>
            </p:cNvPr>
            <p:cNvSpPr txBox="1"/>
            <p:nvPr/>
          </p:nvSpPr>
          <p:spPr>
            <a:xfrm>
              <a:off x="2649346" y="188358"/>
              <a:ext cx="3829501" cy="484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Activation of immune cells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2694D120-EBC5-0176-650D-8D38DB68F368}"/>
              </a:ext>
            </a:extLst>
          </p:cNvPr>
          <p:cNvGrpSpPr/>
          <p:nvPr/>
        </p:nvGrpSpPr>
        <p:grpSpPr>
          <a:xfrm>
            <a:off x="4547221" y="2180846"/>
            <a:ext cx="1302535" cy="2718504"/>
            <a:chOff x="4547221" y="2180846"/>
            <a:chExt cx="1302535" cy="271850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897240-E169-4F91-BC2D-8264A9715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47221" y="3065153"/>
              <a:ext cx="771220" cy="52364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AD61AF-1E9E-CC65-46A4-849E535B7760}"/>
                </a:ext>
              </a:extLst>
            </p:cNvPr>
            <p:cNvGrpSpPr/>
            <p:nvPr/>
          </p:nvGrpSpPr>
          <p:grpSpPr>
            <a:xfrm>
              <a:off x="5116610" y="3588799"/>
              <a:ext cx="581075" cy="485805"/>
              <a:chOff x="3104622" y="754633"/>
              <a:chExt cx="5332696" cy="4639086"/>
            </a:xfrm>
          </p:grpSpPr>
          <p:pic>
            <p:nvPicPr>
              <p:cNvPr id="39" name="Picture 3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6DFE61D-59DE-D8F4-5855-2DF06A718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40" name="Picture 3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37953F5-23B2-AAC6-3D0F-7BB781254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41" name="Picture 4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A715582-1421-DF60-D8B4-53EDAF6EB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42" name="Picture 4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94376A2-E61E-D235-CE69-3920374E2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43" name="Picture 4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BD6C8B81-5340-3413-5B0D-D816C6208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44" name="Picture 4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B9A5160-E85C-5C9B-820E-D03DB7E26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45" name="Picture 4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50A910F-9996-EA7E-F29A-F2F30D9F4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46" name="Picture 4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1A928B3-A63D-4251-C581-0A688A7BF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47" name="Picture 4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E933B87-8275-75FC-00FB-46A85652D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55BAF25-338A-EF1C-03F2-6A8A3966C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564675B-8E05-2EEA-3A37-0B435F204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CC1025-D807-3361-6DAA-663C61911C2F}"/>
                  </a:ext>
                </a:extLst>
              </p:cNvPr>
              <p:cNvGrpSpPr/>
              <p:nvPr/>
            </p:nvGrpSpPr>
            <p:grpSpPr>
              <a:xfrm>
                <a:off x="5965010" y="2528514"/>
                <a:ext cx="969630" cy="1635921"/>
                <a:chOff x="10323785" y="2918128"/>
                <a:chExt cx="969630" cy="1635921"/>
              </a:xfrm>
            </p:grpSpPr>
            <p:pic>
              <p:nvPicPr>
                <p:cNvPr id="1045" name="Picture 1044">
                  <a:extLst>
                    <a:ext uri="{FF2B5EF4-FFF2-40B4-BE49-F238E27FC236}">
                      <a16:creationId xmlns:a16="http://schemas.microsoft.com/office/drawing/2014/main" id="{5A9514E1-BF5B-AA02-1966-FBBEA4F363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 l="54568" t="18547"/>
                <a:stretch>
                  <a:fillRect/>
                </a:stretch>
              </p:blipFill>
              <p:spPr>
                <a:xfrm>
                  <a:off x="10376540" y="3029447"/>
                  <a:ext cx="797695" cy="1405335"/>
                </a:xfrm>
                <a:prstGeom prst="rect">
                  <a:avLst/>
                </a:prstGeom>
              </p:spPr>
            </p:pic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C34F5066-1132-CB6C-A57C-1C5874F442AF}"/>
                    </a:ext>
                  </a:extLst>
                </p:cNvPr>
                <p:cNvSpPr/>
                <p:nvPr/>
              </p:nvSpPr>
              <p:spPr>
                <a:xfrm>
                  <a:off x="10756703" y="2918128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022A50F9-FEC0-F541-B103-2435CD96170B}"/>
                    </a:ext>
                  </a:extLst>
                </p:cNvPr>
                <p:cNvSpPr/>
                <p:nvPr/>
              </p:nvSpPr>
              <p:spPr>
                <a:xfrm rot="19590732">
                  <a:off x="10876016" y="3287607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463AFF31-D84F-DF31-74B7-2F1C9C82CDC2}"/>
                    </a:ext>
                  </a:extLst>
                </p:cNvPr>
                <p:cNvSpPr/>
                <p:nvPr/>
              </p:nvSpPr>
              <p:spPr>
                <a:xfrm rot="452110">
                  <a:off x="10935606" y="369582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89225D21-A4D0-DE85-5756-4BC2BE0F5617}"/>
                    </a:ext>
                  </a:extLst>
                </p:cNvPr>
                <p:cNvSpPr/>
                <p:nvPr/>
              </p:nvSpPr>
              <p:spPr>
                <a:xfrm rot="1397705">
                  <a:off x="10612849" y="405437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4C1E6E5B-F564-2EC7-1D77-063D80001ECF}"/>
                    </a:ext>
                  </a:extLst>
                </p:cNvPr>
                <p:cNvSpPr/>
                <p:nvPr/>
              </p:nvSpPr>
              <p:spPr>
                <a:xfrm rot="3862405">
                  <a:off x="10256199" y="4263826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A57FDDD-1576-0E03-07A7-2B1124B75F82}"/>
                  </a:ext>
                </a:extLst>
              </p:cNvPr>
              <p:cNvGrpSpPr/>
              <p:nvPr/>
            </p:nvGrpSpPr>
            <p:grpSpPr>
              <a:xfrm>
                <a:off x="5295783" y="2417196"/>
                <a:ext cx="969630" cy="1635921"/>
                <a:chOff x="10323785" y="2918128"/>
                <a:chExt cx="969630" cy="1635921"/>
              </a:xfrm>
            </p:grpSpPr>
            <p:pic>
              <p:nvPicPr>
                <p:cNvPr id="1039" name="Picture 1038">
                  <a:extLst>
                    <a:ext uri="{FF2B5EF4-FFF2-40B4-BE49-F238E27FC236}">
                      <a16:creationId xmlns:a16="http://schemas.microsoft.com/office/drawing/2014/main" id="{9C953708-96F0-0258-D3F4-8738E8303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 l="54568" t="18547"/>
                <a:stretch>
                  <a:fillRect/>
                </a:stretch>
              </p:blipFill>
              <p:spPr>
                <a:xfrm>
                  <a:off x="10376540" y="3029447"/>
                  <a:ext cx="797695" cy="1405335"/>
                </a:xfrm>
                <a:prstGeom prst="rect">
                  <a:avLst/>
                </a:prstGeom>
              </p:spPr>
            </p:pic>
            <p:sp>
              <p:nvSpPr>
                <p:cNvPr id="1040" name="Oval 1039">
                  <a:extLst>
                    <a:ext uri="{FF2B5EF4-FFF2-40B4-BE49-F238E27FC236}">
                      <a16:creationId xmlns:a16="http://schemas.microsoft.com/office/drawing/2014/main" id="{DBF880E8-525C-E8E9-6623-D1DD652787F3}"/>
                    </a:ext>
                  </a:extLst>
                </p:cNvPr>
                <p:cNvSpPr/>
                <p:nvPr/>
              </p:nvSpPr>
              <p:spPr>
                <a:xfrm>
                  <a:off x="10756703" y="2918128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1F20BC30-04FD-FA80-1878-B6A36DA58E85}"/>
                    </a:ext>
                  </a:extLst>
                </p:cNvPr>
                <p:cNvSpPr/>
                <p:nvPr/>
              </p:nvSpPr>
              <p:spPr>
                <a:xfrm rot="19590732">
                  <a:off x="10876016" y="3287607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F4E42ED7-37D8-02FB-F76B-5C369A4F4C21}"/>
                    </a:ext>
                  </a:extLst>
                </p:cNvPr>
                <p:cNvSpPr/>
                <p:nvPr/>
              </p:nvSpPr>
              <p:spPr>
                <a:xfrm rot="452110">
                  <a:off x="10935606" y="369582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7BD5337D-DF7D-88A9-0167-8D78544DC617}"/>
                    </a:ext>
                  </a:extLst>
                </p:cNvPr>
                <p:cNvSpPr/>
                <p:nvPr/>
              </p:nvSpPr>
              <p:spPr>
                <a:xfrm rot="1397705">
                  <a:off x="10612849" y="4054373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832DF952-943B-1204-6908-E25309D4190F}"/>
                    </a:ext>
                  </a:extLst>
                </p:cNvPr>
                <p:cNvSpPr/>
                <p:nvPr/>
              </p:nvSpPr>
              <p:spPr>
                <a:xfrm rot="3862405">
                  <a:off x="10256199" y="4263826"/>
                  <a:ext cx="357809" cy="22263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2" name="Picture 51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FA819E53-5E77-39FC-0468-9D844E353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57216" y="1852569"/>
                <a:ext cx="1423382" cy="1979892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225A9FA-8306-B312-93CB-7C0FFE9172F1}"/>
                  </a:ext>
                </a:extLst>
              </p:cNvPr>
              <p:cNvSpPr/>
              <p:nvPr/>
            </p:nvSpPr>
            <p:spPr>
              <a:xfrm>
                <a:off x="6546348" y="255851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B4DF4E9-BB95-94C4-9D1A-64ECF51E165A}"/>
                  </a:ext>
                </a:extLst>
              </p:cNvPr>
              <p:cNvSpPr/>
              <p:nvPr/>
            </p:nvSpPr>
            <p:spPr>
              <a:xfrm rot="1345603">
                <a:off x="6559224" y="258085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47BA2BC-09DA-420E-4B61-4DBD961F0D96}"/>
                  </a:ext>
                </a:extLst>
              </p:cNvPr>
              <p:cNvSpPr/>
              <p:nvPr/>
            </p:nvSpPr>
            <p:spPr>
              <a:xfrm>
                <a:off x="6563778" y="2995004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51324E8-7DA4-D06E-E303-195A4F7EC0A2}"/>
                  </a:ext>
                </a:extLst>
              </p:cNvPr>
              <p:cNvSpPr/>
              <p:nvPr/>
            </p:nvSpPr>
            <p:spPr>
              <a:xfrm rot="1345603">
                <a:off x="6576654" y="3017340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35C36D9-C64C-0CF1-D8F4-5CD8DA6DE6FE}"/>
                  </a:ext>
                </a:extLst>
              </p:cNvPr>
              <p:cNvSpPr/>
              <p:nvPr/>
            </p:nvSpPr>
            <p:spPr>
              <a:xfrm>
                <a:off x="6670721" y="3331503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0CB01E4-C765-19B1-12CD-E2958F310A9B}"/>
                  </a:ext>
                </a:extLst>
              </p:cNvPr>
              <p:cNvSpPr/>
              <p:nvPr/>
            </p:nvSpPr>
            <p:spPr>
              <a:xfrm rot="1345603">
                <a:off x="6683597" y="3353839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EDA1919-1FB7-57F4-543A-799D1EF75595}"/>
                  </a:ext>
                </a:extLst>
              </p:cNvPr>
              <p:cNvSpPr/>
              <p:nvPr/>
            </p:nvSpPr>
            <p:spPr>
              <a:xfrm>
                <a:off x="6400501" y="3740121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38AB414-DA01-78B2-C446-B5D1CD562AE8}"/>
                  </a:ext>
                </a:extLst>
              </p:cNvPr>
              <p:cNvSpPr/>
              <p:nvPr/>
            </p:nvSpPr>
            <p:spPr>
              <a:xfrm rot="1345603">
                <a:off x="6413377" y="3762457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1B3B4B6-98E9-98DB-F24C-056507CEFE7F}"/>
                  </a:ext>
                </a:extLst>
              </p:cNvPr>
              <p:cNvSpPr/>
              <p:nvPr/>
            </p:nvSpPr>
            <p:spPr>
              <a:xfrm>
                <a:off x="5976202" y="389910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9A903C4-3D28-EECF-062A-EC85662EBA90}"/>
                  </a:ext>
                </a:extLst>
              </p:cNvPr>
              <p:cNvSpPr/>
              <p:nvPr/>
            </p:nvSpPr>
            <p:spPr>
              <a:xfrm rot="1345603">
                <a:off x="5989078" y="392144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BEDA2CB-7B1E-AB7D-BE28-3892BA85F74D}"/>
                  </a:ext>
                </a:extLst>
              </p:cNvPr>
              <p:cNvGrpSpPr/>
              <p:nvPr/>
            </p:nvGrpSpPr>
            <p:grpSpPr>
              <a:xfrm rot="1969755">
                <a:off x="5347841" y="3872694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4A460286-533D-53BF-5514-2D2CADDB7DC9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73A18743-FF94-7BA0-DCEC-134993C841CB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F6A50883-84A4-1060-E4A8-5910954B9C50}"/>
                  </a:ext>
                </a:extLst>
              </p:cNvPr>
              <p:cNvGrpSpPr/>
              <p:nvPr/>
            </p:nvGrpSpPr>
            <p:grpSpPr>
              <a:xfrm rot="1969755">
                <a:off x="5615462" y="3574600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0A36C5AD-D91D-0BBB-70D7-CFAE455189CB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9CEF5FC0-7AE9-F95F-79D6-8366FB964B65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5" name="Group 1024">
                <a:extLst>
                  <a:ext uri="{FF2B5EF4-FFF2-40B4-BE49-F238E27FC236}">
                    <a16:creationId xmlns:a16="http://schemas.microsoft.com/office/drawing/2014/main" id="{23C6FA57-64BF-EA60-9610-F228FE8B3572}"/>
                  </a:ext>
                </a:extLst>
              </p:cNvPr>
              <p:cNvGrpSpPr/>
              <p:nvPr/>
            </p:nvGrpSpPr>
            <p:grpSpPr>
              <a:xfrm rot="691954">
                <a:off x="5992464" y="3278312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2FDFFA3E-5245-968F-FA0A-E495194FC987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09605FE7-1993-0C0A-6FD7-C225B6A8C042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7" name="Group 1026">
                <a:extLst>
                  <a:ext uri="{FF2B5EF4-FFF2-40B4-BE49-F238E27FC236}">
                    <a16:creationId xmlns:a16="http://schemas.microsoft.com/office/drawing/2014/main" id="{D734117B-1A9F-0BBE-3690-B08E6200FBD6}"/>
                  </a:ext>
                </a:extLst>
              </p:cNvPr>
              <p:cNvGrpSpPr/>
              <p:nvPr/>
            </p:nvGrpSpPr>
            <p:grpSpPr>
              <a:xfrm rot="19110321">
                <a:off x="5996811" y="2819311"/>
                <a:ext cx="170031" cy="116271"/>
                <a:chOff x="5334510" y="3853275"/>
                <a:chExt cx="170031" cy="116271"/>
              </a:xfrm>
            </p:grpSpPr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54E2EDC3-A153-A0BF-6E76-15238BD59FCD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F90B6DB7-2D49-48A4-7A0B-7913C3C944B6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8" name="Group 1027">
                <a:extLst>
                  <a:ext uri="{FF2B5EF4-FFF2-40B4-BE49-F238E27FC236}">
                    <a16:creationId xmlns:a16="http://schemas.microsoft.com/office/drawing/2014/main" id="{0C02B3EA-0833-D16F-E847-6896DCCCD5C3}"/>
                  </a:ext>
                </a:extLst>
              </p:cNvPr>
              <p:cNvGrpSpPr/>
              <p:nvPr/>
            </p:nvGrpSpPr>
            <p:grpSpPr>
              <a:xfrm rot="11047730">
                <a:off x="5776243" y="2474122"/>
                <a:ext cx="170031" cy="116271"/>
                <a:chOff x="5334510" y="3853275"/>
                <a:chExt cx="170031" cy="116271"/>
              </a:xfrm>
            </p:grpSpPr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DDCDF52E-247D-4BE1-F736-28B7DF34AC8F}"/>
                    </a:ext>
                  </a:extLst>
                </p:cNvPr>
                <p:cNvSpPr/>
                <p:nvPr/>
              </p:nvSpPr>
              <p:spPr>
                <a:xfrm>
                  <a:off x="5334510" y="3853275"/>
                  <a:ext cx="170031" cy="1162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8B52586F-5820-7325-7C7B-8831C49FE1D6}"/>
                    </a:ext>
                  </a:extLst>
                </p:cNvPr>
                <p:cNvSpPr/>
                <p:nvPr/>
              </p:nvSpPr>
              <p:spPr>
                <a:xfrm rot="1345603">
                  <a:off x="5347386" y="3875611"/>
                  <a:ext cx="114025" cy="6449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C034D654-314C-D80B-AD85-78233F4DA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3735" y="4010288"/>
              <a:ext cx="7382" cy="5468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Arrow Connector 1052">
              <a:extLst>
                <a:ext uri="{FF2B5EF4-FFF2-40B4-BE49-F238E27FC236}">
                  <a16:creationId xmlns:a16="http://schemas.microsoft.com/office/drawing/2014/main" id="{EC09113C-EAFC-1C3E-4F52-DC4FFC926625}"/>
                </a:ext>
              </a:extLst>
            </p:cNvPr>
            <p:cNvCxnSpPr>
              <a:cxnSpLocks/>
            </p:cNvCxnSpPr>
            <p:nvPr/>
          </p:nvCxnSpPr>
          <p:spPr>
            <a:xfrm>
              <a:off x="5013197" y="2482287"/>
              <a:ext cx="0" cy="5697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F3AB2313-BA6F-6C6C-2AE7-D07469262194}"/>
                </a:ext>
              </a:extLst>
            </p:cNvPr>
            <p:cNvSpPr txBox="1"/>
            <p:nvPr/>
          </p:nvSpPr>
          <p:spPr>
            <a:xfrm>
              <a:off x="4934179" y="4521913"/>
              <a:ext cx="915577" cy="3774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Cell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CA96E261-0AED-6C6C-1813-AEF1A1F727C8}"/>
                </a:ext>
              </a:extLst>
            </p:cNvPr>
            <p:cNvSpPr txBox="1"/>
            <p:nvPr/>
          </p:nvSpPr>
          <p:spPr>
            <a:xfrm>
              <a:off x="4629705" y="2180846"/>
              <a:ext cx="74573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Cell</a:t>
              </a:r>
            </a:p>
          </p:txBody>
        </p:sp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13B53C6-3CF7-8B4B-EB53-D7D378F65A67}"/>
              </a:ext>
            </a:extLst>
          </p:cNvPr>
          <p:cNvGrpSpPr/>
          <p:nvPr/>
        </p:nvGrpSpPr>
        <p:grpSpPr>
          <a:xfrm>
            <a:off x="3152904" y="5063379"/>
            <a:ext cx="3804487" cy="1053777"/>
            <a:chOff x="2649346" y="188358"/>
            <a:chExt cx="3856798" cy="1394163"/>
          </a:xfrm>
        </p:grpSpPr>
        <p:sp>
          <p:nvSpPr>
            <p:cNvPr id="1059" name="Rectangle: Rounded Corners 1058">
              <a:extLst>
                <a:ext uri="{FF2B5EF4-FFF2-40B4-BE49-F238E27FC236}">
                  <a16:creationId xmlns:a16="http://schemas.microsoft.com/office/drawing/2014/main" id="{BC09F466-3812-A5EB-4463-90510E33945A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34F865D5-E2EA-A9D5-89B4-67ECC3F57600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519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Autoantibody production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D97533BC-31CA-7583-3341-60B226AABC49}"/>
              </a:ext>
            </a:extLst>
          </p:cNvPr>
          <p:cNvGrpSpPr/>
          <p:nvPr/>
        </p:nvGrpSpPr>
        <p:grpSpPr>
          <a:xfrm>
            <a:off x="5849109" y="3233416"/>
            <a:ext cx="938678" cy="847898"/>
            <a:chOff x="5849109" y="3233416"/>
            <a:chExt cx="938678" cy="847898"/>
          </a:xfrm>
        </p:grpSpPr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CFA5C237-ED08-58E5-E308-3A20949D8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226663">
              <a:off x="5849109" y="3233416"/>
              <a:ext cx="267995" cy="347993"/>
            </a:xfrm>
            <a:prstGeom prst="rect">
              <a:avLst/>
            </a:prstGeom>
          </p:spPr>
        </p:pic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C636B785-25ED-A349-BAFB-6DB2C20E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731896">
              <a:off x="6001907" y="3733321"/>
              <a:ext cx="267995" cy="347993"/>
            </a:xfrm>
            <a:prstGeom prst="rect">
              <a:avLst/>
            </a:prstGeom>
          </p:spPr>
        </p:pic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525A92B0-F4E0-D1B3-D00F-BA28F2DF3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568169">
              <a:off x="6336324" y="3273232"/>
              <a:ext cx="267995" cy="347993"/>
            </a:xfrm>
            <a:prstGeom prst="rect">
              <a:avLst/>
            </a:prstGeom>
          </p:spPr>
        </p:pic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B379B93C-B1E5-3B87-89DB-0962DC368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4464978">
              <a:off x="6479793" y="3699002"/>
              <a:ext cx="267995" cy="347993"/>
            </a:xfrm>
            <a:prstGeom prst="rect">
              <a:avLst/>
            </a:prstGeom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9E5E3677-CA1E-99EC-CE2C-A3F9B1EB4F29}"/>
              </a:ext>
            </a:extLst>
          </p:cNvPr>
          <p:cNvGrpSpPr/>
          <p:nvPr/>
        </p:nvGrpSpPr>
        <p:grpSpPr>
          <a:xfrm>
            <a:off x="5253098" y="2707521"/>
            <a:ext cx="1797640" cy="964051"/>
            <a:chOff x="5253098" y="2707521"/>
            <a:chExt cx="1797640" cy="964051"/>
          </a:xfrm>
        </p:grpSpPr>
        <p:cxnSp>
          <p:nvCxnSpPr>
            <p:cNvPr id="1066" name="Straight Arrow Connector 1065">
              <a:extLst>
                <a:ext uri="{FF2B5EF4-FFF2-40B4-BE49-F238E27FC236}">
                  <a16:creationId xmlns:a16="http://schemas.microsoft.com/office/drawing/2014/main" id="{79304078-4026-CA52-EC01-BF110EF2F2D8}"/>
                </a:ext>
              </a:extLst>
            </p:cNvPr>
            <p:cNvCxnSpPr>
              <a:cxnSpLocks/>
              <a:stCxn id="1068" idx="2"/>
            </p:cNvCxnSpPr>
            <p:nvPr/>
          </p:nvCxnSpPr>
          <p:spPr>
            <a:xfrm>
              <a:off x="6151918" y="3076853"/>
              <a:ext cx="0" cy="5947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08F8610D-C264-C44D-6806-0F5A523DCDE8}"/>
                </a:ext>
              </a:extLst>
            </p:cNvPr>
            <p:cNvSpPr txBox="1"/>
            <p:nvPr/>
          </p:nvSpPr>
          <p:spPr>
            <a:xfrm>
              <a:off x="5253098" y="2707521"/>
              <a:ext cx="179764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 Antibodies</a:t>
              </a:r>
            </a:p>
          </p:txBody>
        </p: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61EA0686-B0B1-9FEA-5D4B-07056055646B}"/>
              </a:ext>
            </a:extLst>
          </p:cNvPr>
          <p:cNvGrpSpPr/>
          <p:nvPr/>
        </p:nvGrpSpPr>
        <p:grpSpPr>
          <a:xfrm>
            <a:off x="4675897" y="123665"/>
            <a:ext cx="4042371" cy="1810415"/>
            <a:chOff x="2649346" y="188358"/>
            <a:chExt cx="3856798" cy="1394163"/>
          </a:xfrm>
        </p:grpSpPr>
        <p:sp>
          <p:nvSpPr>
            <p:cNvPr id="1073" name="Rectangle: Rounded Corners 1072">
              <a:extLst>
                <a:ext uri="{FF2B5EF4-FFF2-40B4-BE49-F238E27FC236}">
                  <a16:creationId xmlns:a16="http://schemas.microsoft.com/office/drawing/2014/main" id="{310E04E5-D5C0-DE3B-E370-C9A1686B430F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752D3FB9-9173-EEF2-D47E-EC117BEEADBF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302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Inflammatory response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DE368A01-85C0-071D-7EFD-BEE40F781E96}"/>
              </a:ext>
            </a:extLst>
          </p:cNvPr>
          <p:cNvGrpSpPr/>
          <p:nvPr/>
        </p:nvGrpSpPr>
        <p:grpSpPr>
          <a:xfrm>
            <a:off x="6103308" y="2165158"/>
            <a:ext cx="2044846" cy="2381370"/>
            <a:chOff x="6103308" y="2165158"/>
            <a:chExt cx="2044846" cy="2381370"/>
          </a:xfrm>
        </p:grpSpPr>
        <p:pic>
          <p:nvPicPr>
            <p:cNvPr id="1075" name="Picture 1074">
              <a:extLst>
                <a:ext uri="{FF2B5EF4-FFF2-40B4-BE49-F238E27FC236}">
                  <a16:creationId xmlns:a16="http://schemas.microsoft.com/office/drawing/2014/main" id="{3897BA9F-8C15-3D25-83FC-061C0F68D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46035" y="3207033"/>
              <a:ext cx="367587" cy="334359"/>
            </a:xfrm>
            <a:prstGeom prst="rect">
              <a:avLst/>
            </a:prstGeom>
          </p:spPr>
        </p:pic>
        <p:pic>
          <p:nvPicPr>
            <p:cNvPr id="1076" name="Picture 1075">
              <a:extLst>
                <a:ext uri="{FF2B5EF4-FFF2-40B4-BE49-F238E27FC236}">
                  <a16:creationId xmlns:a16="http://schemas.microsoft.com/office/drawing/2014/main" id="{B7FF0FB1-7668-CFF8-AEEB-97192A4B8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140948" y="3588799"/>
              <a:ext cx="367587" cy="334359"/>
            </a:xfrm>
            <a:prstGeom prst="rect">
              <a:avLst/>
            </a:prstGeom>
          </p:spPr>
        </p:pic>
        <p:pic>
          <p:nvPicPr>
            <p:cNvPr id="1077" name="Picture 1076">
              <a:extLst>
                <a:ext uri="{FF2B5EF4-FFF2-40B4-BE49-F238E27FC236}">
                  <a16:creationId xmlns:a16="http://schemas.microsoft.com/office/drawing/2014/main" id="{54279DC6-CD7C-4870-4049-617FF5CAA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228061" y="2963528"/>
              <a:ext cx="367587" cy="334359"/>
            </a:xfrm>
            <a:prstGeom prst="rect">
              <a:avLst/>
            </a:prstGeom>
          </p:spPr>
        </p:pic>
        <p:cxnSp>
          <p:nvCxnSpPr>
            <p:cNvPr id="1078" name="Straight Arrow Connector 1077">
              <a:extLst>
                <a:ext uri="{FF2B5EF4-FFF2-40B4-BE49-F238E27FC236}">
                  <a16:creationId xmlns:a16="http://schemas.microsoft.com/office/drawing/2014/main" id="{20875EAB-4C9E-6911-E4B4-0E7B30AE7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8250" y="3623340"/>
              <a:ext cx="412922" cy="6583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F7D5DCC1-F6AF-CFAB-14A2-504A9803E2DB}"/>
                </a:ext>
              </a:extLst>
            </p:cNvPr>
            <p:cNvSpPr txBox="1"/>
            <p:nvPr/>
          </p:nvSpPr>
          <p:spPr>
            <a:xfrm>
              <a:off x="6103308" y="4179312"/>
              <a:ext cx="1210467" cy="367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Mast Cells</a:t>
              </a: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0808070E-98EE-0AEA-851F-78C5C7510E0A}"/>
                </a:ext>
              </a:extLst>
            </p:cNvPr>
            <p:cNvSpPr/>
            <p:nvPr/>
          </p:nvSpPr>
          <p:spPr>
            <a:xfrm>
              <a:off x="7624475" y="3193574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7148B594-A654-D103-6EBB-CCAD33639A4D}"/>
                </a:ext>
              </a:extLst>
            </p:cNvPr>
            <p:cNvSpPr/>
            <p:nvPr/>
          </p:nvSpPr>
          <p:spPr>
            <a:xfrm>
              <a:off x="7391813" y="3394147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76C4B76A-1E82-42E1-BD7E-8EBD7944402F}"/>
                </a:ext>
              </a:extLst>
            </p:cNvPr>
            <p:cNvSpPr/>
            <p:nvPr/>
          </p:nvSpPr>
          <p:spPr>
            <a:xfrm>
              <a:off x="7755288" y="3477535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EF8ECE0A-D47B-E117-1DFA-4C2DF9D52D4E}"/>
                </a:ext>
              </a:extLst>
            </p:cNvPr>
            <p:cNvSpPr/>
            <p:nvPr/>
          </p:nvSpPr>
          <p:spPr>
            <a:xfrm>
              <a:off x="7588311" y="3682243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78139A64-83B3-0159-16E6-C7BEEEF91242}"/>
                </a:ext>
              </a:extLst>
            </p:cNvPr>
            <p:cNvSpPr/>
            <p:nvPr/>
          </p:nvSpPr>
          <p:spPr>
            <a:xfrm>
              <a:off x="7664087" y="2849284"/>
              <a:ext cx="185639" cy="14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DE57F6C0-840F-C7C5-A5B8-A649369703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2561" y="2550178"/>
              <a:ext cx="22727" cy="6213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0926CD17-AD76-2FDB-9EA1-2AEA4D526F84}"/>
                </a:ext>
              </a:extLst>
            </p:cNvPr>
            <p:cNvSpPr txBox="1"/>
            <p:nvPr/>
          </p:nvSpPr>
          <p:spPr>
            <a:xfrm>
              <a:off x="6977483" y="2165158"/>
              <a:ext cx="117067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Cytokines</a:t>
              </a: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E4FBB311-590D-0A9F-F2C7-705A03931D2F}"/>
              </a:ext>
            </a:extLst>
          </p:cNvPr>
          <p:cNvGrpSpPr/>
          <p:nvPr/>
        </p:nvGrpSpPr>
        <p:grpSpPr>
          <a:xfrm>
            <a:off x="7330846" y="3983487"/>
            <a:ext cx="4116338" cy="2467022"/>
            <a:chOff x="7330846" y="3983487"/>
            <a:chExt cx="4116338" cy="2467022"/>
          </a:xfrm>
        </p:grpSpPr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1F9CBA5B-9E8D-9E22-29ED-0BD69F5AAB26}"/>
                </a:ext>
              </a:extLst>
            </p:cNvPr>
            <p:cNvGrpSpPr/>
            <p:nvPr/>
          </p:nvGrpSpPr>
          <p:grpSpPr>
            <a:xfrm>
              <a:off x="7330846" y="5084155"/>
              <a:ext cx="4116338" cy="1366354"/>
              <a:chOff x="2649346" y="188358"/>
              <a:chExt cx="3856798" cy="1394163"/>
            </a:xfrm>
          </p:grpSpPr>
          <p:sp>
            <p:nvSpPr>
              <p:cNvPr id="1091" name="Rectangle: Rounded Corners 1090">
                <a:extLst>
                  <a:ext uri="{FF2B5EF4-FFF2-40B4-BE49-F238E27FC236}">
                    <a16:creationId xmlns:a16="http://schemas.microsoft.com/office/drawing/2014/main" id="{12898B1D-4321-C3BD-19D1-EFE3018583D3}"/>
                  </a:ext>
                </a:extLst>
              </p:cNvPr>
              <p:cNvSpPr/>
              <p:nvPr/>
            </p:nvSpPr>
            <p:spPr>
              <a:xfrm>
                <a:off x="2649346" y="206239"/>
                <a:ext cx="3856798" cy="1376282"/>
              </a:xfrm>
              <a:prstGeom prst="roundRect">
                <a:avLst>
                  <a:gd name="adj" fmla="val 9012"/>
                </a:avLst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2" name="TextBox 1091">
                <a:extLst>
                  <a:ext uri="{FF2B5EF4-FFF2-40B4-BE49-F238E27FC236}">
                    <a16:creationId xmlns:a16="http://schemas.microsoft.com/office/drawing/2014/main" id="{D4E0B84C-A016-0D2F-FB17-D69DDB913F89}"/>
                  </a:ext>
                </a:extLst>
              </p:cNvPr>
              <p:cNvSpPr txBox="1"/>
              <p:nvPr/>
            </p:nvSpPr>
            <p:spPr>
              <a:xfrm>
                <a:off x="2649346" y="188358"/>
                <a:ext cx="3829500" cy="400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Synovial membrane thickening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93" name="Straight Arrow Connector 1092">
              <a:extLst>
                <a:ext uri="{FF2B5EF4-FFF2-40B4-BE49-F238E27FC236}">
                  <a16:creationId xmlns:a16="http://schemas.microsoft.com/office/drawing/2014/main" id="{975FA90C-867F-D7C6-7E27-E5E3DAD97A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6897" y="3983487"/>
              <a:ext cx="28815" cy="11244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89248E1D-7D9F-CD68-4825-FB25048B4E9D}"/>
              </a:ext>
            </a:extLst>
          </p:cNvPr>
          <p:cNvGrpSpPr/>
          <p:nvPr/>
        </p:nvGrpSpPr>
        <p:grpSpPr>
          <a:xfrm>
            <a:off x="8551412" y="2355480"/>
            <a:ext cx="3369466" cy="2058507"/>
            <a:chOff x="2649346" y="188358"/>
            <a:chExt cx="3856798" cy="1394163"/>
          </a:xfrm>
        </p:grpSpPr>
        <p:sp>
          <p:nvSpPr>
            <p:cNvPr id="1098" name="Rectangle: Rounded Corners 1097">
              <a:extLst>
                <a:ext uri="{FF2B5EF4-FFF2-40B4-BE49-F238E27FC236}">
                  <a16:creationId xmlns:a16="http://schemas.microsoft.com/office/drawing/2014/main" id="{BF6DC977-1F90-110F-3160-8E95B4DE181C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11DCF380-5804-4E85-5322-0D746AF6D47F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265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Joint damage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0" name="TextBox 1099">
            <a:extLst>
              <a:ext uri="{FF2B5EF4-FFF2-40B4-BE49-F238E27FC236}">
                <a16:creationId xmlns:a16="http://schemas.microsoft.com/office/drawing/2014/main" id="{AEBEE6D0-A560-C695-17A8-2F7EF1CFC864}"/>
              </a:ext>
            </a:extLst>
          </p:cNvPr>
          <p:cNvSpPr txBox="1"/>
          <p:nvPr/>
        </p:nvSpPr>
        <p:spPr>
          <a:xfrm>
            <a:off x="5636690" y="6315612"/>
            <a:ext cx="69283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</a:t>
            </a:r>
          </a:p>
        </p:txBody>
      </p:sp>
    </p:spTree>
    <p:extLst>
      <p:ext uri="{BB962C8B-B14F-4D97-AF65-F5344CB8AC3E}">
        <p14:creationId xmlns:p14="http://schemas.microsoft.com/office/powerpoint/2010/main" val="29117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194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</cp:revision>
  <dcterms:created xsi:type="dcterms:W3CDTF">2026-03-07T17:43:37Z</dcterms:created>
  <dcterms:modified xsi:type="dcterms:W3CDTF">2026-03-08T06:01:11Z</dcterms:modified>
</cp:coreProperties>
</file>