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503" y="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4364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55712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506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97006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196533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459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50491A-1CF6-4122-8D67-1D497AA1A31E}" type="datetimeFigureOut">
              <a:rPr lang="en-GB" smtClean="0"/>
              <a:t>09/07/2025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2772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50491A-1CF6-4122-8D67-1D497AA1A31E}" type="datetimeFigureOut">
              <a:rPr lang="en-GB" smtClean="0"/>
              <a:t>09/07/2025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86854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0491A-1CF6-4122-8D67-1D497AA1A31E}" type="datetimeFigureOut">
              <a:rPr lang="en-GB" smtClean="0"/>
              <a:t>09/07/2025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3953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860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23051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150491A-1CF6-4122-8D67-1D497AA1A31E}" type="datetimeFigureOut">
              <a:rPr lang="en-GB" smtClean="0"/>
              <a:t>09/07/2025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98212AF-F8A0-4C1D-B892-7FB5C38F7849}" type="slidenum">
              <a:rPr lang="en-GB" smtClean="0"/>
              <a:t>‹#›</a:t>
            </a:fld>
            <a:endParaRPr lang="en-GB"/>
          </a:p>
        </p:txBody>
      </p:sp>
    </p:spTree>
    <p:extLst>
      <p:ext uri="{BB962C8B-B14F-4D97-AF65-F5344CB8AC3E}">
        <p14:creationId xmlns:p14="http://schemas.microsoft.com/office/powerpoint/2010/main" val="15552907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B7F95F6-096D-48EC-13EC-04C57A5BA9A1}"/>
              </a:ext>
            </a:extLst>
          </p:cNvPr>
          <p:cNvSpPr/>
          <p:nvPr/>
        </p:nvSpPr>
        <p:spPr>
          <a:xfrm>
            <a:off x="204489" y="205891"/>
            <a:ext cx="6501112" cy="8774336"/>
          </a:xfrm>
          <a:prstGeom prst="rect">
            <a:avLst/>
          </a:prstGeom>
          <a:noFill/>
          <a:ln w="57150">
            <a:solidFill>
              <a:srgbClr val="00B0F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9F04D79-8F02-5CCD-1AD1-56B03B98564B}"/>
              </a:ext>
            </a:extLst>
          </p:cNvPr>
          <p:cNvSpPr txBox="1"/>
          <p:nvPr/>
        </p:nvSpPr>
        <p:spPr>
          <a:xfrm>
            <a:off x="313899" y="346317"/>
            <a:ext cx="620973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b="1" kern="0" dirty="0">
                <a:solidFill>
                  <a:prstClr val="black"/>
                </a:solidFill>
                <a:latin typeface="Arial" panose="020B0604020202020204" pitchFamily="34" charset="0"/>
                <a:ea typeface="Times New Roman" panose="02020603050405020304" pitchFamily="18" charset="0"/>
              </a:rPr>
              <a:t>Osmosis Investigation Errors </a:t>
            </a:r>
            <a:r>
              <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rPr>
              <a:t>Question</a:t>
            </a: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E2084D59-1CC2-47B3-040A-D3EA5A4DB419}"/>
              </a:ext>
            </a:extLst>
          </p:cNvPr>
          <p:cNvSpPr txBox="1"/>
          <p:nvPr/>
        </p:nvSpPr>
        <p:spPr>
          <a:xfrm>
            <a:off x="330272" y="749526"/>
            <a:ext cx="6137701" cy="3170099"/>
          </a:xfrm>
          <a:prstGeom prst="rect">
            <a:avLst/>
          </a:prstGeom>
          <a:noFill/>
        </p:spPr>
        <p:txBody>
          <a:bodyPr wrap="square">
            <a:spAutoFit/>
          </a:bodyPr>
          <a:lstStyle/>
          <a:p>
            <a:pPr>
              <a:buNone/>
            </a:pPr>
            <a:r>
              <a:rPr lang="en-GB" sz="2000" dirty="0"/>
              <a:t>A student investigates osmosis by placing potato cylinders of unequal size into sugar solutions of different concentrations. They record the mass of the cylinders before and after 10 minutes, blot them dry with different amounts of paper towel, and reuse the same solution for multiple samples.</a:t>
            </a:r>
          </a:p>
          <a:p>
            <a:endParaRPr lang="en-GB" sz="2000" b="1" dirty="0"/>
          </a:p>
          <a:p>
            <a:r>
              <a:rPr lang="en-GB" sz="2000" b="1" dirty="0"/>
              <a:t>Identify two major errors in the student’s method. For each, explain why it is incorrect and how it should be corrected.</a:t>
            </a:r>
            <a:endParaRPr lang="en-GB" sz="2000" dirty="0"/>
          </a:p>
        </p:txBody>
      </p:sp>
      <p:sp>
        <p:nvSpPr>
          <p:cNvPr id="8" name="Rectangle 2">
            <a:extLst>
              <a:ext uri="{FF2B5EF4-FFF2-40B4-BE49-F238E27FC236}">
                <a16:creationId xmlns:a16="http://schemas.microsoft.com/office/drawing/2014/main" id="{C56A6E68-8521-86C7-26F5-257848B53250}"/>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18988C22-D929-799A-A5F4-34E32DAC4630}"/>
              </a:ext>
            </a:extLst>
          </p:cNvPr>
          <p:cNvSpPr txBox="1"/>
          <p:nvPr/>
        </p:nvSpPr>
        <p:spPr>
          <a:xfrm rot="16200000">
            <a:off x="-1824519" y="6213831"/>
            <a:ext cx="4827807" cy="584775"/>
          </a:xfrm>
          <a:prstGeom prst="rect">
            <a:avLst/>
          </a:prstGeom>
          <a:solidFill>
            <a:srgbClr val="F79646">
              <a:lumMod val="40000"/>
              <a:lumOff val="60000"/>
            </a:srgbClr>
          </a:solidFill>
          <a:ln w="38100">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Answer</a:t>
            </a:r>
            <a:endParaRPr kumimoji="0" lang="en-GB" sz="2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B948F70B-4534-1E93-9BB6-692EA4B25CEC}"/>
              </a:ext>
            </a:extLst>
          </p:cNvPr>
          <p:cNvSpPr txBox="1"/>
          <p:nvPr/>
        </p:nvSpPr>
        <p:spPr>
          <a:xfrm>
            <a:off x="831899" y="3919625"/>
            <a:ext cx="5923576" cy="4401205"/>
          </a:xfrm>
          <a:prstGeom prst="rect">
            <a:avLst/>
          </a:prstGeom>
          <a:noFill/>
        </p:spPr>
        <p:txBody>
          <a:bodyPr wrap="square">
            <a:spAutoFit/>
          </a:bodyPr>
          <a:lstStyle/>
          <a:p>
            <a:pPr algn="l">
              <a:spcBef>
                <a:spcPts val="1200"/>
              </a:spcBef>
              <a:spcAft>
                <a:spcPts val="0"/>
              </a:spcAft>
            </a:pPr>
            <a:r>
              <a:rPr lang="en-GB" sz="2000" b="0" i="0" dirty="0">
                <a:solidFill>
                  <a:srgbClr val="222222"/>
                </a:solidFill>
                <a:effectLst/>
                <a:highlight>
                  <a:srgbClr val="FFFFFF"/>
                </a:highlight>
                <a:latin typeface="Arial" panose="020B0604020202020204" pitchFamily="34" charset="0"/>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7" name="Arrow: Right 6">
            <a:extLst>
              <a:ext uri="{FF2B5EF4-FFF2-40B4-BE49-F238E27FC236}">
                <a16:creationId xmlns:a16="http://schemas.microsoft.com/office/drawing/2014/main" id="{BCDEC77E-246F-0A1D-696B-8A76C6AE82DE}"/>
              </a:ext>
            </a:extLst>
          </p:cNvPr>
          <p:cNvSpPr/>
          <p:nvPr/>
        </p:nvSpPr>
        <p:spPr>
          <a:xfrm>
            <a:off x="4914898" y="8366609"/>
            <a:ext cx="428625" cy="5715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04EAAE55-A581-89C5-F1BA-374984BBC6CE}"/>
              </a:ext>
            </a:extLst>
          </p:cNvPr>
          <p:cNvSpPr txBox="1"/>
          <p:nvPr/>
        </p:nvSpPr>
        <p:spPr>
          <a:xfrm>
            <a:off x="948659" y="8424533"/>
            <a:ext cx="4084043" cy="45878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2400" b="1" kern="0" dirty="0">
                <a:solidFill>
                  <a:prstClr val="black"/>
                </a:solidFill>
                <a:latin typeface="Arial" panose="020B0604020202020204" pitchFamily="34" charset="0"/>
                <a:ea typeface="Times New Roman" panose="02020603050405020304" pitchFamily="18" charset="0"/>
              </a:rPr>
              <a:t>Video link</a:t>
            </a:r>
            <a:endParaRPr kumimoji="0" lang="en-GB" sz="24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63510B32-9D60-2412-ABF4-DE10895FBBEF}"/>
              </a:ext>
            </a:extLst>
          </p:cNvPr>
          <p:cNvPicPr>
            <a:picLocks noChangeAspect="1"/>
          </p:cNvPicPr>
          <p:nvPr/>
        </p:nvPicPr>
        <p:blipFill>
          <a:blip r:embed="rId3"/>
          <a:stretch>
            <a:fillRect/>
          </a:stretch>
        </p:blipFill>
        <p:spPr>
          <a:xfrm>
            <a:off x="5395281" y="7662618"/>
            <a:ext cx="1261640" cy="1257504"/>
          </a:xfrm>
          <a:prstGeom prst="rect">
            <a:avLst/>
          </a:prstGeom>
        </p:spPr>
      </p:pic>
    </p:spTree>
    <p:custDataLst>
      <p:tags r:id="rId1"/>
    </p:custDataLst>
    <p:extLst>
      <p:ext uri="{BB962C8B-B14F-4D97-AF65-F5344CB8AC3E}">
        <p14:creationId xmlns:p14="http://schemas.microsoft.com/office/powerpoint/2010/main" val="3403642602"/>
      </p:ext>
    </p:extLst>
  </p:cSld>
  <p:clrMapOvr>
    <a:masterClrMapping/>
  </p:clrMapOvr>
  <mc:AlternateContent xmlns:mc="http://schemas.openxmlformats.org/markup-compatibility/2006" xmlns:p14="http://schemas.microsoft.com/office/powerpoint/2010/main">
    <mc:Choice Requires="p14">
      <p:transition spd="slow" p14:dur="2000" advTm="44665"/>
    </mc:Choice>
    <mc:Fallback xmlns="">
      <p:transition spd="slow" advTm="4466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9.2|4.4|8.2|7.4"/>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16146</TotalTime>
  <Words>83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D Chalk</dc:creator>
  <cp:lastModifiedBy>Chalky Chalk</cp:lastModifiedBy>
  <cp:revision>159</cp:revision>
  <dcterms:created xsi:type="dcterms:W3CDTF">2024-01-19T05:37:07Z</dcterms:created>
  <dcterms:modified xsi:type="dcterms:W3CDTF">2025-07-09T21:31:59Z</dcterms:modified>
</cp:coreProperties>
</file>