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24/03/2019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24/03/2019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24/03/2019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24/03/2019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24/03/2019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24/03/2019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Picture 55">
            <a:extLst>
              <a:ext uri="{FF2B5EF4-FFF2-40B4-BE49-F238E27FC236}">
                <a16:creationId xmlns:a16="http://schemas.microsoft.com/office/drawing/2014/main" id="{845ED86A-7035-44DE-8576-507A6CB41C2F}"/>
              </a:ext>
            </a:extLst>
          </p:cNvPr>
          <p:cNvPicPr>
            <a:picLocks noChangeAspect="1"/>
          </p:cNvPicPr>
          <p:nvPr/>
        </p:nvPicPr>
        <p:blipFill rotWithShape="1">
          <a:blip r:embed="rId2"/>
          <a:srcRect r="39139"/>
          <a:stretch/>
        </p:blipFill>
        <p:spPr>
          <a:xfrm>
            <a:off x="46205" y="5017623"/>
            <a:ext cx="4464618" cy="4126377"/>
          </a:xfrm>
          <a:prstGeom prst="rect">
            <a:avLst/>
          </a:prstGeom>
        </p:spPr>
      </p:pic>
      <p:pic>
        <p:nvPicPr>
          <p:cNvPr id="51" name="Picture 50">
            <a:extLst>
              <a:ext uri="{FF2B5EF4-FFF2-40B4-BE49-F238E27FC236}">
                <a16:creationId xmlns:a16="http://schemas.microsoft.com/office/drawing/2014/main" id="{2F1A9F56-DAAC-445C-A184-53761ED618F2}"/>
              </a:ext>
            </a:extLst>
          </p:cNvPr>
          <p:cNvPicPr>
            <a:picLocks noChangeAspect="1"/>
          </p:cNvPicPr>
          <p:nvPr/>
        </p:nvPicPr>
        <p:blipFill rotWithShape="1">
          <a:blip r:embed="rId3"/>
          <a:srcRect r="27348"/>
          <a:stretch/>
        </p:blipFill>
        <p:spPr>
          <a:xfrm>
            <a:off x="19443" y="444093"/>
            <a:ext cx="3737160" cy="2893448"/>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0" y="-731990"/>
            <a:ext cx="6858000" cy="1245621"/>
          </a:xfrm>
        </p:spPr>
        <p:txBody>
          <a:bodyPr>
            <a:noAutofit/>
          </a:bodyPr>
          <a:lstStyle/>
          <a:p>
            <a:pPr algn="l"/>
            <a:r>
              <a:rPr lang="en-GB" sz="2000" b="1" dirty="0">
                <a:solidFill>
                  <a:srgbClr val="00B050"/>
                </a:solidFill>
                <a:latin typeface="Comic Sans MS" pitchFamily="66" charset="0"/>
              </a:rPr>
              <a:t>Ethanol Production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809995" y="0"/>
            <a:ext cx="2048004"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prstClr val="black"/>
                </a:solidFill>
              </a:rPr>
              <a:t>Organic Chemistry</a:t>
            </a:r>
          </a:p>
        </p:txBody>
      </p:sp>
      <p:sp>
        <p:nvSpPr>
          <p:cNvPr id="11" name="Rectangle 10">
            <a:extLst>
              <a:ext uri="{FF2B5EF4-FFF2-40B4-BE49-F238E27FC236}">
                <a16:creationId xmlns:a16="http://schemas.microsoft.com/office/drawing/2014/main" id="{F080CB28-94FF-4670-8185-58A3A9CD40B4}"/>
              </a:ext>
            </a:extLst>
          </p:cNvPr>
          <p:cNvSpPr/>
          <p:nvPr/>
        </p:nvSpPr>
        <p:spPr>
          <a:xfrm>
            <a:off x="4091134" y="12891396"/>
            <a:ext cx="4136468" cy="1384995"/>
          </a:xfrm>
          <a:prstGeom prst="rect">
            <a:avLst/>
          </a:prstGeom>
          <a:ln w="28575">
            <a:solidFill>
              <a:srgbClr val="FFFF00"/>
            </a:solidFill>
            <a:prstDash val="solid"/>
          </a:ln>
        </p:spPr>
        <p:txBody>
          <a:bodyPr wrap="square">
            <a:spAutoFit/>
          </a:bodyPr>
          <a:lstStyle/>
          <a:p>
            <a:pPr algn="just"/>
            <a:r>
              <a:rPr lang="en-US" sz="1200" b="1" dirty="0"/>
              <a:t>Describe how the equipment to the left could be used to measure the rate of photosynthesis: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7" name="Rectangle 16">
            <a:extLst>
              <a:ext uri="{FF2B5EF4-FFF2-40B4-BE49-F238E27FC236}">
                <a16:creationId xmlns:a16="http://schemas.microsoft.com/office/drawing/2014/main" id="{CFA43210-7A76-4883-871E-02E95FD24494}"/>
              </a:ext>
            </a:extLst>
          </p:cNvPr>
          <p:cNvSpPr/>
          <p:nvPr/>
        </p:nvSpPr>
        <p:spPr>
          <a:xfrm>
            <a:off x="2573071" y="5036206"/>
            <a:ext cx="4219006" cy="1754326"/>
          </a:xfrm>
          <a:prstGeom prst="rect">
            <a:avLst/>
          </a:prstGeom>
          <a:ln w="28575">
            <a:solidFill>
              <a:srgbClr val="00B0F0"/>
            </a:solidFill>
            <a:prstDash val="dash"/>
          </a:ln>
        </p:spPr>
        <p:txBody>
          <a:bodyPr wrap="square">
            <a:spAutoFit/>
          </a:bodyPr>
          <a:lstStyle/>
          <a:p>
            <a:pPr lvl="0">
              <a:defRPr/>
            </a:pPr>
            <a:r>
              <a:rPr lang="en-US" sz="1200" dirty="0">
                <a:solidFill>
                  <a:prstClr val="black"/>
                </a:solidFill>
              </a:rPr>
              <a:t>Describe how </a:t>
            </a:r>
            <a:r>
              <a:rPr lang="en-GB" sz="1200" dirty="0">
                <a:solidFill>
                  <a:prstClr val="black"/>
                </a:solidFill>
              </a:rPr>
              <a:t>ethanol is produced by the hydration of ethene</a:t>
            </a:r>
            <a:endParaRPr lang="en-GB" sz="1100" dirty="0">
              <a:solidFill>
                <a:prstClr val="black"/>
              </a:solidFill>
            </a:endParaRP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35" name="Rectangle 34">
            <a:extLst>
              <a:ext uri="{FF2B5EF4-FFF2-40B4-BE49-F238E27FC236}">
                <a16:creationId xmlns:a16="http://schemas.microsoft.com/office/drawing/2014/main" id="{98F19EFD-3600-4C0D-933D-FDCE8CA707F3}"/>
              </a:ext>
            </a:extLst>
          </p:cNvPr>
          <p:cNvSpPr/>
          <p:nvPr/>
        </p:nvSpPr>
        <p:spPr>
          <a:xfrm>
            <a:off x="3812321" y="2182810"/>
            <a:ext cx="3008100" cy="1384995"/>
          </a:xfrm>
          <a:prstGeom prst="rect">
            <a:avLst/>
          </a:prstGeom>
          <a:ln w="28575">
            <a:solidFill>
              <a:srgbClr val="FF0000"/>
            </a:solidFill>
            <a:prstDash val="dash"/>
          </a:ln>
        </p:spPr>
        <p:txBody>
          <a:bodyPr wrap="square">
            <a:spAutoFit/>
          </a:bodyPr>
          <a:lstStyle/>
          <a:p>
            <a:pPr algn="just"/>
            <a:r>
              <a:rPr lang="en-US" sz="1200" b="1" dirty="0">
                <a:solidFill>
                  <a:prstClr val="black"/>
                </a:solidFill>
              </a:rPr>
              <a:t>Describe how the solution of sugar in water is used to produce the mixture of ethanol and water.</a:t>
            </a:r>
          </a:p>
          <a:p>
            <a:pPr algn="just"/>
            <a:r>
              <a:rPr lang="en-US" sz="1200" b="1" dirty="0"/>
              <a:t>____________________________________________________________________________________________________________________________________________________</a:t>
            </a:r>
            <a:endParaRPr lang="en-GB" sz="1200" b="1" dirty="0"/>
          </a:p>
        </p:txBody>
      </p:sp>
      <p:sp>
        <p:nvSpPr>
          <p:cNvPr id="30" name="TextBox 29">
            <a:extLst>
              <a:ext uri="{FF2B5EF4-FFF2-40B4-BE49-F238E27FC236}">
                <a16:creationId xmlns:a16="http://schemas.microsoft.com/office/drawing/2014/main" id="{1355E330-EE6B-43BE-91BE-ACD62E1EF9B3}"/>
              </a:ext>
            </a:extLst>
          </p:cNvPr>
          <p:cNvSpPr txBox="1"/>
          <p:nvPr/>
        </p:nvSpPr>
        <p:spPr>
          <a:xfrm>
            <a:off x="3081403" y="624053"/>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FFEB5110-DAF3-444B-8162-72980CC1A573}"/>
              </a:ext>
            </a:extLst>
          </p:cNvPr>
          <p:cNvSpPr/>
          <p:nvPr/>
        </p:nvSpPr>
        <p:spPr>
          <a:xfrm>
            <a:off x="3812320" y="987933"/>
            <a:ext cx="3008100"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Fermentation is the process of converting carbohydrates to alcohol or to organic acids using microorganisms, such as yeasts or bacteria. This process takes place when there are beneficial bacteria present that break down the starch and sugars in the food.</a:t>
            </a:r>
          </a:p>
        </p:txBody>
      </p:sp>
      <p:sp>
        <p:nvSpPr>
          <p:cNvPr id="50" name="Rectangle 49">
            <a:extLst>
              <a:ext uri="{FF2B5EF4-FFF2-40B4-BE49-F238E27FC236}">
                <a16:creationId xmlns:a16="http://schemas.microsoft.com/office/drawing/2014/main" id="{8BBD5BA0-4DD4-4E95-8CC6-29D57ED6E046}"/>
              </a:ext>
            </a:extLst>
          </p:cNvPr>
          <p:cNvSpPr/>
          <p:nvPr/>
        </p:nvSpPr>
        <p:spPr>
          <a:xfrm>
            <a:off x="50720" y="3424134"/>
            <a:ext cx="3030683" cy="1508105"/>
          </a:xfrm>
          <a:prstGeom prst="rect">
            <a:avLst/>
          </a:prstGeom>
          <a:ln w="28575">
            <a:solidFill>
              <a:srgbClr val="FF0000"/>
            </a:solidFill>
            <a:prstDash val="dash"/>
          </a:ln>
        </p:spPr>
        <p:txBody>
          <a:bodyPr wrap="square">
            <a:spAutoFit/>
          </a:bodyPr>
          <a:lstStyle/>
          <a:p>
            <a:pPr marL="171450" indent="-171450" algn="just">
              <a:buFont typeface="Arial" panose="020B0604020202020204" pitchFamily="34" charset="0"/>
              <a:buChar char="•"/>
            </a:pPr>
            <a:r>
              <a:rPr lang="en-US" sz="1100" b="1" dirty="0">
                <a:solidFill>
                  <a:prstClr val="black"/>
                </a:solidFill>
              </a:rPr>
              <a:t>Ethanol has a boiling point of 78 °C.</a:t>
            </a:r>
          </a:p>
          <a:p>
            <a:pPr marL="171450" indent="-171450" algn="just">
              <a:buFont typeface="Arial" panose="020B0604020202020204" pitchFamily="34" charset="0"/>
              <a:buChar char="•"/>
            </a:pPr>
            <a:r>
              <a:rPr lang="en-US" sz="1100" b="1" dirty="0">
                <a:solidFill>
                  <a:prstClr val="black"/>
                </a:solidFill>
              </a:rPr>
              <a:t>Water has a boiling point of 100 °C.</a:t>
            </a:r>
          </a:p>
          <a:p>
            <a:pPr algn="just"/>
            <a:r>
              <a:rPr lang="en-US" sz="1100" b="1" dirty="0">
                <a:solidFill>
                  <a:prstClr val="black"/>
                </a:solidFill>
              </a:rPr>
              <a:t>Describe how distillation is used to separate a mixture of ethanol and water.</a:t>
            </a:r>
          </a:p>
          <a:p>
            <a:pPr algn="just"/>
            <a:r>
              <a:rPr lang="en-US" sz="1200" b="1" dirty="0"/>
              <a:t>____________________________________________________________________________________________________________________________________________________</a:t>
            </a:r>
            <a:endParaRPr lang="en-GB" sz="1200" b="1" dirty="0"/>
          </a:p>
        </p:txBody>
      </p:sp>
      <p:sp>
        <p:nvSpPr>
          <p:cNvPr id="52" name="TextBox 51">
            <a:extLst>
              <a:ext uri="{FF2B5EF4-FFF2-40B4-BE49-F238E27FC236}">
                <a16:creationId xmlns:a16="http://schemas.microsoft.com/office/drawing/2014/main" id="{A027D056-3DF6-415A-B90C-02ED549C10C3}"/>
              </a:ext>
            </a:extLst>
          </p:cNvPr>
          <p:cNvSpPr txBox="1"/>
          <p:nvPr/>
        </p:nvSpPr>
        <p:spPr>
          <a:xfrm>
            <a:off x="3164119" y="3702979"/>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3" name="Arrow: Down 52">
            <a:extLst>
              <a:ext uri="{FF2B5EF4-FFF2-40B4-BE49-F238E27FC236}">
                <a16:creationId xmlns:a16="http://schemas.microsoft.com/office/drawing/2014/main" id="{37BE155B-00BA-4FF3-9BA8-55DA4A4DE036}"/>
              </a:ext>
            </a:extLst>
          </p:cNvPr>
          <p:cNvSpPr/>
          <p:nvPr/>
        </p:nvSpPr>
        <p:spPr>
          <a:xfrm>
            <a:off x="6265983" y="527759"/>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Arrow: Down 53">
            <a:extLst>
              <a:ext uri="{FF2B5EF4-FFF2-40B4-BE49-F238E27FC236}">
                <a16:creationId xmlns:a16="http://schemas.microsoft.com/office/drawing/2014/main" id="{7360ACE6-F270-470C-9923-11F527E31F09}"/>
              </a:ext>
            </a:extLst>
          </p:cNvPr>
          <p:cNvSpPr/>
          <p:nvPr/>
        </p:nvSpPr>
        <p:spPr>
          <a:xfrm>
            <a:off x="6295046" y="3559778"/>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E804B4E0-05D1-4EEA-BD55-8FBB3131E545}"/>
              </a:ext>
            </a:extLst>
          </p:cNvPr>
          <p:cNvSpPr/>
          <p:nvPr/>
        </p:nvSpPr>
        <p:spPr>
          <a:xfrm>
            <a:off x="3169643" y="4155480"/>
            <a:ext cx="3622434" cy="76944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Ethanol can be manufactured by the hydration of ethene. In this reaction, ethene (which comes from cracking crude oil fractions) is heated with steam in the presence of a catalyst of phosphoric acid (to speed up the reaction)</a:t>
            </a:r>
          </a:p>
        </p:txBody>
      </p:sp>
      <p:sp>
        <p:nvSpPr>
          <p:cNvPr id="44" name="Rectangle 43">
            <a:extLst>
              <a:ext uri="{FF2B5EF4-FFF2-40B4-BE49-F238E27FC236}">
                <a16:creationId xmlns:a16="http://schemas.microsoft.com/office/drawing/2014/main" id="{1D59D7BC-4495-4757-A7D4-58134F988143}"/>
              </a:ext>
            </a:extLst>
          </p:cNvPr>
          <p:cNvSpPr/>
          <p:nvPr/>
        </p:nvSpPr>
        <p:spPr>
          <a:xfrm>
            <a:off x="3812320" y="6883234"/>
            <a:ext cx="3045679" cy="2062103"/>
          </a:xfrm>
          <a:prstGeom prst="rect">
            <a:avLst/>
          </a:prstGeom>
          <a:ln w="28575">
            <a:solidFill>
              <a:srgbClr val="FFFF00"/>
            </a:solidFill>
            <a:prstDash val="solid"/>
          </a:ln>
        </p:spPr>
        <p:txBody>
          <a:bodyPr wrap="square">
            <a:spAutoFit/>
          </a:bodyPr>
          <a:lstStyle/>
          <a:p>
            <a:pPr algn="just"/>
            <a:r>
              <a:rPr lang="en-US" sz="1100" b="1" dirty="0"/>
              <a:t>Use the information in the two flow diagrams and your own knowledge and understanding to evaluate whether more of this ethanol should be produced from food crops or from crude oil.</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57" name="TextBox 56">
            <a:extLst>
              <a:ext uri="{FF2B5EF4-FFF2-40B4-BE49-F238E27FC236}">
                <a16:creationId xmlns:a16="http://schemas.microsoft.com/office/drawing/2014/main" id="{87096248-9B4B-42C3-BAC6-3D721C2DB6E3}"/>
              </a:ext>
            </a:extLst>
          </p:cNvPr>
          <p:cNvSpPr txBox="1"/>
          <p:nvPr/>
        </p:nvSpPr>
        <p:spPr>
          <a:xfrm>
            <a:off x="3664678" y="8717091"/>
            <a:ext cx="846145" cy="307777"/>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400" b="1" dirty="0">
                <a:solidFill>
                  <a:prstClr val="black"/>
                </a:solidFill>
              </a:rPr>
              <a:t>Ethanol</a:t>
            </a: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10557</TotalTime>
  <Words>229</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Ethanol Production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Chalky Chalk</cp:lastModifiedBy>
  <cp:revision>55</cp:revision>
  <dcterms:created xsi:type="dcterms:W3CDTF">2019-02-02T18:17:28Z</dcterms:created>
  <dcterms:modified xsi:type="dcterms:W3CDTF">2019-03-24T21:30:45Z</dcterms:modified>
</cp:coreProperties>
</file>