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2178" y="8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15/02/2025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15/02/2025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15/02/2025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15/02/2025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15/02/2025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15/02/2025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Coordination of the Heart </a:t>
            </a: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rPr>
              <a:t>Question</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E2084D59-1CC2-47B3-040A-D3EA5A4DB419}"/>
              </a:ext>
            </a:extLst>
          </p:cNvPr>
          <p:cNvSpPr txBox="1"/>
          <p:nvPr/>
        </p:nvSpPr>
        <p:spPr>
          <a:xfrm>
            <a:off x="356406" y="838330"/>
            <a:ext cx="6137701" cy="1200329"/>
          </a:xfrm>
          <a:prstGeom prst="rect">
            <a:avLst/>
          </a:prstGeom>
          <a:noFill/>
        </p:spPr>
        <p:txBody>
          <a:bodyPr wrap="square">
            <a:spAutoFit/>
          </a:bodyPr>
          <a:lstStyle/>
          <a:p>
            <a:pPr>
              <a:spcBef>
                <a:spcPts val="1200"/>
              </a:spcBef>
            </a:pPr>
            <a:r>
              <a:rPr lang="en-GB" dirty="0"/>
              <a:t>Describe how heart action is initiated and coordinated by the SAN and explain why the muscle in the walls of the atria does not contract at the same time as the muscle in the walls of the ventricles.</a:t>
            </a:r>
          </a:p>
        </p:txBody>
      </p:sp>
      <p:sp>
        <p:nvSpPr>
          <p:cNvPr id="8" name="Rectangle 2">
            <a:extLst>
              <a:ext uri="{FF2B5EF4-FFF2-40B4-BE49-F238E27FC236}">
                <a16:creationId xmlns:a16="http://schemas.microsoft.com/office/drawing/2014/main" id="{C56A6E68-8521-86C7-26F5-257848B53250}"/>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85B0B7B5-B96A-5599-ABDF-D4278032F4D0}"/>
              </a:ext>
            </a:extLst>
          </p:cNvPr>
          <p:cNvSpPr txBox="1"/>
          <p:nvPr/>
        </p:nvSpPr>
        <p:spPr>
          <a:xfrm rot="16200000">
            <a:off x="-2624505" y="5294127"/>
            <a:ext cx="6496097" cy="584775"/>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a:ln>
                  <a:noFill/>
                </a:ln>
                <a:solidFill>
                  <a:sysClr val="windowText" lastClr="000000"/>
                </a:solidFill>
                <a:effectLst/>
                <a:uLnTx/>
                <a:uFillTx/>
                <a:latin typeface="Calibri" panose="020F0502020204030204"/>
                <a:ea typeface="+mn-ea"/>
                <a:cs typeface="+mn-cs"/>
              </a:rPr>
              <a:t>Answer</a:t>
            </a:r>
            <a:endParaRPr kumimoji="0" lang="en-GB" sz="2800" b="0" i="0" u="none" strike="noStrike" kern="0" cap="none" spc="0" normalizeH="0" baseline="0" noProof="0" dirty="0">
              <a:ln>
                <a:noFill/>
              </a:ln>
              <a:solidFill>
                <a:sysClr val="windowText" lastClr="000000"/>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B280D046-E9A5-EA07-06DE-4160070CC45F}"/>
              </a:ext>
            </a:extLst>
          </p:cNvPr>
          <p:cNvSpPr txBox="1"/>
          <p:nvPr/>
        </p:nvSpPr>
        <p:spPr>
          <a:xfrm>
            <a:off x="915932" y="2419967"/>
            <a:ext cx="5650207" cy="5909310"/>
          </a:xfrm>
          <a:prstGeom prst="rect">
            <a:avLst/>
          </a:prstGeom>
          <a:noFill/>
        </p:spPr>
        <p:txBody>
          <a:bodyPr wrap="square" rtlCol="0">
            <a:spAutoFit/>
          </a:bodyPr>
          <a:lstStyle/>
          <a:p>
            <a:r>
              <a:rPr lang="en-GB" b="1"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7" name="TextBox 6">
            <a:extLst>
              <a:ext uri="{FF2B5EF4-FFF2-40B4-BE49-F238E27FC236}">
                <a16:creationId xmlns:a16="http://schemas.microsoft.com/office/drawing/2014/main" id="{DD222202-49B8-259D-7565-94B350C0B185}"/>
              </a:ext>
            </a:extLst>
          </p:cNvPr>
          <p:cNvSpPr txBox="1"/>
          <p:nvPr/>
        </p:nvSpPr>
        <p:spPr>
          <a:xfrm>
            <a:off x="1042597" y="8352774"/>
            <a:ext cx="3994098"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lang="en-GB" sz="2400" b="1" kern="0" dirty="0">
                <a:solidFill>
                  <a:prstClr val="black"/>
                </a:solidFill>
                <a:latin typeface="Arial" panose="020B0604020202020204" pitchFamily="34" charset="0"/>
                <a:ea typeface="Times New Roman" panose="02020603050405020304" pitchFamily="18" charset="0"/>
              </a:rPr>
              <a:t>Video link</a:t>
            </a:r>
            <a:endPar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2EBD9F22-24DB-0B16-6720-2253B488A3CE}"/>
              </a:ext>
            </a:extLst>
          </p:cNvPr>
          <p:cNvPicPr>
            <a:picLocks noChangeAspect="1"/>
          </p:cNvPicPr>
          <p:nvPr/>
        </p:nvPicPr>
        <p:blipFill>
          <a:blip r:embed="rId3"/>
          <a:stretch>
            <a:fillRect/>
          </a:stretch>
        </p:blipFill>
        <p:spPr>
          <a:xfrm>
            <a:off x="5096656" y="7384016"/>
            <a:ext cx="1469483" cy="1474317"/>
          </a:xfrm>
          <a:prstGeom prst="rect">
            <a:avLst/>
          </a:prstGeom>
        </p:spPr>
      </p:pic>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81754"/>
    </mc:Choice>
    <mc:Fallback xmlns="">
      <p:transition spd="slow" advTm="81754"/>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8|18.3|19|11.1"/>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7041</TotalTime>
  <Words>48</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85</cp:revision>
  <dcterms:created xsi:type="dcterms:W3CDTF">2024-01-19T05:37:07Z</dcterms:created>
  <dcterms:modified xsi:type="dcterms:W3CDTF">2025-02-15T09:49:24Z</dcterms:modified>
</cp:coreProperties>
</file>