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>
        <p:scale>
          <a:sx n="50" d="100"/>
          <a:sy n="50" d="100"/>
        </p:scale>
        <p:origin x="921" y="6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2E707-C4BE-7DC6-2454-26CD43240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7A797-4FFC-C2D2-9E24-75EDECC084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1B7F6-0687-AB6C-F427-0F6D1C9E8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902E2-B309-422F-81B8-B913B5E3CB73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03020-220C-B623-E2EC-B526BA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E2A94-6675-1C25-2065-DC66AA961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C4B8A-98D4-458C-BB93-C9A73DAA6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805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CF154-4580-20F2-B5FB-5B0C3238D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67CE70-50F5-B095-2D0A-A1F68227FA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866B82-CC9D-25A4-4F6B-DEB9F6916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902E2-B309-422F-81B8-B913B5E3CB73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F9D00-E225-6ACE-A6BD-E74F15096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CAF33-AD9F-1BFD-183A-C8BEFB882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C4B8A-98D4-458C-BB93-C9A73DAA6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421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4EDFDE-9B2C-2A5A-059A-3C104658BD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1F569A-0992-508A-76E3-11C8F26CB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1E9AA-9D2F-FD29-5671-4F577607F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902E2-B309-422F-81B8-B913B5E3CB73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93DF44-8D58-A336-AEDF-F81EEEE56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7D7FD-711B-F1C6-B5CE-91A1438EF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C4B8A-98D4-458C-BB93-C9A73DAA6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9789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C9CDA-A0DB-6025-E2F6-3F96520D2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31E6A-2A13-FF3F-3A8A-36B5A20B6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7DCE3-C026-E6B7-2F7D-BC7C96CD1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902E2-B309-422F-81B8-B913B5E3CB73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933D74-4252-7577-ECE2-4E46EC367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6A8638-55B5-7BCA-3EEF-D78C7F57F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C4B8A-98D4-458C-BB93-C9A73DAA6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391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12A36-B34A-226B-40CB-81ADFBE41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D3D51E-850F-01DC-7A34-683046AEC2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6FC0E-DB34-84E3-38C4-5DF9674CC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902E2-B309-422F-81B8-B913B5E3CB73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4B2518-5B11-E7FD-7D56-8B5D692A7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0C823-6ADE-2F59-9412-748246A1B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C4B8A-98D4-458C-BB93-C9A73DAA6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277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6B743-572E-1428-5E5A-F2D5889A6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89635C-85F7-BB21-2640-9342961DA6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15F5C-889E-6ADB-E764-7755ABD347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64507A-1DE1-4B1D-B368-A53669755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902E2-B309-422F-81B8-B913B5E3CB73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8E84A0-51A0-2709-0BC1-78089538C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4D360-0F52-6742-A25A-CDE008D13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C4B8A-98D4-458C-BB93-C9A73DAA6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648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1DD12-BF98-1190-7F49-5A363495A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8F7385-8545-3F9B-FFD6-3D77BDCBC9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36F8DE-8612-5AEB-1CDC-592AED2C09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1A38E7-5349-2258-93B7-9D78519726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E85B62-4A1D-B41A-2D49-3101B2C95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E5114F-2A0C-7F78-E18F-68A8981BF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902E2-B309-422F-81B8-B913B5E3CB73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B4DE5C-8D5A-5EB7-4DC8-4D7A029EA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1D8F63-8EEE-F5C1-0CFB-5CFD591E6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C4B8A-98D4-458C-BB93-C9A73DAA6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583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05B87-C779-2B68-08E7-079E08DD9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4EC12F-62D3-B493-036D-2CA3AC2EE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902E2-B309-422F-81B8-B913B5E3CB73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62DA16-67E1-326D-3834-828DF4C3C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9704C7-FCD8-588D-7387-043E93DDE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C4B8A-98D4-458C-BB93-C9A73DAA6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852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16BA2F-20B9-E09A-E9BB-E618D3364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902E2-B309-422F-81B8-B913B5E3CB73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F5BE8E-0913-D5A5-ED09-CC94F9C1A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D752FA-93C1-FD16-7092-BFB4619F8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C4B8A-98D4-458C-BB93-C9A73DAA6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896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36467-3472-30AA-FADA-C579F7B88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A4352-28DA-1005-A1E8-8DFA4A0F7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FD0391-F871-2201-B5F9-C74F513A78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4F89C7-DE43-37D5-46C7-54F8A25BB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902E2-B309-422F-81B8-B913B5E3CB73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7A96AC-D858-C7C6-A7D0-B66E31F6A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7FDA47-21FC-29E4-665B-4212DEDF9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C4B8A-98D4-458C-BB93-C9A73DAA6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463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2BEA-0154-84AC-20BD-699E52EF8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37D155-FA76-ED54-7607-75D5879075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B18BA9-77F3-850A-C19E-28E3257EF8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2FDF2A-E6C0-8BDD-C861-51F7EFE60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902E2-B309-422F-81B8-B913B5E3CB73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A3E0FC-A401-56A6-3B8A-D9226269A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9DA1FC-9C95-288D-EE53-695572850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C4B8A-98D4-458C-BB93-C9A73DAA6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758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B4B389-E779-5A87-9638-A583ACCD9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4855D-7E1C-9412-4096-CFD2E18761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B3715-F06B-CA17-801E-3E3F202B06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7902E2-B309-422F-81B8-B913B5E3CB73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62E98-7A30-A1C2-5357-0EE31AFA18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9FEEC-A21E-AB27-32C5-A72669AAB5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EC4B8A-98D4-458C-BB93-C9A73DAA6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74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1BC3C69-C28D-0AF7-8789-DA1CD5FDD2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backgroundMark x1="38965" y1="43945" x2="38965" y2="43945"/>
                        <a14:backgroundMark x1="38965" y1="43652" x2="38965" y2="43652"/>
                        <a14:backgroundMark x1="50488" y1="31250" x2="50488" y2="31250"/>
                        <a14:backgroundMark x1="42969" y1="34180" x2="42969" y2="3418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67000" y="47767"/>
            <a:ext cx="6858000" cy="6858000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6FFAEA2E-4192-E6A8-4683-CC214131064E}"/>
              </a:ext>
            </a:extLst>
          </p:cNvPr>
          <p:cNvGrpSpPr/>
          <p:nvPr/>
        </p:nvGrpSpPr>
        <p:grpSpPr>
          <a:xfrm>
            <a:off x="6844352" y="286066"/>
            <a:ext cx="4742657" cy="2082141"/>
            <a:chOff x="-307074" y="381279"/>
            <a:chExt cx="4742657" cy="2082141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40D53326-4600-122D-F118-BB0DB586972B}"/>
                </a:ext>
              </a:extLst>
            </p:cNvPr>
            <p:cNvGrpSpPr/>
            <p:nvPr/>
          </p:nvGrpSpPr>
          <p:grpSpPr>
            <a:xfrm>
              <a:off x="1021242" y="381279"/>
              <a:ext cx="3414341" cy="1206407"/>
              <a:chOff x="6650870" y="2816783"/>
              <a:chExt cx="3165077" cy="1510172"/>
            </a:xfrm>
          </p:grpSpPr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6A577636-FFCB-F13D-3792-33150EC8F179}"/>
                  </a:ext>
                </a:extLst>
              </p:cNvPr>
              <p:cNvSpPr/>
              <p:nvPr/>
            </p:nvSpPr>
            <p:spPr>
              <a:xfrm>
                <a:off x="6650870" y="2816783"/>
                <a:ext cx="3165077" cy="1510172"/>
              </a:xfrm>
              <a:prstGeom prst="roundRect">
                <a:avLst>
                  <a:gd name="adj" fmla="val 8752"/>
                </a:avLst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76AB2AF-EA75-5D6B-5B03-67860319F063}"/>
                  </a:ext>
                </a:extLst>
              </p:cNvPr>
              <p:cNvSpPr txBox="1"/>
              <p:nvPr/>
            </p:nvSpPr>
            <p:spPr>
              <a:xfrm>
                <a:off x="6697645" y="2816784"/>
                <a:ext cx="3071526" cy="15025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defTabSz="457200">
                  <a:defRPr/>
                </a:pPr>
                <a:r>
                  <a:rPr lang="en-GB" b="1" dirty="0"/>
                  <a:t>Blood enters the kidneys</a:t>
                </a:r>
                <a:r>
                  <a:rPr lang="en-GB" dirty="0"/>
                  <a:t> through the renal artery and flows into millions of tiny filtering units called </a:t>
                </a:r>
                <a:r>
                  <a:rPr lang="en-GB" b="1" dirty="0"/>
                  <a:t>Nephron</a:t>
                </a:r>
                <a:r>
                  <a:rPr lang="en-GB" dirty="0"/>
                  <a:t>.</a:t>
                </a: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</p:grp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50C4ED7E-26FD-8598-3FE7-55548066B7A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307074" y="1581609"/>
              <a:ext cx="1589964" cy="881811"/>
            </a:xfrm>
            <a:prstGeom prst="straightConnector1">
              <a:avLst/>
            </a:prstGeom>
            <a:ln w="57150">
              <a:solidFill>
                <a:srgbClr val="FFFF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5B4A6DD-5CD8-72D4-8A2C-65D1EA3F15F4}"/>
              </a:ext>
            </a:extLst>
          </p:cNvPr>
          <p:cNvGrpSpPr/>
          <p:nvPr/>
        </p:nvGrpSpPr>
        <p:grpSpPr>
          <a:xfrm>
            <a:off x="7902055" y="2686725"/>
            <a:ext cx="4157366" cy="2113396"/>
            <a:chOff x="613458" y="345665"/>
            <a:chExt cx="3822125" cy="1754326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9E670EC-3427-ED0B-27A7-57544B5520EC}"/>
                </a:ext>
              </a:extLst>
            </p:cNvPr>
            <p:cNvGrpSpPr/>
            <p:nvPr/>
          </p:nvGrpSpPr>
          <p:grpSpPr>
            <a:xfrm>
              <a:off x="1021242" y="345665"/>
              <a:ext cx="3414341" cy="1754326"/>
              <a:chOff x="6650870" y="2772201"/>
              <a:chExt cx="3165077" cy="2196052"/>
            </a:xfrm>
          </p:grpSpPr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6B0673D4-E2DA-FC93-8AF3-019F40F73325}"/>
                  </a:ext>
                </a:extLst>
              </p:cNvPr>
              <p:cNvSpPr/>
              <p:nvPr/>
            </p:nvSpPr>
            <p:spPr>
              <a:xfrm>
                <a:off x="6650870" y="2816783"/>
                <a:ext cx="3165077" cy="1510172"/>
              </a:xfrm>
              <a:prstGeom prst="roundRect">
                <a:avLst>
                  <a:gd name="adj" fmla="val 8752"/>
                </a:avLst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5EA98C5-6271-B2EA-4A38-A3E0327FBBA9}"/>
                  </a:ext>
                </a:extLst>
              </p:cNvPr>
              <p:cNvSpPr txBox="1"/>
              <p:nvPr/>
            </p:nvSpPr>
            <p:spPr>
              <a:xfrm>
                <a:off x="6665380" y="2772201"/>
                <a:ext cx="3071526" cy="21960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defTabSz="457200">
                  <a:defRPr/>
                </a:pPr>
                <a:r>
                  <a:rPr lang="en-GB" b="1" dirty="0"/>
                  <a:t>Ultrafiltration occurs</a:t>
                </a:r>
                <a:r>
                  <a:rPr lang="en-GB" dirty="0"/>
                  <a:t> in the glomerulus, where high pressure forces small molecules such as water, glucose, salts and urea out of the blood into the nephron.</a:t>
                </a: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</p:grp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87B12FA5-2CE5-D927-1C4A-690A19838CB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3458" y="619247"/>
              <a:ext cx="489341" cy="420825"/>
            </a:xfrm>
            <a:prstGeom prst="straightConnector1">
              <a:avLst/>
            </a:prstGeom>
            <a:ln w="57150">
              <a:solidFill>
                <a:srgbClr val="FFFF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7FC714E-79F6-D192-4053-E4A29000957B}"/>
              </a:ext>
            </a:extLst>
          </p:cNvPr>
          <p:cNvGrpSpPr/>
          <p:nvPr/>
        </p:nvGrpSpPr>
        <p:grpSpPr>
          <a:xfrm>
            <a:off x="604991" y="844540"/>
            <a:ext cx="5176459" cy="1623747"/>
            <a:chOff x="1021242" y="345665"/>
            <a:chExt cx="5176459" cy="1623747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627AEB51-7C1F-F15F-C148-9963641DF070}"/>
                </a:ext>
              </a:extLst>
            </p:cNvPr>
            <p:cNvGrpSpPr/>
            <p:nvPr/>
          </p:nvGrpSpPr>
          <p:grpSpPr>
            <a:xfrm>
              <a:off x="1021242" y="345665"/>
              <a:ext cx="3414341" cy="1242022"/>
              <a:chOff x="6650870" y="2772201"/>
              <a:chExt cx="3165077" cy="1554754"/>
            </a:xfrm>
          </p:grpSpPr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B6FC1F2B-409C-13DC-FE16-64B6F6295737}"/>
                  </a:ext>
                </a:extLst>
              </p:cNvPr>
              <p:cNvSpPr/>
              <p:nvPr/>
            </p:nvSpPr>
            <p:spPr>
              <a:xfrm>
                <a:off x="6650870" y="2816783"/>
                <a:ext cx="3165077" cy="1510172"/>
              </a:xfrm>
              <a:prstGeom prst="roundRect">
                <a:avLst>
                  <a:gd name="adj" fmla="val 8752"/>
                </a:avLst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ADEF87C-8F77-F47A-9614-22D58316E27A}"/>
                  </a:ext>
                </a:extLst>
              </p:cNvPr>
              <p:cNvSpPr txBox="1"/>
              <p:nvPr/>
            </p:nvSpPr>
            <p:spPr>
              <a:xfrm>
                <a:off x="6665380" y="2772201"/>
                <a:ext cx="3071526" cy="15025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defTabSz="457200">
                  <a:defRPr/>
                </a:pPr>
                <a:r>
                  <a:rPr lang="en-GB" b="1" dirty="0"/>
                  <a:t>Large molecules</a:t>
                </a:r>
                <a:r>
                  <a:rPr lang="en-GB" dirty="0"/>
                  <a:t>, such as proteins and blood cells, are too big to pass through the filter and remain in the blood.</a:t>
                </a: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</p:grp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96F5BD26-6751-6A9A-5C56-ADDA36EB96FE}"/>
                </a:ext>
              </a:extLst>
            </p:cNvPr>
            <p:cNvCxnSpPr>
              <a:cxnSpLocks/>
            </p:cNvCxnSpPr>
            <p:nvPr/>
          </p:nvCxnSpPr>
          <p:spPr>
            <a:xfrm>
              <a:off x="4350317" y="1084265"/>
              <a:ext cx="1847384" cy="885147"/>
            </a:xfrm>
            <a:prstGeom prst="straightConnector1">
              <a:avLst/>
            </a:prstGeom>
            <a:ln w="57150">
              <a:solidFill>
                <a:srgbClr val="FFFF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B38FEB36-956B-CD37-1C1E-2C910DFF4FAF}"/>
              </a:ext>
            </a:extLst>
          </p:cNvPr>
          <p:cNvGrpSpPr/>
          <p:nvPr/>
        </p:nvGrpSpPr>
        <p:grpSpPr>
          <a:xfrm>
            <a:off x="170209" y="3126972"/>
            <a:ext cx="4292327" cy="2581269"/>
            <a:chOff x="1021242" y="162683"/>
            <a:chExt cx="3684369" cy="1986797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A96D23B2-8F0D-05DC-8C22-5AE62376DE72}"/>
                </a:ext>
              </a:extLst>
            </p:cNvPr>
            <p:cNvGrpSpPr/>
            <p:nvPr/>
          </p:nvGrpSpPr>
          <p:grpSpPr>
            <a:xfrm>
              <a:off x="1021242" y="381280"/>
              <a:ext cx="3414341" cy="1768200"/>
              <a:chOff x="6650870" y="2816783"/>
              <a:chExt cx="3165077" cy="2213419"/>
            </a:xfrm>
          </p:grpSpPr>
          <p:sp>
            <p:nvSpPr>
              <p:cNvPr id="29" name="Rectangle: Rounded Corners 28">
                <a:extLst>
                  <a:ext uri="{FF2B5EF4-FFF2-40B4-BE49-F238E27FC236}">
                    <a16:creationId xmlns:a16="http://schemas.microsoft.com/office/drawing/2014/main" id="{96F76F6C-3A34-9937-9E1E-40F108A95599}"/>
                  </a:ext>
                </a:extLst>
              </p:cNvPr>
              <p:cNvSpPr/>
              <p:nvPr/>
            </p:nvSpPr>
            <p:spPr>
              <a:xfrm>
                <a:off x="6650870" y="2816783"/>
                <a:ext cx="3165077" cy="1510172"/>
              </a:xfrm>
              <a:prstGeom prst="roundRect">
                <a:avLst>
                  <a:gd name="adj" fmla="val 8752"/>
                </a:avLst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F0E1AA1-11F6-D254-D936-249149AA26D8}"/>
                  </a:ext>
                </a:extLst>
              </p:cNvPr>
              <p:cNvSpPr txBox="1"/>
              <p:nvPr/>
            </p:nvSpPr>
            <p:spPr>
              <a:xfrm>
                <a:off x="6661016" y="2834150"/>
                <a:ext cx="3071526" cy="21960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defTabSz="457200">
                  <a:defRPr/>
                </a:pPr>
                <a:r>
                  <a:rPr lang="en-GB" b="1" dirty="0"/>
                  <a:t>Selective reabsorption takes place</a:t>
                </a:r>
                <a:r>
                  <a:rPr lang="en-GB" dirty="0"/>
                  <a:t> in the kidney tubules, where useful substances like glucose, some salts and most of the water are reabsorbed back into the blood.</a:t>
                </a: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</p:grp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91DB49EC-5A29-B44E-41F7-4DCEBD6BA5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50318" y="162683"/>
              <a:ext cx="355293" cy="305023"/>
            </a:xfrm>
            <a:prstGeom prst="straightConnector1">
              <a:avLst/>
            </a:prstGeom>
            <a:ln w="57150">
              <a:solidFill>
                <a:srgbClr val="FFFF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7DCACBF-CC88-DEB4-5AF3-8EBD2EA78C61}"/>
              </a:ext>
            </a:extLst>
          </p:cNvPr>
          <p:cNvGrpSpPr/>
          <p:nvPr/>
        </p:nvGrpSpPr>
        <p:grpSpPr>
          <a:xfrm>
            <a:off x="1812812" y="2745247"/>
            <a:ext cx="3414341" cy="3484858"/>
            <a:chOff x="1021242" y="-2943371"/>
            <a:chExt cx="3414341" cy="4531058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1923AB38-EC95-E535-E275-DDC73DC88421}"/>
                </a:ext>
              </a:extLst>
            </p:cNvPr>
            <p:cNvGrpSpPr/>
            <p:nvPr/>
          </p:nvGrpSpPr>
          <p:grpSpPr>
            <a:xfrm>
              <a:off x="1021242" y="345665"/>
              <a:ext cx="3414341" cy="1242022"/>
              <a:chOff x="6650870" y="2772201"/>
              <a:chExt cx="3165077" cy="1554754"/>
            </a:xfrm>
          </p:grpSpPr>
          <p:sp>
            <p:nvSpPr>
              <p:cNvPr id="35" name="Rectangle: Rounded Corners 34">
                <a:extLst>
                  <a:ext uri="{FF2B5EF4-FFF2-40B4-BE49-F238E27FC236}">
                    <a16:creationId xmlns:a16="http://schemas.microsoft.com/office/drawing/2014/main" id="{282BB7B4-DF41-ECE1-D759-1643C59C1EA2}"/>
                  </a:ext>
                </a:extLst>
              </p:cNvPr>
              <p:cNvSpPr/>
              <p:nvPr/>
            </p:nvSpPr>
            <p:spPr>
              <a:xfrm>
                <a:off x="6650870" y="2816783"/>
                <a:ext cx="3165077" cy="1510172"/>
              </a:xfrm>
              <a:prstGeom prst="roundRect">
                <a:avLst>
                  <a:gd name="adj" fmla="val 8752"/>
                </a:avLst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4E237E61-2806-9DFD-F07D-9D446EBD3A0F}"/>
                  </a:ext>
                </a:extLst>
              </p:cNvPr>
              <p:cNvSpPr txBox="1"/>
              <p:nvPr/>
            </p:nvSpPr>
            <p:spPr>
              <a:xfrm>
                <a:off x="6665380" y="2772201"/>
                <a:ext cx="3071526" cy="11558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defTabSz="457200">
                  <a:defRPr/>
                </a:pPr>
                <a:r>
                  <a:rPr lang="en-GB" b="1" dirty="0"/>
                  <a:t>Waste products remain</a:t>
                </a:r>
                <a:r>
                  <a:rPr lang="en-GB" dirty="0"/>
                  <a:t>, including urea and excess water or salts, forming urine.</a:t>
                </a: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</p:grp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2EDA73FF-00F4-3604-9200-93355D121B3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11105" y="-2943371"/>
              <a:ext cx="379668" cy="3324650"/>
            </a:xfrm>
            <a:prstGeom prst="straightConnector1">
              <a:avLst/>
            </a:prstGeom>
            <a:ln w="57150">
              <a:solidFill>
                <a:srgbClr val="FFFF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57D7FBA-B029-7A1C-C624-880B68DF849F}"/>
              </a:ext>
            </a:extLst>
          </p:cNvPr>
          <p:cNvGrpSpPr/>
          <p:nvPr/>
        </p:nvGrpSpPr>
        <p:grpSpPr>
          <a:xfrm>
            <a:off x="7135924" y="4692673"/>
            <a:ext cx="4599466" cy="1491075"/>
            <a:chOff x="119369" y="345665"/>
            <a:chExt cx="4316214" cy="1477328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1C5F8CE7-1D18-EB13-DEFC-185E77714ABC}"/>
                </a:ext>
              </a:extLst>
            </p:cNvPr>
            <p:cNvGrpSpPr/>
            <p:nvPr/>
          </p:nvGrpSpPr>
          <p:grpSpPr>
            <a:xfrm>
              <a:off x="1021242" y="345665"/>
              <a:ext cx="3414341" cy="1477328"/>
              <a:chOff x="6650870" y="2772201"/>
              <a:chExt cx="3165077" cy="1849308"/>
            </a:xfrm>
          </p:grpSpPr>
          <p:sp>
            <p:nvSpPr>
              <p:cNvPr id="41" name="Rectangle: Rounded Corners 40">
                <a:extLst>
                  <a:ext uri="{FF2B5EF4-FFF2-40B4-BE49-F238E27FC236}">
                    <a16:creationId xmlns:a16="http://schemas.microsoft.com/office/drawing/2014/main" id="{E069BCB5-F1B9-8295-EC93-376FEAC5DC9E}"/>
                  </a:ext>
                </a:extLst>
              </p:cNvPr>
              <p:cNvSpPr/>
              <p:nvPr/>
            </p:nvSpPr>
            <p:spPr>
              <a:xfrm>
                <a:off x="6650870" y="2816783"/>
                <a:ext cx="3165077" cy="1510172"/>
              </a:xfrm>
              <a:prstGeom prst="roundRect">
                <a:avLst>
                  <a:gd name="adj" fmla="val 8752"/>
                </a:avLst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4AC59B3F-C098-27FD-7114-69CFAE18208B}"/>
                  </a:ext>
                </a:extLst>
              </p:cNvPr>
              <p:cNvSpPr txBox="1"/>
              <p:nvPr/>
            </p:nvSpPr>
            <p:spPr>
              <a:xfrm>
                <a:off x="6665380" y="2772201"/>
                <a:ext cx="3071526" cy="184930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defTabSz="457200">
                  <a:defRPr/>
                </a:pPr>
                <a:r>
                  <a:rPr lang="en-GB" b="1" dirty="0"/>
                  <a:t>Urine flows from the kidneys to the bladder</a:t>
                </a:r>
                <a:r>
                  <a:rPr lang="en-GB" dirty="0"/>
                  <a:t> through the </a:t>
                </a:r>
                <a:r>
                  <a:rPr lang="en-GB" b="1" dirty="0"/>
                  <a:t>Ureter</a:t>
                </a:r>
                <a:r>
                  <a:rPr lang="en-GB" dirty="0"/>
                  <a:t>, where it is stored before leaving the body through the </a:t>
                </a:r>
                <a:r>
                  <a:rPr lang="en-GB" b="1" dirty="0"/>
                  <a:t>Urethra</a:t>
                </a:r>
                <a:r>
                  <a:rPr lang="en-GB" dirty="0"/>
                  <a:t>.</a:t>
                </a: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</p:grp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111DB312-1DEF-995A-7191-74D2D2F8FBB4}"/>
                </a:ext>
              </a:extLst>
            </p:cNvPr>
            <p:cNvCxnSpPr>
              <a:cxnSpLocks/>
              <a:stCxn id="42" idx="1"/>
            </p:cNvCxnSpPr>
            <p:nvPr/>
          </p:nvCxnSpPr>
          <p:spPr>
            <a:xfrm flipH="1" flipV="1">
              <a:off x="119369" y="658722"/>
              <a:ext cx="917526" cy="425608"/>
            </a:xfrm>
            <a:prstGeom prst="straightConnector1">
              <a:avLst/>
            </a:prstGeom>
            <a:ln w="57150">
              <a:solidFill>
                <a:srgbClr val="FFFF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EDA2AC2E-B120-FC35-8F9E-DB0B83D90402}"/>
              </a:ext>
            </a:extLst>
          </p:cNvPr>
          <p:cNvSpPr txBox="1"/>
          <p:nvPr/>
        </p:nvSpPr>
        <p:spPr>
          <a:xfrm>
            <a:off x="225323" y="144707"/>
            <a:ext cx="2955003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 The Renal System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3D32401-1BAC-116D-6625-7A3BA9CC07C2}"/>
              </a:ext>
            </a:extLst>
          </p:cNvPr>
          <p:cNvSpPr txBox="1"/>
          <p:nvPr/>
        </p:nvSpPr>
        <p:spPr>
          <a:xfrm>
            <a:off x="5599370" y="5445263"/>
            <a:ext cx="977739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GB" b="1" kern="0" dirty="0">
                <a:solidFill>
                  <a:sysClr val="windowText" lastClr="000000"/>
                </a:solidFill>
                <a:latin typeface="Calibri" panose="020F0502020204030204"/>
              </a:rPr>
              <a:t>Bladder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DB9889A-CF0A-C841-2229-4C4A24E62941}"/>
              </a:ext>
            </a:extLst>
          </p:cNvPr>
          <p:cNvSpPr txBox="1"/>
          <p:nvPr/>
        </p:nvSpPr>
        <p:spPr>
          <a:xfrm>
            <a:off x="3445196" y="2537805"/>
            <a:ext cx="977739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GB" b="1" kern="0" dirty="0">
                <a:solidFill>
                  <a:sysClr val="windowText" lastClr="000000"/>
                </a:solidFill>
                <a:latin typeface="Calibri" panose="020F0502020204030204"/>
              </a:rPr>
              <a:t>Kidney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5A51378-1FD9-E730-1E15-CE67D23EAD11}"/>
              </a:ext>
            </a:extLst>
          </p:cNvPr>
          <p:cNvSpPr txBox="1"/>
          <p:nvPr/>
        </p:nvSpPr>
        <p:spPr>
          <a:xfrm>
            <a:off x="4445114" y="1226604"/>
            <a:ext cx="1323582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GB" b="1" kern="0" dirty="0">
                <a:solidFill>
                  <a:sysClr val="windowText" lastClr="000000"/>
                </a:solidFill>
                <a:latin typeface="Calibri" panose="020F0502020204030204"/>
              </a:rPr>
              <a:t>Renal vein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8CACD86-FCDC-D334-B7A0-436F06B3910C}"/>
              </a:ext>
            </a:extLst>
          </p:cNvPr>
          <p:cNvSpPr txBox="1"/>
          <p:nvPr/>
        </p:nvSpPr>
        <p:spPr>
          <a:xfrm>
            <a:off x="6300623" y="3171755"/>
            <a:ext cx="1399145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GB" b="1" kern="0" dirty="0">
                <a:solidFill>
                  <a:sysClr val="windowText" lastClr="000000"/>
                </a:solidFill>
                <a:latin typeface="Calibri" panose="020F0502020204030204"/>
              </a:rPr>
              <a:t>Renal Artery</a:t>
            </a:r>
          </a:p>
        </p:txBody>
      </p:sp>
    </p:spTree>
    <p:extLst>
      <p:ext uri="{BB962C8B-B14F-4D97-AF65-F5344CB8AC3E}">
        <p14:creationId xmlns:p14="http://schemas.microsoft.com/office/powerpoint/2010/main" val="4237670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48" grpId="0" animBg="1"/>
      <p:bldP spid="4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044FB0-19AD-34B6-790A-7C3DAF13A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3A87BE5-86BC-2566-DE62-31D39C8947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backgroundMark x1="38965" y1="43945" x2="38965" y2="43945"/>
                        <a14:backgroundMark x1="38965" y1="43652" x2="38965" y2="43652"/>
                        <a14:backgroundMark x1="50488" y1="31250" x2="50488" y2="31250"/>
                        <a14:backgroundMark x1="42969" y1="34180" x2="42969" y2="3418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67000" y="47767"/>
            <a:ext cx="6858000" cy="6858000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4D65F0E4-3A85-7F36-282E-561BB8C2F81D}"/>
              </a:ext>
            </a:extLst>
          </p:cNvPr>
          <p:cNvGrpSpPr/>
          <p:nvPr/>
        </p:nvGrpSpPr>
        <p:grpSpPr>
          <a:xfrm>
            <a:off x="6844352" y="286066"/>
            <a:ext cx="4742657" cy="2082141"/>
            <a:chOff x="-307074" y="381279"/>
            <a:chExt cx="4742657" cy="2082141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4C713D97-D7C4-F5C8-1789-57DF21B324C8}"/>
                </a:ext>
              </a:extLst>
            </p:cNvPr>
            <p:cNvGrpSpPr/>
            <p:nvPr/>
          </p:nvGrpSpPr>
          <p:grpSpPr>
            <a:xfrm>
              <a:off x="1021242" y="381279"/>
              <a:ext cx="3414341" cy="1206407"/>
              <a:chOff x="6650870" y="2816783"/>
              <a:chExt cx="3165077" cy="1510172"/>
            </a:xfrm>
          </p:grpSpPr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7916A320-F062-6E7F-CF95-38B976763D6D}"/>
                  </a:ext>
                </a:extLst>
              </p:cNvPr>
              <p:cNvSpPr/>
              <p:nvPr/>
            </p:nvSpPr>
            <p:spPr>
              <a:xfrm>
                <a:off x="6650870" y="2816783"/>
                <a:ext cx="3165077" cy="1510172"/>
              </a:xfrm>
              <a:prstGeom prst="roundRect">
                <a:avLst>
                  <a:gd name="adj" fmla="val 8752"/>
                </a:avLst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100CCEF-86B2-D793-C10B-DD51268581D6}"/>
                  </a:ext>
                </a:extLst>
              </p:cNvPr>
              <p:cNvSpPr txBox="1"/>
              <p:nvPr/>
            </p:nvSpPr>
            <p:spPr>
              <a:xfrm>
                <a:off x="6697645" y="2816784"/>
                <a:ext cx="3071526" cy="46232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rPr>
                  <a:t>Blood enters the kidneys</a:t>
                </a: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</p:grp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1D976BEF-3EFC-8220-D173-DF5E9808458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307074" y="1581609"/>
              <a:ext cx="1589964" cy="881811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8A3C73B-7DAB-0495-4CAB-8291692F2E4D}"/>
              </a:ext>
            </a:extLst>
          </p:cNvPr>
          <p:cNvGrpSpPr/>
          <p:nvPr/>
        </p:nvGrpSpPr>
        <p:grpSpPr>
          <a:xfrm>
            <a:off x="7902055" y="2686725"/>
            <a:ext cx="4157366" cy="1496235"/>
            <a:chOff x="613458" y="345665"/>
            <a:chExt cx="3822125" cy="1242022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8AB45EBF-2802-8EF2-F8AA-F5696935B394}"/>
                </a:ext>
              </a:extLst>
            </p:cNvPr>
            <p:cNvGrpSpPr/>
            <p:nvPr/>
          </p:nvGrpSpPr>
          <p:grpSpPr>
            <a:xfrm>
              <a:off x="1021242" y="345665"/>
              <a:ext cx="3414341" cy="1242022"/>
              <a:chOff x="6650870" y="2772201"/>
              <a:chExt cx="3165077" cy="1554754"/>
            </a:xfrm>
          </p:grpSpPr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2BCD3760-29C4-8391-F8D3-7529B945ED44}"/>
                  </a:ext>
                </a:extLst>
              </p:cNvPr>
              <p:cNvSpPr/>
              <p:nvPr/>
            </p:nvSpPr>
            <p:spPr>
              <a:xfrm>
                <a:off x="6650870" y="2816783"/>
                <a:ext cx="3165077" cy="1510172"/>
              </a:xfrm>
              <a:prstGeom prst="roundRect">
                <a:avLst>
                  <a:gd name="adj" fmla="val 8752"/>
                </a:avLst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44A80B2-B443-CD8F-0811-E38C2A4A81CF}"/>
                  </a:ext>
                </a:extLst>
              </p:cNvPr>
              <p:cNvSpPr txBox="1"/>
              <p:nvPr/>
            </p:nvSpPr>
            <p:spPr>
              <a:xfrm>
                <a:off x="6665380" y="2772201"/>
                <a:ext cx="3071526" cy="383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rPr>
                  <a:t>Ultrafiltration occurs</a:t>
                </a: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</p:grp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244B6030-91B7-E931-B5F1-08390F11617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3458" y="619247"/>
              <a:ext cx="489341" cy="420825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71D47EA-EDFB-8BD2-BB62-66BADE0A904D}"/>
              </a:ext>
            </a:extLst>
          </p:cNvPr>
          <p:cNvGrpSpPr/>
          <p:nvPr/>
        </p:nvGrpSpPr>
        <p:grpSpPr>
          <a:xfrm>
            <a:off x="604991" y="844540"/>
            <a:ext cx="5176459" cy="1623747"/>
            <a:chOff x="1021242" y="345665"/>
            <a:chExt cx="5176459" cy="1623747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BE42423-0C2B-5029-AACB-CD2AFE204269}"/>
                </a:ext>
              </a:extLst>
            </p:cNvPr>
            <p:cNvGrpSpPr/>
            <p:nvPr/>
          </p:nvGrpSpPr>
          <p:grpSpPr>
            <a:xfrm>
              <a:off x="1021242" y="345665"/>
              <a:ext cx="3414341" cy="1242022"/>
              <a:chOff x="6650870" y="2772201"/>
              <a:chExt cx="3165077" cy="1554754"/>
            </a:xfrm>
          </p:grpSpPr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E6C44673-C533-4EFD-E01C-CF767C953FDE}"/>
                  </a:ext>
                </a:extLst>
              </p:cNvPr>
              <p:cNvSpPr/>
              <p:nvPr/>
            </p:nvSpPr>
            <p:spPr>
              <a:xfrm>
                <a:off x="6650870" y="2816783"/>
                <a:ext cx="3165077" cy="1510172"/>
              </a:xfrm>
              <a:prstGeom prst="roundRect">
                <a:avLst>
                  <a:gd name="adj" fmla="val 8752"/>
                </a:avLst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7D14876-9A44-D521-38A4-1F6F0A3CF47D}"/>
                  </a:ext>
                </a:extLst>
              </p:cNvPr>
              <p:cNvSpPr txBox="1"/>
              <p:nvPr/>
            </p:nvSpPr>
            <p:spPr>
              <a:xfrm>
                <a:off x="6665380" y="2772201"/>
                <a:ext cx="3071526" cy="46232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rPr>
                  <a:t>Large molecules</a:t>
                </a:r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rPr>
                  <a:t>, </a:t>
                </a:r>
              </a:p>
            </p:txBody>
          </p:sp>
        </p:grp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94D1DB08-108D-470F-04DB-05C31AF8074C}"/>
                </a:ext>
              </a:extLst>
            </p:cNvPr>
            <p:cNvCxnSpPr>
              <a:cxnSpLocks/>
            </p:cNvCxnSpPr>
            <p:nvPr/>
          </p:nvCxnSpPr>
          <p:spPr>
            <a:xfrm>
              <a:off x="4350317" y="1084265"/>
              <a:ext cx="1847384" cy="885147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B71B4C0C-D892-817C-28D1-F37BB9405F66}"/>
              </a:ext>
            </a:extLst>
          </p:cNvPr>
          <p:cNvGrpSpPr/>
          <p:nvPr/>
        </p:nvGrpSpPr>
        <p:grpSpPr>
          <a:xfrm>
            <a:off x="170209" y="3126972"/>
            <a:ext cx="4292327" cy="1851383"/>
            <a:chOff x="1021242" y="162683"/>
            <a:chExt cx="3684369" cy="1425005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E20CE5AC-5DD3-A034-C982-DE2589E09BC3}"/>
                </a:ext>
              </a:extLst>
            </p:cNvPr>
            <p:cNvGrpSpPr/>
            <p:nvPr/>
          </p:nvGrpSpPr>
          <p:grpSpPr>
            <a:xfrm>
              <a:off x="1021242" y="381280"/>
              <a:ext cx="3414341" cy="1206408"/>
              <a:chOff x="6650870" y="2816783"/>
              <a:chExt cx="3165077" cy="1510172"/>
            </a:xfrm>
          </p:grpSpPr>
          <p:sp>
            <p:nvSpPr>
              <p:cNvPr id="29" name="Rectangle: Rounded Corners 28">
                <a:extLst>
                  <a:ext uri="{FF2B5EF4-FFF2-40B4-BE49-F238E27FC236}">
                    <a16:creationId xmlns:a16="http://schemas.microsoft.com/office/drawing/2014/main" id="{E3ACFFEB-CB1B-023E-79C7-8EC1BE227372}"/>
                  </a:ext>
                </a:extLst>
              </p:cNvPr>
              <p:cNvSpPr/>
              <p:nvPr/>
            </p:nvSpPr>
            <p:spPr>
              <a:xfrm>
                <a:off x="6650870" y="2816783"/>
                <a:ext cx="3165077" cy="1510172"/>
              </a:xfrm>
              <a:prstGeom prst="roundRect">
                <a:avLst>
                  <a:gd name="adj" fmla="val 8752"/>
                </a:avLst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BB7D2CE-2ED1-A4CA-2859-1FD9F3C7840D}"/>
                  </a:ext>
                </a:extLst>
              </p:cNvPr>
              <p:cNvSpPr txBox="1"/>
              <p:nvPr/>
            </p:nvSpPr>
            <p:spPr>
              <a:xfrm>
                <a:off x="6661016" y="2834150"/>
                <a:ext cx="3071526" cy="3558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rPr>
                  <a:t>Selective reabsorption takes place</a:t>
                </a: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</p:grp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9F9AB51F-AE53-35C1-E693-58E2DCF4B4A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50318" y="162683"/>
              <a:ext cx="355293" cy="305023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3A9F105-D8A1-8B92-DFF2-49324C709D02}"/>
              </a:ext>
            </a:extLst>
          </p:cNvPr>
          <p:cNvGrpSpPr/>
          <p:nvPr/>
        </p:nvGrpSpPr>
        <p:grpSpPr>
          <a:xfrm>
            <a:off x="1812812" y="2745247"/>
            <a:ext cx="3414341" cy="3484858"/>
            <a:chOff x="1021242" y="-2943371"/>
            <a:chExt cx="3414341" cy="4531058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3F61587F-9489-CC64-FE83-64780BA8B2B9}"/>
                </a:ext>
              </a:extLst>
            </p:cNvPr>
            <p:cNvGrpSpPr/>
            <p:nvPr/>
          </p:nvGrpSpPr>
          <p:grpSpPr>
            <a:xfrm>
              <a:off x="1021242" y="345665"/>
              <a:ext cx="3414341" cy="1242022"/>
              <a:chOff x="6650870" y="2772201"/>
              <a:chExt cx="3165077" cy="1554754"/>
            </a:xfrm>
          </p:grpSpPr>
          <p:sp>
            <p:nvSpPr>
              <p:cNvPr id="35" name="Rectangle: Rounded Corners 34">
                <a:extLst>
                  <a:ext uri="{FF2B5EF4-FFF2-40B4-BE49-F238E27FC236}">
                    <a16:creationId xmlns:a16="http://schemas.microsoft.com/office/drawing/2014/main" id="{B8FF51C8-EA4D-CE1C-2FDC-70DF8FB59E5F}"/>
                  </a:ext>
                </a:extLst>
              </p:cNvPr>
              <p:cNvSpPr/>
              <p:nvPr/>
            </p:nvSpPr>
            <p:spPr>
              <a:xfrm>
                <a:off x="6650870" y="2816783"/>
                <a:ext cx="3165077" cy="1510172"/>
              </a:xfrm>
              <a:prstGeom prst="roundRect">
                <a:avLst>
                  <a:gd name="adj" fmla="val 8752"/>
                </a:avLst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942139B2-5ECF-93FD-0157-1012EF051AD7}"/>
                  </a:ext>
                </a:extLst>
              </p:cNvPr>
              <p:cNvSpPr txBox="1"/>
              <p:nvPr/>
            </p:nvSpPr>
            <p:spPr>
              <a:xfrm>
                <a:off x="6665380" y="2772201"/>
                <a:ext cx="3071526" cy="6011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rPr>
                  <a:t>Waste products remain</a:t>
                </a:r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rPr>
                  <a:t>, </a:t>
                </a:r>
              </a:p>
            </p:txBody>
          </p:sp>
        </p:grp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49900743-7F50-C12B-90F1-4A235E54ECE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11105" y="-2943371"/>
              <a:ext cx="379668" cy="332465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69C70E6-1023-D98B-4AAE-8DD993DA5714}"/>
              </a:ext>
            </a:extLst>
          </p:cNvPr>
          <p:cNvGrpSpPr/>
          <p:nvPr/>
        </p:nvGrpSpPr>
        <p:grpSpPr>
          <a:xfrm>
            <a:off x="7135924" y="4692673"/>
            <a:ext cx="4599466" cy="1253579"/>
            <a:chOff x="119369" y="345665"/>
            <a:chExt cx="4316214" cy="1242022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115F3FC6-A886-1125-520C-4CBE587D2A59}"/>
                </a:ext>
              </a:extLst>
            </p:cNvPr>
            <p:cNvGrpSpPr/>
            <p:nvPr/>
          </p:nvGrpSpPr>
          <p:grpSpPr>
            <a:xfrm>
              <a:off x="1021242" y="345665"/>
              <a:ext cx="3414341" cy="1242022"/>
              <a:chOff x="6650870" y="2772201"/>
              <a:chExt cx="3165077" cy="1554754"/>
            </a:xfrm>
          </p:grpSpPr>
          <p:sp>
            <p:nvSpPr>
              <p:cNvPr id="41" name="Rectangle: Rounded Corners 40">
                <a:extLst>
                  <a:ext uri="{FF2B5EF4-FFF2-40B4-BE49-F238E27FC236}">
                    <a16:creationId xmlns:a16="http://schemas.microsoft.com/office/drawing/2014/main" id="{3CE2E994-D35F-B902-72A8-F06E80585A80}"/>
                  </a:ext>
                </a:extLst>
              </p:cNvPr>
              <p:cNvSpPr/>
              <p:nvPr/>
            </p:nvSpPr>
            <p:spPr>
              <a:xfrm>
                <a:off x="6650870" y="2816783"/>
                <a:ext cx="3165077" cy="1510172"/>
              </a:xfrm>
              <a:prstGeom prst="roundRect">
                <a:avLst>
                  <a:gd name="adj" fmla="val 8752"/>
                </a:avLst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BEC2D6A2-AD75-0576-43E8-7AC6D23ED635}"/>
                  </a:ext>
                </a:extLst>
              </p:cNvPr>
              <p:cNvSpPr txBox="1"/>
              <p:nvPr/>
            </p:nvSpPr>
            <p:spPr>
              <a:xfrm>
                <a:off x="6665380" y="2772201"/>
                <a:ext cx="3071526" cy="8016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rPr>
                  <a:t>Urine flows from the kidneys to the bladder</a:t>
                </a: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</p:grp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53D22200-9A67-550B-A2CA-832EB907FAE7}"/>
                </a:ext>
              </a:extLst>
            </p:cNvPr>
            <p:cNvCxnSpPr>
              <a:cxnSpLocks/>
              <a:stCxn id="42" idx="1"/>
            </p:cNvCxnSpPr>
            <p:nvPr/>
          </p:nvCxnSpPr>
          <p:spPr>
            <a:xfrm flipH="1" flipV="1">
              <a:off x="119369" y="658722"/>
              <a:ext cx="917526" cy="713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A72CB0A-21AC-4E7C-21A1-087EA4DF3132}"/>
              </a:ext>
            </a:extLst>
          </p:cNvPr>
          <p:cNvSpPr txBox="1"/>
          <p:nvPr/>
        </p:nvSpPr>
        <p:spPr>
          <a:xfrm>
            <a:off x="5599370" y="5445263"/>
            <a:ext cx="977739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GB" b="1" kern="0" dirty="0">
                <a:solidFill>
                  <a:sysClr val="windowText" lastClr="000000"/>
                </a:solidFill>
                <a:latin typeface="Calibri" panose="020F0502020204030204"/>
              </a:rPr>
              <a:t>Bladder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FAD13-AC9D-3A0B-AB78-37C42934B982}"/>
              </a:ext>
            </a:extLst>
          </p:cNvPr>
          <p:cNvSpPr txBox="1"/>
          <p:nvPr/>
        </p:nvSpPr>
        <p:spPr>
          <a:xfrm>
            <a:off x="3445196" y="2537805"/>
            <a:ext cx="977739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GB" b="1" kern="0" dirty="0">
                <a:solidFill>
                  <a:sysClr val="windowText" lastClr="000000"/>
                </a:solidFill>
                <a:latin typeface="Calibri" panose="020F0502020204030204"/>
              </a:rPr>
              <a:t>Kidney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BC02C6-7434-F038-DB2C-3C834362F6A7}"/>
              </a:ext>
            </a:extLst>
          </p:cNvPr>
          <p:cNvSpPr txBox="1"/>
          <p:nvPr/>
        </p:nvSpPr>
        <p:spPr>
          <a:xfrm>
            <a:off x="4445114" y="1226604"/>
            <a:ext cx="1323582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GB" b="1" kern="0" dirty="0">
                <a:solidFill>
                  <a:sysClr val="windowText" lastClr="000000"/>
                </a:solidFill>
                <a:latin typeface="Calibri" panose="020F0502020204030204"/>
              </a:rPr>
              <a:t>Renal vein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032D3D-077C-CD8C-AF03-535E662548DC}"/>
              </a:ext>
            </a:extLst>
          </p:cNvPr>
          <p:cNvSpPr txBox="1"/>
          <p:nvPr/>
        </p:nvSpPr>
        <p:spPr>
          <a:xfrm>
            <a:off x="6300623" y="3171755"/>
            <a:ext cx="1399145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GB" b="1" kern="0" dirty="0">
                <a:solidFill>
                  <a:sysClr val="windowText" lastClr="000000"/>
                </a:solidFill>
                <a:latin typeface="Calibri" panose="020F0502020204030204"/>
              </a:rPr>
              <a:t>Renal Artery</a:t>
            </a:r>
          </a:p>
        </p:txBody>
      </p:sp>
    </p:spTree>
    <p:extLst>
      <p:ext uri="{BB962C8B-B14F-4D97-AF65-F5344CB8AC3E}">
        <p14:creationId xmlns:p14="http://schemas.microsoft.com/office/powerpoint/2010/main" val="2159039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181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Chalky Chalk</dc:creator>
  <cp:lastModifiedBy>Chalky Chalk</cp:lastModifiedBy>
  <cp:revision>6</cp:revision>
  <dcterms:created xsi:type="dcterms:W3CDTF">2026-03-12T05:44:51Z</dcterms:created>
  <dcterms:modified xsi:type="dcterms:W3CDTF">2026-03-14T20:24:52Z</dcterms:modified>
</cp:coreProperties>
</file>