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6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9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1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4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2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2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6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8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6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73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1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7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29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58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1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2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9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6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8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7C4E-E024-48FA-8573-FE6645764305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3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1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Biology-Science-Genetic-Engineering-Lesson-Activities-10432746?st=904121ba2f0650525b10d86a32a6b24e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genetic-engineering-lesson-and-activities-1210075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cell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4E908DC4-0713-422F-A759-806521BC5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3" r="25662"/>
          <a:stretch/>
        </p:blipFill>
        <p:spPr>
          <a:xfrm>
            <a:off x="19435" y="4674863"/>
            <a:ext cx="2872511" cy="29737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E34E79-5931-484D-835A-C338A08EF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781" b="12781"/>
          <a:stretch/>
        </p:blipFill>
        <p:spPr>
          <a:xfrm>
            <a:off x="4427950" y="1653726"/>
            <a:ext cx="2418730" cy="26835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A9EDDCF-19F3-4FC2-98B6-6D702F5D0DB9}"/>
              </a:ext>
            </a:extLst>
          </p:cNvPr>
          <p:cNvSpPr/>
          <p:nvPr/>
        </p:nvSpPr>
        <p:spPr>
          <a:xfrm>
            <a:off x="46096" y="1754296"/>
            <a:ext cx="4233804" cy="2677656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GB" sz="1200" b="1" dirty="0"/>
              <a:t>Adult Cell Cloning</a:t>
            </a:r>
          </a:p>
          <a:p>
            <a:pPr algn="just"/>
            <a:r>
              <a:rPr lang="en-GB" sz="1200" dirty="0"/>
              <a:t>Fusion cell cloning involves replacing the nucleus of an unfertilised egg with the nucleus from a different cell. The replacement nucleus can come from an embryo, but if it comes from an adult cell, it is called adult cell cloning.  Here’s how she was produced: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sz="1200" dirty="0"/>
              <a:t>An egg cell was removed from the ovary of an adult female sheep, and its nucleus removed.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sz="1200" dirty="0"/>
              <a:t>The nucleus from an udder cell of a donor sheep was inserted into the empty egg cell.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sz="1200" dirty="0"/>
              <a:t>The fused cell then began to develop normally, using genetic information from the donated DNA.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sz="1200" dirty="0"/>
              <a:t>Before the dividing cells became specialised, the embryo was implanted into the uterus of a foster mother sheep</a:t>
            </a:r>
            <a:endParaRPr lang="en-GB" sz="1200" b="1" kern="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6ABEB-76A2-4F38-AF25-05D119E712A9}"/>
              </a:ext>
            </a:extLst>
          </p:cNvPr>
          <p:cNvSpPr/>
          <p:nvPr/>
        </p:nvSpPr>
        <p:spPr>
          <a:xfrm>
            <a:off x="12524" y="14866"/>
            <a:ext cx="6858000" cy="9895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BD4F26EF-4C09-4AF4-BF65-2500442EC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37177" y="-441993"/>
            <a:ext cx="491882" cy="135122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ACEAE7-0011-408F-9BCE-498CB80F1D96}"/>
              </a:ext>
            </a:extLst>
          </p:cNvPr>
          <p:cNvGrpSpPr/>
          <p:nvPr/>
        </p:nvGrpSpPr>
        <p:grpSpPr>
          <a:xfrm flipH="1">
            <a:off x="4427950" y="-317713"/>
            <a:ext cx="2442574" cy="2396516"/>
            <a:chOff x="1533525" y="2676525"/>
            <a:chExt cx="3790950" cy="37909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2F221C-846E-4462-A8EA-CF1D36D53519}"/>
                </a:ext>
              </a:extLst>
            </p:cNvPr>
            <p:cNvSpPr/>
            <p:nvPr/>
          </p:nvSpPr>
          <p:spPr>
            <a:xfrm rot="1397024">
              <a:off x="1801081" y="4079000"/>
              <a:ext cx="1052187" cy="4967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2027F8-2006-4B5E-A1C8-F35F76641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312" b="91960" l="0" r="497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525" y="2676525"/>
              <a:ext cx="3790950" cy="3790950"/>
            </a:xfrm>
            <a:prstGeom prst="rect">
              <a:avLst/>
            </a:prstGeom>
          </p:spPr>
        </p:pic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D10BD40-0352-45F0-BDE9-6752CF50DA75}"/>
              </a:ext>
            </a:extLst>
          </p:cNvPr>
          <p:cNvSpPr/>
          <p:nvPr/>
        </p:nvSpPr>
        <p:spPr>
          <a:xfrm>
            <a:off x="672113" y="1022671"/>
            <a:ext cx="5251185" cy="639146"/>
          </a:xfrm>
          <a:prstGeom prst="wedgeRoundRectCallout">
            <a:avLst>
              <a:gd name="adj1" fmla="val 59522"/>
              <a:gd name="adj2" fmla="val -35588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281D1-5703-4953-8F84-2AB85F5A24FD}"/>
              </a:ext>
            </a:extLst>
          </p:cNvPr>
          <p:cNvSpPr txBox="1"/>
          <p:nvPr/>
        </p:nvSpPr>
        <p:spPr>
          <a:xfrm>
            <a:off x="2279737" y="71484"/>
            <a:ext cx="358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Manipulating Genomes Notes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937834-42EB-46F3-A260-F98DDAB66A84}"/>
              </a:ext>
            </a:extLst>
          </p:cNvPr>
          <p:cNvSpPr/>
          <p:nvPr/>
        </p:nvSpPr>
        <p:spPr>
          <a:xfrm>
            <a:off x="425886" y="494779"/>
            <a:ext cx="5298510" cy="783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8BC30-B541-4DAE-8AAA-1B063CB9AEDD}"/>
              </a:ext>
            </a:extLst>
          </p:cNvPr>
          <p:cNvSpPr txBox="1"/>
          <p:nvPr/>
        </p:nvSpPr>
        <p:spPr>
          <a:xfrm>
            <a:off x="440333" y="493788"/>
            <a:ext cx="5298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Selective breeding involves choosing parents with particular characteristics to breed together and produce offspring with more desirable characteristics. Humans have selectively bred plants and animals for thousands of years including: crop plants with better yields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FBD12BBC-8BE3-48BC-B1E6-D961880C0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658" y="-101613"/>
            <a:ext cx="1309315" cy="139351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3881757-CC93-4E1C-A6AD-D90FFA720F4A}"/>
              </a:ext>
            </a:extLst>
          </p:cNvPr>
          <p:cNvSpPr txBox="1"/>
          <p:nvPr/>
        </p:nvSpPr>
        <p:spPr>
          <a:xfrm>
            <a:off x="672113" y="1249179"/>
            <a:ext cx="54656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varieties may be economically important, by producing more or better quality food.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animals can be selected that cannot cause harm, for example cattle without horns.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EA1FE2F-09ED-4590-A9C0-E179AF431503}"/>
              </a:ext>
            </a:extLst>
          </p:cNvPr>
          <p:cNvSpPr txBox="1"/>
          <p:nvPr/>
        </p:nvSpPr>
        <p:spPr>
          <a:xfrm>
            <a:off x="2870200" y="4580186"/>
            <a:ext cx="3862397" cy="33098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cell that you want to extract the gene out of is identified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chromosome (DNA) is extracted from the nucleus of that cell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specific gene is identified on the chromosome and cut out using restriction enzymes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Bacteria is used to produce insulin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plasmid from a bacteria cell is extracted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plasmid is cut open using a restriction enzyme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gene for insulin is stuck into the plasmid using an enzyme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plasmid is re-inserted back into the bacteria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bacterium now has the gene to produce human insulin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The bacterium is grown in a fermenter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At pH7, 35</a:t>
            </a:r>
            <a:r>
              <a:rPr lang="en-GB" sz="11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C &amp; with the correct levels of                          nutrients and oxygen</a:t>
            </a:r>
          </a:p>
          <a:p>
            <a:pPr marL="171450" lvl="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As the bacteria replicate they produce insulin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ea typeface="Calibri" panose="020F0502020204030204" pitchFamily="34" charset="0"/>
              </a:rPr>
              <a:t>The insulin is then extracted &amp; purified 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3E340-FF7E-48D4-B641-E14B2C1581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98556" l="625" r="98125">
                        <a14:foregroundMark x1="5125" y1="13222" x2="10375" y2="53000"/>
                        <a14:foregroundMark x1="8500" y1="10889" x2="13750" y2="12111"/>
                        <a14:foregroundMark x1="1438" y1="57111" x2="625" y2="65111"/>
                        <a14:foregroundMark x1="1875" y1="67000" x2="54313" y2="72667"/>
                        <a14:foregroundMark x1="54313" y1="72667" x2="62500" y2="71111"/>
                        <a14:foregroundMark x1="62500" y1="71111" x2="69688" y2="71333"/>
                        <a14:foregroundMark x1="69688" y1="71333" x2="80063" y2="71111"/>
                        <a14:foregroundMark x1="80063" y1="71111" x2="94438" y2="73222"/>
                        <a14:foregroundMark x1="94438" y1="73222" x2="96875" y2="86000"/>
                        <a14:foregroundMark x1="96875" y1="86000" x2="96375" y2="99333"/>
                        <a14:foregroundMark x1="96375" y1="99333" x2="9250" y2="95667"/>
                        <a14:foregroundMark x1="9250" y1="95667" x2="2625" y2="91444"/>
                        <a14:foregroundMark x1="2625" y1="91444" x2="2125" y2="70444"/>
                        <a14:foregroundMark x1="15000" y1="54667" x2="15000" y2="50111"/>
                        <a14:foregroundMark x1="13938" y1="19333" x2="14438" y2="32111"/>
                        <a14:foregroundMark x1="14438" y1="66111" x2="34125" y2="66778"/>
                        <a14:foregroundMark x1="35063" y1="66778" x2="42625" y2="66333"/>
                        <a14:foregroundMark x1="42625" y1="66333" x2="78875" y2="68444"/>
                        <a14:foregroundMark x1="78875" y1="68444" x2="98125" y2="66778"/>
                        <a14:foregroundMark x1="10813" y1="8000" x2="8625" y2="8000"/>
                        <a14:foregroundMark x1="13750" y1="72778" x2="19875" y2="82778"/>
                        <a14:foregroundMark x1="19875" y1="82778" x2="39250" y2="98556"/>
                        <a14:foregroundMark x1="63000" y1="66556" x2="70688" y2="66333"/>
                        <a14:foregroundMark x1="70688" y1="66333" x2="89813" y2="66556"/>
                      </a14:backgroundRemoval>
                    </a14:imgEffect>
                  </a14:imgLayer>
                </a14:imgProps>
              </a:ext>
            </a:extLst>
          </a:blip>
          <a:srcRect t="65552"/>
          <a:stretch/>
        </p:blipFill>
        <p:spPr>
          <a:xfrm>
            <a:off x="-91658" y="7890066"/>
            <a:ext cx="6938338" cy="132888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ECFECE1-144C-4CC5-B3CE-4526A5ABFB34}"/>
              </a:ext>
            </a:extLst>
          </p:cNvPr>
          <p:cNvGrpSpPr/>
          <p:nvPr/>
        </p:nvGrpSpPr>
        <p:grpSpPr>
          <a:xfrm flipH="1">
            <a:off x="5538447" y="6532197"/>
            <a:ext cx="1641430" cy="1746033"/>
            <a:chOff x="-3365065" y="2264036"/>
            <a:chExt cx="3790950" cy="379095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DFBEA-7FB1-4E2A-B6B8-8918DA7F5B1F}"/>
                </a:ext>
              </a:extLst>
            </p:cNvPr>
            <p:cNvSpPr/>
            <p:nvPr/>
          </p:nvSpPr>
          <p:spPr>
            <a:xfrm rot="1674590">
              <a:off x="-1995432" y="3729976"/>
              <a:ext cx="1014609" cy="583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6D6C02D-15D6-4F3C-9EA0-5FBA786E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302" b="100000" l="20101" r="891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65065" y="2264036"/>
              <a:ext cx="3790950" cy="379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49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genetic engineering 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6EB31-C8EB-95E4-BE9C-FF3DEF2F7F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5972" y="5116069"/>
            <a:ext cx="2024672" cy="1138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2271</TotalTime>
  <Words>364</Words>
  <Application>Microsoft Office PowerPoint</Application>
  <PresentationFormat>On-screen Show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9</cp:revision>
  <dcterms:created xsi:type="dcterms:W3CDTF">2020-12-04T18:38:01Z</dcterms:created>
  <dcterms:modified xsi:type="dcterms:W3CDTF">2024-08-01T07:02:32Z</dcterms:modified>
</cp:coreProperties>
</file>