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6" r:id="rId5"/>
  </p:sldMasterIdLst>
  <p:sldIdLst>
    <p:sldId id="257" r:id="rId6"/>
    <p:sldId id="259" r:id="rId7"/>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47" d="100"/>
          <a:sy n="47" d="100"/>
        </p:scale>
        <p:origin x="145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04/08/2024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2403357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04/08/2024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552438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04/08/2024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565406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04/08/2024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003205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04/08/2024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800079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AA4433-A435-4F16-AD0A-11C026674ABC}" type="datetimeFigureOut">
              <a:rPr lang="en-GB" smtClean="0"/>
              <a:t>04/08/2024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97175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AA4433-A435-4F16-AD0A-11C026674ABC}" type="datetimeFigureOut">
              <a:rPr lang="en-GB" smtClean="0"/>
              <a:t>04/08/2024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92547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AA4433-A435-4F16-AD0A-11C026674ABC}" type="datetimeFigureOut">
              <a:rPr lang="en-GB" smtClean="0"/>
              <a:t>04/08/2024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703838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AA4433-A435-4F16-AD0A-11C026674ABC}" type="datetimeFigureOut">
              <a:rPr lang="en-GB" smtClean="0"/>
              <a:t>04/08/2024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4066076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A4433-A435-4F16-AD0A-11C026674ABC}" type="datetimeFigureOut">
              <a:rPr lang="en-GB" smtClean="0"/>
              <a:t>04/08/2024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648449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04/08/2024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884728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04/08/2024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1244051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04/08/2024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82001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04/08/2024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3406437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04/08/2024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487404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377C4E-E024-48FA-8573-FE6645764305}" type="datetimeFigureOut">
              <a:rPr lang="en-GB" smtClean="0"/>
              <a:t>04/08/2024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2663035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377C4E-E024-48FA-8573-FE6645764305}" type="datetimeFigureOut">
              <a:rPr lang="en-GB" smtClean="0"/>
              <a:t>04/08/2024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1062928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377C4E-E024-48FA-8573-FE6645764305}" type="datetimeFigureOut">
              <a:rPr lang="en-GB" smtClean="0"/>
              <a:t>04/08/2024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911931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377C4E-E024-48FA-8573-FE6645764305}" type="datetimeFigureOut">
              <a:rPr lang="en-GB" smtClean="0"/>
              <a:t>04/08/2024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517464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77C4E-E024-48FA-8573-FE6645764305}" type="datetimeFigureOut">
              <a:rPr lang="en-GB" smtClean="0"/>
              <a:t>04/08/2024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102914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E377C4E-E024-48FA-8573-FE6645764305}" type="datetimeFigureOut">
              <a:rPr lang="en-GB" smtClean="0"/>
              <a:t>04/08/2024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947926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E377C4E-E024-48FA-8573-FE6645764305}" type="datetimeFigureOut">
              <a:rPr lang="en-GB" smtClean="0"/>
              <a:t>04/08/2024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504950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E377C4E-E024-48FA-8573-FE6645764305}" type="datetimeFigureOut">
              <a:rPr lang="en-GB" smtClean="0"/>
              <a:t>04/08/2024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2B01241-C8E6-4DCD-8264-22BB957141B3}" type="slidenum">
              <a:rPr lang="en-GB" smtClean="0"/>
              <a:t>‹#›</a:t>
            </a:fld>
            <a:endParaRPr lang="en-GB"/>
          </a:p>
        </p:txBody>
      </p:sp>
    </p:spTree>
    <p:extLst>
      <p:ext uri="{BB962C8B-B14F-4D97-AF65-F5344CB8AC3E}">
        <p14:creationId xmlns:p14="http://schemas.microsoft.com/office/powerpoint/2010/main" val="37719427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09AA4433-A435-4F16-AD0A-11C026674ABC}" type="datetimeFigureOut">
              <a:rPr lang="en-GB" smtClean="0"/>
              <a:t>04/08/2024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043347DD-AFF3-410F-9857-6D81E87CA2D7}" type="slidenum">
              <a:rPr lang="en-GB" smtClean="0"/>
              <a:t>‹#›</a:t>
            </a:fld>
            <a:endParaRPr lang="en-GB"/>
          </a:p>
        </p:txBody>
      </p:sp>
    </p:spTree>
    <p:extLst>
      <p:ext uri="{BB962C8B-B14F-4D97-AF65-F5344CB8AC3E}">
        <p14:creationId xmlns:p14="http://schemas.microsoft.com/office/powerpoint/2010/main" val="357004554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hyperlink" Target="https://www.facebook.com/teachlikeahero" TargetMode="External"/><Relationship Id="rId13" Type="http://schemas.openxmlformats.org/officeDocument/2006/relationships/hyperlink" Target="https://www.tes.com/resources/search/?authorId=429930&amp;q=rate%20of%20reaction&amp;shop=chalky1234567" TargetMode="External"/><Relationship Id="rId3" Type="http://schemas.openxmlformats.org/officeDocument/2006/relationships/hyperlink" Target="https://www.instagram.com/teachlikeahero/" TargetMode="External"/><Relationship Id="rId7" Type="http://schemas.openxmlformats.org/officeDocument/2006/relationships/hyperlink" Target="https://www.youtube.com/channel/UCusRyTOMev92b-esEk3kVew" TargetMode="External"/><Relationship Id="rId12" Type="http://schemas.openxmlformats.org/officeDocument/2006/relationships/hyperlink" Target="https://www.teacherspayteachers.com/store/mr-chalks-science-resources?search=rate%20of%20reaction" TargetMode="External"/><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hyperlink" Target="https://www.pinterest.co.uk/isany1coming4an/" TargetMode="External"/><Relationship Id="rId11" Type="http://schemas.openxmlformats.org/officeDocument/2006/relationships/hyperlink" Target="https://www.youtube.com/@MrChalksRevisionTips/search?query=percentage" TargetMode="External"/><Relationship Id="rId5" Type="http://schemas.openxmlformats.org/officeDocument/2006/relationships/hyperlink" Target="https://twitter.com/teacherchalky1" TargetMode="External"/><Relationship Id="rId10" Type="http://schemas.openxmlformats.org/officeDocument/2006/relationships/image" Target="../media/image13.png"/><Relationship Id="rId4" Type="http://schemas.openxmlformats.org/officeDocument/2006/relationships/image" Target="../media/image12.jpeg"/><Relationship Id="rId9" Type="http://schemas.openxmlformats.org/officeDocument/2006/relationships/hyperlink" Target="https://mailchi.mp/b9218a58e7d3/subscribe-to-our-newsletter-to-keep-up-to-date-with-all-our-teaching-cpd-updates" TargetMode="External"/><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a:extLst>
              <a:ext uri="{FF2B5EF4-FFF2-40B4-BE49-F238E27FC236}">
                <a16:creationId xmlns:a16="http://schemas.microsoft.com/office/drawing/2014/main" id="{47AE551E-8E3F-47C6-B93D-CE6E74C9AE81}"/>
              </a:ext>
            </a:extLst>
          </p:cNvPr>
          <p:cNvPicPr>
            <a:picLocks noChangeAspect="1"/>
          </p:cNvPicPr>
          <p:nvPr/>
        </p:nvPicPr>
        <p:blipFill rotWithShape="1">
          <a:blip r:embed="rId2"/>
          <a:srcRect l="16003" t="13847" r="26168"/>
          <a:stretch/>
        </p:blipFill>
        <p:spPr>
          <a:xfrm>
            <a:off x="4347465" y="4367876"/>
            <a:ext cx="2418785" cy="2026983"/>
          </a:xfrm>
          <a:prstGeom prst="rect">
            <a:avLst/>
          </a:prstGeom>
        </p:spPr>
      </p:pic>
      <p:pic>
        <p:nvPicPr>
          <p:cNvPr id="54" name="Picture 53">
            <a:extLst>
              <a:ext uri="{FF2B5EF4-FFF2-40B4-BE49-F238E27FC236}">
                <a16:creationId xmlns:a16="http://schemas.microsoft.com/office/drawing/2014/main" id="{AF52C0BF-7653-4508-A6E3-EE2A4C0A7853}"/>
              </a:ext>
            </a:extLst>
          </p:cNvPr>
          <p:cNvPicPr>
            <a:picLocks noChangeAspect="1"/>
          </p:cNvPicPr>
          <p:nvPr/>
        </p:nvPicPr>
        <p:blipFill rotWithShape="1">
          <a:blip r:embed="rId3"/>
          <a:srcRect l="8597" t="10004" r="13597"/>
          <a:stretch/>
        </p:blipFill>
        <p:spPr>
          <a:xfrm>
            <a:off x="70549" y="1716594"/>
            <a:ext cx="4238413" cy="2757653"/>
          </a:xfrm>
          <a:prstGeom prst="rect">
            <a:avLst/>
          </a:prstGeom>
        </p:spPr>
      </p:pic>
      <p:sp>
        <p:nvSpPr>
          <p:cNvPr id="110" name="TextBox 109">
            <a:extLst>
              <a:ext uri="{FF2B5EF4-FFF2-40B4-BE49-F238E27FC236}">
                <a16:creationId xmlns:a16="http://schemas.microsoft.com/office/drawing/2014/main" id="{9C5A230C-75CD-45D2-ACB6-89197E7B0F47}"/>
              </a:ext>
            </a:extLst>
          </p:cNvPr>
          <p:cNvSpPr txBox="1"/>
          <p:nvPr/>
        </p:nvSpPr>
        <p:spPr>
          <a:xfrm>
            <a:off x="70549" y="8327534"/>
            <a:ext cx="3081782" cy="600164"/>
          </a:xfrm>
          <a:prstGeom prst="rect">
            <a:avLst/>
          </a:prstGeom>
          <a:noFill/>
          <a:ln w="28575">
            <a:solidFill>
              <a:srgbClr val="00B0F0"/>
            </a:solidFill>
            <a:prstDash val="lgDash"/>
          </a:ln>
        </p:spPr>
        <p:txBody>
          <a:bodyPr wrap="square" rtlCol="0">
            <a:spAutoFit/>
          </a:bodyPr>
          <a:lstStyle/>
          <a:p>
            <a:pPr algn="just"/>
            <a:r>
              <a:rPr lang="en-GB" sz="1100" dirty="0">
                <a:solidFill>
                  <a:prstClr val="black"/>
                </a:solidFill>
                <a:latin typeface="Calibri"/>
              </a:rPr>
              <a:t>Reversible reactions are different. In a reversible reaction, the products can react to produce the original reactants again.</a:t>
            </a:r>
          </a:p>
        </p:txBody>
      </p:sp>
      <p:sp>
        <p:nvSpPr>
          <p:cNvPr id="5" name="Rectangle 4">
            <a:extLst>
              <a:ext uri="{FF2B5EF4-FFF2-40B4-BE49-F238E27FC236}">
                <a16:creationId xmlns:a16="http://schemas.microsoft.com/office/drawing/2014/main" id="{DFB6ABEB-76A2-4F38-AF25-05D119E712A9}"/>
              </a:ext>
            </a:extLst>
          </p:cNvPr>
          <p:cNvSpPr/>
          <p:nvPr/>
        </p:nvSpPr>
        <p:spPr>
          <a:xfrm>
            <a:off x="0" y="-61670"/>
            <a:ext cx="6858000" cy="989556"/>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0" name="Picture 99">
            <a:extLst>
              <a:ext uri="{FF2B5EF4-FFF2-40B4-BE49-F238E27FC236}">
                <a16:creationId xmlns:a16="http://schemas.microsoft.com/office/drawing/2014/main" id="{BD4F26EF-4C09-4AF4-BF65-2500442ECAFB}"/>
              </a:ext>
            </a:extLst>
          </p:cNvPr>
          <p:cNvPicPr>
            <a:picLocks noChangeAspect="1"/>
          </p:cNvPicPr>
          <p:nvPr/>
        </p:nvPicPr>
        <p:blipFill>
          <a:blip r:embed="rId4"/>
          <a:stretch>
            <a:fillRect/>
          </a:stretch>
        </p:blipFill>
        <p:spPr>
          <a:xfrm rot="5400000">
            <a:off x="1537177" y="-441993"/>
            <a:ext cx="491882" cy="1351229"/>
          </a:xfrm>
          <a:prstGeom prst="rect">
            <a:avLst/>
          </a:prstGeom>
        </p:spPr>
      </p:pic>
      <p:grpSp>
        <p:nvGrpSpPr>
          <p:cNvPr id="20" name="Group 19">
            <a:extLst>
              <a:ext uri="{FF2B5EF4-FFF2-40B4-BE49-F238E27FC236}">
                <a16:creationId xmlns:a16="http://schemas.microsoft.com/office/drawing/2014/main" id="{92ACEAE7-0011-408F-9BCE-498CB80F1D96}"/>
              </a:ext>
            </a:extLst>
          </p:cNvPr>
          <p:cNvGrpSpPr/>
          <p:nvPr/>
        </p:nvGrpSpPr>
        <p:grpSpPr>
          <a:xfrm flipH="1">
            <a:off x="4399269" y="-384972"/>
            <a:ext cx="2442574" cy="2396516"/>
            <a:chOff x="1533525" y="2676525"/>
            <a:chExt cx="3790950" cy="3790950"/>
          </a:xfrm>
        </p:grpSpPr>
        <p:sp>
          <p:nvSpPr>
            <p:cNvPr id="19" name="Rectangle 18">
              <a:extLst>
                <a:ext uri="{FF2B5EF4-FFF2-40B4-BE49-F238E27FC236}">
                  <a16:creationId xmlns:a16="http://schemas.microsoft.com/office/drawing/2014/main" id="{562F221C-846E-4462-A8EA-CF1D36D53519}"/>
                </a:ext>
              </a:extLst>
            </p:cNvPr>
            <p:cNvSpPr/>
            <p:nvPr/>
          </p:nvSpPr>
          <p:spPr>
            <a:xfrm rot="1397024">
              <a:off x="1801081" y="4079000"/>
              <a:ext cx="1052187" cy="4967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EE2027F8-2006-4B5E-A1C8-F35F76641A0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2312" b="91960" l="0" r="49749"/>
                      </a14:imgEffect>
                    </a14:imgLayer>
                  </a14:imgProps>
                </a:ext>
                <a:ext uri="{28A0092B-C50C-407E-A947-70E740481C1C}">
                  <a14:useLocalDpi xmlns:a14="http://schemas.microsoft.com/office/drawing/2010/main" val="0"/>
                </a:ext>
              </a:extLst>
            </a:blip>
            <a:stretch>
              <a:fillRect/>
            </a:stretch>
          </p:blipFill>
          <p:spPr>
            <a:xfrm>
              <a:off x="1533525" y="2676525"/>
              <a:ext cx="3790950" cy="3790950"/>
            </a:xfrm>
            <a:prstGeom prst="rect">
              <a:avLst/>
            </a:prstGeom>
          </p:spPr>
        </p:pic>
      </p:grpSp>
      <p:sp>
        <p:nvSpPr>
          <p:cNvPr id="16" name="Speech Bubble: Rectangle with Corners Rounded 15">
            <a:extLst>
              <a:ext uri="{FF2B5EF4-FFF2-40B4-BE49-F238E27FC236}">
                <a16:creationId xmlns:a16="http://schemas.microsoft.com/office/drawing/2014/main" id="{3D10BD40-0352-45F0-BDE9-6752CF50DA75}"/>
              </a:ext>
            </a:extLst>
          </p:cNvPr>
          <p:cNvSpPr/>
          <p:nvPr/>
        </p:nvSpPr>
        <p:spPr>
          <a:xfrm>
            <a:off x="749300" y="1022671"/>
            <a:ext cx="5135898" cy="813672"/>
          </a:xfrm>
          <a:prstGeom prst="wedgeRoundRectCallout">
            <a:avLst>
              <a:gd name="adj1" fmla="val 59586"/>
              <a:gd name="adj2" fmla="val -40556"/>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0B281D1-5703-4953-8F84-2AB85F5A24FD}"/>
              </a:ext>
            </a:extLst>
          </p:cNvPr>
          <p:cNvSpPr txBox="1"/>
          <p:nvPr/>
        </p:nvSpPr>
        <p:spPr>
          <a:xfrm>
            <a:off x="2279737" y="-49166"/>
            <a:ext cx="358487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700" b="1" dirty="0">
                <a:solidFill>
                  <a:prstClr val="black"/>
                </a:solidFill>
                <a:latin typeface="Calibri" panose="020F0502020204030204"/>
              </a:rPr>
              <a:t>Rate of Reaction</a:t>
            </a:r>
            <a:r>
              <a:rPr kumimoji="0" lang="en-GB" sz="2700" b="1" i="0" u="none" strike="noStrike" kern="1200" cap="none" spc="0" normalizeH="0" baseline="0" noProof="0" dirty="0">
                <a:ln>
                  <a:noFill/>
                </a:ln>
                <a:solidFill>
                  <a:prstClr val="black"/>
                </a:solidFill>
                <a:effectLst/>
                <a:uLnTx/>
                <a:uFillTx/>
                <a:latin typeface="Calibri" panose="020F0502020204030204"/>
                <a:ea typeface="+mn-ea"/>
                <a:cs typeface="+mn-cs"/>
              </a:rPr>
              <a:t> Notes</a:t>
            </a:r>
          </a:p>
        </p:txBody>
      </p:sp>
      <p:sp>
        <p:nvSpPr>
          <p:cNvPr id="9" name="Rectangle: Rounded Corners 8">
            <a:extLst>
              <a:ext uri="{FF2B5EF4-FFF2-40B4-BE49-F238E27FC236}">
                <a16:creationId xmlns:a16="http://schemas.microsoft.com/office/drawing/2014/main" id="{A6937834-42EB-46F3-A260-F98DDAB66A84}"/>
              </a:ext>
            </a:extLst>
          </p:cNvPr>
          <p:cNvSpPr/>
          <p:nvPr/>
        </p:nvSpPr>
        <p:spPr>
          <a:xfrm>
            <a:off x="425886" y="494778"/>
            <a:ext cx="5298510" cy="608423"/>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40D8BC30-B541-4DAE-8AAA-1B063CB9AEDD}"/>
              </a:ext>
            </a:extLst>
          </p:cNvPr>
          <p:cNvSpPr txBox="1"/>
          <p:nvPr/>
        </p:nvSpPr>
        <p:spPr>
          <a:xfrm>
            <a:off x="409729" y="503037"/>
            <a:ext cx="5298510" cy="600164"/>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The reaction rate or rate of reaction is the speed at which a chemical reaction takes place. Reaction rate is defined as the speed at which reactants are converted into products</a:t>
            </a:r>
          </a:p>
        </p:txBody>
      </p:sp>
      <p:sp>
        <p:nvSpPr>
          <p:cNvPr id="40" name="TextBox 39">
            <a:extLst>
              <a:ext uri="{FF2B5EF4-FFF2-40B4-BE49-F238E27FC236}">
                <a16:creationId xmlns:a16="http://schemas.microsoft.com/office/drawing/2014/main" id="{53881757-CC93-4E1C-A6AD-D90FFA720F4A}"/>
              </a:ext>
            </a:extLst>
          </p:cNvPr>
          <p:cNvSpPr txBox="1"/>
          <p:nvPr/>
        </p:nvSpPr>
        <p:spPr>
          <a:xfrm>
            <a:off x="857754" y="1102530"/>
            <a:ext cx="5006853" cy="769441"/>
          </a:xfrm>
          <a:prstGeom prst="rect">
            <a:avLst/>
          </a:prstGeom>
          <a:noFill/>
        </p:spPr>
        <p:txBody>
          <a:bodyPr wrap="square">
            <a:spAutoFit/>
          </a:bodyPr>
          <a:lstStyle/>
          <a:p>
            <a:pPr marR="0" lvl="0" algn="just" defTabSz="457200" rtl="0" eaLnBrk="1" fontAlgn="auto" latinLnBrk="0" hangingPunct="1">
              <a:lnSpc>
                <a:spcPct val="100000"/>
              </a:lnSpc>
              <a:spcBef>
                <a:spcPts val="0"/>
              </a:spcBef>
              <a:spcAft>
                <a:spcPts val="0"/>
              </a:spcAft>
              <a:buClrTx/>
              <a:buSzTx/>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Collision theory states that for a chemical reaction to occur, the reacting particles must collide with one another. The rate of the reaction depends on the frequency of collisions. The theory also tells us that reacting particles often collide without reacting</a:t>
            </a:r>
            <a:endPar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8" name="Group 37">
            <a:extLst>
              <a:ext uri="{FF2B5EF4-FFF2-40B4-BE49-F238E27FC236}">
                <a16:creationId xmlns:a16="http://schemas.microsoft.com/office/drawing/2014/main" id="{2ECFECE1-144C-4CC5-B3CE-4526A5ABFB34}"/>
              </a:ext>
            </a:extLst>
          </p:cNvPr>
          <p:cNvGrpSpPr/>
          <p:nvPr/>
        </p:nvGrpSpPr>
        <p:grpSpPr>
          <a:xfrm>
            <a:off x="-376468" y="919452"/>
            <a:ext cx="1782507" cy="1746033"/>
            <a:chOff x="-3365065" y="2264036"/>
            <a:chExt cx="3790950" cy="3790950"/>
          </a:xfrm>
        </p:grpSpPr>
        <p:sp>
          <p:nvSpPr>
            <p:cNvPr id="37" name="Rectangle 36">
              <a:extLst>
                <a:ext uri="{FF2B5EF4-FFF2-40B4-BE49-F238E27FC236}">
                  <a16:creationId xmlns:a16="http://schemas.microsoft.com/office/drawing/2014/main" id="{07ADFBEA-7FB1-4E2A-B6B8-8918DA7F5B1F}"/>
                </a:ext>
              </a:extLst>
            </p:cNvPr>
            <p:cNvSpPr/>
            <p:nvPr/>
          </p:nvSpPr>
          <p:spPr>
            <a:xfrm rot="1674590">
              <a:off x="-1995432" y="3729976"/>
              <a:ext cx="1014609" cy="5832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Picture 35">
              <a:extLst>
                <a:ext uri="{FF2B5EF4-FFF2-40B4-BE49-F238E27FC236}">
                  <a16:creationId xmlns:a16="http://schemas.microsoft.com/office/drawing/2014/main" id="{46D6C02D-15D6-4F3C-9EA0-5FBA786ED313}"/>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302" b="100000" l="20101" r="89196"/>
                      </a14:imgEffect>
                    </a14:imgLayer>
                  </a14:imgProps>
                </a:ext>
                <a:ext uri="{28A0092B-C50C-407E-A947-70E740481C1C}">
                  <a14:useLocalDpi xmlns:a14="http://schemas.microsoft.com/office/drawing/2010/main" val="0"/>
                </a:ext>
              </a:extLst>
            </a:blip>
            <a:stretch>
              <a:fillRect/>
            </a:stretch>
          </p:blipFill>
          <p:spPr>
            <a:xfrm>
              <a:off x="-3365065" y="2264036"/>
              <a:ext cx="3790950" cy="3790950"/>
            </a:xfrm>
            <a:prstGeom prst="rect">
              <a:avLst/>
            </a:prstGeom>
          </p:spPr>
        </p:pic>
      </p:grpSp>
      <p:pic>
        <p:nvPicPr>
          <p:cNvPr id="98" name="Picture 97">
            <a:extLst>
              <a:ext uri="{FF2B5EF4-FFF2-40B4-BE49-F238E27FC236}">
                <a16:creationId xmlns:a16="http://schemas.microsoft.com/office/drawing/2014/main" id="{FBD12BBC-8BE3-48BC-B1E6-D961880C08B3}"/>
              </a:ext>
            </a:extLst>
          </p:cNvPr>
          <p:cNvPicPr>
            <a:picLocks noChangeAspect="1"/>
          </p:cNvPicPr>
          <p:nvPr/>
        </p:nvPicPr>
        <p:blipFill>
          <a:blip r:embed="rId9"/>
          <a:stretch>
            <a:fillRect/>
          </a:stretch>
        </p:blipFill>
        <p:spPr>
          <a:xfrm>
            <a:off x="-91658" y="-101613"/>
            <a:ext cx="1309315" cy="1393515"/>
          </a:xfrm>
          <a:prstGeom prst="rect">
            <a:avLst/>
          </a:prstGeom>
        </p:spPr>
      </p:pic>
      <p:sp>
        <p:nvSpPr>
          <p:cNvPr id="71" name="TextBox 70">
            <a:extLst>
              <a:ext uri="{FF2B5EF4-FFF2-40B4-BE49-F238E27FC236}">
                <a16:creationId xmlns:a16="http://schemas.microsoft.com/office/drawing/2014/main" id="{00156A10-F84F-4762-8111-2420EE454430}"/>
              </a:ext>
            </a:extLst>
          </p:cNvPr>
          <p:cNvSpPr txBox="1"/>
          <p:nvPr/>
        </p:nvSpPr>
        <p:spPr>
          <a:xfrm>
            <a:off x="2070101" y="6334880"/>
            <a:ext cx="4717380" cy="76944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Calibri" panose="020F0502020204030204"/>
                <a:ea typeface="+mn-ea"/>
                <a:cs typeface="+mn-cs"/>
              </a:rPr>
              <a:t>Concentration. If you increase the concentration of a reactant, there will be more of the chemical present. More reactant particles moving together allow more collisions to happen and so the reaction rate is increased. The higher the concentration of reactants, the faster the rate of a reaction will be.</a:t>
            </a:r>
          </a:p>
        </p:txBody>
      </p:sp>
      <p:sp>
        <p:nvSpPr>
          <p:cNvPr id="39" name="Rectangle 38">
            <a:extLst>
              <a:ext uri="{FF2B5EF4-FFF2-40B4-BE49-F238E27FC236}">
                <a16:creationId xmlns:a16="http://schemas.microsoft.com/office/drawing/2014/main" id="{BE8BD7EF-FEA8-4E37-AF48-A9735A5366C0}"/>
              </a:ext>
            </a:extLst>
          </p:cNvPr>
          <p:cNvSpPr/>
          <p:nvPr/>
        </p:nvSpPr>
        <p:spPr>
          <a:xfrm>
            <a:off x="38100" y="5283584"/>
            <a:ext cx="4290538" cy="938719"/>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28575">
            <a:solidFill>
              <a:srgbClr val="00B050"/>
            </a:solidFill>
          </a:ln>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rPr>
              <a:t>The rate of a chemical reaction can be changed by altering the temperature. If the temperature is increased:  the reactant particles move more quickly, they have more energy, the particles collide more often, and more of the collisions are successful, the rate of reaction increases</a:t>
            </a:r>
          </a:p>
        </p:txBody>
      </p:sp>
      <p:sp>
        <p:nvSpPr>
          <p:cNvPr id="45" name="Rectangle 44">
            <a:extLst>
              <a:ext uri="{FF2B5EF4-FFF2-40B4-BE49-F238E27FC236}">
                <a16:creationId xmlns:a16="http://schemas.microsoft.com/office/drawing/2014/main" id="{60E7502A-6940-4CF7-9789-3B4156B13B33}"/>
              </a:ext>
            </a:extLst>
          </p:cNvPr>
          <p:cNvSpPr/>
          <p:nvPr/>
        </p:nvSpPr>
        <p:spPr>
          <a:xfrm>
            <a:off x="2070101" y="7154374"/>
            <a:ext cx="4696149" cy="600164"/>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28575">
            <a:solidFill>
              <a:srgbClr val="00B050"/>
            </a:solidFill>
          </a:ln>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rPr>
              <a:t>Catalysts only affect the rate of reaction - they do not affect the yield of the reaction. A catalysed reaction produces the same amount of product as an </a:t>
            </a:r>
            <a:r>
              <a:rPr kumimoji="0" lang="en-GB" sz="1100" b="0" i="0" u="none" strike="noStrike" kern="0" cap="none" spc="0" normalizeH="0" baseline="0" noProof="0" dirty="0" err="1">
                <a:ln>
                  <a:noFill/>
                </a:ln>
                <a:solidFill>
                  <a:prstClr val="black"/>
                </a:solidFill>
                <a:effectLst/>
                <a:uLnTx/>
                <a:uFillTx/>
              </a:rPr>
              <a:t>uncatalysed</a:t>
            </a:r>
            <a:r>
              <a:rPr kumimoji="0" lang="en-GB" sz="1100" b="0" i="0" u="none" strike="noStrike" kern="0" cap="none" spc="0" normalizeH="0" baseline="0" noProof="0" dirty="0">
                <a:ln>
                  <a:noFill/>
                </a:ln>
                <a:solidFill>
                  <a:prstClr val="black"/>
                </a:solidFill>
                <a:effectLst/>
                <a:uLnTx/>
                <a:uFillTx/>
              </a:rPr>
              <a:t> reaction but it produces the product at a faster rate.</a:t>
            </a:r>
          </a:p>
        </p:txBody>
      </p:sp>
      <p:sp>
        <p:nvSpPr>
          <p:cNvPr id="47" name="Rectangle 46">
            <a:extLst>
              <a:ext uri="{FF2B5EF4-FFF2-40B4-BE49-F238E27FC236}">
                <a16:creationId xmlns:a16="http://schemas.microsoft.com/office/drawing/2014/main" id="{1601B2B7-7C38-4249-A22C-8C354238C332}"/>
              </a:ext>
            </a:extLst>
          </p:cNvPr>
          <p:cNvSpPr/>
          <p:nvPr/>
        </p:nvSpPr>
        <p:spPr>
          <a:xfrm>
            <a:off x="38100" y="4417929"/>
            <a:ext cx="4309365" cy="76944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a:spAutoFit/>
          </a:bodyPr>
          <a:lstStyle/>
          <a:p>
            <a:pPr algn="just" defTabSz="457200"/>
            <a:r>
              <a:rPr lang="en-GB" sz="1100" b="1" dirty="0">
                <a:solidFill>
                  <a:prstClr val="black"/>
                </a:solidFill>
                <a:latin typeface="Calibri"/>
                <a:cs typeface="Arial" pitchFamily="34" charset="0"/>
              </a:rPr>
              <a:t>The rate of a chemical reaction can be raised by increasing the surface area of a solid reactant. This is done by cutting the substance into small pieces, or by grinding it into a powder. If the surface area of a reactant is increased: more particles are exposed to the other reactant.</a:t>
            </a:r>
          </a:p>
        </p:txBody>
      </p:sp>
      <p:pic>
        <p:nvPicPr>
          <p:cNvPr id="34" name="Picture 33">
            <a:extLst>
              <a:ext uri="{FF2B5EF4-FFF2-40B4-BE49-F238E27FC236}">
                <a16:creationId xmlns:a16="http://schemas.microsoft.com/office/drawing/2014/main" id="{537D34A8-F7BB-4CA8-BFFD-C34E764CD40A}"/>
              </a:ext>
            </a:extLst>
          </p:cNvPr>
          <p:cNvPicPr>
            <a:picLocks noChangeAspect="1"/>
          </p:cNvPicPr>
          <p:nvPr/>
        </p:nvPicPr>
        <p:blipFill>
          <a:blip r:embed="rId10"/>
          <a:stretch>
            <a:fillRect/>
          </a:stretch>
        </p:blipFill>
        <p:spPr>
          <a:xfrm>
            <a:off x="4328638" y="1870786"/>
            <a:ext cx="2442575" cy="512452"/>
          </a:xfrm>
          <a:prstGeom prst="rect">
            <a:avLst/>
          </a:prstGeom>
        </p:spPr>
      </p:pic>
      <p:pic>
        <p:nvPicPr>
          <p:cNvPr id="52" name="Picture 51">
            <a:extLst>
              <a:ext uri="{FF2B5EF4-FFF2-40B4-BE49-F238E27FC236}">
                <a16:creationId xmlns:a16="http://schemas.microsoft.com/office/drawing/2014/main" id="{2251382C-D223-4260-B20D-6D79185A6029}"/>
              </a:ext>
            </a:extLst>
          </p:cNvPr>
          <p:cNvPicPr>
            <a:picLocks noChangeAspect="1"/>
          </p:cNvPicPr>
          <p:nvPr/>
        </p:nvPicPr>
        <p:blipFill>
          <a:blip r:embed="rId11"/>
          <a:stretch>
            <a:fillRect/>
          </a:stretch>
        </p:blipFill>
        <p:spPr>
          <a:xfrm>
            <a:off x="4328639" y="2345138"/>
            <a:ext cx="2442574" cy="512452"/>
          </a:xfrm>
          <a:prstGeom prst="rect">
            <a:avLst/>
          </a:prstGeom>
        </p:spPr>
      </p:pic>
      <p:sp>
        <p:nvSpPr>
          <p:cNvPr id="55" name="TextBox 54">
            <a:extLst>
              <a:ext uri="{FF2B5EF4-FFF2-40B4-BE49-F238E27FC236}">
                <a16:creationId xmlns:a16="http://schemas.microsoft.com/office/drawing/2014/main" id="{6343B34A-CC7A-4802-A050-004C0EB221E8}"/>
              </a:ext>
            </a:extLst>
          </p:cNvPr>
          <p:cNvSpPr txBox="1"/>
          <p:nvPr/>
        </p:nvSpPr>
        <p:spPr>
          <a:xfrm>
            <a:off x="4308962" y="2846870"/>
            <a:ext cx="2457288" cy="1446550"/>
          </a:xfrm>
          <a:prstGeom prst="rect">
            <a:avLst/>
          </a:prstGeom>
          <a:solidFill>
            <a:schemeClr val="bg1"/>
          </a:solidFill>
          <a:ln w="38100">
            <a:solidFill>
              <a:srgbClr val="00B0F0"/>
            </a:solidFill>
            <a:prstDash val="lg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solidFill>
                <a:effectLst/>
                <a:uLnTx/>
                <a:uFillTx/>
                <a:latin typeface="Calibri"/>
                <a:ea typeface="+mn-ea"/>
                <a:cs typeface="+mn-cs"/>
              </a:rPr>
              <a:t>Measuring Rate of Reaction</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The change in volume of a reactant or product can be followed during a reaction. This method is useful when a gas leaves the reaction container. The volume of a gas is measured using a gas syringe, or an upside down burette or measuring cylinder. </a:t>
            </a:r>
          </a:p>
        </p:txBody>
      </p:sp>
      <p:pic>
        <p:nvPicPr>
          <p:cNvPr id="57" name="Picture 56">
            <a:extLst>
              <a:ext uri="{FF2B5EF4-FFF2-40B4-BE49-F238E27FC236}">
                <a16:creationId xmlns:a16="http://schemas.microsoft.com/office/drawing/2014/main" id="{997672F0-24AB-4A50-A456-A69DA7844DBC}"/>
              </a:ext>
            </a:extLst>
          </p:cNvPr>
          <p:cNvPicPr>
            <a:picLocks noChangeAspect="1"/>
          </p:cNvPicPr>
          <p:nvPr/>
        </p:nvPicPr>
        <p:blipFill rotWithShape="1">
          <a:blip r:embed="rId12"/>
          <a:srcRect l="15565" r="28990"/>
          <a:stretch/>
        </p:blipFill>
        <p:spPr>
          <a:xfrm>
            <a:off x="91750" y="6318061"/>
            <a:ext cx="1931367" cy="1959420"/>
          </a:xfrm>
          <a:prstGeom prst="rect">
            <a:avLst/>
          </a:prstGeom>
        </p:spPr>
      </p:pic>
      <p:pic>
        <p:nvPicPr>
          <p:cNvPr id="58" name="Picture 57">
            <a:extLst>
              <a:ext uri="{FF2B5EF4-FFF2-40B4-BE49-F238E27FC236}">
                <a16:creationId xmlns:a16="http://schemas.microsoft.com/office/drawing/2014/main" id="{F92F1861-C327-4530-BC49-5D4A1A1073C6}"/>
              </a:ext>
            </a:extLst>
          </p:cNvPr>
          <p:cNvPicPr>
            <a:picLocks noChangeAspect="1"/>
          </p:cNvPicPr>
          <p:nvPr/>
        </p:nvPicPr>
        <p:blipFill rotWithShape="1">
          <a:blip r:embed="rId13"/>
          <a:srcRect l="10551" r="16374" b="50000"/>
          <a:stretch/>
        </p:blipFill>
        <p:spPr>
          <a:xfrm>
            <a:off x="3294524" y="7804591"/>
            <a:ext cx="3531338" cy="1359131"/>
          </a:xfrm>
          <a:prstGeom prst="rect">
            <a:avLst/>
          </a:prstGeom>
        </p:spPr>
      </p:pic>
    </p:spTree>
    <p:extLst>
      <p:ext uri="{BB962C8B-B14F-4D97-AF65-F5344CB8AC3E}">
        <p14:creationId xmlns:p14="http://schemas.microsoft.com/office/powerpoint/2010/main" val="2574934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1AB1D5-46D3-59D1-2B68-632BE9731D4E}"/>
              </a:ext>
            </a:extLst>
          </p:cNvPr>
          <p:cNvPicPr>
            <a:picLocks noChangeAspect="1"/>
          </p:cNvPicPr>
          <p:nvPr/>
        </p:nvPicPr>
        <p:blipFill>
          <a:blip r:embed="rId2"/>
          <a:stretch>
            <a:fillRect/>
          </a:stretch>
        </p:blipFill>
        <p:spPr>
          <a:xfrm>
            <a:off x="0" y="0"/>
            <a:ext cx="6858000" cy="9144000"/>
          </a:xfrm>
          <a:prstGeom prst="rect">
            <a:avLst/>
          </a:prstGeom>
        </p:spPr>
      </p:pic>
      <p:sp>
        <p:nvSpPr>
          <p:cNvPr id="5" name="TextBox 4">
            <a:extLst>
              <a:ext uri="{FF2B5EF4-FFF2-40B4-BE49-F238E27FC236}">
                <a16:creationId xmlns:a16="http://schemas.microsoft.com/office/drawing/2014/main" id="{CD88466C-4A7F-6581-C065-0F7F1AEC9599}"/>
              </a:ext>
            </a:extLst>
          </p:cNvPr>
          <p:cNvSpPr txBox="1"/>
          <p:nvPr/>
        </p:nvSpPr>
        <p:spPr>
          <a:xfrm>
            <a:off x="181866" y="6593553"/>
            <a:ext cx="1063051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Follow me on social media to stay in touch</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C1EAFA8-0B77-BD02-E1B8-BE5054BB4AA7}"/>
              </a:ext>
            </a:extLst>
          </p:cNvPr>
          <p:cNvSpPr txBox="1"/>
          <p:nvPr/>
        </p:nvSpPr>
        <p:spPr>
          <a:xfrm>
            <a:off x="181867" y="7888002"/>
            <a:ext cx="6555818"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Keep up to date with my new content: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2" descr="Creating Social Media Share Buttons | by David Olurebi | Medium">
            <a:hlinkClick r:id="rId3"/>
            <a:extLst>
              <a:ext uri="{FF2B5EF4-FFF2-40B4-BE49-F238E27FC236}">
                <a16:creationId xmlns:a16="http://schemas.microsoft.com/office/drawing/2014/main" id="{8709037B-2D2A-2871-6025-219AB18D8A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5745" b="50000"/>
          <a:stretch/>
        </p:blipFill>
        <p:spPr bwMode="auto">
          <a:xfrm>
            <a:off x="1538488" y="705521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reating Social Media Share Buttons | by David Olurebi | Medium">
            <a:hlinkClick r:id="rId5"/>
            <a:extLst>
              <a:ext uri="{FF2B5EF4-FFF2-40B4-BE49-F238E27FC236}">
                <a16:creationId xmlns:a16="http://schemas.microsoft.com/office/drawing/2014/main" id="{FE4668F3-07B4-061C-992D-2AB8D9BFDF3C}"/>
              </a:ext>
            </a:extLst>
          </p:cNvPr>
          <p:cNvPicPr/>
          <p:nvPr/>
        </p:nvPicPr>
        <p:blipFill rotWithShape="1">
          <a:blip r:embed="rId4">
            <a:extLst>
              <a:ext uri="{28A0092B-C50C-407E-A947-70E740481C1C}">
                <a14:useLocalDpi xmlns:a14="http://schemas.microsoft.com/office/drawing/2010/main" val="0"/>
              </a:ext>
            </a:extLst>
          </a:blip>
          <a:srcRect l="34652" r="34165" b="51080"/>
          <a:stretch/>
        </p:blipFill>
        <p:spPr bwMode="auto">
          <a:xfrm>
            <a:off x="2289097" y="7069078"/>
            <a:ext cx="533400" cy="62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reating Social Media Share Buttons | by David Olurebi | Medium">
            <a:hlinkClick r:id="rId6"/>
            <a:extLst>
              <a:ext uri="{FF2B5EF4-FFF2-40B4-BE49-F238E27FC236}">
                <a16:creationId xmlns:a16="http://schemas.microsoft.com/office/drawing/2014/main" id="{9D724994-7DC6-00DB-75CF-70F7C0A36D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745" b="50000"/>
          <a:stretch/>
        </p:blipFill>
        <p:spPr bwMode="auto">
          <a:xfrm>
            <a:off x="3056268" y="706907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reating Social Media Share Buttons | by David Olurebi | Medium">
            <a:hlinkClick r:id="rId7"/>
            <a:extLst>
              <a:ext uri="{FF2B5EF4-FFF2-40B4-BE49-F238E27FC236}">
                <a16:creationId xmlns:a16="http://schemas.microsoft.com/office/drawing/2014/main" id="{0C10102D-C99F-EFEB-B6C6-D7486B9749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55" t="50000" r="34563"/>
          <a:stretch/>
        </p:blipFill>
        <p:spPr bwMode="auto">
          <a:xfrm>
            <a:off x="3784545" y="7120116"/>
            <a:ext cx="533400" cy="641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reating Social Media Share Buttons | by David Olurebi | Medium">
            <a:hlinkClick r:id="rId8"/>
            <a:extLst>
              <a:ext uri="{FF2B5EF4-FFF2-40B4-BE49-F238E27FC236}">
                <a16:creationId xmlns:a16="http://schemas.microsoft.com/office/drawing/2014/main" id="{667B59A2-C43B-952A-BD9E-96C4CC0F7F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749" t="50000"/>
          <a:stretch/>
        </p:blipFill>
        <p:spPr bwMode="auto">
          <a:xfrm>
            <a:off x="4640224" y="7120115"/>
            <a:ext cx="568783" cy="6414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9"/>
            <a:extLst>
              <a:ext uri="{FF2B5EF4-FFF2-40B4-BE49-F238E27FC236}">
                <a16:creationId xmlns:a16="http://schemas.microsoft.com/office/drawing/2014/main" id="{F8C9123E-1A57-C29C-3133-2D24E1C8A5FA}"/>
              </a:ext>
            </a:extLst>
          </p:cNvPr>
          <p:cNvPicPr>
            <a:picLocks noChangeAspect="1"/>
          </p:cNvPicPr>
          <p:nvPr/>
        </p:nvPicPr>
        <p:blipFill>
          <a:blip r:embed="rId10"/>
          <a:stretch>
            <a:fillRect/>
          </a:stretch>
        </p:blipFill>
        <p:spPr>
          <a:xfrm>
            <a:off x="1831462" y="8410202"/>
            <a:ext cx="3517697" cy="493819"/>
          </a:xfrm>
          <a:prstGeom prst="rect">
            <a:avLst/>
          </a:prstGeom>
        </p:spPr>
      </p:pic>
      <p:sp>
        <p:nvSpPr>
          <p:cNvPr id="13" name="Rectangle 12">
            <a:extLst>
              <a:ext uri="{FF2B5EF4-FFF2-40B4-BE49-F238E27FC236}">
                <a16:creationId xmlns:a16="http://schemas.microsoft.com/office/drawing/2014/main" id="{240C70AA-9D1A-6EBE-7D76-FC2E8B5245FC}"/>
              </a:ext>
            </a:extLst>
          </p:cNvPr>
          <p:cNvSpPr/>
          <p:nvPr/>
        </p:nvSpPr>
        <p:spPr>
          <a:xfrm>
            <a:off x="402840" y="4032301"/>
            <a:ext cx="2653427"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xtBox 13">
            <a:hlinkClick r:id="rId11"/>
            <a:extLst>
              <a:ext uri="{FF2B5EF4-FFF2-40B4-BE49-F238E27FC236}">
                <a16:creationId xmlns:a16="http://schemas.microsoft.com/office/drawing/2014/main" id="{B44B7E01-518A-5A10-A601-09209E4CEF1A}"/>
              </a:ext>
            </a:extLst>
          </p:cNvPr>
          <p:cNvSpPr txBox="1"/>
          <p:nvPr/>
        </p:nvSpPr>
        <p:spPr>
          <a:xfrm>
            <a:off x="549037" y="4181605"/>
            <a:ext cx="2338542" cy="7386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Click here to access my rate of reaction </a:t>
            </a:r>
            <a:r>
              <a:rPr kumimoji="0" lang="en-GB" sz="1400" b="1" i="0" u="none" strike="noStrike" kern="1200" cap="none" spc="0" normalizeH="0" baseline="0" noProof="0" dirty="0" err="1">
                <a:ln>
                  <a:noFill/>
                </a:ln>
                <a:solidFill>
                  <a:prstClr val="black"/>
                </a:solidFill>
                <a:effectLst/>
                <a:uLnTx/>
                <a:uFillTx/>
                <a:latin typeface="Aptos" panose="02110004020202020204"/>
                <a:ea typeface="+mn-ea"/>
                <a:cs typeface="+mn-cs"/>
              </a:rPr>
              <a:t>youtube</a:t>
            </a: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 videos</a:t>
            </a:r>
          </a:p>
        </p:txBody>
      </p:sp>
      <p:sp>
        <p:nvSpPr>
          <p:cNvPr id="16" name="Rectangle 15">
            <a:extLst>
              <a:ext uri="{FF2B5EF4-FFF2-40B4-BE49-F238E27FC236}">
                <a16:creationId xmlns:a16="http://schemas.microsoft.com/office/drawing/2014/main" id="{79F371CF-2DD3-9FE4-95D6-D7F2A1B89C68}"/>
              </a:ext>
            </a:extLst>
          </p:cNvPr>
          <p:cNvSpPr/>
          <p:nvPr/>
        </p:nvSpPr>
        <p:spPr>
          <a:xfrm>
            <a:off x="3313510" y="4032301"/>
            <a:ext cx="3141650"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TextBox 16">
            <a:extLst>
              <a:ext uri="{FF2B5EF4-FFF2-40B4-BE49-F238E27FC236}">
                <a16:creationId xmlns:a16="http://schemas.microsoft.com/office/drawing/2014/main" id="{815893D7-5996-C913-F8FC-365A8A445234}"/>
              </a:ext>
            </a:extLst>
          </p:cNvPr>
          <p:cNvSpPr txBox="1"/>
          <p:nvPr/>
        </p:nvSpPr>
        <p:spPr>
          <a:xfrm>
            <a:off x="3202465" y="4086660"/>
            <a:ext cx="3252696"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Resources that this activity would work well with</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hlinkClick r:id="rId12"/>
            <a:extLst>
              <a:ext uri="{FF2B5EF4-FFF2-40B4-BE49-F238E27FC236}">
                <a16:creationId xmlns:a16="http://schemas.microsoft.com/office/drawing/2014/main" id="{73842A33-4CC3-ED2D-3E8F-77BB3EEB177A}"/>
              </a:ext>
            </a:extLst>
          </p:cNvPr>
          <p:cNvSpPr txBox="1"/>
          <p:nvPr/>
        </p:nvSpPr>
        <p:spPr>
          <a:xfrm>
            <a:off x="3459107" y="4807498"/>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Lessons on T</a:t>
            </a:r>
            <a:r>
              <a:rPr lang="en-GB" b="1" dirty="0">
                <a:solidFill>
                  <a:prstClr val="black"/>
                </a:solidFill>
                <a:latin typeface="Aptos" panose="02110004020202020204"/>
              </a:rPr>
              <a:t>PT</a:t>
            </a:r>
            <a:endPar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9" name="TextBox 18">
            <a:hlinkClick r:id="rId13"/>
            <a:extLst>
              <a:ext uri="{FF2B5EF4-FFF2-40B4-BE49-F238E27FC236}">
                <a16:creationId xmlns:a16="http://schemas.microsoft.com/office/drawing/2014/main" id="{A6B715A4-B4C1-D925-DB55-C751830CEEFE}"/>
              </a:ext>
            </a:extLst>
          </p:cNvPr>
          <p:cNvSpPr txBox="1"/>
          <p:nvPr/>
        </p:nvSpPr>
        <p:spPr>
          <a:xfrm>
            <a:off x="3459107" y="5361934"/>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err="1">
                <a:ln>
                  <a:noFill/>
                </a:ln>
                <a:solidFill>
                  <a:prstClr val="black"/>
                </a:solidFill>
                <a:effectLst/>
                <a:uLnTx/>
                <a:uFillTx/>
                <a:latin typeface="Aptos" panose="02110004020202020204"/>
                <a:ea typeface="+mn-ea"/>
                <a:cs typeface="+mn-cs"/>
              </a:rPr>
              <a:t>Lessons</a:t>
            </a:r>
            <a:r>
              <a:rPr kumimoji="0" lang="fr-FR" sz="1800" b="1" i="0" u="none" strike="noStrike" kern="1200" cap="none" spc="0" normalizeH="0" baseline="0" noProof="0" dirty="0">
                <a:ln>
                  <a:noFill/>
                </a:ln>
                <a:solidFill>
                  <a:prstClr val="black"/>
                </a:solidFill>
                <a:effectLst/>
                <a:uLnTx/>
                <a:uFillTx/>
                <a:latin typeface="Aptos" panose="02110004020202020204"/>
                <a:ea typeface="+mn-ea"/>
                <a:cs typeface="+mn-cs"/>
              </a:rPr>
              <a:t> on TES</a:t>
            </a:r>
            <a:endPar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2" name="Picture 1">
            <a:extLst>
              <a:ext uri="{FF2B5EF4-FFF2-40B4-BE49-F238E27FC236}">
                <a16:creationId xmlns:a16="http://schemas.microsoft.com/office/drawing/2014/main" id="{9F00F028-4AE2-005D-A3CD-AC70E34BA45C}"/>
              </a:ext>
            </a:extLst>
          </p:cNvPr>
          <p:cNvPicPr>
            <a:picLocks noChangeAspect="1"/>
          </p:cNvPicPr>
          <p:nvPr/>
        </p:nvPicPr>
        <p:blipFill>
          <a:blip r:embed="rId14"/>
          <a:stretch>
            <a:fillRect/>
          </a:stretch>
        </p:blipFill>
        <p:spPr>
          <a:xfrm>
            <a:off x="656089" y="5084298"/>
            <a:ext cx="2124437" cy="11949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55514882"/>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3E78F43C374B4B832AF8735A4A1964" ma:contentTypeVersion="8" ma:contentTypeDescription="Create a new document." ma:contentTypeScope="" ma:versionID="cf517aa42d4c24b76851e87f85864215">
  <xsd:schema xmlns:xsd="http://www.w3.org/2001/XMLSchema" xmlns:xs="http://www.w3.org/2001/XMLSchema" xmlns:p="http://schemas.microsoft.com/office/2006/metadata/properties" xmlns:ns2="769298bc-ba72-45b7-b5ff-56b26ce5c177" targetNamespace="http://schemas.microsoft.com/office/2006/metadata/properties" ma:root="true" ma:fieldsID="9cc2aca055787d2e061a29ee4350ab0a" ns2:_="">
    <xsd:import namespace="769298bc-ba72-45b7-b5ff-56b26ce5c17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9298bc-ba72-45b7-b5ff-56b26ce5c1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31E6E0-9ED3-4357-879F-A1DB594DF6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9298bc-ba72-45b7-b5ff-56b26ce5c1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B81ABF-4D9C-4CE1-BE7B-BD8AC5671B1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F10CD99-264F-481F-98C5-66118D74C3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290</TotalTime>
  <Words>400</Words>
  <Application>Microsoft Office PowerPoint</Application>
  <PresentationFormat>On-screen Show (4:3)</PresentationFormat>
  <Paragraphs>16</Paragraphs>
  <Slides>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Aptos</vt:lpstr>
      <vt:lpstr>Aptos Display</vt:lpstr>
      <vt:lpstr>Arial</vt:lpstr>
      <vt:lpstr>Calibri</vt:lpstr>
      <vt:lpstr>Calibri Light</vt:lpstr>
      <vt:lpstr>Comic Sans MS</vt:lpstr>
      <vt:lpstr>1_Office Theme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D Chalk</dc:creator>
  <cp:lastModifiedBy>Mr D Chalk</cp:lastModifiedBy>
  <cp:revision>11</cp:revision>
  <dcterms:created xsi:type="dcterms:W3CDTF">2020-12-11T10:00:07Z</dcterms:created>
  <dcterms:modified xsi:type="dcterms:W3CDTF">2024-08-04T19:34:44Z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0x010100F73E78F43C374B4B832AF8735A4A1964</vt:lpwstr>
  </property>
</Properties>
</file>