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05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78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70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55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70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11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79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06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37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7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0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DA001-6ADF-447A-88E1-D8196C077C92}" type="datetimeFigureOut">
              <a:rPr lang="en-GB" smtClean="0"/>
              <a:t>08/06/2024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C938B-848A-4B8C-A5DE-DA75EB83E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0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Product/AP-Biology-What-Happens-at-the-Synapse-Lesson-Activities-4156418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a-level-biology-synapses-lesson-and-activities-11376055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watch?v=MNoohIlwHB0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hyperlink" Target="https://mailchi.mp/b9218a58e7d3/subscribe-to-our-newsletter-to-keep-up-to-date-with-all-our-teaching-cpd-upda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A39119F-B05E-435D-9F0D-E1ECCD1B3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5720" y="148950"/>
            <a:ext cx="6858000" cy="276999"/>
          </a:xfrm>
        </p:spPr>
        <p:txBody>
          <a:bodyPr>
            <a:noAutofit/>
          </a:bodyPr>
          <a:lstStyle/>
          <a:p>
            <a:pPr algn="l"/>
            <a:r>
              <a:rPr lang="en-GB" sz="2000" b="1" dirty="0">
                <a:solidFill>
                  <a:srgbClr val="00B050"/>
                </a:solidFill>
                <a:latin typeface="Comic Sans MS" pitchFamily="66" charset="0"/>
              </a:rPr>
              <a:t>Synapse Question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C14DE4-6B04-4B9C-9B4F-4440C207B430}"/>
              </a:ext>
            </a:extLst>
          </p:cNvPr>
          <p:cNvSpPr txBox="1"/>
          <p:nvPr/>
        </p:nvSpPr>
        <p:spPr>
          <a:xfrm>
            <a:off x="4684734" y="0"/>
            <a:ext cx="2173266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lvl="0" defTabSz="914400">
              <a:defRPr/>
            </a:pPr>
            <a:r>
              <a:rPr lang="en-GB" sz="1200" kern="0" dirty="0">
                <a:solidFill>
                  <a:sysClr val="windowText" lastClr="000000"/>
                </a:solidFill>
              </a:rPr>
              <a:t>Biological Molecules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A6A02BB-8378-4145-8B5E-BADD88695EB4}"/>
              </a:ext>
            </a:extLst>
          </p:cNvPr>
          <p:cNvSpPr/>
          <p:nvPr/>
        </p:nvSpPr>
        <p:spPr>
          <a:xfrm>
            <a:off x="107713" y="2883635"/>
            <a:ext cx="1931098" cy="161582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GB" sz="1100" b="1" kern="0" dirty="0">
                <a:solidFill>
                  <a:sysClr val="windowText" lastClr="000000"/>
                </a:solidFill>
              </a:rPr>
              <a:t>Spatial summation </a:t>
            </a:r>
            <a:r>
              <a:rPr lang="en-GB" sz="1100" kern="0" dirty="0">
                <a:solidFill>
                  <a:sysClr val="windowText" lastClr="000000"/>
                </a:solidFill>
              </a:rPr>
              <a:t>is a way of achieving an action potential in a neuron with input from multiple presynaptic cells. Spatial summation is the algebraic summation of potentials from different areas of input, usually on the dendrites.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282276E-0AB0-4641-9985-DD05CE33EA94}"/>
              </a:ext>
            </a:extLst>
          </p:cNvPr>
          <p:cNvSpPr/>
          <p:nvPr/>
        </p:nvSpPr>
        <p:spPr>
          <a:xfrm>
            <a:off x="3429000" y="7474225"/>
            <a:ext cx="3294784" cy="1569660"/>
          </a:xfrm>
          <a:prstGeom prst="rect">
            <a:avLst/>
          </a:prstGeom>
          <a:ln w="28575">
            <a:solidFill>
              <a:srgbClr val="00B0F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  <a:latin typeface="Source Sans Pro" panose="020B0503030403020204" pitchFamily="34" charset="0"/>
              </a:rPr>
              <a:t>Describe spatial summation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46FB82E-4A39-484C-861D-281FA39D6238}"/>
              </a:ext>
            </a:extLst>
          </p:cNvPr>
          <p:cNvSpPr/>
          <p:nvPr/>
        </p:nvSpPr>
        <p:spPr>
          <a:xfrm>
            <a:off x="2189998" y="6509621"/>
            <a:ext cx="4531165" cy="76944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/>
              <a:t>Temporal summation</a:t>
            </a:r>
            <a:r>
              <a:rPr lang="en-US" sz="1100" dirty="0"/>
              <a:t> is where a high frequency of action potentials in the presynaptic neuron elicits postsynaptic potentials that overlap and summate with each other. The effect is generated by a single neuron as a way of achieving action potential.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C48C87A-30EA-4C0B-A005-C8F1BBC90DC1}"/>
              </a:ext>
            </a:extLst>
          </p:cNvPr>
          <p:cNvSpPr/>
          <p:nvPr/>
        </p:nvSpPr>
        <p:spPr>
          <a:xfrm>
            <a:off x="2574907" y="651631"/>
            <a:ext cx="4138540" cy="2277547"/>
          </a:xfrm>
          <a:prstGeom prst="rect">
            <a:avLst/>
          </a:prstGeom>
          <a:ln w="28575">
            <a:solidFill>
              <a:srgbClr val="00B0F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/>
              <a:t>The diagram to the right shows the structure of a synapse.  Describe in detail how nerve impulses are transmitted across a synapse: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D86F2C3-DFDE-401E-8B85-DA4BCDD910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23" r="22622"/>
          <a:stretch/>
        </p:blipFill>
        <p:spPr>
          <a:xfrm>
            <a:off x="0" y="523220"/>
            <a:ext cx="2494521" cy="22539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842D6A-1758-4DC1-8481-2A6A03E527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020" t="33850" b="36266"/>
          <a:stretch/>
        </p:blipFill>
        <p:spPr>
          <a:xfrm>
            <a:off x="3886010" y="3062119"/>
            <a:ext cx="1551986" cy="98034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01CCFC0-3EE4-480D-A3BA-45924A8B6C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6289"/>
          <a:stretch/>
        </p:blipFill>
        <p:spPr>
          <a:xfrm>
            <a:off x="2090088" y="3055334"/>
            <a:ext cx="1810669" cy="98034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2087890-CD9B-4744-9D18-5777BE9443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020" t="66288" b="1"/>
          <a:stretch/>
        </p:blipFill>
        <p:spPr>
          <a:xfrm>
            <a:off x="5403741" y="3125388"/>
            <a:ext cx="1389032" cy="98981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ADF4F9DD-7FE1-42C0-9C60-866CF623737C}"/>
              </a:ext>
            </a:extLst>
          </p:cNvPr>
          <p:cNvSpPr/>
          <p:nvPr/>
        </p:nvSpPr>
        <p:spPr>
          <a:xfrm>
            <a:off x="2182282" y="4176297"/>
            <a:ext cx="4531165" cy="646331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GB" sz="1200" kern="0" dirty="0">
                <a:solidFill>
                  <a:sysClr val="windowText" lastClr="000000"/>
                </a:solidFill>
              </a:rPr>
              <a:t>Where is the axon potential initiated?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__________________________________________________________________________________________________________________</a:t>
            </a:r>
            <a:endParaRPr lang="en-GB" sz="1200" b="1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6A86F37-49C1-4C57-B576-613E59D5B48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0633"/>
          <a:stretch/>
        </p:blipFill>
        <p:spPr>
          <a:xfrm>
            <a:off x="173378" y="4566417"/>
            <a:ext cx="1898483" cy="271264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9687462-7B32-4D47-A27A-A8ABF17B5F51}"/>
              </a:ext>
            </a:extLst>
          </p:cNvPr>
          <p:cNvSpPr/>
          <p:nvPr/>
        </p:nvSpPr>
        <p:spPr>
          <a:xfrm>
            <a:off x="2182282" y="4986908"/>
            <a:ext cx="4531165" cy="646331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kern="0" dirty="0">
                <a:solidFill>
                  <a:sysClr val="windowText" lastClr="000000"/>
                </a:solidFill>
              </a:rPr>
              <a:t>What is the frequency of action potentials in temporal summation?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80F5E50-DC1F-481F-AE9D-C165D63D8F42}"/>
              </a:ext>
            </a:extLst>
          </p:cNvPr>
          <p:cNvSpPr/>
          <p:nvPr/>
        </p:nvSpPr>
        <p:spPr>
          <a:xfrm>
            <a:off x="2184807" y="5752678"/>
            <a:ext cx="4531165" cy="646331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GB" sz="1200" kern="0" dirty="0">
                <a:solidFill>
                  <a:sysClr val="windowText" lastClr="000000"/>
                </a:solidFill>
              </a:rPr>
              <a:t>Describe temporal summation</a:t>
            </a:r>
          </a:p>
          <a:p>
            <a:pPr algn="just"/>
            <a:r>
              <a:rPr lang="en-US" sz="1200" b="1" dirty="0"/>
              <a:t>__________________________________________________________________________________________________________________</a:t>
            </a:r>
            <a:endParaRPr lang="en-GB" sz="12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5FEFE8F-74EA-4DA8-82A9-5DB0B75E1B10}"/>
              </a:ext>
            </a:extLst>
          </p:cNvPr>
          <p:cNvSpPr/>
          <p:nvPr/>
        </p:nvSpPr>
        <p:spPr>
          <a:xfrm>
            <a:off x="107713" y="7451434"/>
            <a:ext cx="3093445" cy="646331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What does the neuronal cell act like?</a:t>
            </a:r>
          </a:p>
          <a:p>
            <a:pPr algn="just"/>
            <a:r>
              <a:rPr lang="en-US" sz="1200" b="1" dirty="0"/>
              <a:t>____________________________________________________________________________</a:t>
            </a:r>
            <a:endParaRPr lang="en-GB" sz="1200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8FB4B88-ED9F-4E4C-9DAE-CA7A088BF64A}"/>
              </a:ext>
            </a:extLst>
          </p:cNvPr>
          <p:cNvSpPr/>
          <p:nvPr/>
        </p:nvSpPr>
        <p:spPr>
          <a:xfrm>
            <a:off x="107712" y="8259055"/>
            <a:ext cx="3093445" cy="830997"/>
          </a:xfrm>
          <a:prstGeom prst="rect">
            <a:avLst/>
          </a:prstGeom>
          <a:ln w="28575">
            <a:solidFill>
              <a:srgbClr val="FFFF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How many nerve cells does spatial summation involve?</a:t>
            </a:r>
          </a:p>
          <a:p>
            <a:pPr algn="just"/>
            <a:r>
              <a:rPr lang="en-US" sz="1200" b="1" dirty="0"/>
              <a:t>____________________________________________________________________________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61291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73866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here to access my percentage composition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Lesson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</TotalTime>
  <Words>200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Source Sans Pro</vt:lpstr>
      <vt:lpstr>Office Theme</vt:lpstr>
      <vt:lpstr>Synapse Question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 Operon</dc:title>
  <dc:creator>Chalky Chalk</dc:creator>
  <cp:lastModifiedBy>Mr D Chalk</cp:lastModifiedBy>
  <cp:revision>47</cp:revision>
  <dcterms:created xsi:type="dcterms:W3CDTF">2019-02-02T18:17:28Z</dcterms:created>
  <dcterms:modified xsi:type="dcterms:W3CDTF">2024-06-08T16:29:11Z</dcterms:modified>
</cp:coreProperties>
</file>