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3" r:id="rId3"/>
    <p:sldId id="264" r:id="rId4"/>
    <p:sldId id="265" r:id="rId5"/>
    <p:sldId id="266" r:id="rId6"/>
    <p:sldId id="267" r:id="rId7"/>
    <p:sldId id="268" r:id="rId8"/>
    <p:sldId id="269" r:id="rId9"/>
    <p:sldId id="270" r:id="rId10"/>
    <p:sldId id="260" r:id="rId11"/>
    <p:sldId id="259" r:id="rId12"/>
    <p:sldId id="25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5" autoAdjust="0"/>
    <p:restoredTop sz="94660"/>
  </p:normalViewPr>
  <p:slideViewPr>
    <p:cSldViewPr snapToGrid="0">
      <p:cViewPr varScale="1">
        <p:scale>
          <a:sx n="68" d="100"/>
          <a:sy n="68" d="100"/>
        </p:scale>
        <p:origin x="116"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FCB7E-8164-4216-A8C7-F1AD0B95F9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70774F0-E302-4582-9D2B-9C558B9F6A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38A6C90-9CEE-4C4F-8FA4-A61B2D0C69FA}"/>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5" name="Footer Placeholder 4">
            <a:extLst>
              <a:ext uri="{FF2B5EF4-FFF2-40B4-BE49-F238E27FC236}">
                <a16:creationId xmlns:a16="http://schemas.microsoft.com/office/drawing/2014/main" id="{38796C65-A677-486F-A20C-3FD083FD2D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5CF265-8210-4858-B37E-E4D2E251DB8A}"/>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1586538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FAD30-6AFC-4FA7-BCAB-70219C919CB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3B6DDB-CC0A-4DCC-A1B8-82E6FFBD18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687E2E-152F-49F7-B5A7-4B1A5A82ECC4}"/>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5" name="Footer Placeholder 4">
            <a:extLst>
              <a:ext uri="{FF2B5EF4-FFF2-40B4-BE49-F238E27FC236}">
                <a16:creationId xmlns:a16="http://schemas.microsoft.com/office/drawing/2014/main" id="{D448030F-157B-4DBA-9982-C83E6A52E2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8981DA-D48E-47DD-A776-B2AFB2839FB4}"/>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343994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9D09B6-4DF0-4566-812F-2FA0A13B7A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153103-9E9A-456C-A2B4-C51204E65B1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F868FC-9D25-4CE4-BB85-5D8907AF5F8E}"/>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5" name="Footer Placeholder 4">
            <a:extLst>
              <a:ext uri="{FF2B5EF4-FFF2-40B4-BE49-F238E27FC236}">
                <a16:creationId xmlns:a16="http://schemas.microsoft.com/office/drawing/2014/main" id="{1556FDE2-3781-40EA-8AA7-3413318D0A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A25790-1CB5-4053-8B28-E1117F921AC3}"/>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2473274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E15A4-D1A7-4702-AE26-17F4838944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4BF279-7EC3-4522-A189-CEF8CBFC6CA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00D6E5-4159-4CD3-A1F5-8F77AC1C9B4F}"/>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5" name="Footer Placeholder 4">
            <a:extLst>
              <a:ext uri="{FF2B5EF4-FFF2-40B4-BE49-F238E27FC236}">
                <a16:creationId xmlns:a16="http://schemas.microsoft.com/office/drawing/2014/main" id="{BA0C6FB9-1ED3-4273-83B0-1EA827D357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A032C7-C86F-412B-B97D-1EB35A7526AD}"/>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3121286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6B001-C9D0-42C5-8D4B-1A2C205A11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6BA1A31-F5C5-4CA9-9E6F-CF3CEE3044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26563FA-992A-427A-BD6B-DEDFC25750ED}"/>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5" name="Footer Placeholder 4">
            <a:extLst>
              <a:ext uri="{FF2B5EF4-FFF2-40B4-BE49-F238E27FC236}">
                <a16:creationId xmlns:a16="http://schemas.microsoft.com/office/drawing/2014/main" id="{D4ADE05B-447B-4D6A-A619-5AFB23B166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BF94FB-3B81-42A5-8B4C-CE413902C950}"/>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3790152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2245D-B416-4F1C-A4DD-D94F17E730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D7A917-10B5-4AB4-9F59-E7643B3952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21BC3B-40A6-4266-9F79-5EB18C5F8D7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D85CD78-2200-47DA-8B74-B1A5D9A5E163}"/>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6" name="Footer Placeholder 5">
            <a:extLst>
              <a:ext uri="{FF2B5EF4-FFF2-40B4-BE49-F238E27FC236}">
                <a16:creationId xmlns:a16="http://schemas.microsoft.com/office/drawing/2014/main" id="{451D9D18-EB3F-4A5A-AA11-A11B08C5EF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F3F842-8B67-4840-9ABF-F2C440A332AB}"/>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1280388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9B47E-5DF9-4FB3-A2F9-975E0897656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CDB9EC-4B06-4FE8-93EA-A46A1598D2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B305E9-32A2-4C3D-A850-3968B1A2421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D496BB4-F9CC-4942-9794-93F985A628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3F53973-2C21-44F1-BF0F-69AB3246C59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942C22E-FBAF-4735-970B-09F51DE8EF6E}"/>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8" name="Footer Placeholder 7">
            <a:extLst>
              <a:ext uri="{FF2B5EF4-FFF2-40B4-BE49-F238E27FC236}">
                <a16:creationId xmlns:a16="http://schemas.microsoft.com/office/drawing/2014/main" id="{857A506D-8C77-45A3-A8C4-9A981779AD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1A4406-6943-4F2B-B437-7040D60087DC}"/>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160440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BD799-A647-469C-9909-A8C0041936C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239F21F-0600-48B7-B351-ECD336B38183}"/>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4" name="Footer Placeholder 3">
            <a:extLst>
              <a:ext uri="{FF2B5EF4-FFF2-40B4-BE49-F238E27FC236}">
                <a16:creationId xmlns:a16="http://schemas.microsoft.com/office/drawing/2014/main" id="{5DD20D81-DE6E-4B3D-AA8E-669B10EE6AE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170CC6F-012D-4E8D-B7E3-9B7444EFA7BB}"/>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994051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F3726E-AE13-4AD2-8A0D-0A7D2B375BFF}"/>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3" name="Footer Placeholder 2">
            <a:extLst>
              <a:ext uri="{FF2B5EF4-FFF2-40B4-BE49-F238E27FC236}">
                <a16:creationId xmlns:a16="http://schemas.microsoft.com/office/drawing/2014/main" id="{F6751CD4-181C-483A-B7DC-28F723D01A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157C9B4-AEF7-4521-8FF1-42300FCCBA88}"/>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4025026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8D712-646F-4BDB-ABC1-CE08AC525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D6F82D-E4E5-42D4-B180-97C310AE39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1B92E1B-F872-4594-B55E-4DA118932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88EF0E8-6091-45BC-9F66-789ECC1F5F29}"/>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6" name="Footer Placeholder 5">
            <a:extLst>
              <a:ext uri="{FF2B5EF4-FFF2-40B4-BE49-F238E27FC236}">
                <a16:creationId xmlns:a16="http://schemas.microsoft.com/office/drawing/2014/main" id="{C6C49543-0012-4DF1-85B3-3759A96724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8DA751-9CCB-4A8F-90FD-941491762C6E}"/>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1761645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7AD6B-AD79-44D1-92E3-C3B193B0C1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ADB6561-1020-430D-A603-155D3B1B3E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4D90F14-FD88-4B85-A2EE-0C50D5B056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4C69F7E-9B5E-451C-AC14-5A835EF1810F}"/>
              </a:ext>
            </a:extLst>
          </p:cNvPr>
          <p:cNvSpPr>
            <a:spLocks noGrp="1"/>
          </p:cNvSpPr>
          <p:nvPr>
            <p:ph type="dt" sz="half" idx="10"/>
          </p:nvPr>
        </p:nvSpPr>
        <p:spPr/>
        <p:txBody>
          <a:bodyPr/>
          <a:lstStyle/>
          <a:p>
            <a:fld id="{ADF21219-91AD-4C65-9993-A02A23F5C8CC}" type="datetimeFigureOut">
              <a:rPr lang="en-GB" smtClean="0"/>
              <a:t>18/04/2018</a:t>
            </a:fld>
            <a:endParaRPr lang="en-GB"/>
          </a:p>
        </p:txBody>
      </p:sp>
      <p:sp>
        <p:nvSpPr>
          <p:cNvPr id="6" name="Footer Placeholder 5">
            <a:extLst>
              <a:ext uri="{FF2B5EF4-FFF2-40B4-BE49-F238E27FC236}">
                <a16:creationId xmlns:a16="http://schemas.microsoft.com/office/drawing/2014/main" id="{E2A4A0B5-185A-4A3D-BB5D-BAC1AB0A50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759AFD-22B6-4180-BD95-F60D3E76BED5}"/>
              </a:ext>
            </a:extLst>
          </p:cNvPr>
          <p:cNvSpPr>
            <a:spLocks noGrp="1"/>
          </p:cNvSpPr>
          <p:nvPr>
            <p:ph type="sldNum" sz="quarter" idx="12"/>
          </p:nvPr>
        </p:nvSpPr>
        <p:spPr/>
        <p:txBody>
          <a:bodyPr/>
          <a:lstStyle/>
          <a:p>
            <a:fld id="{B27D6F5A-5668-4EF3-B81A-39207CB970AF}" type="slidenum">
              <a:rPr lang="en-GB" smtClean="0"/>
              <a:t>‹#›</a:t>
            </a:fld>
            <a:endParaRPr lang="en-GB"/>
          </a:p>
        </p:txBody>
      </p:sp>
    </p:spTree>
    <p:extLst>
      <p:ext uri="{BB962C8B-B14F-4D97-AF65-F5344CB8AC3E}">
        <p14:creationId xmlns:p14="http://schemas.microsoft.com/office/powerpoint/2010/main" val="386323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535DFB-7B07-44D4-BFA5-F7CEC3C4A1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B2EEE9-C682-45D1-BF52-26B285AF9D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75D084-93F8-4906-AB7A-205DB5D5A4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F21219-91AD-4C65-9993-A02A23F5C8CC}" type="datetimeFigureOut">
              <a:rPr lang="en-GB" smtClean="0"/>
              <a:t>18/04/2018</a:t>
            </a:fld>
            <a:endParaRPr lang="en-GB"/>
          </a:p>
        </p:txBody>
      </p:sp>
      <p:sp>
        <p:nvSpPr>
          <p:cNvPr id="5" name="Footer Placeholder 4">
            <a:extLst>
              <a:ext uri="{FF2B5EF4-FFF2-40B4-BE49-F238E27FC236}">
                <a16:creationId xmlns:a16="http://schemas.microsoft.com/office/drawing/2014/main" id="{35DAC4CF-5DD6-4334-8944-55838FC80C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616E33B-F9B9-4E2A-9078-A94C8DC4AE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D6F5A-5668-4EF3-B81A-39207CB970AF}" type="slidenum">
              <a:rPr lang="en-GB" smtClean="0"/>
              <a:t>‹#›</a:t>
            </a:fld>
            <a:endParaRPr lang="en-GB"/>
          </a:p>
        </p:txBody>
      </p:sp>
    </p:spTree>
    <p:extLst>
      <p:ext uri="{BB962C8B-B14F-4D97-AF65-F5344CB8AC3E}">
        <p14:creationId xmlns:p14="http://schemas.microsoft.com/office/powerpoint/2010/main" val="1640317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1" y="-1"/>
            <a:ext cx="6657613" cy="995809"/>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0" y="-81409"/>
            <a:ext cx="6657613" cy="1077218"/>
          </a:xfrm>
          <a:prstGeom prst="rect">
            <a:avLst/>
          </a:prstGeom>
          <a:noFill/>
        </p:spPr>
        <p:txBody>
          <a:bodyPr wrap="square" rtlCol="0">
            <a:spAutoFit/>
          </a:bodyPr>
          <a:lstStyle/>
          <a:p>
            <a:pPr lvl="0">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a:t>
            </a:r>
            <a:r>
              <a:rPr lang="en-GB" sz="3100" b="1" dirty="0">
                <a:solidFill>
                  <a:prstClr val="black"/>
                </a:solidFill>
                <a:latin typeface="Comic Sans MS" panose="030F0702030302020204" pitchFamily="66" charset="0"/>
              </a:rPr>
              <a:t>Writing a Hypothesis</a:t>
            </a:r>
            <a:endPar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2" name="Rectangle 1">
            <a:extLst>
              <a:ext uri="{FF2B5EF4-FFF2-40B4-BE49-F238E27FC236}">
                <a16:creationId xmlns:a16="http://schemas.microsoft.com/office/drawing/2014/main" id="{4BDA6B4C-757C-498C-9626-371FEA15DEA3}"/>
              </a:ext>
            </a:extLst>
          </p:cNvPr>
          <p:cNvSpPr/>
          <p:nvPr/>
        </p:nvSpPr>
        <p:spPr>
          <a:xfrm>
            <a:off x="766713" y="1258182"/>
            <a:ext cx="10658573" cy="1200329"/>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pPr lvl="0">
              <a:defRPr/>
            </a:pPr>
            <a:r>
              <a:rPr lang="en-GB" sz="3600" kern="0" dirty="0">
                <a:solidFill>
                  <a:sysClr val="windowText" lastClr="000000"/>
                </a:solidFill>
                <a:latin typeface="Comic Sans MS" pitchFamily="66" charset="0"/>
              </a:rPr>
              <a:t>Your hypothesis needs to explain what you think is going to happen in your practical and why.</a:t>
            </a:r>
          </a:p>
        </p:txBody>
      </p:sp>
      <p:sp>
        <p:nvSpPr>
          <p:cNvPr id="7" name="TextBox 6">
            <a:extLst>
              <a:ext uri="{FF2B5EF4-FFF2-40B4-BE49-F238E27FC236}">
                <a16:creationId xmlns:a16="http://schemas.microsoft.com/office/drawing/2014/main" id="{03ED5A09-6643-4A1F-90B0-3D8D36C99088}"/>
              </a:ext>
            </a:extLst>
          </p:cNvPr>
          <p:cNvSpPr txBox="1"/>
          <p:nvPr/>
        </p:nvSpPr>
        <p:spPr>
          <a:xfrm>
            <a:off x="8198357" y="2720884"/>
            <a:ext cx="3195687" cy="3416320"/>
          </a:xfrm>
          <a:prstGeom prst="rect">
            <a:avLst/>
          </a:prstGeom>
          <a:solidFill>
            <a:schemeClr val="bg1"/>
          </a:solidFill>
          <a:ln w="76200">
            <a:solidFill>
              <a:srgbClr val="FFFF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ysClr val="windowText" lastClr="000000"/>
                </a:solidFill>
                <a:effectLst/>
                <a:uLnTx/>
                <a:uFillTx/>
                <a:latin typeface="Comic Sans MS" pitchFamily="66" charset="0"/>
              </a:rPr>
              <a:t>Key words &amp; concepts: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ysClr val="windowText" lastClr="000000"/>
              </a:solidFill>
              <a:effectLst/>
              <a:uLnTx/>
              <a:uFillTx/>
              <a:latin typeface="Comic Sans MS" pitchFamily="66" charset="0"/>
            </a:endParaRPr>
          </a:p>
          <a:p>
            <a:pPr marL="457200" marR="0" lvl="0" indent="-4572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3200" b="1" i="0" u="none" strike="noStrike" kern="0" cap="none" spc="0" normalizeH="0" baseline="0" noProof="0" dirty="0">
                <a:ln>
                  <a:noFill/>
                </a:ln>
                <a:solidFill>
                  <a:sysClr val="windowText" lastClr="000000"/>
                </a:solidFill>
                <a:effectLst/>
                <a:uLnTx/>
                <a:uFillTx/>
                <a:latin typeface="Comic Sans MS" pitchFamily="66" charset="0"/>
              </a:rPr>
              <a:t>Dependent</a:t>
            </a:r>
          </a:p>
          <a:p>
            <a:pPr marL="457200" marR="0" lvl="0" indent="-4572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3200" b="1" i="0" u="none" strike="noStrike" kern="0" cap="none" spc="0" normalizeH="0" baseline="0" noProof="0" dirty="0">
                <a:ln>
                  <a:noFill/>
                </a:ln>
                <a:solidFill>
                  <a:sysClr val="windowText" lastClr="000000"/>
                </a:solidFill>
                <a:effectLst/>
                <a:uLnTx/>
                <a:uFillTx/>
                <a:latin typeface="Comic Sans MS" pitchFamily="66" charset="0"/>
              </a:rPr>
              <a:t>Independent</a:t>
            </a:r>
          </a:p>
          <a:p>
            <a:pPr marL="457200" marR="0" lvl="0" indent="-4572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1" i="0" u="none" strike="noStrike" kern="0" cap="none" spc="0" normalizeH="0" baseline="0" noProof="0" dirty="0">
                <a:ln>
                  <a:noFill/>
                </a:ln>
                <a:solidFill>
                  <a:sysClr val="windowText" lastClr="000000"/>
                </a:solidFill>
                <a:effectLst/>
                <a:uLnTx/>
                <a:uFillTx/>
                <a:latin typeface="Comic Sans MS" pitchFamily="66" charset="0"/>
              </a:rPr>
              <a:t>How they are connected</a:t>
            </a:r>
          </a:p>
        </p:txBody>
      </p:sp>
      <p:sp>
        <p:nvSpPr>
          <p:cNvPr id="8" name="Flowchart: Alternate Process 7">
            <a:extLst>
              <a:ext uri="{FF2B5EF4-FFF2-40B4-BE49-F238E27FC236}">
                <a16:creationId xmlns:a16="http://schemas.microsoft.com/office/drawing/2014/main" id="{4B991368-829F-44A6-892E-41C8ADB5474F}"/>
              </a:ext>
            </a:extLst>
          </p:cNvPr>
          <p:cNvSpPr/>
          <p:nvPr/>
        </p:nvSpPr>
        <p:spPr>
          <a:xfrm>
            <a:off x="1251161" y="2720884"/>
            <a:ext cx="6610794" cy="3416320"/>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E87B07EC-3F01-414D-901E-73E937107B2A}"/>
              </a:ext>
            </a:extLst>
          </p:cNvPr>
          <p:cNvSpPr/>
          <p:nvPr/>
        </p:nvSpPr>
        <p:spPr>
          <a:xfrm>
            <a:off x="1379455" y="2875996"/>
            <a:ext cx="6096000" cy="3046988"/>
          </a:xfrm>
          <a:prstGeom prst="rect">
            <a:avLst/>
          </a:prstGeom>
        </p:spPr>
        <p:txBody>
          <a:bodyPr>
            <a:spAutoFit/>
          </a:bodyPr>
          <a:lstStyle/>
          <a:p>
            <a:pPr lvl="0">
              <a:buFont typeface="Arial" pitchFamily="34" charset="0"/>
              <a:buChar char="•"/>
              <a:defRPr/>
            </a:pPr>
            <a:r>
              <a:rPr lang="en-GB" sz="3200" kern="0" dirty="0">
                <a:solidFill>
                  <a:sysClr val="windowText" lastClr="000000"/>
                </a:solidFill>
                <a:latin typeface="Comic Sans MS" pitchFamily="66" charset="0"/>
              </a:rPr>
              <a:t>What do you think is going to happen?</a:t>
            </a:r>
          </a:p>
          <a:p>
            <a:pPr lvl="0">
              <a:buFont typeface="Arial" pitchFamily="34" charset="0"/>
              <a:buChar char="•"/>
              <a:defRPr/>
            </a:pPr>
            <a:r>
              <a:rPr lang="en-GB" sz="3200" kern="0" dirty="0">
                <a:solidFill>
                  <a:sysClr val="windowText" lastClr="000000"/>
                </a:solidFill>
                <a:latin typeface="Comic Sans MS" pitchFamily="66" charset="0"/>
              </a:rPr>
              <a:t>What variables are you going to look at?</a:t>
            </a:r>
          </a:p>
          <a:p>
            <a:pPr lvl="0">
              <a:buFont typeface="Arial" pitchFamily="34" charset="0"/>
              <a:buChar char="•"/>
              <a:defRPr/>
            </a:pPr>
            <a:r>
              <a:rPr lang="en-GB" sz="3200" kern="0" dirty="0">
                <a:solidFill>
                  <a:sysClr val="windowText" lastClr="000000"/>
                </a:solidFill>
                <a:latin typeface="Comic Sans MS" pitchFamily="66" charset="0"/>
              </a:rPr>
              <a:t>Why do you think it is going to happen?</a:t>
            </a:r>
            <a:endParaRPr lang="en-GB" kern="0" dirty="0">
              <a:solidFill>
                <a:sysClr val="windowText" lastClr="000000"/>
              </a:solidFill>
              <a:latin typeface="Comic Sans MS" pitchFamily="66" charset="0"/>
            </a:endParaRPr>
          </a:p>
        </p:txBody>
      </p:sp>
    </p:spTree>
    <p:extLst>
      <p:ext uri="{BB962C8B-B14F-4D97-AF65-F5344CB8AC3E}">
        <p14:creationId xmlns:p14="http://schemas.microsoft.com/office/powerpoint/2010/main" val="471317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0" y="0"/>
            <a:ext cx="6657612" cy="1025326"/>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2285" y="-51892"/>
            <a:ext cx="6506784" cy="107721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Lines of Best Fit</a:t>
            </a:r>
          </a:p>
        </p:txBody>
      </p:sp>
      <p:sp>
        <p:nvSpPr>
          <p:cNvPr id="7" name="Flowchart: Alternate Process 6">
            <a:extLst>
              <a:ext uri="{FF2B5EF4-FFF2-40B4-BE49-F238E27FC236}">
                <a16:creationId xmlns:a16="http://schemas.microsoft.com/office/drawing/2014/main" id="{A89DEC73-1553-4F67-87DC-10B8A59ADD87}"/>
              </a:ext>
            </a:extLst>
          </p:cNvPr>
          <p:cNvSpPr/>
          <p:nvPr/>
        </p:nvSpPr>
        <p:spPr>
          <a:xfrm>
            <a:off x="876692" y="1093536"/>
            <a:ext cx="5106186" cy="5356619"/>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600" dirty="0">
                <a:solidFill>
                  <a:schemeClr val="tx1"/>
                </a:solidFill>
              </a:rPr>
              <a:t>A line of best fit (or "trend" line) is a straight line that best represents the data on a scatter plot. This line may pass through some of the points, none of the points, or all of the points.</a:t>
            </a:r>
            <a:endParaRPr lang="en-GB" sz="3600" dirty="0">
              <a:solidFill>
                <a:schemeClr val="tx1"/>
              </a:solidFill>
            </a:endParaRPr>
          </a:p>
        </p:txBody>
      </p:sp>
      <p:pic>
        <p:nvPicPr>
          <p:cNvPr id="1026" name="Picture 2" descr="Image result">
            <a:extLst>
              <a:ext uri="{FF2B5EF4-FFF2-40B4-BE49-F238E27FC236}">
                <a16:creationId xmlns:a16="http://schemas.microsoft.com/office/drawing/2014/main" id="{DA62790D-6B04-40FD-8BF7-BBAD3A878D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75" y="1611985"/>
            <a:ext cx="4910592" cy="4150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265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0" y="0"/>
            <a:ext cx="6657612" cy="1025326"/>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143690" y="-51892"/>
            <a:ext cx="6506784" cy="107721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Scale on a Graph</a:t>
            </a:r>
          </a:p>
        </p:txBody>
      </p:sp>
      <p:sp>
        <p:nvSpPr>
          <p:cNvPr id="7" name="Flowchart: Alternate Process 6">
            <a:extLst>
              <a:ext uri="{FF2B5EF4-FFF2-40B4-BE49-F238E27FC236}">
                <a16:creationId xmlns:a16="http://schemas.microsoft.com/office/drawing/2014/main" id="{A103CADF-6DA3-4452-A4B4-6F54554093CD}"/>
              </a:ext>
            </a:extLst>
          </p:cNvPr>
          <p:cNvSpPr/>
          <p:nvPr/>
        </p:nvSpPr>
        <p:spPr>
          <a:xfrm>
            <a:off x="716437" y="1263467"/>
            <a:ext cx="5231876" cy="5016758"/>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B45E8A38-AF3D-4310-BE68-D906350261D0}"/>
              </a:ext>
            </a:extLst>
          </p:cNvPr>
          <p:cNvSpPr/>
          <p:nvPr/>
        </p:nvSpPr>
        <p:spPr>
          <a:xfrm>
            <a:off x="1033223" y="1263467"/>
            <a:ext cx="4669993" cy="5016758"/>
          </a:xfrm>
          <a:prstGeom prst="rect">
            <a:avLst/>
          </a:prstGeom>
        </p:spPr>
        <p:txBody>
          <a:bodyPr wrap="square">
            <a:spAutoFit/>
          </a:bodyPr>
          <a:lstStyle/>
          <a:p>
            <a:pPr algn="just"/>
            <a:r>
              <a:rPr lang="en-US" sz="3200" dirty="0">
                <a:solidFill>
                  <a:srgbClr val="333333"/>
                </a:solidFill>
                <a:latin typeface="proxima-nova-n4"/>
              </a:rPr>
              <a:t>The scale is what you mark on the axes. It's the relation between the units you're using, and their representation on the graph i.e., the distance between marks.</a:t>
            </a:r>
          </a:p>
          <a:p>
            <a:pPr algn="just"/>
            <a:r>
              <a:rPr lang="en-US" sz="3200" dirty="0">
                <a:solidFill>
                  <a:srgbClr val="333333"/>
                </a:solidFill>
                <a:latin typeface="proxima-nova-n4"/>
              </a:rPr>
              <a:t>Remember that your scale must go up in equal amounts</a:t>
            </a:r>
            <a:endParaRPr lang="en-GB" sz="3200" dirty="0"/>
          </a:p>
        </p:txBody>
      </p:sp>
      <p:pic>
        <p:nvPicPr>
          <p:cNvPr id="2050" name="Picture 2" descr="Image result for scale on a graph">
            <a:extLst>
              <a:ext uri="{FF2B5EF4-FFF2-40B4-BE49-F238E27FC236}">
                <a16:creationId xmlns:a16="http://schemas.microsoft.com/office/drawing/2014/main" id="{4DBD4633-954E-4319-9B6E-A426548618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0002" y="1666874"/>
            <a:ext cx="5594648" cy="3791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860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0" y="0"/>
            <a:ext cx="7147804" cy="1025326"/>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143691" y="-51892"/>
            <a:ext cx="7147805" cy="1046440"/>
          </a:xfrm>
          <a:prstGeom prst="rect">
            <a:avLst/>
          </a:prstGeom>
          <a:noFill/>
        </p:spPr>
        <p:txBody>
          <a:bodyPr wrap="square" rtlCol="0">
            <a:spAutoFit/>
          </a:bodyPr>
          <a:lstStyle/>
          <a:p>
            <a:pPr lvl="0">
              <a:defRPr/>
            </a:pPr>
            <a:r>
              <a:rPr lang="en-GB" sz="3100" b="1" dirty="0">
                <a:solidFill>
                  <a:prstClr val="black"/>
                </a:solidFill>
                <a:latin typeface="Comic Sans MS" panose="030F0702030302020204" pitchFamily="66" charset="0"/>
              </a:rPr>
              <a:t>GCSE 1-9 Science Key Things to Remember: Accuracy and Precision</a:t>
            </a:r>
            <a:endPar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7" name="Rectangle 6">
            <a:extLst>
              <a:ext uri="{FF2B5EF4-FFF2-40B4-BE49-F238E27FC236}">
                <a16:creationId xmlns:a16="http://schemas.microsoft.com/office/drawing/2014/main" id="{71E446D5-2AB7-4FE2-8CF9-0B74823079D3}"/>
              </a:ext>
            </a:extLst>
          </p:cNvPr>
          <p:cNvSpPr/>
          <p:nvPr/>
        </p:nvSpPr>
        <p:spPr>
          <a:xfrm>
            <a:off x="735471" y="1150920"/>
            <a:ext cx="10658573" cy="138499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pPr lvl="0">
              <a:defRPr/>
            </a:pPr>
            <a:r>
              <a:rPr lang="en-US" sz="2800" kern="0" dirty="0">
                <a:solidFill>
                  <a:sysClr val="windowText" lastClr="000000"/>
                </a:solidFill>
                <a:latin typeface="Comic Sans MS" pitchFamily="66" charset="0"/>
              </a:rPr>
              <a:t>Accurate results are results that are close to the true value. In science we rarely know what the true value is so this can be quite a difficult concept to master.</a:t>
            </a:r>
            <a:endParaRPr lang="en-GB" sz="2800" kern="0" dirty="0">
              <a:solidFill>
                <a:sysClr val="windowText" lastClr="000000"/>
              </a:solidFill>
              <a:latin typeface="Comic Sans MS" pitchFamily="66" charset="0"/>
            </a:endParaRPr>
          </a:p>
        </p:txBody>
      </p:sp>
      <p:sp>
        <p:nvSpPr>
          <p:cNvPr id="8" name="Rectangle 7">
            <a:extLst>
              <a:ext uri="{FF2B5EF4-FFF2-40B4-BE49-F238E27FC236}">
                <a16:creationId xmlns:a16="http://schemas.microsoft.com/office/drawing/2014/main" id="{24E49DFB-5AA3-4796-B59C-7F71D8659DB0}"/>
              </a:ext>
            </a:extLst>
          </p:cNvPr>
          <p:cNvSpPr/>
          <p:nvPr/>
        </p:nvSpPr>
        <p:spPr>
          <a:xfrm>
            <a:off x="735470" y="2875549"/>
            <a:ext cx="10658573" cy="2677656"/>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pPr lvl="0">
              <a:defRPr/>
            </a:pPr>
            <a:r>
              <a:rPr lang="en-US" sz="2800" kern="0" dirty="0">
                <a:solidFill>
                  <a:sysClr val="windowText" lastClr="000000"/>
                </a:solidFill>
                <a:latin typeface="Comic Sans MS" pitchFamily="66" charset="0"/>
              </a:rPr>
              <a:t>Precision is not really about decimal places – instead if refers to the closeness of two or more measurements to each other. Obviously, if you are recording results to more decimal places (sig figs) then they could be more precise than recording to one e.g. 12.5 and 12.6 are more precise results than 12 and 12. But, 13 and 17 are more precise than 13.5 and 20.5.</a:t>
            </a:r>
            <a:endParaRPr lang="en-GB" sz="2800" kern="0" dirty="0">
              <a:solidFill>
                <a:sysClr val="windowText" lastClr="000000"/>
              </a:solidFill>
              <a:latin typeface="Comic Sans MS" pitchFamily="66" charset="0"/>
            </a:endParaRPr>
          </a:p>
        </p:txBody>
      </p:sp>
    </p:spTree>
    <p:extLst>
      <p:ext uri="{BB962C8B-B14F-4D97-AF65-F5344CB8AC3E}">
        <p14:creationId xmlns:p14="http://schemas.microsoft.com/office/powerpoint/2010/main" val="263330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1" y="-1"/>
            <a:ext cx="6657613" cy="995809"/>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0" y="-81409"/>
            <a:ext cx="6657613" cy="1077218"/>
          </a:xfrm>
          <a:prstGeom prst="rect">
            <a:avLst/>
          </a:prstGeom>
          <a:noFill/>
        </p:spPr>
        <p:txBody>
          <a:bodyPr wrap="square" rtlCol="0">
            <a:spAutoFit/>
          </a:bodyPr>
          <a:lstStyle/>
          <a:p>
            <a:pPr lvl="0">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a:t>
            </a:r>
            <a:r>
              <a:rPr lang="en-GB" sz="3100" b="1" dirty="0">
                <a:solidFill>
                  <a:prstClr val="black"/>
                </a:solidFill>
                <a:latin typeface="Comic Sans MS" panose="030F0702030302020204" pitchFamily="66" charset="0"/>
              </a:rPr>
              <a:t>Risk Assessment</a:t>
            </a:r>
            <a:endPar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2" name="Rectangle 1">
            <a:extLst>
              <a:ext uri="{FF2B5EF4-FFF2-40B4-BE49-F238E27FC236}">
                <a16:creationId xmlns:a16="http://schemas.microsoft.com/office/drawing/2014/main" id="{4BDA6B4C-757C-498C-9626-371FEA15DEA3}"/>
              </a:ext>
            </a:extLst>
          </p:cNvPr>
          <p:cNvSpPr/>
          <p:nvPr/>
        </p:nvSpPr>
        <p:spPr>
          <a:xfrm>
            <a:off x="735471" y="1150920"/>
            <a:ext cx="10658573" cy="1815882"/>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pPr algn="just"/>
            <a:r>
              <a:rPr lang="en-GB" sz="2800" dirty="0">
                <a:latin typeface="Comic Sans MS" pitchFamily="66" charset="0"/>
              </a:rPr>
              <a:t>Your risk assessment is worth between 1-3 marks in your method depending on how much detail you put in.  You need to concentrate on just one risk and do it well rather than a few done with little detail</a:t>
            </a:r>
          </a:p>
        </p:txBody>
      </p:sp>
      <p:sp>
        <p:nvSpPr>
          <p:cNvPr id="7" name="TextBox 6">
            <a:extLst>
              <a:ext uri="{FF2B5EF4-FFF2-40B4-BE49-F238E27FC236}">
                <a16:creationId xmlns:a16="http://schemas.microsoft.com/office/drawing/2014/main" id="{03ED5A09-6643-4A1F-90B0-3D8D36C99088}"/>
              </a:ext>
            </a:extLst>
          </p:cNvPr>
          <p:cNvSpPr txBox="1"/>
          <p:nvPr/>
        </p:nvSpPr>
        <p:spPr>
          <a:xfrm>
            <a:off x="7829274" y="3084891"/>
            <a:ext cx="3498065" cy="3108543"/>
          </a:xfrm>
          <a:prstGeom prst="rect">
            <a:avLst/>
          </a:prstGeom>
          <a:solidFill>
            <a:schemeClr val="bg1"/>
          </a:solidFill>
          <a:ln w="76200">
            <a:solidFill>
              <a:srgbClr val="FFFF00"/>
            </a:solidFill>
          </a:ln>
        </p:spPr>
        <p:txBody>
          <a:bodyPr wrap="square" rtlCol="0">
            <a:spAutoFit/>
          </a:bodyPr>
          <a:lstStyle/>
          <a:p>
            <a:pPr lvl="0">
              <a:defRPr/>
            </a:pPr>
            <a:r>
              <a:rPr lang="en-US" sz="2800" b="1" kern="0" dirty="0">
                <a:solidFill>
                  <a:sysClr val="windowText" lastClr="000000"/>
                </a:solidFill>
                <a:latin typeface="Comic Sans MS" pitchFamily="66" charset="0"/>
              </a:rPr>
              <a:t>Key words &amp; concepts:</a:t>
            </a:r>
          </a:p>
          <a:p>
            <a:pPr marL="457200" lvl="0" indent="-457200">
              <a:buFont typeface="Arial" panose="020B0604020202020204" pitchFamily="34" charset="0"/>
              <a:buChar char="•"/>
              <a:defRPr/>
            </a:pPr>
            <a:r>
              <a:rPr lang="en-US" sz="2800" b="1" kern="0" dirty="0">
                <a:solidFill>
                  <a:sysClr val="windowText" lastClr="000000"/>
                </a:solidFill>
                <a:latin typeface="Comic Sans MS" pitchFamily="66" charset="0"/>
              </a:rPr>
              <a:t>Risk</a:t>
            </a:r>
          </a:p>
          <a:p>
            <a:pPr marL="457200" lvl="0" indent="-457200">
              <a:buFont typeface="Arial" panose="020B0604020202020204" pitchFamily="34" charset="0"/>
              <a:buChar char="•"/>
              <a:defRPr/>
            </a:pPr>
            <a:r>
              <a:rPr lang="en-US" sz="2800" b="1" kern="0" dirty="0">
                <a:solidFill>
                  <a:sysClr val="windowText" lastClr="000000"/>
                </a:solidFill>
                <a:latin typeface="Comic Sans MS" pitchFamily="66" charset="0"/>
              </a:rPr>
              <a:t>High, medium or low risk</a:t>
            </a:r>
          </a:p>
          <a:p>
            <a:pPr marL="457200" lvl="0" indent="-457200">
              <a:buFont typeface="Arial" panose="020B0604020202020204" pitchFamily="34" charset="0"/>
              <a:buChar char="•"/>
              <a:defRPr/>
            </a:pPr>
            <a:r>
              <a:rPr lang="en-US" sz="2800" b="1" kern="0" dirty="0">
                <a:solidFill>
                  <a:sysClr val="windowText" lastClr="000000"/>
                </a:solidFill>
                <a:latin typeface="Comic Sans MS" pitchFamily="66" charset="0"/>
              </a:rPr>
              <a:t>I can lower this risk by…….</a:t>
            </a:r>
          </a:p>
        </p:txBody>
      </p:sp>
      <p:sp>
        <p:nvSpPr>
          <p:cNvPr id="8" name="Flowchart: Alternate Process 7">
            <a:extLst>
              <a:ext uri="{FF2B5EF4-FFF2-40B4-BE49-F238E27FC236}">
                <a16:creationId xmlns:a16="http://schemas.microsoft.com/office/drawing/2014/main" id="{4B991368-829F-44A6-892E-41C8ADB5474F}"/>
              </a:ext>
            </a:extLst>
          </p:cNvPr>
          <p:cNvSpPr/>
          <p:nvPr/>
        </p:nvSpPr>
        <p:spPr>
          <a:xfrm>
            <a:off x="864661" y="3121912"/>
            <a:ext cx="6610794" cy="3189611"/>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E87B07EC-3F01-414D-901E-73E937107B2A}"/>
              </a:ext>
            </a:extLst>
          </p:cNvPr>
          <p:cNvSpPr/>
          <p:nvPr/>
        </p:nvSpPr>
        <p:spPr>
          <a:xfrm>
            <a:off x="1330167" y="3187592"/>
            <a:ext cx="6096000" cy="3046988"/>
          </a:xfrm>
          <a:prstGeom prst="rect">
            <a:avLst/>
          </a:prstGeom>
        </p:spPr>
        <p:txBody>
          <a:bodyPr>
            <a:spAutoFit/>
          </a:bodyPr>
          <a:lstStyle/>
          <a:p>
            <a:r>
              <a:rPr lang="en-GB" sz="3200" b="1" dirty="0">
                <a:latin typeface="Comic Sans MS" pitchFamily="66" charset="0"/>
              </a:rPr>
              <a:t>Your risk assessment should include:</a:t>
            </a:r>
          </a:p>
          <a:p>
            <a:pPr marL="514350" indent="-514350">
              <a:buFont typeface="+mj-lt"/>
              <a:buAutoNum type="arabicPeriod"/>
            </a:pPr>
            <a:r>
              <a:rPr lang="en-GB" sz="3200" dirty="0">
                <a:latin typeface="Comic Sans MS" pitchFamily="66" charset="0"/>
              </a:rPr>
              <a:t>What the risk is</a:t>
            </a:r>
          </a:p>
          <a:p>
            <a:pPr marL="514350" indent="-514350">
              <a:buFont typeface="+mj-lt"/>
              <a:buAutoNum type="arabicPeriod"/>
            </a:pPr>
            <a:r>
              <a:rPr lang="en-GB" sz="3200" dirty="0">
                <a:latin typeface="Comic Sans MS" pitchFamily="66" charset="0"/>
              </a:rPr>
              <a:t>What precautions you can take</a:t>
            </a:r>
          </a:p>
          <a:p>
            <a:pPr marL="514350" indent="-514350">
              <a:buFont typeface="+mj-lt"/>
              <a:buAutoNum type="arabicPeriod"/>
            </a:pPr>
            <a:r>
              <a:rPr lang="en-GB" sz="3200" dirty="0">
                <a:latin typeface="Comic Sans MS" pitchFamily="66" charset="0"/>
              </a:rPr>
              <a:t>What the level of risk is</a:t>
            </a:r>
          </a:p>
        </p:txBody>
      </p:sp>
    </p:spTree>
    <p:extLst>
      <p:ext uri="{BB962C8B-B14F-4D97-AF65-F5344CB8AC3E}">
        <p14:creationId xmlns:p14="http://schemas.microsoft.com/office/powerpoint/2010/main" val="2260518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1" y="-1"/>
            <a:ext cx="6657613" cy="995809"/>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0" y="-81409"/>
            <a:ext cx="6657613" cy="1077218"/>
          </a:xfrm>
          <a:prstGeom prst="rect">
            <a:avLst/>
          </a:prstGeom>
          <a:noFill/>
        </p:spPr>
        <p:txBody>
          <a:bodyPr wrap="square" rtlCol="0">
            <a:spAutoFit/>
          </a:bodyPr>
          <a:lstStyle/>
          <a:p>
            <a:pPr lvl="0">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a:t>
            </a:r>
            <a:r>
              <a:rPr lang="en-GB" sz="3100" b="1" dirty="0">
                <a:solidFill>
                  <a:prstClr val="black"/>
                </a:solidFill>
                <a:latin typeface="Comic Sans MS" panose="030F0702030302020204" pitchFamily="66" charset="0"/>
              </a:rPr>
              <a:t>Variables</a:t>
            </a:r>
            <a:endPar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2" name="Rectangle 1">
            <a:extLst>
              <a:ext uri="{FF2B5EF4-FFF2-40B4-BE49-F238E27FC236}">
                <a16:creationId xmlns:a16="http://schemas.microsoft.com/office/drawing/2014/main" id="{4BDA6B4C-757C-498C-9626-371FEA15DEA3}"/>
              </a:ext>
            </a:extLst>
          </p:cNvPr>
          <p:cNvSpPr/>
          <p:nvPr/>
        </p:nvSpPr>
        <p:spPr>
          <a:xfrm>
            <a:off x="735471" y="1150920"/>
            <a:ext cx="10658573" cy="95410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r>
              <a:rPr lang="en-GB" sz="2800" dirty="0">
                <a:latin typeface="Comic Sans MS" pitchFamily="66" charset="0"/>
              </a:rPr>
              <a:t>In your practical there will be variables that you will need to talk about.  </a:t>
            </a:r>
          </a:p>
        </p:txBody>
      </p:sp>
      <p:sp>
        <p:nvSpPr>
          <p:cNvPr id="7" name="TextBox 6">
            <a:extLst>
              <a:ext uri="{FF2B5EF4-FFF2-40B4-BE49-F238E27FC236}">
                <a16:creationId xmlns:a16="http://schemas.microsoft.com/office/drawing/2014/main" id="{03ED5A09-6643-4A1F-90B0-3D8D36C99088}"/>
              </a:ext>
            </a:extLst>
          </p:cNvPr>
          <p:cNvSpPr txBox="1"/>
          <p:nvPr/>
        </p:nvSpPr>
        <p:spPr>
          <a:xfrm>
            <a:off x="7631311" y="2444662"/>
            <a:ext cx="3888244" cy="3539430"/>
          </a:xfrm>
          <a:prstGeom prst="rect">
            <a:avLst/>
          </a:prstGeom>
          <a:solidFill>
            <a:schemeClr val="bg1"/>
          </a:solidFill>
          <a:ln w="76200">
            <a:solidFill>
              <a:srgbClr val="FFFF00"/>
            </a:solidFill>
          </a:ln>
        </p:spPr>
        <p:txBody>
          <a:bodyPr wrap="square" rtlCol="0">
            <a:spAutoFit/>
          </a:bodyPr>
          <a:lstStyle/>
          <a:p>
            <a:pPr lvl="0">
              <a:defRPr/>
            </a:pPr>
            <a:r>
              <a:rPr lang="en-US" sz="2800" b="1" kern="0" dirty="0">
                <a:solidFill>
                  <a:sysClr val="windowText" lastClr="000000"/>
                </a:solidFill>
                <a:latin typeface="Comic Sans MS" pitchFamily="66" charset="0"/>
              </a:rPr>
              <a:t>Key words &amp; concepts:</a:t>
            </a:r>
          </a:p>
          <a:p>
            <a:pPr lvl="0">
              <a:defRPr/>
            </a:pPr>
            <a:endParaRPr lang="en-US" sz="2800" b="1" kern="0" dirty="0">
              <a:solidFill>
                <a:sysClr val="windowText" lastClr="000000"/>
              </a:solidFill>
              <a:latin typeface="Comic Sans MS" pitchFamily="66" charset="0"/>
            </a:endParaRPr>
          </a:p>
          <a:p>
            <a:pPr lvl="0" algn="just">
              <a:defRPr/>
            </a:pPr>
            <a:r>
              <a:rPr lang="en-US" sz="2800" b="1" kern="0" dirty="0">
                <a:solidFill>
                  <a:sysClr val="windowText" lastClr="000000"/>
                </a:solidFill>
                <a:latin typeface="Comic Sans MS" pitchFamily="66" charset="0"/>
              </a:rPr>
              <a:t>On a graph the independent is along the bottom &amp; the dependent is down the side</a:t>
            </a:r>
          </a:p>
        </p:txBody>
      </p:sp>
      <p:sp>
        <p:nvSpPr>
          <p:cNvPr id="8" name="Flowchart: Alternate Process 7">
            <a:extLst>
              <a:ext uri="{FF2B5EF4-FFF2-40B4-BE49-F238E27FC236}">
                <a16:creationId xmlns:a16="http://schemas.microsoft.com/office/drawing/2014/main" id="{4B991368-829F-44A6-892E-41C8ADB5474F}"/>
              </a:ext>
            </a:extLst>
          </p:cNvPr>
          <p:cNvSpPr/>
          <p:nvPr/>
        </p:nvSpPr>
        <p:spPr>
          <a:xfrm>
            <a:off x="864661" y="2444662"/>
            <a:ext cx="6610794" cy="3866861"/>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E87B07EC-3F01-414D-901E-73E937107B2A}"/>
              </a:ext>
            </a:extLst>
          </p:cNvPr>
          <p:cNvSpPr/>
          <p:nvPr/>
        </p:nvSpPr>
        <p:spPr>
          <a:xfrm>
            <a:off x="1235899" y="2526070"/>
            <a:ext cx="6096000" cy="3539430"/>
          </a:xfrm>
          <a:prstGeom prst="rect">
            <a:avLst/>
          </a:prstGeom>
        </p:spPr>
        <p:txBody>
          <a:bodyPr>
            <a:spAutoFit/>
          </a:bodyPr>
          <a:lstStyle/>
          <a:p>
            <a:pPr>
              <a:buFont typeface="Arial" pitchFamily="34" charset="0"/>
              <a:buChar char="•"/>
            </a:pPr>
            <a:r>
              <a:rPr lang="en-GB" sz="3200" dirty="0">
                <a:latin typeface="Comic Sans MS" pitchFamily="66" charset="0"/>
              </a:rPr>
              <a:t>An independent variable is what you change</a:t>
            </a:r>
          </a:p>
          <a:p>
            <a:pPr>
              <a:buFont typeface="Arial" pitchFamily="34" charset="0"/>
              <a:buChar char="•"/>
            </a:pPr>
            <a:r>
              <a:rPr lang="en-GB" sz="3200" dirty="0">
                <a:latin typeface="Comic Sans MS" pitchFamily="66" charset="0"/>
              </a:rPr>
              <a:t>A dependent variable is what you measure</a:t>
            </a:r>
          </a:p>
          <a:p>
            <a:pPr>
              <a:buFont typeface="Arial" pitchFamily="34" charset="0"/>
              <a:buChar char="•"/>
            </a:pPr>
            <a:r>
              <a:rPr lang="en-GB" sz="3200" dirty="0">
                <a:latin typeface="Comic Sans MS" pitchFamily="66" charset="0"/>
              </a:rPr>
              <a:t>A control variable is what you need to keep the same to make it a fair test</a:t>
            </a:r>
          </a:p>
        </p:txBody>
      </p:sp>
    </p:spTree>
    <p:extLst>
      <p:ext uri="{BB962C8B-B14F-4D97-AF65-F5344CB8AC3E}">
        <p14:creationId xmlns:p14="http://schemas.microsoft.com/office/powerpoint/2010/main" val="780277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1" y="-1"/>
            <a:ext cx="6657613" cy="995809"/>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0" y="-81409"/>
            <a:ext cx="6657613" cy="1077218"/>
          </a:xfrm>
          <a:prstGeom prst="rect">
            <a:avLst/>
          </a:prstGeom>
          <a:noFill/>
        </p:spPr>
        <p:txBody>
          <a:bodyPr wrap="square" rtlCol="0">
            <a:spAutoFit/>
          </a:bodyPr>
          <a:lstStyle/>
          <a:p>
            <a:pPr lvl="0">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a:t>
            </a:r>
            <a:r>
              <a:rPr lang="en-GB" sz="3100" b="1" dirty="0">
                <a:solidFill>
                  <a:prstClr val="black"/>
                </a:solidFill>
                <a:latin typeface="Comic Sans MS" panose="030F0702030302020204" pitchFamily="66" charset="0"/>
              </a:rPr>
              <a:t>Comparing results</a:t>
            </a:r>
            <a:endPar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2" name="Rectangle 1">
            <a:extLst>
              <a:ext uri="{FF2B5EF4-FFF2-40B4-BE49-F238E27FC236}">
                <a16:creationId xmlns:a16="http://schemas.microsoft.com/office/drawing/2014/main" id="{4BDA6B4C-757C-498C-9626-371FEA15DEA3}"/>
              </a:ext>
            </a:extLst>
          </p:cNvPr>
          <p:cNvSpPr/>
          <p:nvPr/>
        </p:nvSpPr>
        <p:spPr>
          <a:xfrm>
            <a:off x="735471" y="1150920"/>
            <a:ext cx="10658573" cy="138499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r>
              <a:rPr lang="en-GB" sz="2800" dirty="0">
                <a:latin typeface="Comic Sans MS" pitchFamily="66" charset="0"/>
              </a:rPr>
              <a:t>In your practical you will carry out the experiment once then compare results with other students.  This will enable you to get 3 results for each independent variable</a:t>
            </a:r>
          </a:p>
        </p:txBody>
      </p:sp>
      <p:sp>
        <p:nvSpPr>
          <p:cNvPr id="7" name="TextBox 6">
            <a:extLst>
              <a:ext uri="{FF2B5EF4-FFF2-40B4-BE49-F238E27FC236}">
                <a16:creationId xmlns:a16="http://schemas.microsoft.com/office/drawing/2014/main" id="{03ED5A09-6643-4A1F-90B0-3D8D36C99088}"/>
              </a:ext>
            </a:extLst>
          </p:cNvPr>
          <p:cNvSpPr txBox="1"/>
          <p:nvPr/>
        </p:nvSpPr>
        <p:spPr>
          <a:xfrm>
            <a:off x="7663585" y="2691026"/>
            <a:ext cx="3498065" cy="3539430"/>
          </a:xfrm>
          <a:prstGeom prst="rect">
            <a:avLst/>
          </a:prstGeom>
          <a:solidFill>
            <a:schemeClr val="bg1"/>
          </a:solidFill>
          <a:ln w="76200">
            <a:solidFill>
              <a:srgbClr val="FFFF00"/>
            </a:solidFill>
          </a:ln>
        </p:spPr>
        <p:txBody>
          <a:bodyPr wrap="square" rtlCol="0">
            <a:spAutoFit/>
          </a:bodyPr>
          <a:lstStyle/>
          <a:p>
            <a:r>
              <a:rPr lang="en-GB" sz="2800" b="1" dirty="0">
                <a:latin typeface="Comic Sans MS" pitchFamily="66" charset="0"/>
              </a:rPr>
              <a:t>Key words &amp; concepts</a:t>
            </a:r>
          </a:p>
          <a:p>
            <a:pPr>
              <a:buFont typeface="Arial" pitchFamily="34" charset="0"/>
              <a:buChar char="•"/>
            </a:pPr>
            <a:r>
              <a:rPr lang="en-GB" sz="2800" b="1" dirty="0">
                <a:latin typeface="Comic Sans MS" pitchFamily="66" charset="0"/>
              </a:rPr>
              <a:t>Anomalies</a:t>
            </a:r>
          </a:p>
          <a:p>
            <a:pPr>
              <a:buFont typeface="Arial" pitchFamily="34" charset="0"/>
              <a:buChar char="•"/>
            </a:pPr>
            <a:r>
              <a:rPr lang="en-GB" sz="2800" b="1" dirty="0">
                <a:latin typeface="Comic Sans MS" pitchFamily="66" charset="0"/>
              </a:rPr>
              <a:t>Average (how do you work it out)</a:t>
            </a:r>
          </a:p>
          <a:p>
            <a:pPr>
              <a:buFont typeface="Arial" pitchFamily="34" charset="0"/>
              <a:buChar char="•"/>
            </a:pPr>
            <a:r>
              <a:rPr lang="en-GB" sz="2800" b="1" dirty="0">
                <a:latin typeface="Comic Sans MS" pitchFamily="66" charset="0"/>
              </a:rPr>
              <a:t>Pattern in the results</a:t>
            </a:r>
          </a:p>
          <a:p>
            <a:pPr>
              <a:buFont typeface="Arial" pitchFamily="34" charset="0"/>
              <a:buChar char="•"/>
            </a:pPr>
            <a:r>
              <a:rPr lang="en-GB" sz="2800" b="1" dirty="0">
                <a:latin typeface="Comic Sans MS" pitchFamily="66" charset="0"/>
              </a:rPr>
              <a:t>Reproducible</a:t>
            </a:r>
          </a:p>
        </p:txBody>
      </p:sp>
      <p:sp>
        <p:nvSpPr>
          <p:cNvPr id="8" name="Flowchart: Alternate Process 7">
            <a:extLst>
              <a:ext uri="{FF2B5EF4-FFF2-40B4-BE49-F238E27FC236}">
                <a16:creationId xmlns:a16="http://schemas.microsoft.com/office/drawing/2014/main" id="{4B991368-829F-44A6-892E-41C8ADB5474F}"/>
              </a:ext>
            </a:extLst>
          </p:cNvPr>
          <p:cNvSpPr/>
          <p:nvPr/>
        </p:nvSpPr>
        <p:spPr>
          <a:xfrm>
            <a:off x="864661" y="3121912"/>
            <a:ext cx="6610794" cy="3189611"/>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E87B07EC-3F01-414D-901E-73E937107B2A}"/>
              </a:ext>
            </a:extLst>
          </p:cNvPr>
          <p:cNvSpPr/>
          <p:nvPr/>
        </p:nvSpPr>
        <p:spPr>
          <a:xfrm>
            <a:off x="1122058" y="3193223"/>
            <a:ext cx="6096000" cy="3046988"/>
          </a:xfrm>
          <a:prstGeom prst="rect">
            <a:avLst/>
          </a:prstGeom>
        </p:spPr>
        <p:txBody>
          <a:bodyPr>
            <a:spAutoFit/>
          </a:bodyPr>
          <a:lstStyle/>
          <a:p>
            <a:r>
              <a:rPr lang="en-GB" sz="3200" b="1" dirty="0">
                <a:latin typeface="Comic Sans MS" pitchFamily="66" charset="0"/>
              </a:rPr>
              <a:t>Things to think about</a:t>
            </a:r>
          </a:p>
          <a:p>
            <a:pPr>
              <a:buFont typeface="Arial" pitchFamily="34" charset="0"/>
              <a:buChar char="•"/>
            </a:pPr>
            <a:r>
              <a:rPr lang="en-GB" sz="3200" dirty="0">
                <a:latin typeface="Comic Sans MS" pitchFamily="66" charset="0"/>
              </a:rPr>
              <a:t>Why do we compare results?</a:t>
            </a:r>
          </a:p>
          <a:p>
            <a:pPr>
              <a:buFont typeface="Arial" pitchFamily="34" charset="0"/>
              <a:buChar char="•"/>
            </a:pPr>
            <a:r>
              <a:rPr lang="en-GB" sz="3200" dirty="0">
                <a:latin typeface="Comic Sans MS" pitchFamily="66" charset="0"/>
              </a:rPr>
              <a:t>How many of each result do we get?</a:t>
            </a:r>
          </a:p>
          <a:p>
            <a:pPr>
              <a:buFont typeface="Arial" pitchFamily="34" charset="0"/>
              <a:buChar char="•"/>
            </a:pPr>
            <a:r>
              <a:rPr lang="en-GB" sz="3200" dirty="0">
                <a:latin typeface="Comic Sans MS" pitchFamily="66" charset="0"/>
              </a:rPr>
              <a:t>Why might peoples results differ?</a:t>
            </a:r>
          </a:p>
        </p:txBody>
      </p:sp>
    </p:spTree>
    <p:extLst>
      <p:ext uri="{BB962C8B-B14F-4D97-AF65-F5344CB8AC3E}">
        <p14:creationId xmlns:p14="http://schemas.microsoft.com/office/powerpoint/2010/main" val="1170656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0" y="-1"/>
            <a:ext cx="7569858" cy="995809"/>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0" y="-81409"/>
            <a:ext cx="7720553" cy="1046440"/>
          </a:xfrm>
          <a:prstGeom prst="rect">
            <a:avLst/>
          </a:prstGeom>
          <a:noFill/>
        </p:spPr>
        <p:txBody>
          <a:bodyPr wrap="square" rtlCol="0">
            <a:spAutoFit/>
          </a:bodyPr>
          <a:lstStyle/>
          <a:p>
            <a:pPr lvl="0">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a:t>
            </a:r>
            <a:r>
              <a:rPr lang="en-GB" sz="3100" b="1" dirty="0">
                <a:solidFill>
                  <a:prstClr val="black"/>
                </a:solidFill>
                <a:latin typeface="Comic Sans MS" panose="030F0702030302020204" pitchFamily="66" charset="0"/>
              </a:rPr>
              <a:t>Problems with Equipment</a:t>
            </a:r>
            <a:endPar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2" name="Rectangle 1">
            <a:extLst>
              <a:ext uri="{FF2B5EF4-FFF2-40B4-BE49-F238E27FC236}">
                <a16:creationId xmlns:a16="http://schemas.microsoft.com/office/drawing/2014/main" id="{4BDA6B4C-757C-498C-9626-371FEA15DEA3}"/>
              </a:ext>
            </a:extLst>
          </p:cNvPr>
          <p:cNvSpPr/>
          <p:nvPr/>
        </p:nvSpPr>
        <p:spPr>
          <a:xfrm>
            <a:off x="735471" y="1150920"/>
            <a:ext cx="10658573" cy="2246769"/>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r>
              <a:rPr lang="en-GB" sz="2800" dirty="0">
                <a:latin typeface="Comic Sans MS" pitchFamily="66" charset="0"/>
              </a:rPr>
              <a:t>Any indication that a measuring system gives a false reading when the true value of a measured quantity is zero, e.g. the needle on an ammeter failing to return to zero when no current flows. A zero error may result in a systematic uncertainty.</a:t>
            </a:r>
          </a:p>
        </p:txBody>
      </p:sp>
      <p:sp>
        <p:nvSpPr>
          <p:cNvPr id="7" name="TextBox 6">
            <a:extLst>
              <a:ext uri="{FF2B5EF4-FFF2-40B4-BE49-F238E27FC236}">
                <a16:creationId xmlns:a16="http://schemas.microsoft.com/office/drawing/2014/main" id="{03ED5A09-6643-4A1F-90B0-3D8D36C99088}"/>
              </a:ext>
            </a:extLst>
          </p:cNvPr>
          <p:cNvSpPr txBox="1"/>
          <p:nvPr/>
        </p:nvSpPr>
        <p:spPr>
          <a:xfrm>
            <a:off x="7774510" y="3552801"/>
            <a:ext cx="3498065" cy="2677656"/>
          </a:xfrm>
          <a:prstGeom prst="rect">
            <a:avLst/>
          </a:prstGeom>
          <a:solidFill>
            <a:schemeClr val="bg1"/>
          </a:solidFill>
          <a:ln w="76200">
            <a:solidFill>
              <a:srgbClr val="FFFF00"/>
            </a:solidFill>
          </a:ln>
        </p:spPr>
        <p:txBody>
          <a:bodyPr wrap="square" rtlCol="0">
            <a:spAutoFit/>
          </a:bodyPr>
          <a:lstStyle/>
          <a:p>
            <a:r>
              <a:rPr lang="en-GB" sz="2800" b="1" dirty="0">
                <a:latin typeface="Comic Sans MS" pitchFamily="66" charset="0"/>
              </a:rPr>
              <a:t>Key words &amp; concepts</a:t>
            </a:r>
          </a:p>
          <a:p>
            <a:pPr>
              <a:buFont typeface="Arial" pitchFamily="34" charset="0"/>
              <a:buChar char="•"/>
            </a:pPr>
            <a:r>
              <a:rPr lang="en-GB" sz="2800" b="1" dirty="0">
                <a:latin typeface="Comic Sans MS" pitchFamily="66" charset="0"/>
              </a:rPr>
              <a:t>Zero error</a:t>
            </a:r>
          </a:p>
          <a:p>
            <a:pPr>
              <a:buFont typeface="Arial" pitchFamily="34" charset="0"/>
              <a:buChar char="•"/>
            </a:pPr>
            <a:r>
              <a:rPr lang="en-GB" sz="2800" b="1" dirty="0">
                <a:latin typeface="Comic Sans MS" pitchFamily="66" charset="0"/>
              </a:rPr>
              <a:t>Start reading</a:t>
            </a:r>
          </a:p>
          <a:p>
            <a:pPr>
              <a:buFont typeface="Arial" pitchFamily="34" charset="0"/>
              <a:buChar char="•"/>
            </a:pPr>
            <a:r>
              <a:rPr lang="en-GB" sz="2800" b="1" dirty="0">
                <a:latin typeface="Comic Sans MS" pitchFamily="66" charset="0"/>
              </a:rPr>
              <a:t>Subtract</a:t>
            </a:r>
          </a:p>
          <a:p>
            <a:pPr>
              <a:buFont typeface="Arial" pitchFamily="34" charset="0"/>
              <a:buChar char="•"/>
            </a:pPr>
            <a:r>
              <a:rPr lang="en-GB" sz="2800" b="1" dirty="0">
                <a:latin typeface="Comic Sans MS" pitchFamily="66" charset="0"/>
              </a:rPr>
              <a:t>Replace equipment</a:t>
            </a:r>
          </a:p>
        </p:txBody>
      </p:sp>
      <p:sp>
        <p:nvSpPr>
          <p:cNvPr id="8" name="Flowchart: Alternate Process 7">
            <a:extLst>
              <a:ext uri="{FF2B5EF4-FFF2-40B4-BE49-F238E27FC236}">
                <a16:creationId xmlns:a16="http://schemas.microsoft.com/office/drawing/2014/main" id="{4B991368-829F-44A6-892E-41C8ADB5474F}"/>
              </a:ext>
            </a:extLst>
          </p:cNvPr>
          <p:cNvSpPr/>
          <p:nvPr/>
        </p:nvSpPr>
        <p:spPr>
          <a:xfrm>
            <a:off x="864661" y="3737325"/>
            <a:ext cx="6610794" cy="2246770"/>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E87B07EC-3F01-414D-901E-73E937107B2A}"/>
              </a:ext>
            </a:extLst>
          </p:cNvPr>
          <p:cNvSpPr/>
          <p:nvPr/>
        </p:nvSpPr>
        <p:spPr>
          <a:xfrm>
            <a:off x="1234373" y="4010731"/>
            <a:ext cx="6096000" cy="1569660"/>
          </a:xfrm>
          <a:prstGeom prst="rect">
            <a:avLst/>
          </a:prstGeom>
        </p:spPr>
        <p:txBody>
          <a:bodyPr>
            <a:spAutoFit/>
          </a:bodyPr>
          <a:lstStyle/>
          <a:p>
            <a:r>
              <a:rPr lang="en-GB" sz="3200" b="1" dirty="0">
                <a:latin typeface="Comic Sans MS" pitchFamily="66" charset="0"/>
              </a:rPr>
              <a:t>Things to include</a:t>
            </a:r>
          </a:p>
          <a:p>
            <a:pPr>
              <a:buFont typeface="Arial" pitchFamily="34" charset="0"/>
              <a:buChar char="•"/>
            </a:pPr>
            <a:r>
              <a:rPr lang="en-GB" sz="3200" dirty="0">
                <a:latin typeface="Comic Sans MS" pitchFamily="66" charset="0"/>
              </a:rPr>
              <a:t>What is a zero error</a:t>
            </a:r>
          </a:p>
          <a:p>
            <a:pPr>
              <a:buFont typeface="Arial" pitchFamily="34" charset="0"/>
              <a:buChar char="•"/>
            </a:pPr>
            <a:r>
              <a:rPr lang="en-GB" sz="3200" dirty="0">
                <a:latin typeface="Comic Sans MS" pitchFamily="66" charset="0"/>
              </a:rPr>
              <a:t>How can we account for it</a:t>
            </a:r>
          </a:p>
        </p:txBody>
      </p:sp>
    </p:spTree>
    <p:extLst>
      <p:ext uri="{BB962C8B-B14F-4D97-AF65-F5344CB8AC3E}">
        <p14:creationId xmlns:p14="http://schemas.microsoft.com/office/powerpoint/2010/main" val="2606888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0" y="-1"/>
            <a:ext cx="7569858" cy="995809"/>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0" y="-81409"/>
            <a:ext cx="7720553" cy="1046440"/>
          </a:xfrm>
          <a:prstGeom prst="rect">
            <a:avLst/>
          </a:prstGeom>
          <a:noFill/>
        </p:spPr>
        <p:txBody>
          <a:bodyPr wrap="square" rtlCol="0">
            <a:spAutoFit/>
          </a:bodyPr>
          <a:lstStyle/>
          <a:p>
            <a:pPr lvl="0">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a:t>
            </a:r>
            <a:r>
              <a:rPr lang="en-GB" sz="3100" b="1" dirty="0">
                <a:solidFill>
                  <a:prstClr val="black"/>
                </a:solidFill>
                <a:latin typeface="Comic Sans MS" panose="030F0702030302020204" pitchFamily="66" charset="0"/>
              </a:rPr>
              <a:t>Independent Variable</a:t>
            </a:r>
            <a:endPar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2" name="Rectangle 1">
            <a:extLst>
              <a:ext uri="{FF2B5EF4-FFF2-40B4-BE49-F238E27FC236}">
                <a16:creationId xmlns:a16="http://schemas.microsoft.com/office/drawing/2014/main" id="{4BDA6B4C-757C-498C-9626-371FEA15DEA3}"/>
              </a:ext>
            </a:extLst>
          </p:cNvPr>
          <p:cNvSpPr/>
          <p:nvPr/>
        </p:nvSpPr>
        <p:spPr>
          <a:xfrm>
            <a:off x="735471" y="1150920"/>
            <a:ext cx="10658573" cy="95410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r>
              <a:rPr lang="en-GB" sz="2800" kern="0" dirty="0">
                <a:solidFill>
                  <a:sysClr val="windowText" lastClr="000000"/>
                </a:solidFill>
                <a:latin typeface="Comic Sans MS" pitchFamily="66" charset="0"/>
              </a:rPr>
              <a:t>In your practical there will be variables that you will need to take about. An independent variable is what you change.</a:t>
            </a:r>
            <a:endParaRPr lang="en-GB" sz="2800" dirty="0">
              <a:latin typeface="Comic Sans MS" pitchFamily="66" charset="0"/>
            </a:endParaRPr>
          </a:p>
        </p:txBody>
      </p:sp>
      <p:sp>
        <p:nvSpPr>
          <p:cNvPr id="7" name="TextBox 6">
            <a:extLst>
              <a:ext uri="{FF2B5EF4-FFF2-40B4-BE49-F238E27FC236}">
                <a16:creationId xmlns:a16="http://schemas.microsoft.com/office/drawing/2014/main" id="{03ED5A09-6643-4A1F-90B0-3D8D36C99088}"/>
              </a:ext>
            </a:extLst>
          </p:cNvPr>
          <p:cNvSpPr txBox="1"/>
          <p:nvPr/>
        </p:nvSpPr>
        <p:spPr>
          <a:xfrm>
            <a:off x="7774510" y="3552801"/>
            <a:ext cx="3498065" cy="2677656"/>
          </a:xfrm>
          <a:prstGeom prst="rect">
            <a:avLst/>
          </a:prstGeom>
          <a:solidFill>
            <a:schemeClr val="bg1"/>
          </a:solidFill>
          <a:ln w="76200">
            <a:solidFill>
              <a:srgbClr val="FFFF00"/>
            </a:solidFill>
          </a:ln>
        </p:spPr>
        <p:txBody>
          <a:bodyPr wrap="square" rtlCol="0">
            <a:spAutoFit/>
          </a:bodyPr>
          <a:lstStyle/>
          <a:p>
            <a:pPr lvl="0">
              <a:defRPr/>
            </a:pPr>
            <a:r>
              <a:rPr lang="en-GB" sz="2800" b="1" kern="0" dirty="0">
                <a:solidFill>
                  <a:sysClr val="windowText" lastClr="000000"/>
                </a:solidFill>
                <a:latin typeface="Comic Sans MS" pitchFamily="66" charset="0"/>
              </a:rPr>
              <a:t>Key words &amp; concepts</a:t>
            </a:r>
          </a:p>
          <a:p>
            <a:pPr lvl="0">
              <a:defRPr/>
            </a:pPr>
            <a:endParaRPr lang="en-GB" sz="2800" b="1" kern="0" dirty="0">
              <a:solidFill>
                <a:sysClr val="windowText" lastClr="000000"/>
              </a:solidFill>
              <a:latin typeface="Comic Sans MS" pitchFamily="66" charset="0"/>
            </a:endParaRPr>
          </a:p>
          <a:p>
            <a:pPr lvl="0">
              <a:defRPr/>
            </a:pPr>
            <a:r>
              <a:rPr lang="en-GB" sz="2800" b="1" kern="0" dirty="0">
                <a:solidFill>
                  <a:sysClr val="windowText" lastClr="000000"/>
                </a:solidFill>
                <a:latin typeface="Comic Sans MS" pitchFamily="66" charset="0"/>
              </a:rPr>
              <a:t>Remember that you must include units!</a:t>
            </a:r>
          </a:p>
        </p:txBody>
      </p:sp>
      <p:sp>
        <p:nvSpPr>
          <p:cNvPr id="8" name="Flowchart: Alternate Process 7">
            <a:extLst>
              <a:ext uri="{FF2B5EF4-FFF2-40B4-BE49-F238E27FC236}">
                <a16:creationId xmlns:a16="http://schemas.microsoft.com/office/drawing/2014/main" id="{4B991368-829F-44A6-892E-41C8ADB5474F}"/>
              </a:ext>
            </a:extLst>
          </p:cNvPr>
          <p:cNvSpPr/>
          <p:nvPr/>
        </p:nvSpPr>
        <p:spPr>
          <a:xfrm>
            <a:off x="869803" y="2260139"/>
            <a:ext cx="6610794" cy="4131234"/>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E87B07EC-3F01-414D-901E-73E937107B2A}"/>
              </a:ext>
            </a:extLst>
          </p:cNvPr>
          <p:cNvSpPr/>
          <p:nvPr/>
        </p:nvSpPr>
        <p:spPr>
          <a:xfrm>
            <a:off x="1330168" y="2290916"/>
            <a:ext cx="6096000" cy="4031873"/>
          </a:xfrm>
          <a:prstGeom prst="rect">
            <a:avLst/>
          </a:prstGeom>
        </p:spPr>
        <p:txBody>
          <a:bodyPr>
            <a:spAutoFit/>
          </a:bodyPr>
          <a:lstStyle/>
          <a:p>
            <a:r>
              <a:rPr lang="en-GB" sz="3200" b="1" dirty="0">
                <a:latin typeface="Comic Sans MS" pitchFamily="66" charset="0"/>
              </a:rPr>
              <a:t>Things to include</a:t>
            </a:r>
          </a:p>
          <a:p>
            <a:pPr lvl="0">
              <a:buFont typeface="Arial" pitchFamily="34" charset="0"/>
              <a:buChar char="•"/>
              <a:defRPr/>
            </a:pPr>
            <a:r>
              <a:rPr lang="en-GB" sz="3200" kern="0" dirty="0">
                <a:solidFill>
                  <a:sysClr val="windowText" lastClr="000000"/>
                </a:solidFill>
                <a:latin typeface="Comic Sans MS" pitchFamily="66" charset="0"/>
              </a:rPr>
              <a:t>What was your independent variable?</a:t>
            </a:r>
          </a:p>
          <a:p>
            <a:pPr lvl="0">
              <a:buFont typeface="Arial" pitchFamily="34" charset="0"/>
              <a:buChar char="•"/>
              <a:defRPr/>
            </a:pPr>
            <a:r>
              <a:rPr lang="en-GB" sz="3200" kern="0" dirty="0">
                <a:solidFill>
                  <a:sysClr val="windowText" lastClr="000000"/>
                </a:solidFill>
                <a:latin typeface="Comic Sans MS" pitchFamily="66" charset="0"/>
              </a:rPr>
              <a:t>What was the interval of your independent variable?</a:t>
            </a:r>
          </a:p>
          <a:p>
            <a:pPr lvl="0">
              <a:buFont typeface="Arial" pitchFamily="34" charset="0"/>
              <a:buChar char="•"/>
              <a:defRPr/>
            </a:pPr>
            <a:r>
              <a:rPr lang="en-GB" sz="3200" kern="0" dirty="0">
                <a:solidFill>
                  <a:sysClr val="windowText" lastClr="000000"/>
                </a:solidFill>
                <a:latin typeface="Comic Sans MS" pitchFamily="66" charset="0"/>
              </a:rPr>
              <a:t>What was the range of your independent variable?</a:t>
            </a:r>
          </a:p>
          <a:p>
            <a:pPr lvl="0">
              <a:buFont typeface="Arial" pitchFamily="34" charset="0"/>
              <a:buChar char="•"/>
              <a:defRPr/>
            </a:pPr>
            <a:r>
              <a:rPr lang="en-GB" sz="3200" kern="0" dirty="0">
                <a:solidFill>
                  <a:sysClr val="windowText" lastClr="000000"/>
                </a:solidFill>
                <a:latin typeface="Comic Sans MS" pitchFamily="66" charset="0"/>
              </a:rPr>
              <a:t>Was it suitable and why?</a:t>
            </a:r>
          </a:p>
        </p:txBody>
      </p:sp>
    </p:spTree>
    <p:extLst>
      <p:ext uri="{BB962C8B-B14F-4D97-AF65-F5344CB8AC3E}">
        <p14:creationId xmlns:p14="http://schemas.microsoft.com/office/powerpoint/2010/main" val="842947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0" y="-1"/>
            <a:ext cx="7569858" cy="995809"/>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0" y="-81409"/>
            <a:ext cx="7720553" cy="1046440"/>
          </a:xfrm>
          <a:prstGeom prst="rect">
            <a:avLst/>
          </a:prstGeom>
          <a:noFill/>
        </p:spPr>
        <p:txBody>
          <a:bodyPr wrap="square" rtlCol="0">
            <a:spAutoFit/>
          </a:bodyPr>
          <a:lstStyle/>
          <a:p>
            <a:pPr lvl="0">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a:t>
            </a:r>
            <a:r>
              <a:rPr lang="en-GB" sz="3100" b="1" dirty="0">
                <a:solidFill>
                  <a:prstClr val="black"/>
                </a:solidFill>
                <a:latin typeface="Comic Sans MS" panose="030F0702030302020204" pitchFamily="66" charset="0"/>
              </a:rPr>
              <a:t>Intervals </a:t>
            </a:r>
            <a:endPar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2" name="Rectangle 1">
            <a:extLst>
              <a:ext uri="{FF2B5EF4-FFF2-40B4-BE49-F238E27FC236}">
                <a16:creationId xmlns:a16="http://schemas.microsoft.com/office/drawing/2014/main" id="{4BDA6B4C-757C-498C-9626-371FEA15DEA3}"/>
              </a:ext>
            </a:extLst>
          </p:cNvPr>
          <p:cNvSpPr/>
          <p:nvPr/>
        </p:nvSpPr>
        <p:spPr>
          <a:xfrm>
            <a:off x="735471" y="1150920"/>
            <a:ext cx="10658573" cy="95410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pPr lvl="0">
              <a:defRPr/>
            </a:pPr>
            <a:r>
              <a:rPr lang="en-GB" sz="2800" kern="0" dirty="0">
                <a:solidFill>
                  <a:sysClr val="windowText" lastClr="000000"/>
                </a:solidFill>
                <a:latin typeface="Comic Sans MS" pitchFamily="66" charset="0"/>
              </a:rPr>
              <a:t>An interval is a distinct measure of time or the physical or temporal distance between two things.</a:t>
            </a:r>
          </a:p>
        </p:txBody>
      </p:sp>
      <p:sp>
        <p:nvSpPr>
          <p:cNvPr id="7" name="TextBox 6">
            <a:extLst>
              <a:ext uri="{FF2B5EF4-FFF2-40B4-BE49-F238E27FC236}">
                <a16:creationId xmlns:a16="http://schemas.microsoft.com/office/drawing/2014/main" id="{03ED5A09-6643-4A1F-90B0-3D8D36C99088}"/>
              </a:ext>
            </a:extLst>
          </p:cNvPr>
          <p:cNvSpPr txBox="1"/>
          <p:nvPr/>
        </p:nvSpPr>
        <p:spPr>
          <a:xfrm>
            <a:off x="7774510" y="3121914"/>
            <a:ext cx="3498065" cy="2677656"/>
          </a:xfrm>
          <a:prstGeom prst="rect">
            <a:avLst/>
          </a:prstGeom>
          <a:solidFill>
            <a:schemeClr val="bg1"/>
          </a:solidFill>
          <a:ln w="76200">
            <a:solidFill>
              <a:srgbClr val="FFFF00"/>
            </a:solidFill>
          </a:ln>
        </p:spPr>
        <p:txBody>
          <a:bodyPr wrap="square" rtlCol="0">
            <a:spAutoFit/>
          </a:bodyPr>
          <a:lstStyle/>
          <a:p>
            <a:r>
              <a:rPr lang="en-GB" sz="2800" b="1" dirty="0">
                <a:latin typeface="Comic Sans MS" pitchFamily="66" charset="0"/>
              </a:rPr>
              <a:t>Key words &amp; concepts</a:t>
            </a:r>
          </a:p>
          <a:p>
            <a:r>
              <a:rPr lang="en-GB" sz="2800" b="1" dirty="0">
                <a:latin typeface="Comic Sans MS" pitchFamily="66" charset="0"/>
              </a:rPr>
              <a:t>The smaller the interval, the more accurate the results will be</a:t>
            </a:r>
          </a:p>
        </p:txBody>
      </p:sp>
      <p:sp>
        <p:nvSpPr>
          <p:cNvPr id="8" name="Flowchart: Alternate Process 7">
            <a:extLst>
              <a:ext uri="{FF2B5EF4-FFF2-40B4-BE49-F238E27FC236}">
                <a16:creationId xmlns:a16="http://schemas.microsoft.com/office/drawing/2014/main" id="{4B991368-829F-44A6-892E-41C8ADB5474F}"/>
              </a:ext>
            </a:extLst>
          </p:cNvPr>
          <p:cNvSpPr/>
          <p:nvPr/>
        </p:nvSpPr>
        <p:spPr>
          <a:xfrm>
            <a:off x="919425" y="2548791"/>
            <a:ext cx="6610794" cy="3681666"/>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E87B07EC-3F01-414D-901E-73E937107B2A}"/>
              </a:ext>
            </a:extLst>
          </p:cNvPr>
          <p:cNvSpPr/>
          <p:nvPr/>
        </p:nvSpPr>
        <p:spPr>
          <a:xfrm>
            <a:off x="1330168" y="2691027"/>
            <a:ext cx="6096000" cy="3539430"/>
          </a:xfrm>
          <a:prstGeom prst="rect">
            <a:avLst/>
          </a:prstGeom>
        </p:spPr>
        <p:txBody>
          <a:bodyPr>
            <a:spAutoFit/>
          </a:bodyPr>
          <a:lstStyle/>
          <a:p>
            <a:r>
              <a:rPr lang="en-GB" sz="3200" b="1" dirty="0">
                <a:latin typeface="Comic Sans MS" pitchFamily="66" charset="0"/>
              </a:rPr>
              <a:t>Things to include</a:t>
            </a:r>
          </a:p>
          <a:p>
            <a:pPr lvl="0">
              <a:buFont typeface="Arial" pitchFamily="34" charset="0"/>
              <a:buChar char="•"/>
              <a:defRPr/>
            </a:pPr>
            <a:r>
              <a:rPr lang="en-GB" sz="3200" kern="0" dirty="0">
                <a:solidFill>
                  <a:sysClr val="windowText" lastClr="000000"/>
                </a:solidFill>
                <a:latin typeface="Comic Sans MS" pitchFamily="66" charset="0"/>
              </a:rPr>
              <a:t>What was your smallest interval?</a:t>
            </a:r>
          </a:p>
          <a:p>
            <a:pPr lvl="0" algn="just">
              <a:buFont typeface="Arial" pitchFamily="34" charset="0"/>
              <a:buChar char="•"/>
              <a:defRPr/>
            </a:pPr>
            <a:endParaRPr lang="en-GB" sz="3200" kern="0" dirty="0">
              <a:solidFill>
                <a:sysClr val="windowText" lastClr="000000"/>
              </a:solidFill>
              <a:latin typeface="Comic Sans MS" pitchFamily="66" charset="0"/>
            </a:endParaRPr>
          </a:p>
          <a:p>
            <a:pPr lvl="0" algn="just">
              <a:buFont typeface="Arial" pitchFamily="34" charset="0"/>
              <a:buChar char="•"/>
              <a:defRPr/>
            </a:pPr>
            <a:r>
              <a:rPr lang="en-GB" sz="3200" kern="0" dirty="0">
                <a:solidFill>
                  <a:sysClr val="windowText" lastClr="000000"/>
                </a:solidFill>
                <a:latin typeface="Comic Sans MS" pitchFamily="66" charset="0"/>
              </a:rPr>
              <a:t>Was it suitable?</a:t>
            </a:r>
          </a:p>
          <a:p>
            <a:pPr lvl="0" algn="just">
              <a:buFont typeface="Arial" pitchFamily="34" charset="0"/>
              <a:buChar char="•"/>
              <a:defRPr/>
            </a:pPr>
            <a:endParaRPr lang="en-GB" sz="3200" kern="0" dirty="0">
              <a:solidFill>
                <a:sysClr val="windowText" lastClr="000000"/>
              </a:solidFill>
              <a:latin typeface="Comic Sans MS" pitchFamily="66" charset="0"/>
            </a:endParaRPr>
          </a:p>
          <a:p>
            <a:pPr lvl="0" algn="just">
              <a:buFont typeface="Arial" pitchFamily="34" charset="0"/>
              <a:buChar char="•"/>
              <a:defRPr/>
            </a:pPr>
            <a:r>
              <a:rPr lang="en-GB" sz="3200" kern="0" dirty="0">
                <a:solidFill>
                  <a:sysClr val="windowText" lastClr="000000"/>
                </a:solidFill>
                <a:latin typeface="Comic Sans MS" pitchFamily="66" charset="0"/>
              </a:rPr>
              <a:t>Why?</a:t>
            </a:r>
          </a:p>
        </p:txBody>
      </p:sp>
    </p:spTree>
    <p:extLst>
      <p:ext uri="{BB962C8B-B14F-4D97-AF65-F5344CB8AC3E}">
        <p14:creationId xmlns:p14="http://schemas.microsoft.com/office/powerpoint/2010/main" val="1012126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52845"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1" y="-1"/>
            <a:ext cx="7984503" cy="995809"/>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1" y="-81409"/>
            <a:ext cx="7984502" cy="1046440"/>
          </a:xfrm>
          <a:prstGeom prst="rect">
            <a:avLst/>
          </a:prstGeom>
          <a:noFill/>
        </p:spPr>
        <p:txBody>
          <a:bodyPr wrap="square" rtlCol="0">
            <a:spAutoFit/>
          </a:bodyPr>
          <a:lstStyle/>
          <a:p>
            <a:pPr lvl="0">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a:t>
            </a:r>
            <a:r>
              <a:rPr lang="en-GB" sz="3100" b="1" dirty="0">
                <a:solidFill>
                  <a:prstClr val="black"/>
                </a:solidFill>
                <a:latin typeface="Comic Sans MS" panose="030F0702030302020204" pitchFamily="66" charset="0"/>
              </a:rPr>
              <a:t>Reliability &amp; Reproducibility</a:t>
            </a:r>
            <a:endPar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2" name="Rectangle 1">
            <a:extLst>
              <a:ext uri="{FF2B5EF4-FFF2-40B4-BE49-F238E27FC236}">
                <a16:creationId xmlns:a16="http://schemas.microsoft.com/office/drawing/2014/main" id="{4BDA6B4C-757C-498C-9626-371FEA15DEA3}"/>
              </a:ext>
            </a:extLst>
          </p:cNvPr>
          <p:cNvSpPr/>
          <p:nvPr/>
        </p:nvSpPr>
        <p:spPr>
          <a:xfrm>
            <a:off x="735471" y="1150920"/>
            <a:ext cx="10658573" cy="138499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pPr lvl="0">
              <a:defRPr/>
            </a:pPr>
            <a:r>
              <a:rPr lang="en-GB" sz="2800" b="1" kern="0" dirty="0">
                <a:solidFill>
                  <a:sysClr val="windowText" lastClr="000000"/>
                </a:solidFill>
                <a:latin typeface="Comic Sans MS" pitchFamily="66" charset="0"/>
              </a:rPr>
              <a:t>Reliability:  </a:t>
            </a:r>
            <a:r>
              <a:rPr lang="en-GB" sz="2800" kern="0" dirty="0">
                <a:solidFill>
                  <a:sysClr val="windowText" lastClr="000000"/>
                </a:solidFill>
                <a:latin typeface="Comic Sans MS" pitchFamily="66" charset="0"/>
              </a:rPr>
              <a:t>the degree to which the result of a measurement, calculation, or specification can be depended on to be accurate.</a:t>
            </a:r>
          </a:p>
        </p:txBody>
      </p:sp>
      <p:sp>
        <p:nvSpPr>
          <p:cNvPr id="8" name="Flowchart: Alternate Process 7">
            <a:extLst>
              <a:ext uri="{FF2B5EF4-FFF2-40B4-BE49-F238E27FC236}">
                <a16:creationId xmlns:a16="http://schemas.microsoft.com/office/drawing/2014/main" id="{4B991368-829F-44A6-892E-41C8ADB5474F}"/>
              </a:ext>
            </a:extLst>
          </p:cNvPr>
          <p:cNvSpPr/>
          <p:nvPr/>
        </p:nvSpPr>
        <p:spPr>
          <a:xfrm>
            <a:off x="961534" y="4574197"/>
            <a:ext cx="10206266" cy="1885980"/>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E87B07EC-3F01-414D-901E-73E937107B2A}"/>
              </a:ext>
            </a:extLst>
          </p:cNvPr>
          <p:cNvSpPr/>
          <p:nvPr/>
        </p:nvSpPr>
        <p:spPr>
          <a:xfrm>
            <a:off x="1187777" y="4537445"/>
            <a:ext cx="10206266" cy="1938992"/>
          </a:xfrm>
          <a:prstGeom prst="rect">
            <a:avLst/>
          </a:prstGeom>
        </p:spPr>
        <p:txBody>
          <a:bodyPr wrap="square">
            <a:spAutoFit/>
          </a:bodyPr>
          <a:lstStyle/>
          <a:p>
            <a:r>
              <a:rPr lang="en-GB" sz="2400" b="1" dirty="0">
                <a:latin typeface="Comic Sans MS" pitchFamily="66" charset="0"/>
              </a:rPr>
              <a:t>Things to include</a:t>
            </a:r>
          </a:p>
          <a:p>
            <a:pPr lvl="0">
              <a:buFont typeface="Arial" pitchFamily="34" charset="0"/>
              <a:buChar char="•"/>
              <a:defRPr/>
            </a:pPr>
            <a:r>
              <a:rPr lang="en-GB" sz="2400" kern="0" dirty="0">
                <a:solidFill>
                  <a:sysClr val="windowText" lastClr="000000"/>
                </a:solidFill>
                <a:latin typeface="Comic Sans MS" pitchFamily="66" charset="0"/>
              </a:rPr>
              <a:t>How do we know if results are reliable?</a:t>
            </a:r>
          </a:p>
          <a:p>
            <a:pPr lvl="0">
              <a:buFont typeface="Arial" pitchFamily="34" charset="0"/>
              <a:buChar char="•"/>
              <a:defRPr/>
            </a:pPr>
            <a:r>
              <a:rPr lang="en-GB" sz="2400" kern="0" dirty="0">
                <a:solidFill>
                  <a:sysClr val="windowText" lastClr="000000"/>
                </a:solidFill>
                <a:latin typeface="Comic Sans MS" pitchFamily="66" charset="0"/>
              </a:rPr>
              <a:t>How do we know if results are reproducible?</a:t>
            </a:r>
          </a:p>
          <a:p>
            <a:pPr lvl="0">
              <a:buFont typeface="Arial" pitchFamily="34" charset="0"/>
              <a:buChar char="•"/>
              <a:defRPr/>
            </a:pPr>
            <a:r>
              <a:rPr lang="en-GB" sz="2400" kern="0" dirty="0">
                <a:solidFill>
                  <a:sysClr val="windowText" lastClr="000000"/>
                </a:solidFill>
                <a:latin typeface="Comic Sans MS" pitchFamily="66" charset="0"/>
              </a:rPr>
              <a:t>How could we improve our method to make it more reliable &amp; reproducible?</a:t>
            </a:r>
          </a:p>
        </p:txBody>
      </p:sp>
      <p:sp>
        <p:nvSpPr>
          <p:cNvPr id="9" name="Rectangle 8">
            <a:extLst>
              <a:ext uri="{FF2B5EF4-FFF2-40B4-BE49-F238E27FC236}">
                <a16:creationId xmlns:a16="http://schemas.microsoft.com/office/drawing/2014/main" id="{322FEBF7-11B0-4EAD-BB9C-42B54E25ECA4}"/>
              </a:ext>
            </a:extLst>
          </p:cNvPr>
          <p:cNvSpPr/>
          <p:nvPr/>
        </p:nvSpPr>
        <p:spPr>
          <a:xfrm>
            <a:off x="735470" y="2647115"/>
            <a:ext cx="10658573" cy="1815882"/>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pPr lvl="0">
              <a:defRPr/>
            </a:pPr>
            <a:r>
              <a:rPr lang="en-GB" sz="2800" b="1" dirty="0">
                <a:latin typeface="Comic Sans MS" pitchFamily="66" charset="0"/>
              </a:rPr>
              <a:t>Reproducibility </a:t>
            </a:r>
            <a:r>
              <a:rPr lang="en-GB" sz="2800" b="1" kern="0" dirty="0">
                <a:solidFill>
                  <a:sysClr val="windowText" lastClr="000000"/>
                </a:solidFill>
                <a:latin typeface="Comic Sans MS" pitchFamily="66" charset="0"/>
              </a:rPr>
              <a:t>:  </a:t>
            </a:r>
            <a:r>
              <a:rPr lang="en-GB" sz="2800" kern="0" dirty="0">
                <a:solidFill>
                  <a:sysClr val="windowText" lastClr="000000"/>
                </a:solidFill>
                <a:latin typeface="Comic Sans MS" pitchFamily="66" charset="0"/>
              </a:rPr>
              <a:t>The ability of an entire experiment or study to be duplicated, either by the same researcher or by someone else working independently. Reproducing an experiment is called replicating it.</a:t>
            </a:r>
          </a:p>
        </p:txBody>
      </p:sp>
    </p:spTree>
    <p:extLst>
      <p:ext uri="{BB962C8B-B14F-4D97-AF65-F5344CB8AC3E}">
        <p14:creationId xmlns:p14="http://schemas.microsoft.com/office/powerpoint/2010/main" val="1144636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E4F8A3-D1BD-4F78-96A4-A619B2AD3D0C}"/>
              </a:ext>
            </a:extLst>
          </p:cNvPr>
          <p:cNvSpPr/>
          <p:nvPr/>
        </p:nvSpPr>
        <p:spPr>
          <a:xfrm>
            <a:off x="444137" y="339634"/>
            <a:ext cx="11286309" cy="617873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0798D34E-1A90-471A-A81F-C1166F926062}"/>
              </a:ext>
            </a:extLst>
          </p:cNvPr>
          <p:cNvSpPr/>
          <p:nvPr/>
        </p:nvSpPr>
        <p:spPr>
          <a:xfrm>
            <a:off x="-143690" y="-1"/>
            <a:ext cx="7569858" cy="995809"/>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117D7F-0119-41FD-B78B-65CDA37773D4}"/>
              </a:ext>
            </a:extLst>
          </p:cNvPr>
          <p:cNvSpPr txBox="1"/>
          <p:nvPr/>
        </p:nvSpPr>
        <p:spPr>
          <a:xfrm>
            <a:off x="0" y="-81409"/>
            <a:ext cx="7720553" cy="1046440"/>
          </a:xfrm>
          <a:prstGeom prst="rect">
            <a:avLst/>
          </a:prstGeom>
          <a:noFill/>
        </p:spPr>
        <p:txBody>
          <a:bodyPr wrap="square" rtlCol="0">
            <a:spAutoFit/>
          </a:bodyPr>
          <a:lstStyle/>
          <a:p>
            <a:pPr lvl="0">
              <a:defRPr/>
            </a:pPr>
            <a:r>
              <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GCSE 1-9 Science Key Things to Remember: </a:t>
            </a:r>
            <a:r>
              <a:rPr lang="en-GB" sz="3100" b="1" dirty="0">
                <a:solidFill>
                  <a:prstClr val="black"/>
                </a:solidFill>
                <a:latin typeface="Comic Sans MS" panose="030F0702030302020204" pitchFamily="66" charset="0"/>
              </a:rPr>
              <a:t>Anomalies</a:t>
            </a:r>
            <a:endParaRPr kumimoji="0" lang="en-GB" sz="3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2" name="Rectangle 1">
            <a:extLst>
              <a:ext uri="{FF2B5EF4-FFF2-40B4-BE49-F238E27FC236}">
                <a16:creationId xmlns:a16="http://schemas.microsoft.com/office/drawing/2014/main" id="{4BDA6B4C-757C-498C-9626-371FEA15DEA3}"/>
              </a:ext>
            </a:extLst>
          </p:cNvPr>
          <p:cNvSpPr/>
          <p:nvPr/>
        </p:nvSpPr>
        <p:spPr>
          <a:xfrm>
            <a:off x="735471" y="1150920"/>
            <a:ext cx="10658573" cy="138499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57150">
            <a:solidFill>
              <a:srgbClr val="7030A0"/>
            </a:solidFill>
          </a:ln>
        </p:spPr>
        <p:txBody>
          <a:bodyPr wrap="square">
            <a:spAutoFit/>
          </a:bodyPr>
          <a:lstStyle/>
          <a:p>
            <a:pPr lvl="0">
              <a:defRPr/>
            </a:pPr>
            <a:r>
              <a:rPr lang="en-GB" sz="2800" kern="0" dirty="0">
                <a:solidFill>
                  <a:sysClr val="windowText" lastClr="000000"/>
                </a:solidFill>
                <a:latin typeface="Comic Sans MS" pitchFamily="66" charset="0"/>
              </a:rPr>
              <a:t>Anomalous results are odd results - those which are not in keeping with the rest of the results or which do not follow any correlation you have spotted.</a:t>
            </a:r>
          </a:p>
        </p:txBody>
      </p:sp>
      <p:sp>
        <p:nvSpPr>
          <p:cNvPr id="7" name="TextBox 6">
            <a:extLst>
              <a:ext uri="{FF2B5EF4-FFF2-40B4-BE49-F238E27FC236}">
                <a16:creationId xmlns:a16="http://schemas.microsoft.com/office/drawing/2014/main" id="{03ED5A09-6643-4A1F-90B0-3D8D36C99088}"/>
              </a:ext>
            </a:extLst>
          </p:cNvPr>
          <p:cNvSpPr txBox="1"/>
          <p:nvPr/>
        </p:nvSpPr>
        <p:spPr>
          <a:xfrm>
            <a:off x="7751704" y="2937248"/>
            <a:ext cx="3498065" cy="3108543"/>
          </a:xfrm>
          <a:prstGeom prst="rect">
            <a:avLst/>
          </a:prstGeom>
          <a:solidFill>
            <a:schemeClr val="bg1"/>
          </a:solidFill>
          <a:ln w="76200">
            <a:solidFill>
              <a:srgbClr val="FFFF00"/>
            </a:solidFill>
          </a:ln>
        </p:spPr>
        <p:txBody>
          <a:bodyPr wrap="square" rtlCol="0">
            <a:spAutoFit/>
          </a:bodyPr>
          <a:lstStyle/>
          <a:p>
            <a:pPr lvl="0">
              <a:defRPr/>
            </a:pPr>
            <a:r>
              <a:rPr lang="en-GB" sz="2800" b="1" kern="0" dirty="0">
                <a:solidFill>
                  <a:sysClr val="windowText" lastClr="000000"/>
                </a:solidFill>
                <a:latin typeface="Comic Sans MS" pitchFamily="66" charset="0"/>
              </a:rPr>
              <a:t>Key words &amp; concepts</a:t>
            </a:r>
          </a:p>
          <a:p>
            <a:pPr lvl="0">
              <a:buFont typeface="Arial" pitchFamily="34" charset="0"/>
              <a:buChar char="•"/>
              <a:defRPr/>
            </a:pPr>
            <a:r>
              <a:rPr lang="en-GB" sz="2800" b="1" kern="0" dirty="0">
                <a:solidFill>
                  <a:sysClr val="windowText" lastClr="000000"/>
                </a:solidFill>
                <a:latin typeface="Comic Sans MS" pitchFamily="66" charset="0"/>
              </a:rPr>
              <a:t>Pattern</a:t>
            </a:r>
          </a:p>
          <a:p>
            <a:pPr lvl="0">
              <a:buFont typeface="Arial" pitchFamily="34" charset="0"/>
              <a:buChar char="•"/>
              <a:defRPr/>
            </a:pPr>
            <a:r>
              <a:rPr lang="en-GB" sz="2800" b="1" kern="0" dirty="0">
                <a:solidFill>
                  <a:sysClr val="windowText" lastClr="000000"/>
                </a:solidFill>
                <a:latin typeface="Comic Sans MS" pitchFamily="66" charset="0"/>
              </a:rPr>
              <a:t>Line of best fit</a:t>
            </a:r>
          </a:p>
          <a:p>
            <a:pPr lvl="0">
              <a:buFont typeface="Arial" pitchFamily="34" charset="0"/>
              <a:buChar char="•"/>
              <a:defRPr/>
            </a:pPr>
            <a:r>
              <a:rPr lang="en-GB" sz="2800" b="1" kern="0" dirty="0">
                <a:solidFill>
                  <a:sysClr val="windowText" lastClr="000000"/>
                </a:solidFill>
                <a:latin typeface="Comic Sans MS" pitchFamily="66" charset="0"/>
              </a:rPr>
              <a:t>Does not fit</a:t>
            </a:r>
          </a:p>
          <a:p>
            <a:pPr lvl="0">
              <a:buFont typeface="Arial" pitchFamily="34" charset="0"/>
              <a:buChar char="•"/>
              <a:defRPr/>
            </a:pPr>
            <a:r>
              <a:rPr lang="en-GB" sz="2800" b="1" kern="0" dirty="0">
                <a:solidFill>
                  <a:sysClr val="windowText" lastClr="000000"/>
                </a:solidFill>
                <a:latin typeface="Comic Sans MS" pitchFamily="66" charset="0"/>
              </a:rPr>
              <a:t>Distance away from other results</a:t>
            </a:r>
          </a:p>
        </p:txBody>
      </p:sp>
      <p:sp>
        <p:nvSpPr>
          <p:cNvPr id="8" name="Flowchart: Alternate Process 7">
            <a:extLst>
              <a:ext uri="{FF2B5EF4-FFF2-40B4-BE49-F238E27FC236}">
                <a16:creationId xmlns:a16="http://schemas.microsoft.com/office/drawing/2014/main" id="{4B991368-829F-44A6-892E-41C8ADB5474F}"/>
              </a:ext>
            </a:extLst>
          </p:cNvPr>
          <p:cNvSpPr/>
          <p:nvPr/>
        </p:nvSpPr>
        <p:spPr>
          <a:xfrm>
            <a:off x="705845" y="2691027"/>
            <a:ext cx="6882732" cy="3643785"/>
          </a:xfrm>
          <a:prstGeom prst="flowChartAlternate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E87B07EC-3F01-414D-901E-73E937107B2A}"/>
              </a:ext>
            </a:extLst>
          </p:cNvPr>
          <p:cNvSpPr/>
          <p:nvPr/>
        </p:nvSpPr>
        <p:spPr>
          <a:xfrm>
            <a:off x="963241" y="2691027"/>
            <a:ext cx="6531067" cy="3600986"/>
          </a:xfrm>
          <a:prstGeom prst="rect">
            <a:avLst/>
          </a:prstGeom>
        </p:spPr>
        <p:txBody>
          <a:bodyPr wrap="square">
            <a:spAutoFit/>
          </a:bodyPr>
          <a:lstStyle/>
          <a:p>
            <a:r>
              <a:rPr lang="en-GB" sz="3200" b="1" dirty="0">
                <a:latin typeface="Comic Sans MS" pitchFamily="66" charset="0"/>
              </a:rPr>
              <a:t>Things to include</a:t>
            </a:r>
          </a:p>
          <a:p>
            <a:pPr lvl="0" algn="just">
              <a:buFont typeface="Arial" pitchFamily="34" charset="0"/>
              <a:buChar char="•"/>
              <a:defRPr/>
            </a:pPr>
            <a:r>
              <a:rPr lang="en-GB" sz="2800" kern="0" dirty="0">
                <a:solidFill>
                  <a:sysClr val="windowText" lastClr="000000"/>
                </a:solidFill>
                <a:latin typeface="Comic Sans MS" pitchFamily="66" charset="0"/>
              </a:rPr>
              <a:t>Did you get any anomalous readings</a:t>
            </a:r>
          </a:p>
          <a:p>
            <a:pPr lvl="0" algn="just">
              <a:buFont typeface="Arial" pitchFamily="34" charset="0"/>
              <a:buChar char="•"/>
              <a:defRPr/>
            </a:pPr>
            <a:r>
              <a:rPr lang="en-GB" sz="2800" kern="0" dirty="0">
                <a:solidFill>
                  <a:sysClr val="windowText" lastClr="000000"/>
                </a:solidFill>
                <a:latin typeface="Comic Sans MS" pitchFamily="66" charset="0"/>
              </a:rPr>
              <a:t>How could you explain that this was an anomalous reading, </a:t>
            </a:r>
            <a:r>
              <a:rPr lang="en-GB" sz="2800" kern="0" dirty="0" err="1">
                <a:solidFill>
                  <a:sysClr val="windowText" lastClr="000000"/>
                </a:solidFill>
                <a:latin typeface="Comic Sans MS" pitchFamily="66" charset="0"/>
              </a:rPr>
              <a:t>eg.</a:t>
            </a:r>
            <a:r>
              <a:rPr lang="en-GB" sz="2800" kern="0" dirty="0">
                <a:solidFill>
                  <a:sysClr val="windowText" lastClr="000000"/>
                </a:solidFill>
                <a:latin typeface="Comic Sans MS" pitchFamily="66" charset="0"/>
              </a:rPr>
              <a:t> It did not fit the pattern because…….</a:t>
            </a:r>
          </a:p>
          <a:p>
            <a:pPr lvl="0" algn="just">
              <a:buFont typeface="Arial" pitchFamily="34" charset="0"/>
              <a:buChar char="•"/>
              <a:defRPr/>
            </a:pPr>
            <a:r>
              <a:rPr lang="en-GB" sz="2800" kern="0" dirty="0">
                <a:solidFill>
                  <a:sysClr val="windowText" lastClr="000000"/>
                </a:solidFill>
                <a:latin typeface="Comic Sans MS" pitchFamily="66" charset="0"/>
              </a:rPr>
              <a:t>One way that you can spot an anomaly is if a result is a long way from the line of best fit </a:t>
            </a:r>
          </a:p>
        </p:txBody>
      </p:sp>
    </p:spTree>
    <p:extLst>
      <p:ext uri="{BB962C8B-B14F-4D97-AF65-F5344CB8AC3E}">
        <p14:creationId xmlns:p14="http://schemas.microsoft.com/office/powerpoint/2010/main" val="329658922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3923</TotalTime>
  <Words>937</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Comic Sans MS</vt:lpstr>
      <vt:lpstr>proxima-nova-n4</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Chalky Chalk</dc:creator>
  <cp:lastModifiedBy>Chalky Chalk</cp:lastModifiedBy>
  <cp:revision>10</cp:revision>
  <dcterms:created xsi:type="dcterms:W3CDTF">2018-04-17T08:34:24Z</dcterms:created>
  <dcterms:modified xsi:type="dcterms:W3CDTF">2018-04-20T07:56:01Z</dcterms:modified>
</cp:coreProperties>
</file>