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Establish the core identity immediately.</a:t>
            </a:r>
          </a:p>
          <a:p/>
          <a:p>
            <a:r>
              <a:t>Talking Points:</a:t>
            </a:r>
          </a:p>
          <a:p>
            <a:r>
              <a:t>• Open with presence: “We are building something real in Delta, Colorado.”</a:t>
            </a:r>
          </a:p>
          <a:p>
            <a:r>
              <a:t>• State the two pillars clearly: Innovation Inside. Independence, from the ground to the edge of reality.</a:t>
            </a:r>
          </a:p>
          <a:p>
            <a:r>
              <a:t>• Deliver the closer with weight: “One Pexil at a time.”</a:t>
            </a:r>
          </a:p>
          <a:p>
            <a:r>
              <a:t>• Pause briefly after the tagline. Let it land.</a:t>
            </a:r>
          </a:p>
          <a:p/>
          <a:p>
            <a:r>
              <a:t>Tone: Calm, confident, grounded. Not hype — conviction.</a:t>
            </a:r>
          </a:p>
          <a:p/>
          <a:p>
            <a:r>
              <a:t>Transition: “Let me show you what that actually looks like.”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Innovation is not a feature — it is our operating system.</a:t>
            </a:r>
          </a:p>
          <a:p/>
          <a:p>
            <a:r>
              <a:t>Talking Points:</a:t>
            </a:r>
          </a:p>
          <a:p>
            <a:r>
              <a:t>• Emphasize the difference between typical corporate innovation and ATVICO’s approach.</a:t>
            </a:r>
          </a:p>
          <a:p>
            <a:r>
              <a:t>• “From the ground in our Delta workshop... to the edge of reality itself.”</a:t>
            </a:r>
          </a:p>
          <a:p>
            <a:r>
              <a:t>• Highlight the personal dimension without over-explaining health history unless asked.</a:t>
            </a:r>
          </a:p>
          <a:p>
            <a:r>
              <a:t>• End on the three-line close: Innovation Inside. Independence... Welcome to ATVICO.</a:t>
            </a:r>
          </a:p>
          <a:p/>
          <a:p>
            <a:r>
              <a:t>Tone: Philosophical but practical. Philosophical foundation + real-world execution.</a:t>
            </a:r>
          </a:p>
          <a:p/>
          <a:p>
            <a:r>
              <a:t>Transition: “This isn’t theory. It’s becoming visible right now in Innovation Valley.”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The big picture — a decentralized, builder-led ecosystem on the Western Slope.</a:t>
            </a:r>
          </a:p>
          <a:p/>
          <a:p>
            <a:r>
              <a:t>Talking Points:</a:t>
            </a:r>
          </a:p>
          <a:p>
            <a:r>
              <a:t>• Contrast traditional centralized innovation (extracts talent/value) vs. Innovation Valley (multiplies individual agency).</a:t>
            </a:r>
          </a:p>
          <a:p>
            <a:r>
              <a:t>• Stress “earned innovation” and “tribe of ones.”</a:t>
            </a:r>
          </a:p>
          <a:p>
            <a:r>
              <a:t>• Mention that this is private-sector led with real prototypes already running in Delta.</a:t>
            </a:r>
          </a:p>
          <a:p>
            <a:r>
              <a:t>• Key line: “This is innovation you can see.”</a:t>
            </a:r>
          </a:p>
          <a:p/>
          <a:p>
            <a:r>
              <a:t>Tone: Visionary but realistic. Avoid sounding like a government initiative or land play.</a:t>
            </a:r>
          </a:p>
          <a:p/>
          <a:p>
            <a:r>
              <a:t>Transition: “Four pillars power this transformation. Let’s walk through them.”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Quick, clear overview of the interconnected system.</a:t>
            </a:r>
          </a:p>
          <a:p/>
          <a:p>
            <a:r>
              <a:t>Talking Points (one per pillar):</a:t>
            </a:r>
          </a:p>
          <a:p>
            <a:r>
              <a:t>• PVD™ — The visual breakthrough. Glasses-free light-field. Prototypes exist today.</a:t>
            </a:r>
          </a:p>
          <a:p>
            <a:r>
              <a:t>• SHED™ — The manufacturing engine. Self-replicating. Brings production to people instead of the other way around.</a:t>
            </a:r>
          </a:p>
          <a:p>
            <a:r>
              <a:t>• WindFire™ — The physics and story layer. Turns entropy into engineered propulsion and narrative power.</a:t>
            </a:r>
          </a:p>
          <a:p>
            <a:r>
              <a:t>• ATVU — The transmission layer. Where independence gets taught and scaled.</a:t>
            </a:r>
          </a:p>
          <a:p/>
          <a:p>
            <a:r>
              <a:t>Delivery Tip: Speak to the interconnection — they are not separate projects; they form a closed loop.</a:t>
            </a:r>
          </a:p>
          <a:p/>
          <a:p>
            <a:r>
              <a:t>Transition: “The deepest layer holding this together is Opus Principle 0.”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This is the philosophical and physical foundation.</a:t>
            </a:r>
          </a:p>
          <a:p/>
          <a:p>
            <a:r>
              <a:t>Talking Points:</a:t>
            </a:r>
          </a:p>
          <a:p>
            <a:r>
              <a:t>• Read the four lines slowly and deliberately.</a:t>
            </a:r>
          </a:p>
          <a:p>
            <a:r>
              <a:t>• Explain simply: Information has mass. Entropy is the process that gives it structure and attracts more.</a:t>
            </a:r>
          </a:p>
          <a:p>
            <a:r>
              <a:t>• The speed of light is treated as a barrier we can work with, not an absolute wall.</a:t>
            </a:r>
          </a:p>
          <a:p>
            <a:r>
              <a:t>• Connect it directly to the work: This is why we can build real systems that expand human reach.</a:t>
            </a:r>
          </a:p>
          <a:p/>
          <a:p>
            <a:r>
              <a:t>Tone: Reverent but not mystical. Treat it as operational law, not poetry.</a:t>
            </a:r>
          </a:p>
          <a:p/>
          <a:p>
            <a:r>
              <a:t>Transition: “This principle becomes institutional through ATVU.”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The educational and legacy engine. This is how the philosophy scales.</a:t>
            </a:r>
          </a:p>
          <a:p/>
          <a:p>
            <a:r>
              <a:t>Talking Points:</a:t>
            </a:r>
          </a:p>
          <a:p>
            <a:r>
              <a:t>• “Independence gets taught — because it first had to be clawed back from the edge.” (Let this line breathe.)</a:t>
            </a:r>
          </a:p>
          <a:p>
            <a:r>
              <a:t>• Briefly explain Self Fealty as the required philosophical foundation before any technical work.</a:t>
            </a:r>
          </a:p>
          <a:p>
            <a:r>
              <a:t>• Highlight the outcome: Graduates don’t just get a certificate — they receive SHED kits, WindFire blueprints, and equity.</a:t>
            </a:r>
          </a:p>
          <a:p>
            <a:r>
              <a:t>• Tie back to the founder story lightly: “One Pexil at a time” is how this entire body of work was built.</a:t>
            </a:r>
          </a:p>
          <a:p/>
          <a:p>
            <a:r>
              <a:t>Tone: Personal, resolute, hopeful.</a:t>
            </a:r>
          </a:p>
          <a:p/>
          <a:p>
            <a:r>
              <a:t>Transition: “These are not just nice words. They are the operating principles we live by.”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Reinforce the core phrases that define the culture and direction.</a:t>
            </a:r>
          </a:p>
          <a:p/>
          <a:p>
            <a:r>
              <a:t>Talking Points:</a:t>
            </a:r>
          </a:p>
          <a:p>
            <a:r>
              <a:t>• Read each quote with conviction.</a:t>
            </a:r>
          </a:p>
          <a:p>
            <a:r>
              <a:t>• You don’t need to explain every one — let the audience feel the consistency.</a:t>
            </a:r>
          </a:p>
          <a:p>
            <a:r>
              <a:t>• The final quote (“Let innovation ring.”) should land with quiet strength.</a:t>
            </a:r>
          </a:p>
          <a:p/>
          <a:p>
            <a:r>
              <a:t>Delivery Tip: This slide is more about emotional and philosophical alignment than new information.</a:t>
            </a:r>
          </a:p>
          <a:p/>
          <a:p>
            <a:r>
              <a:t>Transition: “Here’s where we stand and what we’re asking for.”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Message: Clear, confident close. We have the substance. We’re looking for aligned partners.</a:t>
            </a:r>
          </a:p>
          <a:p/>
          <a:p>
            <a:r>
              <a:t>Talking Points:</a:t>
            </a:r>
          </a:p>
          <a:p>
            <a:r>
              <a:t>• Summarize in one sentence: “ATVICO has the IP, the lab, the prototypes, the orchestration layer, and the philosophy ready.”</a:t>
            </a:r>
          </a:p>
          <a:p>
            <a:r>
              <a:t>• “What remains is aligned partnership to activate the flow.”</a:t>
            </a:r>
          </a:p>
          <a:p>
            <a:r>
              <a:t>• End with contact information and openness to the right conversations.</a:t>
            </a:r>
          </a:p>
          <a:p>
            <a:r>
              <a:t>• Final line (optional, powerful): “One Pexil at a time.”</a:t>
            </a:r>
          </a:p>
          <a:p/>
          <a:p>
            <a:r>
              <a:t>Tone: Grounded confidence. No desperation. Quiet strength.</a:t>
            </a:r>
          </a:p>
          <a:p/>
          <a:p>
            <a:r>
              <a:t>Close: Thank them. Invite questions or deeper discussion.</a:t>
            </a:r>
          </a:p>
          <a:p/>
          <a:p>
            <a:r>
              <a:t>General Guidance:</a:t>
            </a:r>
          </a:p>
          <a:p>
            <a:r>
              <a:t>• Overall Tone: Calm authority. We are not selling hype — we are describing work that is already underway.</a:t>
            </a:r>
          </a:p>
          <a:p>
            <a:r>
              <a:t>• Avoid corporate buzzwords. Use precise language.</a:t>
            </a:r>
          </a:p>
          <a:p>
            <a:r>
              <a:t>• Let silence work after strong lines (“One Pexil at a time”, “Independence gets taught”).</a:t>
            </a:r>
          </a:p>
          <a:p/>
          <a:p>
            <a:r>
              <a:t>Materials to Have Ready: Innovation Valley White Paper (July 2026) • ATVU Charter v1.6 • Current PVD prototype photos or short video • One-pager version of this deck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3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430000" y="2286000"/>
            <a:ext cx="8686800" cy="8686800"/>
          </a:xfrm>
          <a:prstGeom prst="ellipse">
            <a:avLst/>
          </a:prstGeom>
          <a:solidFill>
            <a:srgbClr val="F0A57E">
              <a:alpha val="12000"/>
            </a:srgbClr>
          </a:solidFill>
          <a:ln w="9525">
            <a:solidFill>
              <a:srgbClr val="F0A57E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618720" y="3474720"/>
            <a:ext cx="6583680" cy="6583680"/>
          </a:xfrm>
          <a:prstGeom prst="ellipse">
            <a:avLst/>
          </a:prstGeom>
          <a:solidFill>
            <a:srgbClr val="C85A2E">
              <a:alpha val="1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3898880" y="4754880"/>
            <a:ext cx="4389120" cy="4389120"/>
          </a:xfrm>
          <a:prstGeom prst="ellipse">
            <a:avLst/>
          </a:prstGeom>
          <a:solidFill>
            <a:srgbClr val="B85027">
              <a:alpha val="6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371600" y="1097280"/>
            <a:ext cx="320040" cy="320040"/>
          </a:xfrm>
          <a:prstGeom prst="ellipse">
            <a:avLst/>
          </a:prstGeom>
          <a:solidFill>
            <a:srgbClr val="C85A2E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10058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ATLANTECH VISION CORPORATION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2743200"/>
            <a:ext cx="15544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INSIDE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1371600" y="3931920"/>
            <a:ext cx="1554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0A5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Independence, from the ground to the edge of reality.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71600" y="475488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Pexil at a time.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0" y="896112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B8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Delta, Colorado  •  July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TO INNOVATION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D4CE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828800"/>
            <a:ext cx="15544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is not a department or a slogan.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1554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is the living core — the operating system — of everything we build.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71600" y="365760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the ground in our Delta workshop to the edge of reality itself,</a:t>
            </a:r>
            <a:endParaRPr lang="en-US" sz="19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engineer true independence.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1371600" y="5669280"/>
            <a:ext cx="109728" cy="256032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0" y="5669280"/>
            <a:ext cx="14630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Inside.</a:t>
            </a:r>
            <a:endParaRPr lang="en-US" sz="2200" dirty="0"/>
          </a:p>
          <a:p>
            <a:pPr indent="0" marL="0">
              <a:lnSpc>
                <a:spcPts val="3800"/>
              </a:lnSpc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Independence, from the ground to the edge of reality.</a:t>
            </a:r>
            <a:endParaRPr lang="en-US" sz="2200" dirty="0"/>
          </a:p>
          <a:p>
            <a:pPr indent="0" marL="0">
              <a:lnSpc>
                <a:spcPts val="3800"/>
              </a:lnSpc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to ATVICO.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VALLEY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D4CE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645920"/>
            <a:ext cx="1554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Believing to Seeing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371600" y="2377440"/>
            <a:ext cx="1554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Valley transforms Colorado’s Western Slope into a living, decentralized ecosystem where belief becomes visible, tangible reality.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463040" y="3675888"/>
            <a:ext cx="164592" cy="164592"/>
          </a:xfrm>
          <a:prstGeom prst="ellipse">
            <a:avLst/>
          </a:prstGeom>
          <a:solidFill>
            <a:srgbClr val="C85A2E"/>
          </a:solidFill>
          <a:ln/>
        </p:spPr>
      </p:sp>
      <p:sp>
        <p:nvSpPr>
          <p:cNvPr id="9" name="Text 7"/>
          <p:cNvSpPr/>
          <p:nvPr/>
        </p:nvSpPr>
        <p:spPr>
          <a:xfrm>
            <a:off x="1828800" y="3566160"/>
            <a:ext cx="1508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Private-sector led with real prototypes already running in Delta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1463040" y="4453128"/>
            <a:ext cx="164592" cy="164592"/>
          </a:xfrm>
          <a:prstGeom prst="ellipse">
            <a:avLst/>
          </a:prstGeom>
          <a:solidFill>
            <a:srgbClr val="C85A2E"/>
          </a:solidFill>
          <a:ln/>
        </p:spPr>
      </p:sp>
      <p:sp>
        <p:nvSpPr>
          <p:cNvPr id="11" name="Text 9"/>
          <p:cNvSpPr/>
          <p:nvPr/>
        </p:nvSpPr>
        <p:spPr>
          <a:xfrm>
            <a:off x="1828800" y="4343400"/>
            <a:ext cx="1508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Distributed network that multiplies individual agency instead of extracting it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1463040" y="5230368"/>
            <a:ext cx="164592" cy="164592"/>
          </a:xfrm>
          <a:prstGeom prst="ellipse">
            <a:avLst/>
          </a:prstGeom>
          <a:solidFill>
            <a:srgbClr val="C85A2E"/>
          </a:solidFill>
          <a:ln/>
        </p:spPr>
      </p:sp>
      <p:sp>
        <p:nvSpPr>
          <p:cNvPr id="13" name="Text 11"/>
          <p:cNvSpPr/>
          <p:nvPr/>
        </p:nvSpPr>
        <p:spPr>
          <a:xfrm>
            <a:off x="1828800" y="5120640"/>
            <a:ext cx="1508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interconnected pillars powered by sovereign orchestration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1463040" y="6007608"/>
            <a:ext cx="164592" cy="164592"/>
          </a:xfrm>
          <a:prstGeom prst="ellipse">
            <a:avLst/>
          </a:prstGeom>
          <a:solidFill>
            <a:srgbClr val="C85A2E"/>
          </a:solidFill>
          <a:ln/>
        </p:spPr>
      </p:sp>
      <p:sp>
        <p:nvSpPr>
          <p:cNvPr id="15" name="Text 13"/>
          <p:cNvSpPr/>
          <p:nvPr/>
        </p:nvSpPr>
        <p:spPr>
          <a:xfrm>
            <a:off x="1828800" y="5897880"/>
            <a:ext cx="1508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Grounded in the Western Slope’s DNA of earned independence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371600" y="731520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innovation you can see.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FOUR PILLARS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D4CE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0" y="1737360"/>
            <a:ext cx="109728" cy="146304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7" name="Text 5"/>
          <p:cNvSpPr/>
          <p:nvPr/>
        </p:nvSpPr>
        <p:spPr>
          <a:xfrm>
            <a:off x="1737360" y="17373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PVD™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737360" y="2240280"/>
            <a:ext cx="1508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Glasses-free light-field displays. Patented HemiComb™ technology. Working prototypes in Delta.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1371600" y="3566160"/>
            <a:ext cx="109728" cy="146304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0" name="Text 8"/>
          <p:cNvSpPr/>
          <p:nvPr/>
        </p:nvSpPr>
        <p:spPr>
          <a:xfrm>
            <a:off x="1737360" y="35661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SHED™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737360" y="4069080"/>
            <a:ext cx="1508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Self-replicating micro-factories. Brings precision manufacturing to people and places.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1371600" y="5394960"/>
            <a:ext cx="109728" cy="146304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3" name="Text 11"/>
          <p:cNvSpPr/>
          <p:nvPr/>
        </p:nvSpPr>
        <p:spPr>
          <a:xfrm>
            <a:off x="1737360" y="53949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WindFire™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737360" y="5897880"/>
            <a:ext cx="1508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Entropic physics canon + cinematic universe. Turns barrier physics into engineered systems.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371600" y="7223760"/>
            <a:ext cx="109728" cy="146304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6" name="Text 14"/>
          <p:cNvSpPr/>
          <p:nvPr/>
        </p:nvSpPr>
        <p:spPr>
          <a:xfrm>
            <a:off x="1737360" y="72237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ATVU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737360" y="7726680"/>
            <a:ext cx="1508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first Entropic University. Trains Opus Engineers who build, operate, and seed independence.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53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8B8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PRINCIPLE 0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2A4A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2103120"/>
            <a:ext cx="155448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28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is mass.</a:t>
            </a:r>
            <a:endParaRPr lang="en-US" sz="28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28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Entropy is what makes mass, mass.</a:t>
            </a:r>
            <a:endParaRPr lang="en-US" sz="28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28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mass attracts mass, through entropic decay.</a:t>
            </a:r>
            <a:endParaRPr lang="en-US" sz="28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28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speed of light is a barrier, not a limit.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71600" y="640080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F0A5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closed entropic loop made institutional.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F0A5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WindFire • Redbook • SHED • PVD • ATVU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ATVU — ONE PEXIL AT A TIME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D4CE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737360"/>
            <a:ext cx="15544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Independence gets taught — because it first had to be clawed back from the edge.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2651760"/>
            <a:ext cx="15544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ATVU is the first Entropic University.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mastery-based, sweat-equity model that transforms students into Opus Engineers who can think it, build it, operate it, teach it, and seed independence anywhere.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371600" y="475488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000"/>
              </a:lnSpc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technical work begins, students complete Self Fealty — the philosophical foundation.</a:t>
            </a:r>
            <a:endParaRPr lang="en-US" sz="17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graduates receive SHED kits, WindFire blueprints, and ATVICO equity.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371600" y="6583680"/>
            <a:ext cx="1554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founder who spent decades building with his own hands — One Pexil at a time.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" y="777240"/>
            <a:ext cx="201168" cy="201168"/>
          </a:xfrm>
          <a:prstGeom prst="ellipse">
            <a:avLst/>
          </a:prstGeom>
          <a:solidFill>
            <a:srgbClr val="C85A2E"/>
          </a:solidFill>
          <a:ln w="12700">
            <a:solidFill>
              <a:srgbClr val="C85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234440" y="65836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· 07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10972800" y="65836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spc="400" kern="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INNOVATION RING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16459200" cy="0"/>
          </a:xfrm>
          <a:prstGeom prst="line">
            <a:avLst/>
          </a:prstGeom>
          <a:noFill/>
          <a:ln w="9525">
            <a:solidFill>
              <a:srgbClr val="D4CEB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71600" y="1737360"/>
            <a:ext cx="109728" cy="137160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7" name="Text 5"/>
          <p:cNvSpPr/>
          <p:nvPr/>
        </p:nvSpPr>
        <p:spPr>
          <a:xfrm>
            <a:off x="1737360" y="1737360"/>
            <a:ext cx="1508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“Independence gets taught — because it first had to be clawed back from the edge.”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737360" y="2606040"/>
            <a:ext cx="1508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ATVU Charter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371600" y="3566160"/>
            <a:ext cx="109728" cy="137160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0" name="Text 8"/>
          <p:cNvSpPr/>
          <p:nvPr/>
        </p:nvSpPr>
        <p:spPr>
          <a:xfrm>
            <a:off x="1737360" y="3566160"/>
            <a:ext cx="1508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“ATVICO never forces. It prefers to choose flows.”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737360" y="4434840"/>
            <a:ext cx="1508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5394960"/>
            <a:ext cx="109728" cy="137160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3" name="Text 11"/>
          <p:cNvSpPr/>
          <p:nvPr/>
        </p:nvSpPr>
        <p:spPr>
          <a:xfrm>
            <a:off x="1737360" y="5394960"/>
            <a:ext cx="1508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“Expanding the Final Frontier — One Valley at a Time.”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1737360" y="6263640"/>
            <a:ext cx="1508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Valley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371600" y="7223760"/>
            <a:ext cx="109728" cy="1371600"/>
          </a:xfrm>
          <a:prstGeom prst="rect">
            <a:avLst/>
          </a:prstGeom>
          <a:solidFill>
            <a:srgbClr val="C85A2E"/>
          </a:solidFill>
          <a:ln/>
        </p:spPr>
      </p:sp>
      <p:sp>
        <p:nvSpPr>
          <p:cNvPr id="16" name="Text 14"/>
          <p:cNvSpPr/>
          <p:nvPr/>
        </p:nvSpPr>
        <p:spPr>
          <a:xfrm>
            <a:off x="1737360" y="7223760"/>
            <a:ext cx="1508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“Let innovation ring.”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1737360" y="8092440"/>
            <a:ext cx="1508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Valley White Paper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530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103120"/>
            <a:ext cx="1554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INSIDE</a:t>
            </a:r>
            <a:endParaRPr lang="en-US" sz="4200" dirty="0"/>
          </a:p>
        </p:txBody>
      </p:sp>
      <p:sp>
        <p:nvSpPr>
          <p:cNvPr id="3" name="Text 1"/>
          <p:cNvSpPr/>
          <p:nvPr/>
        </p:nvSpPr>
        <p:spPr>
          <a:xfrm>
            <a:off x="1371600" y="3200400"/>
            <a:ext cx="15544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2400" dirty="0">
                <a:solidFill>
                  <a:srgbClr val="F0A5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Independence, from the ground to the edge of reality.</a:t>
            </a:r>
            <a:endParaRPr lang="en-US" sz="2400" dirty="0"/>
          </a:p>
          <a:p>
            <a:pPr indent="0" marL="0">
              <a:lnSpc>
                <a:spcPts val="3800"/>
              </a:lnSpc>
              <a:buNone/>
            </a:pPr>
            <a:r>
              <a:rPr lang="en-US" sz="2400" dirty="0">
                <a:solidFill>
                  <a:srgbClr val="F0A5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Pexil at a time.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371600" y="4846320"/>
            <a:ext cx="15544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ATVICO has the IP, the lab, the prototypes, the orchestration layer,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the philosophy ready.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F2EC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remains is aligned partnership to activate the flow.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371600" y="8686800"/>
            <a:ext cx="1554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8B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Delta, Colorado  •  atvico.com  •  tony@atvico.com  •  (970) 462-4000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ATVICO - Innovation Inside | Innovation Valley</dc:title>
  <dc:subject>PptxGenJS Presentation</dc:subject>
  <dc:creator>AtlanTech Vision Corporation</dc:creator>
  <cp:lastModifiedBy>AtlanTech Vision Corporation</cp:lastModifiedBy>
  <cp:revision>1</cp:revision>
  <dcterms:created xsi:type="dcterms:W3CDTF">2026-07-13T00:22:28Z</dcterms:created>
  <dcterms:modified xsi:type="dcterms:W3CDTF">2026-07-13T00:22:28Z</dcterms:modified>
</cp:coreProperties>
</file>