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49FCFB9-B0E0-48F2-94FB-689F928057FA}">
  <a:tblStyle styleId="{749FCFB9-B0E0-48F2-94FB-689F928057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71371a75_4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b71371a75_4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b71371a75_4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b71371a75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defined subteam grops fro examples. having student leaders thruout your team is equally as important as having your student team captain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sponsors range from families to small businesses to large companies, keep them in the loop , look in your town, and parents companis etc...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71371a75_4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b71371a75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SAMARA - </a:t>
            </a:r>
            <a:br>
              <a:rPr lang="en-US"/>
            </a:br>
            <a:r>
              <a:rPr lang="en-US"/>
              <a:t>ASL stuffs </a:t>
            </a: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Weekly team parties or events, your minorities, your special work, etc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the top of your pyramid is what will put your team over the top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rebuchet MS"/>
                <a:ea typeface="Trebuchet MS"/>
                <a:cs typeface="Trebuchet MS"/>
                <a:sym typeface="Trebuchet MS"/>
              </a:rPr>
              <a:t>chairmans ppl looooooove hearing about how alumni boost your numbers, those who continue on to engineering careers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71371a75_5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b71371a75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a52942d6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a52942d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a8708b01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9a8708b0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TAYLOR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9a8708b01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9a8708b0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TAYLOR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9a8708b0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9a8708b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627a84e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b627a84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b627a84e8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b627a84e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our team members interacting with other teams showing team spirit and what makes us a unit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52942d6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a52942d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JASON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9a8708b0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9a8708b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history very important -trust us, it will be so much easier in your future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theme is </a:t>
            </a:r>
            <a:r>
              <a:rPr b="1" lang="en-US"/>
              <a:t>not</a:t>
            </a:r>
            <a:r>
              <a:rPr lang="en-US"/>
              <a:t> incredibly important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a52942d6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a52942d6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roughly one third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9a8708b0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9a8708b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TAYLOR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9a8708b0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9a8708b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9a8708b0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9a8708b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9a8708b01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9a8708b0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b71371a75_5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b71371a75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673b8365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b673b836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Jason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71371a75_4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b71371a75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TAYLOR</a:t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a8708b01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9a8708b0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TAYLOR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71371a75_4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b71371a75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b71371a7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b71371a7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Summer Nights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71371a7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b71371a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C00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6037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000" u="none" cap="none" strike="noStrike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4" y="21480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3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2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2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C00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6037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3E3E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-705425" y="2031350"/>
            <a:ext cx="12192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>
                <a:solidFill>
                  <a:schemeClr val="lt1"/>
                </a:solidFill>
              </a:rPr>
              <a:t>1100’s Guide To Chairman’s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3000" u="none" cap="none" strike="noStrike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rPr>
              <a:t>Team 1100, Jan</a:t>
            </a:r>
            <a:r>
              <a:rPr lang="en-US" sz="3000"/>
              <a:t>uary 2017</a:t>
            </a:r>
            <a:endParaRPr b="0" i="0" sz="3000" u="none" cap="none" strike="noStrike">
              <a:solidFill>
                <a:srgbClr val="EBEBE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677334" y="454075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Next Tier: Within </a:t>
            </a:r>
            <a:r>
              <a:rPr i="1" lang="en-US"/>
              <a:t>FIRST</a:t>
            </a:r>
            <a:endParaRPr i="1"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677325" y="1075050"/>
            <a:ext cx="5652000" cy="45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US" sz="2500"/>
              <a:t>FLL</a:t>
            </a:r>
            <a:r>
              <a:rPr lang="en-US"/>
              <a:t> </a:t>
            </a:r>
            <a:endParaRPr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lang="en-US" sz="2200"/>
              <a:t>Host qualifiers, support/start teams, new events, mentor them, etc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Ex: T-Hawk Test Drive and Northborough Qualifier</a:t>
            </a:r>
            <a:endParaRPr sz="22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▶"/>
            </a:pPr>
            <a:r>
              <a:rPr lang="en-US" sz="2500"/>
              <a:t>FRC</a:t>
            </a:r>
            <a:endParaRPr sz="25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Financial support, start teams, mentors and alumni, facility usage, etc</a:t>
            </a:r>
            <a:endParaRPr sz="22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Ex: Presenting at local kickoff events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b="0" l="2543" r="0" t="4780"/>
          <a:stretch/>
        </p:blipFill>
        <p:spPr>
          <a:xfrm>
            <a:off x="7054050" y="454075"/>
            <a:ext cx="4616047" cy="300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4">
            <a:alphaModFix/>
          </a:blip>
          <a:srcRect b="10841" l="0" r="0" t="0"/>
          <a:stretch/>
        </p:blipFill>
        <p:spPr>
          <a:xfrm>
            <a:off x="7054050" y="3631375"/>
            <a:ext cx="4616052" cy="308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677334" y="47215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Almost to the Top: Team Dynamics And Sponsors </a:t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677325" y="1541600"/>
            <a:ext cx="8596800" cy="45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US"/>
              <a:t>Your team is a family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▶"/>
            </a:pPr>
            <a:r>
              <a:rPr lang="en-US"/>
              <a:t>Form strong bonds as friend groups mingle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/>
              <a:t>Team Organization/Student Leadership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/>
              <a:t>Sponsors support your team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/>
              <a:t>Thank them, formally and/or by inviting them to events and demos</a:t>
            </a:r>
            <a:endParaRPr/>
          </a:p>
          <a:p>
            <a: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▶"/>
            </a:pPr>
            <a:r>
              <a:rPr lang="en-US" sz="1800"/>
              <a:t>Ex. DOW demo</a:t>
            </a:r>
            <a:endParaRPr sz="18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/>
              <a:t>Always be on the lookout for new sponsors to talk to, explain what your team is about, and bring into </a:t>
            </a:r>
            <a:r>
              <a:rPr i="1" lang="en-US"/>
              <a:t>FIRST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descr="IMG_2570_1024.jpg"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875" y="1357950"/>
            <a:ext cx="3535726" cy="26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Top: Special Qualities and Alumni</a:t>
            </a:r>
            <a:endParaRPr/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677325" y="1541600"/>
            <a:ext cx="8596800" cy="45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US"/>
              <a:t>Determine what makes your team Unique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▶"/>
            </a:pPr>
            <a:r>
              <a:rPr lang="en-US"/>
              <a:t>Ex: 1100 has a large amount of girls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 sz="1800"/>
              <a:t>Don’t have a quirk? </a:t>
            </a: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/>
              <a:t>Alumni 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/>
              <a:t>Keep contact to ask for questions and advice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/>
              <a:t>Can be pathways to more sponsors, mentors, and outreach for your team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832875" y="3194696"/>
            <a:ext cx="8596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Two: Selling It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Basics</a:t>
            </a:r>
            <a:endParaRPr/>
          </a:p>
        </p:txBody>
      </p:sp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599575" y="1436525"/>
            <a:ext cx="9399600" cy="46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/>
              <a:t>Applying for Chairman’s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Only talk about your good, unique traits 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Try to show your growth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It’s about what you do with the resources you have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/>
              <a:t>Presenting Chairman’s 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Prove your team qualifies and has grown enough to win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You promote the message of </a:t>
            </a:r>
            <a:r>
              <a:rPr i="1" lang="en-US"/>
              <a:t>FIRST</a:t>
            </a:r>
            <a:endParaRPr i="1"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Be charismatic, articulate, and have evidence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“Pre-Chairman’s” Season: Planning</a:t>
            </a:r>
            <a:endParaRPr/>
          </a:p>
        </p:txBody>
      </p:sp>
      <p:sp>
        <p:nvSpPr>
          <p:cNvPr id="243" name="Google Shape;243;p32"/>
          <p:cNvSpPr txBox="1"/>
          <p:nvPr>
            <p:ph idx="1" type="body"/>
          </p:nvPr>
        </p:nvSpPr>
        <p:spPr>
          <a:xfrm>
            <a:off x="677325" y="1322248"/>
            <a:ext cx="8596800" cy="31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Rules will be part of the admin/game manual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Rule changes from previous years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Definitions (“assisting” vs. “mentoring” a team)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Video specifications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Set a team calendar!</a:t>
            </a:r>
            <a:endParaRPr/>
          </a:p>
          <a:p>
            <a:pPr indent="-309880" lvl="1" marL="914400" rtl="0" algn="l">
              <a:spcBef>
                <a:spcPts val="1000"/>
              </a:spcBef>
              <a:spcAft>
                <a:spcPts val="1000"/>
              </a:spcAft>
              <a:buSzPts val="1280"/>
              <a:buChar char="▶"/>
            </a:pPr>
            <a:r>
              <a:rPr lang="en-US"/>
              <a:t>Think REALISTICALLY about what you can accomplish while you’re working on the essay</a:t>
            </a:r>
            <a:endParaRPr/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26501" l="0" r="0" t="25032"/>
          <a:stretch/>
        </p:blipFill>
        <p:spPr>
          <a:xfrm>
            <a:off x="1630700" y="4776100"/>
            <a:ext cx="6259651" cy="202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“Pre-Chairman’s” Season: Photos</a:t>
            </a:r>
            <a:endParaRPr/>
          </a:p>
        </p:txBody>
      </p:sp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677325" y="1452875"/>
            <a:ext cx="8841000" cy="4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ALWAYS BE TAKING PICTURES!</a:t>
            </a:r>
            <a:endParaRPr>
              <a:solidFill>
                <a:srgbClr val="CC0000"/>
              </a:solidFill>
            </a:endParaRPr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40"/>
              <a:buChar char="▶"/>
            </a:pPr>
            <a:r>
              <a:rPr lang="en-US">
                <a:solidFill>
                  <a:srgbClr val="E3E3E3"/>
                </a:solidFill>
              </a:rPr>
              <a:t>A</a:t>
            </a:r>
            <a:r>
              <a:rPr lang="en-US">
                <a:solidFill>
                  <a:srgbClr val="E1E1E1"/>
                </a:solidFill>
              </a:rPr>
              <a:t>LWAYS BE WEARING YOUR TEAM SHIRTS!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Events 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Children working with members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Show your influence in the community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Everyday meetings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Team and mentors interacting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Creative process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Competitions = team spirit! Show your passion!</a:t>
            </a:r>
            <a:endParaRPr>
              <a:solidFill>
                <a:srgbClr val="E1E1E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677325" y="609600"/>
            <a:ext cx="94785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Pictures - Community Outreach</a:t>
            </a:r>
            <a:endParaRPr/>
          </a:p>
        </p:txBody>
      </p:sp>
      <p:pic>
        <p:nvPicPr>
          <p:cNvPr descr="build your own robot 4"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951" y="1492352"/>
            <a:ext cx="6965248" cy="46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Pictures - Build Season Process</a:t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336" y="1501550"/>
            <a:ext cx="6792774" cy="452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Pictures - Events</a:t>
            </a: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47" y="1476525"/>
            <a:ext cx="7254974" cy="483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499109" y="6215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1100’s Award History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677325" y="1996350"/>
            <a:ext cx="8596800" cy="46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▶"/>
            </a:pPr>
            <a:r>
              <a:rPr lang="en-US"/>
              <a:t>Won Chairman’s twice</a:t>
            </a:r>
            <a:endParaRPr/>
          </a:p>
          <a:p>
            <a:pPr indent="-4191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Char char="▶"/>
            </a:pPr>
            <a:r>
              <a:rPr lang="en-US" sz="3000"/>
              <a:t>2013 WPI Regional</a:t>
            </a:r>
            <a:endParaRPr sz="3000"/>
          </a:p>
          <a:p>
            <a:pPr indent="-4191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Char char="▶"/>
            </a:pPr>
            <a:r>
              <a:rPr lang="en-US" sz="3000"/>
              <a:t>2014 Rhode Island District event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Essay</a:t>
            </a:r>
            <a:endParaRPr/>
          </a:p>
        </p:txBody>
      </p:sp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677325" y="1503425"/>
            <a:ext cx="8596800" cy="4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Organization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Outline, like any normal essay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Get your facts together 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sz="1800"/>
              <a:t> KEEP A TEAM HISTORY</a:t>
            </a:r>
            <a:endParaRPr sz="1800"/>
          </a:p>
          <a:p>
            <a:pPr indent="-30988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/>
              <a:t>Theme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Great for flow, but emphasis is on </a:t>
            </a:r>
            <a:r>
              <a:rPr b="1" i="1" lang="en-US"/>
              <a:t>content</a:t>
            </a:r>
            <a:endParaRPr b="1" i="1"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Past example: 1100 - “Build it better”, 987 - “It’s not enough”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Readability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Judges read many essays, make sure it makes sense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Essay cont.</a:t>
            </a: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717200" y="1930500"/>
            <a:ext cx="8114400" cy="4452900"/>
            <a:chOff x="717200" y="1930500"/>
            <a:chExt cx="8114400" cy="4452900"/>
          </a:xfrm>
        </p:grpSpPr>
        <p:sp>
          <p:nvSpPr>
            <p:cNvPr id="281" name="Google Shape;281;p38"/>
            <p:cNvSpPr/>
            <p:nvPr/>
          </p:nvSpPr>
          <p:spPr>
            <a:xfrm>
              <a:off x="717200" y="1930500"/>
              <a:ext cx="8114400" cy="44529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2" name="Google Shape;282;p38"/>
            <p:cNvCxnSpPr/>
            <p:nvPr/>
          </p:nvCxnSpPr>
          <p:spPr>
            <a:xfrm>
              <a:off x="3467875" y="3359025"/>
              <a:ext cx="2640600" cy="15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38"/>
            <p:cNvCxnSpPr>
              <a:stCxn id="281" idx="1"/>
              <a:endCxn id="281" idx="5"/>
            </p:cNvCxnSpPr>
            <p:nvPr/>
          </p:nvCxnSpPr>
          <p:spPr>
            <a:xfrm>
              <a:off x="2745800" y="4156950"/>
              <a:ext cx="40572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38"/>
            <p:cNvCxnSpPr/>
            <p:nvPr/>
          </p:nvCxnSpPr>
          <p:spPr>
            <a:xfrm>
              <a:off x="1835025" y="5100725"/>
              <a:ext cx="5872500" cy="210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5" name="Google Shape;285;p38"/>
          <p:cNvSpPr txBox="1"/>
          <p:nvPr/>
        </p:nvSpPr>
        <p:spPr>
          <a:xfrm>
            <a:off x="1870100" y="5190850"/>
            <a:ext cx="5808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Growth in Community Outreach (OUTSIDE </a:t>
            </a:r>
            <a:r>
              <a:rPr i="1"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r>
              <a:rPr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2400"/>
          </a:p>
        </p:txBody>
      </p:sp>
      <p:sp>
        <p:nvSpPr>
          <p:cNvPr id="286" name="Google Shape;286;p38"/>
          <p:cNvSpPr txBox="1"/>
          <p:nvPr/>
        </p:nvSpPr>
        <p:spPr>
          <a:xfrm>
            <a:off x="4015300" y="2523200"/>
            <a:ext cx="16407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Alumni and Team Special Qualities</a:t>
            </a:r>
            <a:endParaRPr sz="1800"/>
          </a:p>
        </p:txBody>
      </p:sp>
      <p:sp>
        <p:nvSpPr>
          <p:cNvPr id="287" name="Google Shape;287;p38"/>
          <p:cNvSpPr txBox="1"/>
          <p:nvPr/>
        </p:nvSpPr>
        <p:spPr>
          <a:xfrm>
            <a:off x="3130450" y="3443500"/>
            <a:ext cx="3410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Team Dynamics and Sponsors</a:t>
            </a:r>
            <a:endParaRPr sz="1800"/>
          </a:p>
        </p:txBody>
      </p:sp>
      <p:sp>
        <p:nvSpPr>
          <p:cNvPr id="288" name="Google Shape;288;p38"/>
          <p:cNvSpPr txBox="1"/>
          <p:nvPr/>
        </p:nvSpPr>
        <p:spPr>
          <a:xfrm>
            <a:off x="3130450" y="4317175"/>
            <a:ext cx="3410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Outreach Within </a:t>
            </a:r>
            <a:r>
              <a:rPr i="1"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endParaRPr i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294" name="Google Shape;294;p39"/>
          <p:cNvSpPr txBox="1"/>
          <p:nvPr>
            <p:ph idx="1" type="body"/>
          </p:nvPr>
        </p:nvSpPr>
        <p:spPr>
          <a:xfrm>
            <a:off x="677325" y="1440975"/>
            <a:ext cx="8596800" cy="4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Answering questions about your team</a:t>
            </a:r>
            <a:endParaRPr/>
          </a:p>
          <a:p>
            <a:pPr indent="-30988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Keep within word limit: 500 words</a:t>
            </a:r>
            <a:endParaRPr/>
          </a:p>
          <a:p>
            <a:pPr indent="-3429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sz="1800"/>
              <a:t>STAY FOCUSED -- Answer the question</a:t>
            </a:r>
            <a:endParaRPr sz="1800"/>
          </a:p>
          <a:p>
            <a:pPr indent="-30988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Choose what you talk about carefully</a:t>
            </a:r>
            <a:endParaRPr/>
          </a:p>
          <a:p>
            <a:pPr indent="-30988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Keep on message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Video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</a:rPr>
              <a:t>During the Presentation: Optional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300" name="Google Shape;300;p40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Pros</a:t>
            </a:r>
            <a:endParaRPr/>
          </a:p>
        </p:txBody>
      </p:sp>
      <p:sp>
        <p:nvSpPr>
          <p:cNvPr id="301" name="Google Shape;301;p40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Convey more messages concisely, decrease amount to speak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Intrigue judges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▶"/>
            </a:pPr>
            <a:r>
              <a:rPr lang="en-US" sz="2400"/>
              <a:t>More time to work on it</a:t>
            </a:r>
            <a:endParaRPr sz="2400"/>
          </a:p>
        </p:txBody>
      </p:sp>
      <p:sp>
        <p:nvSpPr>
          <p:cNvPr id="302" name="Google Shape;302;p40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Cons</a:t>
            </a:r>
            <a:endParaRPr/>
          </a:p>
        </p:txBody>
      </p:sp>
      <p:sp>
        <p:nvSpPr>
          <p:cNvPr id="303" name="Google Shape;303;p40"/>
          <p:cNvSpPr txBox="1"/>
          <p:nvPr>
            <p:ph idx="4" type="body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Won’t see unless in top 3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Can take up a lot of time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▶"/>
            </a:pPr>
            <a:r>
              <a:rPr lang="en-US" sz="2400"/>
              <a:t>Need good equipment, good video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Presentation at the Competition</a:t>
            </a:r>
            <a:endParaRPr/>
          </a:p>
        </p:txBody>
      </p:sp>
      <p:sp>
        <p:nvSpPr>
          <p:cNvPr id="309" name="Google Shape;309;p41"/>
          <p:cNvSpPr txBox="1"/>
          <p:nvPr>
            <p:ph idx="1" type="body"/>
          </p:nvPr>
        </p:nvSpPr>
        <p:spPr>
          <a:xfrm>
            <a:off x="677325" y="1448300"/>
            <a:ext cx="6196200" cy="43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▶"/>
            </a:pPr>
            <a:r>
              <a:rPr lang="en-US" sz="2500"/>
              <a:t>Practice how to answer questions you don’t know answers to!</a:t>
            </a:r>
            <a:endParaRPr sz="2500"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Always be prepared for personal questions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Try to bring up what makes your team special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▶"/>
            </a:pPr>
            <a:r>
              <a:rPr lang="en-US" sz="2500"/>
              <a:t>PRACTICE PRACTICE PRACTICE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▶"/>
            </a:pPr>
            <a:r>
              <a:rPr lang="en-US" sz="2500"/>
              <a:t>Choose your presenters wisely, have alternates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▶"/>
            </a:pPr>
            <a:r>
              <a:rPr lang="en-US" sz="2500"/>
              <a:t>Team spirit and energy</a:t>
            </a:r>
            <a:endParaRPr sz="2500"/>
          </a:p>
        </p:txBody>
      </p:sp>
      <p:pic>
        <p:nvPicPr>
          <p:cNvPr id="310" name="Google Shape;3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525" y="2220420"/>
            <a:ext cx="4696900" cy="313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Judge-Talking</a:t>
            </a:r>
            <a:endParaRPr/>
          </a:p>
        </p:txBody>
      </p:sp>
      <p:sp>
        <p:nvSpPr>
          <p:cNvPr id="316" name="Google Shape;316;p42"/>
          <p:cNvSpPr txBox="1"/>
          <p:nvPr>
            <p:ph idx="1" type="body"/>
          </p:nvPr>
        </p:nvSpPr>
        <p:spPr>
          <a:xfrm>
            <a:off x="568450" y="1401650"/>
            <a:ext cx="5698500" cy="3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Know. Your. Stats.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Like an interview-- introductions are important!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Training members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everyone comes in and out of pit ~ everyone should know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“go to” people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the art of redirection</a:t>
            </a:r>
            <a:endParaRPr/>
          </a:p>
        </p:txBody>
      </p:sp>
      <p:pic>
        <p:nvPicPr>
          <p:cNvPr id="317" name="Google Shape;3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475" y="1401650"/>
            <a:ext cx="500062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2"/>
          <p:cNvSpPr txBox="1"/>
          <p:nvPr/>
        </p:nvSpPr>
        <p:spPr>
          <a:xfrm>
            <a:off x="6805025" y="4259200"/>
            <a:ext cx="44874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You never know who you might meet in the pits!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(</a:t>
            </a:r>
            <a:r>
              <a:rPr lang="en-US">
                <a:solidFill>
                  <a:srgbClr val="FFFFFF"/>
                </a:solidFill>
              </a:rPr>
              <a:t>Governor</a:t>
            </a:r>
            <a:r>
              <a:rPr lang="en-US">
                <a:solidFill>
                  <a:srgbClr val="FFFFFF"/>
                </a:solidFill>
              </a:rPr>
              <a:t> of MA Charlie Baker)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to team photographers, helpers, and presenters!</a:t>
            </a:r>
            <a:endParaRPr/>
          </a:p>
        </p:txBody>
      </p:sp>
      <p:sp>
        <p:nvSpPr>
          <p:cNvPr id="324" name="Google Shape;324;p43"/>
          <p:cNvSpPr txBox="1"/>
          <p:nvPr>
            <p:ph idx="1" type="body"/>
          </p:nvPr>
        </p:nvSpPr>
        <p:spPr>
          <a:xfrm>
            <a:off x="677334" y="1835414"/>
            <a:ext cx="8596800" cy="3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Tess Herdman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Alex Chen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Andrew Gao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Betsy Rosenbloom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Patty Gigliotti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Avdait Dhamdhere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Numaan Dogar</a:t>
            </a:r>
            <a:endParaRPr/>
          </a:p>
        </p:txBody>
      </p:sp>
      <p:sp>
        <p:nvSpPr>
          <p:cNvPr id="325" name="Google Shape;325;p43"/>
          <p:cNvSpPr txBox="1"/>
          <p:nvPr>
            <p:ph type="title"/>
          </p:nvPr>
        </p:nvSpPr>
        <p:spPr>
          <a:xfrm>
            <a:off x="997725" y="5849925"/>
            <a:ext cx="85968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Above all, Chairman’s is a team effort.</a:t>
            </a:r>
            <a:endParaRPr i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Presenters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677324" y="2148100"/>
            <a:ext cx="9153600" cy="3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i="1" lang="en-US" sz="2400"/>
              <a:t>Tess Herdman:</a:t>
            </a:r>
            <a:r>
              <a:rPr lang="en-US" sz="2400"/>
              <a:t> Non-Engineering Captain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i="1" lang="en-US" sz="2400"/>
              <a:t>Taylor Murphy and Tessa DesMarais:</a:t>
            </a:r>
            <a:r>
              <a:rPr lang="en-US" sz="2400"/>
              <a:t> Awards Subteam Captains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i="1" lang="en-US" sz="2400"/>
              <a:t>Samara Patterson:</a:t>
            </a:r>
            <a:r>
              <a:rPr lang="en-US" sz="2400"/>
              <a:t> Drive Team Operator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i="1" lang="en-US" sz="2400"/>
              <a:t>Jason DesMarais:</a:t>
            </a:r>
            <a:r>
              <a:rPr lang="en-US" sz="2400"/>
              <a:t> Alumni Mentor</a:t>
            </a:r>
            <a:endParaRPr sz="2400"/>
          </a:p>
          <a:p>
            <a:pPr indent="-251459" lvl="0" marL="3429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One: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Your Chairman’s Resume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Chairman’s?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677325" y="1535002"/>
            <a:ext cx="8596800" cy="4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▶"/>
            </a:pPr>
            <a:r>
              <a:rPr lang="en-US"/>
              <a:t>Most prestigious award given to teams that embody </a:t>
            </a:r>
            <a:r>
              <a:rPr i="1" lang="en-US"/>
              <a:t>FIRST </a:t>
            </a:r>
            <a:r>
              <a:rPr lang="en-US"/>
              <a:t>ideals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i="1" lang="en-US" sz="1800">
                <a:solidFill>
                  <a:schemeClr val="lt1"/>
                </a:solidFill>
              </a:rPr>
              <a:t>to </a:t>
            </a:r>
            <a:r>
              <a:rPr b="1" i="1" lang="en-US" sz="1800">
                <a:solidFill>
                  <a:schemeClr val="lt1"/>
                </a:solidFill>
              </a:rPr>
              <a:t>inspire young people</a:t>
            </a:r>
            <a:r>
              <a:rPr i="1" lang="en-US" sz="1800">
                <a:solidFill>
                  <a:schemeClr val="lt1"/>
                </a:solidFill>
              </a:rPr>
              <a:t> to be science and technology leaders, by engaging them in exciting Mentor-based programs that build science, engineering, and technology skills, that inspire </a:t>
            </a:r>
            <a:r>
              <a:rPr b="1" i="1" lang="en-US" sz="1800">
                <a:solidFill>
                  <a:schemeClr val="lt1"/>
                </a:solidFill>
              </a:rPr>
              <a:t>innovation</a:t>
            </a:r>
            <a:r>
              <a:rPr i="1" lang="en-US" sz="1800">
                <a:solidFill>
                  <a:schemeClr val="lt1"/>
                </a:solidFill>
              </a:rPr>
              <a:t>, and that foster well-rounded life capabilities including </a:t>
            </a:r>
            <a:r>
              <a:rPr b="1" i="1" lang="en-US" sz="1800">
                <a:solidFill>
                  <a:schemeClr val="lt1"/>
                </a:solidFill>
              </a:rPr>
              <a:t>self-confidence, communication, and leadership.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4817750" y="5486400"/>
            <a:ext cx="98754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213900" y="225775"/>
            <a:ext cx="1176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Start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584000" y="1401650"/>
            <a:ext cx="6647100" cy="45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US"/>
              <a:t>Find motivated members, form a subteam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▶"/>
            </a:pPr>
            <a:r>
              <a:rPr lang="en-US"/>
              <a:t>Idea students, who will come up with ways to better your outreach, work hard to find new ways to spread </a:t>
            </a:r>
            <a:r>
              <a:rPr i="1" lang="en-US"/>
              <a:t>FIRST</a:t>
            </a:r>
            <a:endParaRPr i="1" sz="18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i="1" lang="en-US"/>
              <a:t>Passionate </a:t>
            </a:r>
            <a:r>
              <a:rPr lang="en-US"/>
              <a:t>leadership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▶"/>
            </a:pPr>
            <a:r>
              <a:rPr lang="en-US"/>
              <a:t>Promote wider outreach and keep people going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▶"/>
            </a:pPr>
            <a:r>
              <a:rPr lang="en-US"/>
              <a:t>Don’t be afraid to reach out to new sponsors or groups!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5347" r="0" t="0"/>
          <a:stretch/>
        </p:blipFill>
        <p:spPr>
          <a:xfrm>
            <a:off x="7340100" y="2133525"/>
            <a:ext cx="4407150" cy="31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717209" y="609600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Pyramid </a:t>
            </a:r>
            <a:endParaRPr/>
          </a:p>
        </p:txBody>
      </p:sp>
      <p:grpSp>
        <p:nvGrpSpPr>
          <p:cNvPr id="182" name="Google Shape;182;p24"/>
          <p:cNvGrpSpPr/>
          <p:nvPr/>
        </p:nvGrpSpPr>
        <p:grpSpPr>
          <a:xfrm>
            <a:off x="958400" y="1622550"/>
            <a:ext cx="8114400" cy="4452900"/>
            <a:chOff x="717200" y="1930500"/>
            <a:chExt cx="8114400" cy="4452900"/>
          </a:xfrm>
        </p:grpSpPr>
        <p:sp>
          <p:nvSpPr>
            <p:cNvPr id="183" name="Google Shape;183;p24"/>
            <p:cNvSpPr/>
            <p:nvPr/>
          </p:nvSpPr>
          <p:spPr>
            <a:xfrm>
              <a:off x="717200" y="1930500"/>
              <a:ext cx="8114400" cy="44529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4" name="Google Shape;184;p24"/>
            <p:cNvCxnSpPr/>
            <p:nvPr/>
          </p:nvCxnSpPr>
          <p:spPr>
            <a:xfrm flipH="1" rot="10800000">
              <a:off x="3497700" y="3360375"/>
              <a:ext cx="2610900" cy="249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24"/>
            <p:cNvCxnSpPr>
              <a:endCxn id="183" idx="5"/>
            </p:cNvCxnSpPr>
            <p:nvPr/>
          </p:nvCxnSpPr>
          <p:spPr>
            <a:xfrm flipH="1" rot="10800000">
              <a:off x="2875700" y="4156950"/>
              <a:ext cx="3927300" cy="12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24"/>
            <p:cNvCxnSpPr/>
            <p:nvPr/>
          </p:nvCxnSpPr>
          <p:spPr>
            <a:xfrm flipH="1" rot="10800000">
              <a:off x="1866250" y="5121750"/>
              <a:ext cx="5841300" cy="588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7" name="Google Shape;187;p24"/>
          <p:cNvSpPr txBox="1"/>
          <p:nvPr/>
        </p:nvSpPr>
        <p:spPr>
          <a:xfrm>
            <a:off x="2111300" y="4882050"/>
            <a:ext cx="5808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Growth in Community Outreach (OUTSIDE </a:t>
            </a:r>
            <a:r>
              <a:rPr i="1"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r>
              <a:rPr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2400"/>
          </a:p>
        </p:txBody>
      </p:sp>
      <p:sp>
        <p:nvSpPr>
          <p:cNvPr id="188" name="Google Shape;188;p24"/>
          <p:cNvSpPr txBox="1"/>
          <p:nvPr/>
        </p:nvSpPr>
        <p:spPr>
          <a:xfrm>
            <a:off x="4264100" y="2227725"/>
            <a:ext cx="16407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Alumni and Special Qualities</a:t>
            </a:r>
            <a:endParaRPr sz="1800"/>
          </a:p>
        </p:txBody>
      </p:sp>
      <p:sp>
        <p:nvSpPr>
          <p:cNvPr id="189" name="Google Shape;189;p24"/>
          <p:cNvSpPr txBox="1"/>
          <p:nvPr/>
        </p:nvSpPr>
        <p:spPr>
          <a:xfrm>
            <a:off x="3310400" y="3161350"/>
            <a:ext cx="3410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Team Dynamics and Sponsors</a:t>
            </a:r>
            <a:endParaRPr sz="1800"/>
          </a:p>
        </p:txBody>
      </p:sp>
      <p:sp>
        <p:nvSpPr>
          <p:cNvPr id="190" name="Google Shape;190;p24"/>
          <p:cNvSpPr txBox="1"/>
          <p:nvPr/>
        </p:nvSpPr>
        <p:spPr>
          <a:xfrm>
            <a:off x="3310400" y="4021700"/>
            <a:ext cx="3410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Outreach Within </a:t>
            </a:r>
            <a:r>
              <a:rPr i="1" lang="en-US" sz="2400">
                <a:solidFill>
                  <a:srgbClr val="E1E1E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endParaRPr i="1" sz="2400"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25172" r="32146" t="0"/>
          <a:stretch/>
        </p:blipFill>
        <p:spPr>
          <a:xfrm>
            <a:off x="8083550" y="609600"/>
            <a:ext cx="2614274" cy="34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845359" y="426325"/>
            <a:ext cx="8596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Base of the Pyramid: Community Outreach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677325" y="1488600"/>
            <a:ext cx="8596800" cy="3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Find unique ways to spread STEM to the community 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Ex. Build Your Own Robot Day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Ex. Community fairs (Applefest, Summer Nights)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descr="SummerNights1.jpg"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250" y="3853349"/>
            <a:ext cx="3738875" cy="2490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10871.JPG" id="199" name="Google Shape;1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763" y="3850601"/>
            <a:ext cx="3738875" cy="249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381850" y="213825"/>
            <a:ext cx="8892300" cy="17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Base of the Pyramid: Community Outreach</a:t>
            </a:r>
            <a:endParaRPr/>
          </a:p>
        </p:txBody>
      </p:sp>
      <p:graphicFrame>
        <p:nvGraphicFramePr>
          <p:cNvPr id="205" name="Google Shape;205;p26"/>
          <p:cNvGraphicFramePr/>
          <p:nvPr/>
        </p:nvGraphicFramePr>
        <p:xfrm>
          <a:off x="677325" y="136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{749FCFB9-B0E0-48F2-94FB-689F928057FA}</a:tableStyleId>
              </a:tblPr>
              <a:tblGrid>
                <a:gridCol w="3782525"/>
                <a:gridCol w="5497000"/>
              </a:tblGrid>
              <a:tr h="57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Libraries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Good place in the community to hold small events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Boy and Girl Scouts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Demos -- kids love watching robots!  Tell them how they can get involved when they’re older!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0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Elementary/middle schools 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100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Sponsors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Keep the ones you have up to date, and expand to new ones through events and connections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0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FLL/Jr. FLL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Team members can be mentors, team can host events (ex: Qualifier!)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16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School events (football games, carnivals, activity fairs)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2"/>
                          </a:solidFill>
                        </a:rPr>
                        <a:t>Get involved with some games! We often drive our competition bot, use our t-shirt cannon bot,  and sometimes let spectators drive miniature bots</a:t>
                      </a: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Custom 8">
      <a:dk1>
        <a:srgbClr val="000000"/>
      </a:dk1>
      <a:lt1>
        <a:srgbClr val="D8D8D8"/>
      </a:lt1>
      <a:dk2>
        <a:srgbClr val="000000"/>
      </a:dk2>
      <a:lt2>
        <a:srgbClr val="EEECE1"/>
      </a:lt2>
      <a:accent1>
        <a:srgbClr val="B22600"/>
      </a:accent1>
      <a:accent2>
        <a:srgbClr val="FFBD47"/>
      </a:accent2>
      <a:accent3>
        <a:srgbClr val="B22600"/>
      </a:accent3>
      <a:accent4>
        <a:srgbClr val="B22600"/>
      </a:accent4>
      <a:accent5>
        <a:srgbClr val="FFBD47"/>
      </a:accent5>
      <a:accent6>
        <a:srgbClr val="B22600"/>
      </a:accent6>
      <a:hlink>
        <a:srgbClr val="FFBD47"/>
      </a:hlink>
      <a:folHlink>
        <a:srgbClr val="4944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