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A_90155AD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56" r:id="rId3"/>
    <p:sldId id="260" r:id="rId4"/>
    <p:sldId id="261" r:id="rId5"/>
    <p:sldId id="258" r:id="rId6"/>
    <p:sldId id="263" r:id="rId7"/>
    <p:sldId id="264" r:id="rId8"/>
    <p:sldId id="259" r:id="rId9"/>
    <p:sldId id="265" r:id="rId10"/>
    <p:sldId id="267" r:id="rId11"/>
    <p:sldId id="268" r:id="rId12"/>
    <p:sldId id="270"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4AA571-CB92-37E2-8CCA-AF6B53D416FE}" name="Robert Wilson" initials="RW" userId="5c67dfa094422ae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3937CC-49D6-46FE-9E70-1BFD11885BB7}" v="29" dt="2023-08-08T07:07:34.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728"/>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Wilson" userId="5c67dfa094422ae5" providerId="LiveId" clId="{793937CC-49D6-46FE-9E70-1BFD11885BB7}"/>
    <pc:docChg chg="undo custSel addSld delSld modSld sldOrd">
      <pc:chgData name="Robert Wilson" userId="5c67dfa094422ae5" providerId="LiveId" clId="{793937CC-49D6-46FE-9E70-1BFD11885BB7}" dt="2023-08-08T07:08:34.704" v="3592" actId="1076"/>
      <pc:docMkLst>
        <pc:docMk/>
      </pc:docMkLst>
      <pc:sldChg chg="modNotesTx">
        <pc:chgData name="Robert Wilson" userId="5c67dfa094422ae5" providerId="LiveId" clId="{793937CC-49D6-46FE-9E70-1BFD11885BB7}" dt="2023-08-08T05:22:39.348" v="2676" actId="20577"/>
        <pc:sldMkLst>
          <pc:docMk/>
          <pc:sldMk cId="2019310638" sldId="256"/>
        </pc:sldMkLst>
      </pc:sldChg>
      <pc:sldChg chg="del ord">
        <pc:chgData name="Robert Wilson" userId="5c67dfa094422ae5" providerId="LiveId" clId="{793937CC-49D6-46FE-9E70-1BFD11885BB7}" dt="2023-08-08T06:52:45.919" v="3553" actId="2696"/>
        <pc:sldMkLst>
          <pc:docMk/>
          <pc:sldMk cId="4032540302" sldId="257"/>
        </pc:sldMkLst>
      </pc:sldChg>
      <pc:sldChg chg="modSp mod modNotes modNotesTx">
        <pc:chgData name="Robert Wilson" userId="5c67dfa094422ae5" providerId="LiveId" clId="{793937CC-49D6-46FE-9E70-1BFD11885BB7}" dt="2023-08-08T04:34:27.772" v="2635" actId="20577"/>
        <pc:sldMkLst>
          <pc:docMk/>
          <pc:sldMk cId="869962238" sldId="258"/>
        </pc:sldMkLst>
        <pc:spChg chg="mod">
          <ac:chgData name="Robert Wilson" userId="5c67dfa094422ae5" providerId="LiveId" clId="{793937CC-49D6-46FE-9E70-1BFD11885BB7}" dt="2023-08-08T04:34:27.772" v="2635" actId="20577"/>
          <ac:spMkLst>
            <pc:docMk/>
            <pc:sldMk cId="869962238" sldId="258"/>
            <ac:spMk id="5" creationId="{E19EBC97-C906-471E-8918-CE3A6FDDD08B}"/>
          </ac:spMkLst>
        </pc:spChg>
      </pc:sldChg>
      <pc:sldChg chg="addSp modSp mod ord modNotesTx">
        <pc:chgData name="Robert Wilson" userId="5c67dfa094422ae5" providerId="LiveId" clId="{793937CC-49D6-46FE-9E70-1BFD11885BB7}" dt="2023-08-08T05:28:52.738" v="2698" actId="20577"/>
        <pc:sldMkLst>
          <pc:docMk/>
          <pc:sldMk cId="1323468367" sldId="259"/>
        </pc:sldMkLst>
        <pc:spChg chg="add mod">
          <ac:chgData name="Robert Wilson" userId="5c67dfa094422ae5" providerId="LiveId" clId="{793937CC-49D6-46FE-9E70-1BFD11885BB7}" dt="2023-08-08T02:31:46.669" v="12" actId="1076"/>
          <ac:spMkLst>
            <pc:docMk/>
            <pc:sldMk cId="1323468367" sldId="259"/>
            <ac:spMk id="2" creationId="{32104B2E-ED92-A967-A447-F963B6D048BA}"/>
          </ac:spMkLst>
        </pc:spChg>
        <pc:spChg chg="add mod">
          <ac:chgData name="Robert Wilson" userId="5c67dfa094422ae5" providerId="LiveId" clId="{793937CC-49D6-46FE-9E70-1BFD11885BB7}" dt="2023-08-08T02:40:33.032" v="455" actId="1076"/>
          <ac:spMkLst>
            <pc:docMk/>
            <pc:sldMk cId="1323468367" sldId="259"/>
            <ac:spMk id="3" creationId="{5AB3CE16-FED4-ADC8-AF55-7D450EFEE172}"/>
          </ac:spMkLst>
        </pc:spChg>
        <pc:spChg chg="add mod">
          <ac:chgData name="Robert Wilson" userId="5c67dfa094422ae5" providerId="LiveId" clId="{793937CC-49D6-46FE-9E70-1BFD11885BB7}" dt="2023-08-08T02:43:00.800" v="477" actId="1076"/>
          <ac:spMkLst>
            <pc:docMk/>
            <pc:sldMk cId="1323468367" sldId="259"/>
            <ac:spMk id="5" creationId="{DE0425AE-A5DB-D4F0-3E16-AD9400D85FFE}"/>
          </ac:spMkLst>
        </pc:spChg>
      </pc:sldChg>
      <pc:sldChg chg="modSp mod modNotes modNotesTx">
        <pc:chgData name="Robert Wilson" userId="5c67dfa094422ae5" providerId="LiveId" clId="{793937CC-49D6-46FE-9E70-1BFD11885BB7}" dt="2023-08-08T07:05:11.067" v="3561" actId="1076"/>
        <pc:sldMkLst>
          <pc:docMk/>
          <pc:sldMk cId="654325087" sldId="260"/>
        </pc:sldMkLst>
        <pc:spChg chg="mod">
          <ac:chgData name="Robert Wilson" userId="5c67dfa094422ae5" providerId="LiveId" clId="{793937CC-49D6-46FE-9E70-1BFD11885BB7}" dt="2023-08-08T07:05:11.067" v="3561" actId="1076"/>
          <ac:spMkLst>
            <pc:docMk/>
            <pc:sldMk cId="654325087" sldId="260"/>
            <ac:spMk id="5" creationId="{54F952C9-810A-CCA8-C005-82548875EE8D}"/>
          </ac:spMkLst>
        </pc:spChg>
      </pc:sldChg>
      <pc:sldChg chg="modSp mod modNotes modNotesTx">
        <pc:chgData name="Robert Wilson" userId="5c67dfa094422ae5" providerId="LiveId" clId="{793937CC-49D6-46FE-9E70-1BFD11885BB7}" dt="2023-08-08T07:06:14.097" v="3568" actId="1076"/>
        <pc:sldMkLst>
          <pc:docMk/>
          <pc:sldMk cId="1086684912" sldId="261"/>
        </pc:sldMkLst>
        <pc:spChg chg="mod">
          <ac:chgData name="Robert Wilson" userId="5c67dfa094422ae5" providerId="LiveId" clId="{793937CC-49D6-46FE-9E70-1BFD11885BB7}" dt="2023-08-08T07:06:14.097" v="3568" actId="1076"/>
          <ac:spMkLst>
            <pc:docMk/>
            <pc:sldMk cId="1086684912" sldId="261"/>
            <ac:spMk id="5" creationId="{046287F4-22F1-A35E-B208-D14079967049}"/>
          </ac:spMkLst>
        </pc:spChg>
      </pc:sldChg>
      <pc:sldChg chg="modNotesTx">
        <pc:chgData name="Robert Wilson" userId="5c67dfa094422ae5" providerId="LiveId" clId="{793937CC-49D6-46FE-9E70-1BFD11885BB7}" dt="2023-08-08T05:22:20.020" v="2647" actId="20577"/>
        <pc:sldMkLst>
          <pc:docMk/>
          <pc:sldMk cId="3718921296" sldId="262"/>
        </pc:sldMkLst>
      </pc:sldChg>
      <pc:sldChg chg="addSp modSp mod modNotesTx">
        <pc:chgData name="Robert Wilson" userId="5c67dfa094422ae5" providerId="LiveId" clId="{793937CC-49D6-46FE-9E70-1BFD11885BB7}" dt="2023-08-08T07:07:01.654" v="3571"/>
        <pc:sldMkLst>
          <pc:docMk/>
          <pc:sldMk cId="1617581885" sldId="263"/>
        </pc:sldMkLst>
        <pc:spChg chg="add mod">
          <ac:chgData name="Robert Wilson" userId="5c67dfa094422ae5" providerId="LiveId" clId="{793937CC-49D6-46FE-9E70-1BFD11885BB7}" dt="2023-08-08T07:07:01.654" v="3571"/>
          <ac:spMkLst>
            <pc:docMk/>
            <pc:sldMk cId="1617581885" sldId="263"/>
            <ac:spMk id="5" creationId="{67AAC756-F3ED-F5BE-D711-906D1E74485F}"/>
          </ac:spMkLst>
        </pc:spChg>
      </pc:sldChg>
      <pc:sldChg chg="addSp modSp mod modNotesTx">
        <pc:chgData name="Robert Wilson" userId="5c67dfa094422ae5" providerId="LiveId" clId="{793937CC-49D6-46FE-9E70-1BFD11885BB7}" dt="2023-08-08T07:08:34.704" v="3592" actId="1076"/>
        <pc:sldMkLst>
          <pc:docMk/>
          <pc:sldMk cId="3401651388" sldId="264"/>
        </pc:sldMkLst>
        <pc:spChg chg="add mod">
          <ac:chgData name="Robert Wilson" userId="5c67dfa094422ae5" providerId="LiveId" clId="{793937CC-49D6-46FE-9E70-1BFD11885BB7}" dt="2023-08-08T07:08:34.704" v="3592" actId="1076"/>
          <ac:spMkLst>
            <pc:docMk/>
            <pc:sldMk cId="3401651388" sldId="264"/>
            <ac:spMk id="5" creationId="{4B882143-5A17-4C10-2C38-946D85A1A7E0}"/>
          </ac:spMkLst>
        </pc:spChg>
      </pc:sldChg>
      <pc:sldChg chg="addSp modSp mod ord modNotesTx">
        <pc:chgData name="Robert Wilson" userId="5c67dfa094422ae5" providerId="LiveId" clId="{793937CC-49D6-46FE-9E70-1BFD11885BB7}" dt="2023-08-08T05:29:44.358" v="2760" actId="20577"/>
        <pc:sldMkLst>
          <pc:docMk/>
          <pc:sldMk cId="1637582478" sldId="265"/>
        </pc:sldMkLst>
        <pc:spChg chg="add mod">
          <ac:chgData name="Robert Wilson" userId="5c67dfa094422ae5" providerId="LiveId" clId="{793937CC-49D6-46FE-9E70-1BFD11885BB7}" dt="2023-08-08T02:42:28.955" v="475" actId="1076"/>
          <ac:spMkLst>
            <pc:docMk/>
            <pc:sldMk cId="1637582478" sldId="265"/>
            <ac:spMk id="3" creationId="{ECC9F3BF-376E-2D5A-C2D7-6EA76F6AAE3E}"/>
          </ac:spMkLst>
        </pc:spChg>
        <pc:picChg chg="mod">
          <ac:chgData name="Robert Wilson" userId="5c67dfa094422ae5" providerId="LiveId" clId="{793937CC-49D6-46FE-9E70-1BFD11885BB7}" dt="2023-08-08T02:42:20.912" v="474" actId="1076"/>
          <ac:picMkLst>
            <pc:docMk/>
            <pc:sldMk cId="1637582478" sldId="265"/>
            <ac:picMk id="2" creationId="{1EEC19D8-E712-DC7C-5B13-20157EFC2552}"/>
          </ac:picMkLst>
        </pc:picChg>
      </pc:sldChg>
      <pc:sldChg chg="addSp delSp modSp mod ord addCm">
        <pc:chgData name="Robert Wilson" userId="5c67dfa094422ae5" providerId="LiveId" clId="{793937CC-49D6-46FE-9E70-1BFD11885BB7}" dt="2023-08-08T06:53:32.894" v="3555"/>
        <pc:sldMkLst>
          <pc:docMk/>
          <pc:sldMk cId="2417318613" sldId="266"/>
        </pc:sldMkLst>
        <pc:spChg chg="add mod ord">
          <ac:chgData name="Robert Wilson" userId="5c67dfa094422ae5" providerId="LiveId" clId="{793937CC-49D6-46FE-9E70-1BFD11885BB7}" dt="2023-08-08T06:44:27.242" v="3519" actId="166"/>
          <ac:spMkLst>
            <pc:docMk/>
            <pc:sldMk cId="2417318613" sldId="266"/>
            <ac:spMk id="2" creationId="{5EA4A5A8-CF63-6733-7AA1-305BB06DA8DD}"/>
          </ac:spMkLst>
        </pc:spChg>
        <pc:spChg chg="add del mod">
          <ac:chgData name="Robert Wilson" userId="5c67dfa094422ae5" providerId="LiveId" clId="{793937CC-49D6-46FE-9E70-1BFD11885BB7}" dt="2023-08-08T06:14:04.691" v="3311"/>
          <ac:spMkLst>
            <pc:docMk/>
            <pc:sldMk cId="2417318613" sldId="266"/>
            <ac:spMk id="3" creationId="{9060C065-AF1B-91AB-DBE3-1E752165544D}"/>
          </ac:spMkLst>
        </pc:spChg>
        <pc:spChg chg="add mod">
          <ac:chgData name="Robert Wilson" userId="5c67dfa094422ae5" providerId="LiveId" clId="{793937CC-49D6-46FE-9E70-1BFD11885BB7}" dt="2023-08-08T06:10:00.919" v="3287" actId="1076"/>
          <ac:spMkLst>
            <pc:docMk/>
            <pc:sldMk cId="2417318613" sldId="266"/>
            <ac:spMk id="4" creationId="{54AE0F1C-5396-6DF2-559D-7B2642DEA731}"/>
          </ac:spMkLst>
        </pc:spChg>
        <pc:spChg chg="add mod">
          <ac:chgData name="Robert Wilson" userId="5c67dfa094422ae5" providerId="LiveId" clId="{793937CC-49D6-46FE-9E70-1BFD11885BB7}" dt="2023-08-08T06:09:39.587" v="3284" actId="1076"/>
          <ac:spMkLst>
            <pc:docMk/>
            <pc:sldMk cId="2417318613" sldId="266"/>
            <ac:spMk id="5" creationId="{1388F552-1DCA-2377-E535-18B9D782954C}"/>
          </ac:spMkLst>
        </pc:spChg>
        <pc:spChg chg="add mod">
          <ac:chgData name="Robert Wilson" userId="5c67dfa094422ae5" providerId="LiveId" clId="{793937CC-49D6-46FE-9E70-1BFD11885BB7}" dt="2023-08-08T06:09:34.110" v="3283" actId="1076"/>
          <ac:spMkLst>
            <pc:docMk/>
            <pc:sldMk cId="2417318613" sldId="266"/>
            <ac:spMk id="6" creationId="{CDE7A005-21E4-5678-C638-E03F3D8CBBDE}"/>
          </ac:spMkLst>
        </pc:spChg>
        <pc:spChg chg="add mod">
          <ac:chgData name="Robert Wilson" userId="5c67dfa094422ae5" providerId="LiveId" clId="{793937CC-49D6-46FE-9E70-1BFD11885BB7}" dt="2023-08-08T06:09:54.925" v="3286" actId="1076"/>
          <ac:spMkLst>
            <pc:docMk/>
            <pc:sldMk cId="2417318613" sldId="266"/>
            <ac:spMk id="7" creationId="{AA42CF96-4554-385D-01CD-B47E6C1C10CD}"/>
          </ac:spMkLst>
        </pc:spChg>
        <pc:spChg chg="add mod ord">
          <ac:chgData name="Robert Wilson" userId="5c67dfa094422ae5" providerId="LiveId" clId="{793937CC-49D6-46FE-9E70-1BFD11885BB7}" dt="2023-08-08T06:44:23.517" v="3518" actId="166"/>
          <ac:spMkLst>
            <pc:docMk/>
            <pc:sldMk cId="2417318613" sldId="266"/>
            <ac:spMk id="8" creationId="{B5B836FF-552C-CC29-21F1-7A47F4EE81F8}"/>
          </ac:spMkLst>
        </pc:spChg>
        <pc:spChg chg="add mod ord">
          <ac:chgData name="Robert Wilson" userId="5c67dfa094422ae5" providerId="LiveId" clId="{793937CC-49D6-46FE-9E70-1BFD11885BB7}" dt="2023-08-08T06:44:19.327" v="3517" actId="166"/>
          <ac:spMkLst>
            <pc:docMk/>
            <pc:sldMk cId="2417318613" sldId="266"/>
            <ac:spMk id="31" creationId="{FA1B3C98-5BF1-1FC2-E31E-9643B38B957A}"/>
          </ac:spMkLst>
        </pc:spChg>
        <pc:spChg chg="add mod">
          <ac:chgData name="Robert Wilson" userId="5c67dfa094422ae5" providerId="LiveId" clId="{793937CC-49D6-46FE-9E70-1BFD11885BB7}" dt="2023-08-08T06:15:52.413" v="3375" actId="20577"/>
          <ac:spMkLst>
            <pc:docMk/>
            <pc:sldMk cId="2417318613" sldId="266"/>
            <ac:spMk id="32" creationId="{2F893454-E3BA-E49B-C2C5-AFE7C4920E9F}"/>
          </ac:spMkLst>
        </pc:spChg>
        <pc:spChg chg="add mod">
          <ac:chgData name="Robert Wilson" userId="5c67dfa094422ae5" providerId="LiveId" clId="{793937CC-49D6-46FE-9E70-1BFD11885BB7}" dt="2023-08-08T06:16:17.287" v="3395" actId="313"/>
          <ac:spMkLst>
            <pc:docMk/>
            <pc:sldMk cId="2417318613" sldId="266"/>
            <ac:spMk id="33" creationId="{31A7AC15-E53E-384B-D350-EE2611737A71}"/>
          </ac:spMkLst>
        </pc:spChg>
        <pc:spChg chg="add mod ord">
          <ac:chgData name="Robert Wilson" userId="5c67dfa094422ae5" providerId="LiveId" clId="{793937CC-49D6-46FE-9E70-1BFD11885BB7}" dt="2023-08-08T06:44:14.008" v="3516" actId="166"/>
          <ac:spMkLst>
            <pc:docMk/>
            <pc:sldMk cId="2417318613" sldId="266"/>
            <ac:spMk id="34" creationId="{873D351E-F0DE-DC14-236E-C547577EFD82}"/>
          </ac:spMkLst>
        </pc:spChg>
        <pc:spChg chg="add mod">
          <ac:chgData name="Robert Wilson" userId="5c67dfa094422ae5" providerId="LiveId" clId="{793937CC-49D6-46FE-9E70-1BFD11885BB7}" dt="2023-08-08T06:15:57.747" v="3382" actId="20577"/>
          <ac:spMkLst>
            <pc:docMk/>
            <pc:sldMk cId="2417318613" sldId="266"/>
            <ac:spMk id="35" creationId="{CDB5E8FF-A737-16A0-664E-CFA5BA67FC91}"/>
          </ac:spMkLst>
        </pc:spChg>
        <pc:spChg chg="add del">
          <ac:chgData name="Robert Wilson" userId="5c67dfa094422ae5" providerId="LiveId" clId="{793937CC-49D6-46FE-9E70-1BFD11885BB7}" dt="2023-08-08T06:18:07.645" v="3404" actId="478"/>
          <ac:spMkLst>
            <pc:docMk/>
            <pc:sldMk cId="2417318613" sldId="266"/>
            <ac:spMk id="36" creationId="{B09F5328-9D7B-3E58-7F6A-A61D84A51FAA}"/>
          </ac:spMkLst>
        </pc:spChg>
        <pc:spChg chg="add mod">
          <ac:chgData name="Robert Wilson" userId="5c67dfa094422ae5" providerId="LiveId" clId="{793937CC-49D6-46FE-9E70-1BFD11885BB7}" dt="2023-08-08T06:18:17.995" v="3406" actId="1076"/>
          <ac:spMkLst>
            <pc:docMk/>
            <pc:sldMk cId="2417318613" sldId="266"/>
            <ac:spMk id="37" creationId="{59A8E469-B274-BF36-4D59-E32429AA2EEB}"/>
          </ac:spMkLst>
        </pc:spChg>
        <pc:spChg chg="add mod">
          <ac:chgData name="Robert Wilson" userId="5c67dfa094422ae5" providerId="LiveId" clId="{793937CC-49D6-46FE-9E70-1BFD11885BB7}" dt="2023-08-08T06:18:25.113" v="3407" actId="1076"/>
          <ac:spMkLst>
            <pc:docMk/>
            <pc:sldMk cId="2417318613" sldId="266"/>
            <ac:spMk id="38" creationId="{522E54D9-C027-C6CF-7D2F-3096709B796A}"/>
          </ac:spMkLst>
        </pc:spChg>
        <pc:spChg chg="add mod">
          <ac:chgData name="Robert Wilson" userId="5c67dfa094422ae5" providerId="LiveId" clId="{793937CC-49D6-46FE-9E70-1BFD11885BB7}" dt="2023-08-08T06:20:57.288" v="3445" actId="20577"/>
          <ac:spMkLst>
            <pc:docMk/>
            <pc:sldMk cId="2417318613" sldId="266"/>
            <ac:spMk id="47" creationId="{278D4414-A529-9CDC-C788-8AA871E71C08}"/>
          </ac:spMkLst>
        </pc:spChg>
        <pc:spChg chg="add mod">
          <ac:chgData name="Robert Wilson" userId="5c67dfa094422ae5" providerId="LiveId" clId="{793937CC-49D6-46FE-9E70-1BFD11885BB7}" dt="2023-08-08T06:29:27.309" v="3504" actId="13926"/>
          <ac:spMkLst>
            <pc:docMk/>
            <pc:sldMk cId="2417318613" sldId="266"/>
            <ac:spMk id="63" creationId="{C183018F-BD64-3EC3-9986-FCFDDB8CF4FD}"/>
          </ac:spMkLst>
        </pc:spChg>
        <pc:spChg chg="add del">
          <ac:chgData name="Robert Wilson" userId="5c67dfa094422ae5" providerId="LiveId" clId="{793937CC-49D6-46FE-9E70-1BFD11885BB7}" dt="2023-08-08T06:28:05.841" v="3498" actId="478"/>
          <ac:spMkLst>
            <pc:docMk/>
            <pc:sldMk cId="2417318613" sldId="266"/>
            <ac:spMk id="64" creationId="{F03CF9DF-E567-2667-EC7F-6F4F1E58D89F}"/>
          </ac:spMkLst>
        </pc:spChg>
        <pc:spChg chg="add mod">
          <ac:chgData name="Robert Wilson" userId="5c67dfa094422ae5" providerId="LiveId" clId="{793937CC-49D6-46FE-9E70-1BFD11885BB7}" dt="2023-08-08T06:28:49.919" v="3502" actId="17032"/>
          <ac:spMkLst>
            <pc:docMk/>
            <pc:sldMk cId="2417318613" sldId="266"/>
            <ac:spMk id="65" creationId="{A121D9FF-1643-90F3-57C8-60F12D97406C}"/>
          </ac:spMkLst>
        </pc:spChg>
        <pc:spChg chg="add mod ord">
          <ac:chgData name="Robert Wilson" userId="5c67dfa094422ae5" providerId="LiveId" clId="{793937CC-49D6-46FE-9E70-1BFD11885BB7}" dt="2023-08-08T06:45:01.815" v="3522" actId="1076"/>
          <ac:spMkLst>
            <pc:docMk/>
            <pc:sldMk cId="2417318613" sldId="266"/>
            <ac:spMk id="66" creationId="{E4E37EF0-51A2-DE23-F68E-F71B80A464D1}"/>
          </ac:spMkLst>
        </pc:spChg>
        <pc:spChg chg="add mod">
          <ac:chgData name="Robert Wilson" userId="5c67dfa094422ae5" providerId="LiveId" clId="{793937CC-49D6-46FE-9E70-1BFD11885BB7}" dt="2023-08-08T06:48:26.672" v="3552" actId="1076"/>
          <ac:spMkLst>
            <pc:docMk/>
            <pc:sldMk cId="2417318613" sldId="266"/>
            <ac:spMk id="73" creationId="{D638953D-BFE7-93B6-C7BF-CF5E001D48D4}"/>
          </ac:spMkLst>
        </pc:spChg>
        <pc:picChg chg="add mod modCrop">
          <ac:chgData name="Robert Wilson" userId="5c67dfa094422ae5" providerId="LiveId" clId="{793937CC-49D6-46FE-9E70-1BFD11885BB7}" dt="2023-08-08T06:46:56.901" v="3534" actId="1076"/>
          <ac:picMkLst>
            <pc:docMk/>
            <pc:sldMk cId="2417318613" sldId="266"/>
            <ac:picMk id="68" creationId="{E02587F4-1091-C21B-7A7F-4B8CB39E37C1}"/>
          </ac:picMkLst>
        </pc:picChg>
        <pc:picChg chg="add mod modCrop">
          <ac:chgData name="Robert Wilson" userId="5c67dfa094422ae5" providerId="LiveId" clId="{793937CC-49D6-46FE-9E70-1BFD11885BB7}" dt="2023-08-08T06:46:45.913" v="3533" actId="1076"/>
          <ac:picMkLst>
            <pc:docMk/>
            <pc:sldMk cId="2417318613" sldId="266"/>
            <ac:picMk id="70" creationId="{621AB625-1DF9-C516-15AE-AC400F99C15E}"/>
          </ac:picMkLst>
        </pc:picChg>
        <pc:picChg chg="add mod modCrop">
          <ac:chgData name="Robert Wilson" userId="5c67dfa094422ae5" providerId="LiveId" clId="{793937CC-49D6-46FE-9E70-1BFD11885BB7}" dt="2023-08-08T06:47:31.494" v="3536" actId="1076"/>
          <ac:picMkLst>
            <pc:docMk/>
            <pc:sldMk cId="2417318613" sldId="266"/>
            <ac:picMk id="72" creationId="{C50E412A-0873-BE17-A116-778904708592}"/>
          </ac:picMkLst>
        </pc:picChg>
        <pc:cxnChg chg="add">
          <ac:chgData name="Robert Wilson" userId="5c67dfa094422ae5" providerId="LiveId" clId="{793937CC-49D6-46FE-9E70-1BFD11885BB7}" dt="2023-08-08T06:10:27.303" v="3288" actId="11529"/>
          <ac:cxnSpMkLst>
            <pc:docMk/>
            <pc:sldMk cId="2417318613" sldId="266"/>
            <ac:cxnSpMk id="10" creationId="{0FD04918-4453-2835-AAB7-C1D6C2A4E868}"/>
          </ac:cxnSpMkLst>
        </pc:cxnChg>
        <pc:cxnChg chg="add">
          <ac:chgData name="Robert Wilson" userId="5c67dfa094422ae5" providerId="LiveId" clId="{793937CC-49D6-46FE-9E70-1BFD11885BB7}" dt="2023-08-08T06:10:54.488" v="3290" actId="11529"/>
          <ac:cxnSpMkLst>
            <pc:docMk/>
            <pc:sldMk cId="2417318613" sldId="266"/>
            <ac:cxnSpMk id="12" creationId="{6E2AB94A-AA2B-58AF-2C9E-9B4D5A709828}"/>
          </ac:cxnSpMkLst>
        </pc:cxnChg>
        <pc:cxnChg chg="add">
          <ac:chgData name="Robert Wilson" userId="5c67dfa094422ae5" providerId="LiveId" clId="{793937CC-49D6-46FE-9E70-1BFD11885BB7}" dt="2023-08-08T06:11:02.342" v="3291" actId="11529"/>
          <ac:cxnSpMkLst>
            <pc:docMk/>
            <pc:sldMk cId="2417318613" sldId="266"/>
            <ac:cxnSpMk id="14" creationId="{CFE79CE6-C198-0E40-BD14-870F7C45A077}"/>
          </ac:cxnSpMkLst>
        </pc:cxnChg>
        <pc:cxnChg chg="add mod">
          <ac:chgData name="Robert Wilson" userId="5c67dfa094422ae5" providerId="LiveId" clId="{793937CC-49D6-46FE-9E70-1BFD11885BB7}" dt="2023-08-08T06:11:52.284" v="3299" actId="14100"/>
          <ac:cxnSpMkLst>
            <pc:docMk/>
            <pc:sldMk cId="2417318613" sldId="266"/>
            <ac:cxnSpMk id="16" creationId="{1E0AC5EE-B6B3-FC6E-9631-F750902353EE}"/>
          </ac:cxnSpMkLst>
        </pc:cxnChg>
        <pc:cxnChg chg="add mod">
          <ac:chgData name="Robert Wilson" userId="5c67dfa094422ae5" providerId="LiveId" clId="{793937CC-49D6-46FE-9E70-1BFD11885BB7}" dt="2023-08-08T06:12:19.965" v="3305" actId="14100"/>
          <ac:cxnSpMkLst>
            <pc:docMk/>
            <pc:sldMk cId="2417318613" sldId="266"/>
            <ac:cxnSpMk id="25" creationId="{BB033952-98D7-4FE0-C824-78AA3B6E16EB}"/>
          </ac:cxnSpMkLst>
        </pc:cxnChg>
        <pc:cxnChg chg="add">
          <ac:chgData name="Robert Wilson" userId="5c67dfa094422ae5" providerId="LiveId" clId="{793937CC-49D6-46FE-9E70-1BFD11885BB7}" dt="2023-08-08T06:19:03.770" v="3408" actId="11529"/>
          <ac:cxnSpMkLst>
            <pc:docMk/>
            <pc:sldMk cId="2417318613" sldId="266"/>
            <ac:cxnSpMk id="40" creationId="{F02B5BDD-F55C-04C4-B6CE-9554FBB2AB71}"/>
          </ac:cxnSpMkLst>
        </pc:cxnChg>
        <pc:cxnChg chg="add">
          <ac:chgData name="Robert Wilson" userId="5c67dfa094422ae5" providerId="LiveId" clId="{793937CC-49D6-46FE-9E70-1BFD11885BB7}" dt="2023-08-08T06:19:14.575" v="3409" actId="11529"/>
          <ac:cxnSpMkLst>
            <pc:docMk/>
            <pc:sldMk cId="2417318613" sldId="266"/>
            <ac:cxnSpMk id="42" creationId="{599ED48D-7389-EA6D-3753-D077A3CEF8CB}"/>
          </ac:cxnSpMkLst>
        </pc:cxnChg>
        <pc:cxnChg chg="add">
          <ac:chgData name="Robert Wilson" userId="5c67dfa094422ae5" providerId="LiveId" clId="{793937CC-49D6-46FE-9E70-1BFD11885BB7}" dt="2023-08-08T06:19:23.428" v="3410" actId="11529"/>
          <ac:cxnSpMkLst>
            <pc:docMk/>
            <pc:sldMk cId="2417318613" sldId="266"/>
            <ac:cxnSpMk id="44" creationId="{F201A4BA-EB9A-1714-0E4A-2DDDC02D4302}"/>
          </ac:cxnSpMkLst>
        </pc:cxnChg>
        <pc:cxnChg chg="add">
          <ac:chgData name="Robert Wilson" userId="5c67dfa094422ae5" providerId="LiveId" clId="{793937CC-49D6-46FE-9E70-1BFD11885BB7}" dt="2023-08-08T06:19:32.088" v="3411" actId="11529"/>
          <ac:cxnSpMkLst>
            <pc:docMk/>
            <pc:sldMk cId="2417318613" sldId="266"/>
            <ac:cxnSpMk id="46" creationId="{EB67C207-40A3-9FA4-FB98-2359B1E9F293}"/>
          </ac:cxnSpMkLst>
        </pc:cxnChg>
        <pc:cxnChg chg="add mod">
          <ac:chgData name="Robert Wilson" userId="5c67dfa094422ae5" providerId="LiveId" clId="{793937CC-49D6-46FE-9E70-1BFD11885BB7}" dt="2023-08-08T06:23:28.271" v="3454" actId="14100"/>
          <ac:cxnSpMkLst>
            <pc:docMk/>
            <pc:sldMk cId="2417318613" sldId="266"/>
            <ac:cxnSpMk id="49" creationId="{2E3C025A-8D8D-BB3C-70E7-C4994528513D}"/>
          </ac:cxnSpMkLst>
        </pc:cxnChg>
        <pc:cxnChg chg="add del mod">
          <ac:chgData name="Robert Wilson" userId="5c67dfa094422ae5" providerId="LiveId" clId="{793937CC-49D6-46FE-9E70-1BFD11885BB7}" dt="2023-08-08T06:23:09.736" v="3452" actId="478"/>
          <ac:cxnSpMkLst>
            <pc:docMk/>
            <pc:sldMk cId="2417318613" sldId="266"/>
            <ac:cxnSpMk id="52" creationId="{3CF87AE1-1554-A56F-7F11-C00471496CE3}"/>
          </ac:cxnSpMkLst>
        </pc:cxnChg>
        <pc:cxnChg chg="add mod">
          <ac:chgData name="Robert Wilson" userId="5c67dfa094422ae5" providerId="LiveId" clId="{793937CC-49D6-46FE-9E70-1BFD11885BB7}" dt="2023-08-08T06:23:16.453" v="3453" actId="1076"/>
          <ac:cxnSpMkLst>
            <pc:docMk/>
            <pc:sldMk cId="2417318613" sldId="266"/>
            <ac:cxnSpMk id="53" creationId="{16D42EFC-414A-23CA-F304-DB0A63A93008}"/>
          </ac:cxnSpMkLst>
        </pc:cxnChg>
        <pc:cxnChg chg="add del mod">
          <ac:chgData name="Robert Wilson" userId="5c67dfa094422ae5" providerId="LiveId" clId="{793937CC-49D6-46FE-9E70-1BFD11885BB7}" dt="2023-08-08T06:23:51.299" v="3456" actId="478"/>
          <ac:cxnSpMkLst>
            <pc:docMk/>
            <pc:sldMk cId="2417318613" sldId="266"/>
            <ac:cxnSpMk id="57" creationId="{BBCA25D8-02EB-128E-354C-82C498514002}"/>
          </ac:cxnSpMkLst>
        </pc:cxnChg>
        <pc:cxnChg chg="add mod">
          <ac:chgData name="Robert Wilson" userId="5c67dfa094422ae5" providerId="LiveId" clId="{793937CC-49D6-46FE-9E70-1BFD11885BB7}" dt="2023-08-08T06:24:14.209" v="3459" actId="14100"/>
          <ac:cxnSpMkLst>
            <pc:docMk/>
            <pc:sldMk cId="2417318613" sldId="266"/>
            <ac:cxnSpMk id="59" creationId="{2EA04CA3-BB1E-E9F3-6E94-16AA9F3CCEE9}"/>
          </ac:cxnSpMkLst>
        </pc:cxnChg>
        <pc:cxnChg chg="add mod">
          <ac:chgData name="Robert Wilson" userId="5c67dfa094422ae5" providerId="LiveId" clId="{793937CC-49D6-46FE-9E70-1BFD11885BB7}" dt="2023-08-08T06:24:36.685" v="3461" actId="1076"/>
          <ac:cxnSpMkLst>
            <pc:docMk/>
            <pc:sldMk cId="2417318613" sldId="266"/>
            <ac:cxnSpMk id="62" creationId="{21B75B11-2FB4-5E57-D4B8-64C71804849C}"/>
          </ac:cxnSpMkLst>
        </pc:cxnChg>
        <pc:extLst>
          <p:ext xmlns:p="http://schemas.openxmlformats.org/presentationml/2006/main" uri="{D6D511B9-2390-475A-947B-AFAB55BFBCF1}">
            <pc226:cmChg xmlns:pc226="http://schemas.microsoft.com/office/powerpoint/2022/06/main/command" chg="add">
              <pc226:chgData name="Robert Wilson" userId="5c67dfa094422ae5" providerId="LiveId" clId="{793937CC-49D6-46FE-9E70-1BFD11885BB7}" dt="2023-08-08T06:53:32.894" v="3555"/>
              <pc2:cmMkLst xmlns:pc2="http://schemas.microsoft.com/office/powerpoint/2019/9/main/command">
                <pc:docMk/>
                <pc:sldMk cId="2417318613" sldId="266"/>
                <pc2:cmMk id="{4ABCEDBA-4373-41E2-8A1C-3FF6BAF0BA59}"/>
              </pc2:cmMkLst>
            </pc226:cmChg>
          </p:ext>
        </pc:extLst>
      </pc:sldChg>
      <pc:sldChg chg="modSp add mod ord modNotesTx">
        <pc:chgData name="Robert Wilson" userId="5c67dfa094422ae5" providerId="LiveId" clId="{793937CC-49D6-46FE-9E70-1BFD11885BB7}" dt="2023-08-08T05:30:16.765" v="2762"/>
        <pc:sldMkLst>
          <pc:docMk/>
          <pc:sldMk cId="1624385697" sldId="267"/>
        </pc:sldMkLst>
        <pc:spChg chg="mod">
          <ac:chgData name="Robert Wilson" userId="5c67dfa094422ae5" providerId="LiveId" clId="{793937CC-49D6-46FE-9E70-1BFD11885BB7}" dt="2023-08-08T02:53:15.219" v="876" actId="1076"/>
          <ac:spMkLst>
            <pc:docMk/>
            <pc:sldMk cId="1624385697" sldId="267"/>
            <ac:spMk id="2" creationId="{32104B2E-ED92-A967-A447-F963B6D048BA}"/>
          </ac:spMkLst>
        </pc:spChg>
        <pc:spChg chg="mod">
          <ac:chgData name="Robert Wilson" userId="5c67dfa094422ae5" providerId="LiveId" clId="{793937CC-49D6-46FE-9E70-1BFD11885BB7}" dt="2023-08-08T02:53:18.644" v="877" actId="1076"/>
          <ac:spMkLst>
            <pc:docMk/>
            <pc:sldMk cId="1624385697" sldId="267"/>
            <ac:spMk id="3" creationId="{5AB3CE16-FED4-ADC8-AF55-7D450EFEE172}"/>
          </ac:spMkLst>
        </pc:spChg>
        <pc:spChg chg="mod">
          <ac:chgData name="Robert Wilson" userId="5c67dfa094422ae5" providerId="LiveId" clId="{793937CC-49D6-46FE-9E70-1BFD11885BB7}" dt="2023-08-08T02:53:31.557" v="878" actId="1076"/>
          <ac:spMkLst>
            <pc:docMk/>
            <pc:sldMk cId="1624385697" sldId="267"/>
            <ac:spMk id="5" creationId="{DE0425AE-A5DB-D4F0-3E16-AD9400D85FFE}"/>
          </ac:spMkLst>
        </pc:spChg>
      </pc:sldChg>
      <pc:sldChg chg="delSp modSp add mod modNotesTx">
        <pc:chgData name="Robert Wilson" userId="5c67dfa094422ae5" providerId="LiveId" clId="{793937CC-49D6-46FE-9E70-1BFD11885BB7}" dt="2023-08-08T05:30:54.836" v="2765"/>
        <pc:sldMkLst>
          <pc:docMk/>
          <pc:sldMk cId="249320204" sldId="268"/>
        </pc:sldMkLst>
        <pc:spChg chg="mod">
          <ac:chgData name="Robert Wilson" userId="5c67dfa094422ae5" providerId="LiveId" clId="{793937CC-49D6-46FE-9E70-1BFD11885BB7}" dt="2023-08-08T03:24:50.933" v="1952" actId="20577"/>
          <ac:spMkLst>
            <pc:docMk/>
            <pc:sldMk cId="249320204" sldId="268"/>
            <ac:spMk id="2" creationId="{32104B2E-ED92-A967-A447-F963B6D048BA}"/>
          </ac:spMkLst>
        </pc:spChg>
        <pc:spChg chg="mod">
          <ac:chgData name="Robert Wilson" userId="5c67dfa094422ae5" providerId="LiveId" clId="{793937CC-49D6-46FE-9E70-1BFD11885BB7}" dt="2023-08-08T03:34:14.143" v="2600" actId="20577"/>
          <ac:spMkLst>
            <pc:docMk/>
            <pc:sldMk cId="249320204" sldId="268"/>
            <ac:spMk id="3" creationId="{5AB3CE16-FED4-ADC8-AF55-7D450EFEE172}"/>
          </ac:spMkLst>
        </pc:spChg>
        <pc:spChg chg="del">
          <ac:chgData name="Robert Wilson" userId="5c67dfa094422ae5" providerId="LiveId" clId="{793937CC-49D6-46FE-9E70-1BFD11885BB7}" dt="2023-08-08T03:33:35.402" v="2589" actId="478"/>
          <ac:spMkLst>
            <pc:docMk/>
            <pc:sldMk cId="249320204" sldId="268"/>
            <ac:spMk id="5" creationId="{DE0425AE-A5DB-D4F0-3E16-AD9400D85FFE}"/>
          </ac:spMkLst>
        </pc:spChg>
      </pc:sldChg>
      <pc:sldChg chg="delSp modSp add del mod">
        <pc:chgData name="Robert Wilson" userId="5c67dfa094422ae5" providerId="LiveId" clId="{793937CC-49D6-46FE-9E70-1BFD11885BB7}" dt="2023-08-08T06:52:54.517" v="3554" actId="2696"/>
        <pc:sldMkLst>
          <pc:docMk/>
          <pc:sldMk cId="1812432499" sldId="269"/>
        </pc:sldMkLst>
        <pc:spChg chg="mod">
          <ac:chgData name="Robert Wilson" userId="5c67dfa094422ae5" providerId="LiveId" clId="{793937CC-49D6-46FE-9E70-1BFD11885BB7}" dt="2023-08-08T05:31:42.703" v="2779" actId="122"/>
          <ac:spMkLst>
            <pc:docMk/>
            <pc:sldMk cId="1812432499" sldId="269"/>
            <ac:spMk id="2" creationId="{32104B2E-ED92-A967-A447-F963B6D048BA}"/>
          </ac:spMkLst>
        </pc:spChg>
        <pc:spChg chg="del mod">
          <ac:chgData name="Robert Wilson" userId="5c67dfa094422ae5" providerId="LiveId" clId="{793937CC-49D6-46FE-9E70-1BFD11885BB7}" dt="2023-08-08T05:33:32.929" v="2786"/>
          <ac:spMkLst>
            <pc:docMk/>
            <pc:sldMk cId="1812432499" sldId="269"/>
            <ac:spMk id="3" creationId="{5AB3CE16-FED4-ADC8-AF55-7D450EFEE172}"/>
          </ac:spMkLst>
        </pc:spChg>
      </pc:sldChg>
      <pc:sldChg chg="addSp delSp modSp new mod setBg">
        <pc:chgData name="Robert Wilson" userId="5c67dfa094422ae5" providerId="LiveId" clId="{793937CC-49D6-46FE-9E70-1BFD11885BB7}" dt="2023-08-08T05:55:55.511" v="3098" actId="1076"/>
        <pc:sldMkLst>
          <pc:docMk/>
          <pc:sldMk cId="3859512050" sldId="270"/>
        </pc:sldMkLst>
        <pc:spChg chg="mod">
          <ac:chgData name="Robert Wilson" userId="5c67dfa094422ae5" providerId="LiveId" clId="{793937CC-49D6-46FE-9E70-1BFD11885BB7}" dt="2023-08-08T05:55:55.511" v="3098" actId="1076"/>
          <ac:spMkLst>
            <pc:docMk/>
            <pc:sldMk cId="3859512050" sldId="270"/>
            <ac:spMk id="2" creationId="{D740A150-460F-25F8-695E-1D8901AF166F}"/>
          </ac:spMkLst>
        </pc:spChg>
        <pc:spChg chg="del mod">
          <ac:chgData name="Robert Wilson" userId="5c67dfa094422ae5" providerId="LiveId" clId="{793937CC-49D6-46FE-9E70-1BFD11885BB7}" dt="2023-08-08T05:34:50.342" v="2804" actId="22"/>
          <ac:spMkLst>
            <pc:docMk/>
            <pc:sldMk cId="3859512050" sldId="270"/>
            <ac:spMk id="3" creationId="{2D2A0C58-A47F-41E3-CB72-6977B5722FD5}"/>
          </ac:spMkLst>
        </pc:spChg>
        <pc:spChg chg="mod ord">
          <ac:chgData name="Robert Wilson" userId="5c67dfa094422ae5" providerId="LiveId" clId="{793937CC-49D6-46FE-9E70-1BFD11885BB7}" dt="2023-08-08T05:55:35.163" v="3096" actId="20577"/>
          <ac:spMkLst>
            <pc:docMk/>
            <pc:sldMk cId="3859512050" sldId="270"/>
            <ac:spMk id="4" creationId="{825AC04E-DA54-22A9-7497-34DC71877B38}"/>
          </ac:spMkLst>
        </pc:spChg>
        <pc:spChg chg="add mod">
          <ac:chgData name="Robert Wilson" userId="5c67dfa094422ae5" providerId="LiveId" clId="{793937CC-49D6-46FE-9E70-1BFD11885BB7}" dt="2023-08-08T05:53:14.679" v="3054" actId="20577"/>
          <ac:spMkLst>
            <pc:docMk/>
            <pc:sldMk cId="3859512050" sldId="270"/>
            <ac:spMk id="8" creationId="{22BF5472-8094-D5C8-7A17-B62571625771}"/>
          </ac:spMkLst>
        </pc:spChg>
        <pc:spChg chg="add">
          <ac:chgData name="Robert Wilson" userId="5c67dfa094422ae5" providerId="LiveId" clId="{793937CC-49D6-46FE-9E70-1BFD11885BB7}" dt="2023-08-08T05:46:15.300" v="2944" actId="26606"/>
          <ac:spMkLst>
            <pc:docMk/>
            <pc:sldMk cId="3859512050" sldId="270"/>
            <ac:spMk id="13" creationId="{B36F400F-DF28-43BC-8D8E-4929793B392A}"/>
          </ac:spMkLst>
        </pc:spChg>
        <pc:picChg chg="add del mod ord">
          <ac:chgData name="Robert Wilson" userId="5c67dfa094422ae5" providerId="LiveId" clId="{793937CC-49D6-46FE-9E70-1BFD11885BB7}" dt="2023-08-08T05:35:26.578" v="2806" actId="478"/>
          <ac:picMkLst>
            <pc:docMk/>
            <pc:sldMk cId="3859512050" sldId="270"/>
            <ac:picMk id="6" creationId="{8EA6D8E3-F662-CCDE-2224-582F5D372FF9}"/>
          </ac:picMkLst>
        </pc:picChg>
      </pc:sldChg>
    </pc:docChg>
  </pc:docChgLst>
</pc:chgInfo>
</file>

<file path=ppt/comments/modernComment_10A_90155AD5.xml><?xml version="1.0" encoding="utf-8"?>
<p188:cmLst xmlns:a="http://schemas.openxmlformats.org/drawingml/2006/main" xmlns:r="http://schemas.openxmlformats.org/officeDocument/2006/relationships" xmlns:p188="http://schemas.microsoft.com/office/powerpoint/2018/8/main">
  <p188:cm id="{4ABCEDBA-4373-41E2-8A1C-3FF6BAF0BA59}" authorId="{934AA571-CB92-37E2-8CCA-AF6B53D416FE}" created="2023-08-08T06:53:32.894">
    <pc:sldMkLst xmlns:pc="http://schemas.microsoft.com/office/powerpoint/2013/main/command">
      <pc:docMk/>
      <pc:sldMk cId="2417318613" sldId="266"/>
    </pc:sldMkLst>
    <p188:txBody>
      <a:bodyPr/>
      <a:lstStyle/>
      <a:p>
        <a:r>
          <a:rPr lang="en-US"/>
          <a:t>Professor: I just could not get the mind map to conform, it has a mind of its own. So, I combined the two formats and hope my flow chart makes sense and will be acceptable.  I did also attached the PDF download of the mind map to my Reference page attachment.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62951-4761-4DBE-919A-A503F993B389}"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78A09-52A5-4106-BF6F-44463D89294B}" type="slidenum">
              <a:rPr lang="en-US" smtClean="0"/>
              <a:t>‹#›</a:t>
            </a:fld>
            <a:endParaRPr lang="en-US"/>
          </a:p>
        </p:txBody>
      </p:sp>
    </p:spTree>
    <p:extLst>
      <p:ext uri="{BB962C8B-B14F-4D97-AF65-F5344CB8AC3E}">
        <p14:creationId xmlns:p14="http://schemas.microsoft.com/office/powerpoint/2010/main" val="389044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Page</a:t>
            </a:r>
          </a:p>
        </p:txBody>
      </p:sp>
      <p:sp>
        <p:nvSpPr>
          <p:cNvPr id="4" name="Slide Number Placeholder 3"/>
          <p:cNvSpPr>
            <a:spLocks noGrp="1"/>
          </p:cNvSpPr>
          <p:nvPr>
            <p:ph type="sldNum" sz="quarter" idx="5"/>
          </p:nvPr>
        </p:nvSpPr>
        <p:spPr/>
        <p:txBody>
          <a:bodyPr/>
          <a:lstStyle/>
          <a:p>
            <a:fld id="{21378A09-52A5-4106-BF6F-44463D89294B}" type="slidenum">
              <a:rPr lang="en-US" smtClean="0"/>
              <a:t>1</a:t>
            </a:fld>
            <a:endParaRPr lang="en-US"/>
          </a:p>
        </p:txBody>
      </p:sp>
    </p:spTree>
    <p:extLst>
      <p:ext uri="{BB962C8B-B14F-4D97-AF65-F5344CB8AC3E}">
        <p14:creationId xmlns:p14="http://schemas.microsoft.com/office/powerpoint/2010/main" val="3497159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Since California issued this executive order health policy, the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model has spread throughout the entire country and is being adopted within numerous states; there are more joining every year.  While California was not the first on the globe to adopt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it was the first state in the U.S. to do so, incidentally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continues to grow exponentially on a global scale. As of 2018, according to the CHCS (2018a) case study on California’s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executive order, there have been 12 action plans introduced and they have, “seen successful implementation of key policies related to healthy food purchasing, access to green spaces, and active transportation throughout state government (“key factors” section, para. 1). Some key examples they give include: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Healthy Food - The emphasis on promoting healthy food aims to influence food policy and, consequently, improve health outcomes by implementing strategies such as healthy food procurement and farm-to-fork policies. One way in which this has been accomplished is through an initiative from the Farm to Fork program which allows for easier procurement of healthy foods for schools, universities, and correction facilities by forging connections with local farmers to provide fresh foods. This not only provides healthier food to a large portion of the population, but it also helps sustain local agricultural farmers.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Active Transportation – The ambitious goal of providing all Californians options to safely walk, bicycle, or take public transit to school, work, and essential destinations is the focus of this particular initiative. The 2014-2016 Active Transportation Action Plan aims to enhance state agencies' abilities to advance: (1) inclusive street design (considering all users), (2) safe school and long-range active transportation, (3) active commuting for state employees and visitors, and (4) effective data collection and program evaluation for transportation initiatives. A notable achievement thus far involves collaboration between the California Transportation Commission, the Department of Transportation,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staff, and stakeholders. They jointly worked on integrating a health and health equity component into the Regional Transportation Plan Guidelines. These guidelines have widespread usage among regional planning agencies throughout the 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Violence Free and Resilient Communities – in recognizing that effective violence prevention necessitates tackling underlying causes such as poverty, substance abuse, and disinvestment in urban areas, the Action Plan for Violence-Free and Resilient Communities aims to enhance state agencies' ability to combat these violence drivers and foster safe and secure communities. This aligns with the understanding among California agencies that objectives related to public health, sustainable development, and active transportation cannot progress without addressing crime and violence concerns. The Action Plan encompasses strategies like raising awareness of adverse childhood experiences and trauma-informed systems, enhancing the built environment for safe community development, and educating state agency personnel on the intersection of violence prevention with their roles (CHCS, 2018a).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Other noteworthy progress involves enhanced inter-agency coordination and communication, better comprehension of agency operations and terminology, and the identification of shared advantages. The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Task Force has also formed interagency work groups for promoting healthy eating and environments, like the Food Procurement Workgroup and the Land Use, Schools, and Health Workgroup. Additionally, they established the Office of Farm to Fork which aims to advance policies and approaches for enhancing affordable and nutritious food accessibility (CHCS, 2018a).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1378A09-52A5-4106-BF6F-44463D89294B}" type="slidenum">
              <a:rPr lang="en-US" smtClean="0"/>
              <a:t>10</a:t>
            </a:fld>
            <a:endParaRPr lang="en-US"/>
          </a:p>
        </p:txBody>
      </p:sp>
    </p:spTree>
    <p:extLst>
      <p:ext uri="{BB962C8B-B14F-4D97-AF65-F5344CB8AC3E}">
        <p14:creationId xmlns:p14="http://schemas.microsoft.com/office/powerpoint/2010/main" val="517701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conclusion, the California Health in All Policies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Executive Order S-04-10, issued by Governor Arnold Schwarzenegger in 2010, marked a significant milestone in public health policy. By establishing the California Health in All Policies Task Force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Task Force), the state took a pioneering step towards addressing complex health challenges from a holistic perspective. California's adoption of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positioned it as a national leader, exemplifying a commitment to improving health, equity, and environmental sustainability.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offers a paradigm shift, moving beyond a narrow focus on medical care to recognize the profound impact of social determinants, behavioral factors, and environments on overall well-being. This comprehensive approach acknowledges that health disparities stem from multifaceted issues like poverty, violence, and inequitable access to resources. The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model brings together diverse state agencies and stakeholders, fostering cross-sector collaboration to address these root causes and promote healthier communities.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 California's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initiatives continue to evolve, the state's influence has extended beyond its borders, inspiring other states to adopt similar approaches.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HiAP's</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success in California serves as a model for promoting collaboration, innovation, and equity in public health policy. By embracing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California has paved the way for a healthier future, emphasizing the interconnectedness of health, well-being, and sustainability in shaping vibrant communities for generations to 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21378A09-52A5-4106-BF6F-44463D89294B}" type="slidenum">
              <a:rPr lang="en-US" smtClean="0"/>
              <a:t>11</a:t>
            </a:fld>
            <a:endParaRPr lang="en-US"/>
          </a:p>
        </p:txBody>
      </p:sp>
    </p:spTree>
    <p:extLst>
      <p:ext uri="{BB962C8B-B14F-4D97-AF65-F5344CB8AC3E}">
        <p14:creationId xmlns:p14="http://schemas.microsoft.com/office/powerpoint/2010/main" val="313824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78A09-52A5-4106-BF6F-44463D89294B}" type="slidenum">
              <a:rPr lang="en-US" smtClean="0"/>
              <a:t>13</a:t>
            </a:fld>
            <a:endParaRPr lang="en-US"/>
          </a:p>
        </p:txBody>
      </p:sp>
    </p:spTree>
    <p:extLst>
      <p:ext uri="{BB962C8B-B14F-4D97-AF65-F5344CB8AC3E}">
        <p14:creationId xmlns:p14="http://schemas.microsoft.com/office/powerpoint/2010/main" val="142286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Format Title Page</a:t>
            </a:r>
          </a:p>
        </p:txBody>
      </p:sp>
      <p:sp>
        <p:nvSpPr>
          <p:cNvPr id="4" name="Slide Number Placeholder 3"/>
          <p:cNvSpPr>
            <a:spLocks noGrp="1"/>
          </p:cNvSpPr>
          <p:nvPr>
            <p:ph type="sldNum" sz="quarter" idx="5"/>
          </p:nvPr>
        </p:nvSpPr>
        <p:spPr/>
        <p:txBody>
          <a:bodyPr/>
          <a:lstStyle/>
          <a:p>
            <a:fld id="{21378A09-52A5-4106-BF6F-44463D89294B}" type="slidenum">
              <a:rPr lang="en-US" smtClean="0"/>
              <a:t>2</a:t>
            </a:fld>
            <a:endParaRPr lang="en-US"/>
          </a:p>
        </p:txBody>
      </p:sp>
    </p:spTree>
    <p:extLst>
      <p:ext uri="{BB962C8B-B14F-4D97-AF65-F5344CB8AC3E}">
        <p14:creationId xmlns:p14="http://schemas.microsoft.com/office/powerpoint/2010/main" val="188028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February 23, 2010, California Governor Arnold Schwarzenegger issued Executive Order S-04-10 which established the creation of the California Health in All Policies Task Force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This would make California the first state in the Nation to adopt such a health policy, making it a leader in the future of public health within the United States. The California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Task Force convenes over 20 state government departments and agencies to advance health, equity, and environmental sustainability (Exec. Order No. S-04-10, 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1378A09-52A5-4106-BF6F-44463D89294B}" type="slidenum">
              <a:rPr lang="en-US" smtClean="0"/>
              <a:t>3</a:t>
            </a:fld>
            <a:endParaRPr lang="en-US"/>
          </a:p>
        </p:txBody>
      </p:sp>
    </p:spTree>
    <p:extLst>
      <p:ext uri="{BB962C8B-B14F-4D97-AF65-F5344CB8AC3E}">
        <p14:creationId xmlns:p14="http://schemas.microsoft.com/office/powerpoint/2010/main" val="22336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Health in All Policies is a policy framework and approach that has been gaining wider acceptance since the movement began to take shape during the 70’s and 80’s in European countries.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emphasizes the significance of cross-sector cooperation and redirects attention from the biological underpinnings of health results towards a more comprehensive recognition of the influence of behavioral and lifestyle factors as well as environmental conditions.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integrates health, well-being, and equity considerations across policy development, implementation, and assessment.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differs from related approaches by its deliberate cross-sector collaboration involving public and private decision-makers as well as other community-based stakeholders (Pepin et al., 2017). The infographic shown on slide five from the World Health Organization [WHO] (n.d.), shows us an example of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work using air pollution exposure for their example.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21378A09-52A5-4106-BF6F-44463D89294B}" type="slidenum">
              <a:rPr lang="en-US" smtClean="0"/>
              <a:t>4</a:t>
            </a:fld>
            <a:endParaRPr lang="en-US"/>
          </a:p>
        </p:txBody>
      </p:sp>
    </p:spTree>
    <p:extLst>
      <p:ext uri="{BB962C8B-B14F-4D97-AF65-F5344CB8AC3E}">
        <p14:creationId xmlns:p14="http://schemas.microsoft.com/office/powerpoint/2010/main" val="365712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 we can see from this infographic, </a:t>
            </a:r>
            <a:r>
              <a:rPr lang="en-US" dirty="0" err="1"/>
              <a:t>HiAP</a:t>
            </a:r>
            <a:r>
              <a:rPr lang="en-US" dirty="0"/>
              <a:t> requires different sectors working together such as health, transport, housing, work, nutrition, and water and sanitation.  The example given here from the World Health Organization [WHO] (n.d.), we look at air pollution exposure. One in eight deaths can be linked to air pollution exposure.  In order to tackle the air </a:t>
            </a:r>
            <a:r>
              <a:rPr lang="en-US" dirty="0" err="1"/>
              <a:t>polution</a:t>
            </a:r>
            <a:r>
              <a:rPr lang="en-US" dirty="0"/>
              <a:t> issue through </a:t>
            </a:r>
            <a:r>
              <a:rPr lang="en-US" dirty="0" err="1"/>
              <a:t>HiAP</a:t>
            </a:r>
            <a:r>
              <a:rPr lang="en-US" dirty="0"/>
              <a:t>, collaboration is needed.  Between clean energy, housing, industry, transport, urban planning, waste management, local and regional authorities, and the health ministry – each sector can address ways within their industry to address reducing air pollution exposure and therefore increase health outcomes through environmental and behavioral means as opposed to medically treating chronic respiratory issues caused from air pollution exposure, a kind of preventative measure (WHO, n.d.).</a:t>
            </a:r>
          </a:p>
        </p:txBody>
      </p:sp>
      <p:sp>
        <p:nvSpPr>
          <p:cNvPr id="4" name="Slide Number Placeholder 3"/>
          <p:cNvSpPr>
            <a:spLocks noGrp="1"/>
          </p:cNvSpPr>
          <p:nvPr>
            <p:ph type="sldNum" sz="quarter" idx="5"/>
          </p:nvPr>
        </p:nvSpPr>
        <p:spPr/>
        <p:txBody>
          <a:bodyPr/>
          <a:lstStyle/>
          <a:p>
            <a:fld id="{21378A09-52A5-4106-BF6F-44463D89294B}" type="slidenum">
              <a:rPr lang="en-US" smtClean="0"/>
              <a:t>5</a:t>
            </a:fld>
            <a:endParaRPr lang="en-US"/>
          </a:p>
        </p:txBody>
      </p:sp>
    </p:spTree>
    <p:extLst>
      <p:ext uri="{BB962C8B-B14F-4D97-AF65-F5344CB8AC3E}">
        <p14:creationId xmlns:p14="http://schemas.microsoft.com/office/powerpoint/2010/main" val="2093351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According to the California</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Health in All Policies Task Force Report to the Strategic Growth Council Executive Summary</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(2010), California was facing critical problems in areas such as climate change, water shortages, fiscal challenges, an aging population, and increasing health inequities that needed urgent attention and thoughtful consideration of which would shape the future of Californians for generations to come. Additionally, the task force notes that,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200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California and the Nation, [where] facing unprecedent[ed] level[s] of chronic disease, which, [at the time], account[ed] for over 75 percent of all deaths in California and 75 percent of all U.S. health care expenditures.  Obesity and overweight, which increase chronic disease risk and contribute to lost productivity, cost California an estimated $21 billion in 2006 (“Health”, background section).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California was looking for a better way, an innovative way, to help address these issues.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They recognized that while medical care is important, it only contributes a small portion (about 10 - 15 percent) to overall health and life expectancy. Social determinants of health have a greater impact on how long and how well we live than medical care alone and the environmental impact on health is both directly and indirectly related. The World Health Organization, the European Union, South Australia, Finland, and other Western nations were all exploring ways to implement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with much success (“Health”, 2010).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1378A09-52A5-4106-BF6F-44463D89294B}" type="slidenum">
              <a:rPr lang="en-US" smtClean="0"/>
              <a:t>6</a:t>
            </a:fld>
            <a:endParaRPr lang="en-US"/>
          </a:p>
        </p:txBody>
      </p:sp>
    </p:spTree>
    <p:extLst>
      <p:ext uri="{BB962C8B-B14F-4D97-AF65-F5344CB8AC3E}">
        <p14:creationId xmlns:p14="http://schemas.microsoft.com/office/powerpoint/2010/main" val="1000451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By adopting a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policy, they could tackle most every need for Californians.  With health playing a crucial role in sustainable communities, it aligns with the objectives of the Strategic Growth Council (SGC) in California. Fostering local produce consumption enhances health and preserves agricultural lands. Introducing policies supporting active transportation promote physical activity and reduce emissions. Focusing on infill development curbs sprawl, lowers greenhouse gases, and encourages health-friendly housing. Good health drives economic sustainability, workforce productivity, and reduces medical care costs, leaving more funding for education and green energy investments. Addressing the social determinants of health, which encompasses environments and resources, will greatly impact well-being, surpassing medical care's influence. Disadvantaged communities face worse health due to limited resources, necessitating an environment-focused behavior change. Adopting a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approach, the public health agencies can collaborate with various sectors, including housing, transportation, and education, for a comprehensive health improvement (California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Task Force, 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1378A09-52A5-4106-BF6F-44463D89294B}" type="slidenum">
              <a:rPr lang="en-US" smtClean="0"/>
              <a:t>7</a:t>
            </a:fld>
            <a:endParaRPr lang="en-US"/>
          </a:p>
        </p:txBody>
      </p:sp>
    </p:spTree>
    <p:extLst>
      <p:ext uri="{BB962C8B-B14F-4D97-AF65-F5344CB8AC3E}">
        <p14:creationId xmlns:p14="http://schemas.microsoft.com/office/powerpoint/2010/main" val="57317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Times New Roman" panose="02020603050405020304" pitchFamily="18" charset="0"/>
                <a:ea typeface="Calibri" panose="020F0502020204030204" pitchFamily="34" charset="0"/>
              </a:rPr>
              <a:t>	The main ideology behind </a:t>
            </a:r>
            <a:r>
              <a:rPr lang="en-US" sz="1200" dirty="0" err="1">
                <a:solidFill>
                  <a:srgbClr val="000000"/>
                </a:solidFill>
                <a:effectLst/>
                <a:latin typeface="Times New Roman" panose="02020603050405020304" pitchFamily="18" charset="0"/>
                <a:ea typeface="Calibri" panose="020F0502020204030204" pitchFamily="34" charset="0"/>
              </a:rPr>
              <a:t>HiAP</a:t>
            </a:r>
            <a:r>
              <a:rPr lang="en-US" sz="1200" dirty="0">
                <a:solidFill>
                  <a:srgbClr val="000000"/>
                </a:solidFill>
                <a:effectLst/>
                <a:latin typeface="Times New Roman" panose="02020603050405020304" pitchFamily="18" charset="0"/>
                <a:ea typeface="Calibri" panose="020F0502020204030204" pitchFamily="34" charset="0"/>
              </a:rPr>
              <a:t> initiatives is the recognition and fact that health disparities contribute inordinately to health and health outcomes. By bringing together vital public, private, and community agencies and organizations whose focus is specifically and directly related to a potential health disparity, the </a:t>
            </a:r>
            <a:r>
              <a:rPr lang="en-US" sz="1200" dirty="0" err="1">
                <a:solidFill>
                  <a:srgbClr val="000000"/>
                </a:solidFill>
                <a:effectLst/>
                <a:latin typeface="Times New Roman" panose="02020603050405020304" pitchFamily="18" charset="0"/>
                <a:ea typeface="Calibri" panose="020F0502020204030204" pitchFamily="34" charset="0"/>
              </a:rPr>
              <a:t>HiAP</a:t>
            </a:r>
            <a:r>
              <a:rPr lang="en-US" sz="1200" dirty="0">
                <a:solidFill>
                  <a:srgbClr val="000000"/>
                </a:solidFill>
                <a:effectLst/>
                <a:latin typeface="Times New Roman" panose="02020603050405020304" pitchFamily="18" charset="0"/>
                <a:ea typeface="Calibri" panose="020F0502020204030204" pitchFamily="34" charset="0"/>
              </a:rPr>
              <a:t> can utilize this cross-sectional corroboration in planning, policy making, and focus upon how to integrate maximum health outcomes within their respective domains. Looking at the table from the Center for Healthcare Strategies [CHCS] report </a:t>
            </a:r>
            <a:r>
              <a:rPr lang="en-US" sz="1200" i="1" dirty="0">
                <a:solidFill>
                  <a:srgbClr val="000000"/>
                </a:solidFill>
                <a:effectLst/>
                <a:latin typeface="Times New Roman" panose="02020603050405020304" pitchFamily="18" charset="0"/>
                <a:ea typeface="Calibri" panose="020F0502020204030204" pitchFamily="34" charset="0"/>
              </a:rPr>
              <a:t>Promoting Better Health Beyond Health Care -</a:t>
            </a:r>
            <a:r>
              <a:rPr lang="en-US" sz="1200" dirty="0">
                <a:solidFill>
                  <a:srgbClr val="000000"/>
                </a:solidFill>
                <a:effectLst/>
                <a:latin typeface="Times New Roman" panose="02020603050405020304" pitchFamily="18" charset="0"/>
                <a:ea typeface="Calibri" panose="020F0502020204030204" pitchFamily="34" charset="0"/>
              </a:rPr>
              <a:t> Exhibit 1 (2018b), we can see how these intragovernmental departments and agencies, along with other stakeholders with leverage in addressing disparities, can effectively direct the health outcome within </a:t>
            </a:r>
            <a:r>
              <a:rPr lang="en-US" sz="1200" dirty="0" err="1">
                <a:solidFill>
                  <a:srgbClr val="000000"/>
                </a:solidFill>
                <a:effectLst/>
                <a:latin typeface="Times New Roman" panose="02020603050405020304" pitchFamily="18" charset="0"/>
                <a:ea typeface="Calibri" panose="020F0502020204030204" pitchFamily="34" charset="0"/>
              </a:rPr>
              <a:t>HiAP</a:t>
            </a:r>
            <a:r>
              <a:rPr lang="en-US" sz="1200" dirty="0">
                <a:solidFill>
                  <a:srgbClr val="000000"/>
                </a:solidFill>
                <a:effectLst/>
                <a:latin typeface="Times New Roman" panose="02020603050405020304" pitchFamily="18" charset="0"/>
                <a:ea typeface="Calibri" panose="020F0502020204030204" pitchFamily="34" charset="0"/>
              </a:rPr>
              <a:t> framework (see Exhibit 1, on slide 9).</a:t>
            </a:r>
            <a:endParaRPr lang="en-US" dirty="0"/>
          </a:p>
        </p:txBody>
      </p:sp>
      <p:sp>
        <p:nvSpPr>
          <p:cNvPr id="4" name="Slide Number Placeholder 3"/>
          <p:cNvSpPr>
            <a:spLocks noGrp="1"/>
          </p:cNvSpPr>
          <p:nvPr>
            <p:ph type="sldNum" sz="quarter" idx="5"/>
          </p:nvPr>
        </p:nvSpPr>
        <p:spPr/>
        <p:txBody>
          <a:bodyPr/>
          <a:lstStyle/>
          <a:p>
            <a:fld id="{21378A09-52A5-4106-BF6F-44463D89294B}" type="slidenum">
              <a:rPr lang="en-US" smtClean="0"/>
              <a:t>8</a:t>
            </a:fld>
            <a:endParaRPr lang="en-US"/>
          </a:p>
        </p:txBody>
      </p:sp>
    </p:spTree>
    <p:extLst>
      <p:ext uri="{BB962C8B-B14F-4D97-AF65-F5344CB8AC3E}">
        <p14:creationId xmlns:p14="http://schemas.microsoft.com/office/powerpoint/2010/main" val="174137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Times New Roman" panose="02020603050405020304" pitchFamily="18" charset="0"/>
                <a:ea typeface="Calibri" panose="020F0502020204030204" pitchFamily="34" charset="0"/>
              </a:rPr>
              <a:t>As we can see, every defined Health Disparity is addressed and taken into consideration in one way or another. This table also shows how intertwined all facets have become.</a:t>
            </a:r>
            <a:endParaRPr lang="en-US" dirty="0"/>
          </a:p>
        </p:txBody>
      </p:sp>
      <p:sp>
        <p:nvSpPr>
          <p:cNvPr id="4" name="Slide Number Placeholder 3"/>
          <p:cNvSpPr>
            <a:spLocks noGrp="1"/>
          </p:cNvSpPr>
          <p:nvPr>
            <p:ph type="sldNum" sz="quarter" idx="5"/>
          </p:nvPr>
        </p:nvSpPr>
        <p:spPr/>
        <p:txBody>
          <a:bodyPr/>
          <a:lstStyle/>
          <a:p>
            <a:fld id="{21378A09-52A5-4106-BF6F-44463D89294B}" type="slidenum">
              <a:rPr lang="en-US" smtClean="0"/>
              <a:t>9</a:t>
            </a:fld>
            <a:endParaRPr lang="en-US"/>
          </a:p>
        </p:txBody>
      </p:sp>
    </p:spTree>
    <p:extLst>
      <p:ext uri="{BB962C8B-B14F-4D97-AF65-F5344CB8AC3E}">
        <p14:creationId xmlns:p14="http://schemas.microsoft.com/office/powerpoint/2010/main" val="404953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D06E-B004-9EE0-198F-E99C34FA9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801049-1BA7-F3A4-F1BE-BBAA58D0A8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8161F6-596E-F2A0-9528-A0DFFFDAD8DB}"/>
              </a:ext>
            </a:extLst>
          </p:cNvPr>
          <p:cNvSpPr>
            <a:spLocks noGrp="1"/>
          </p:cNvSpPr>
          <p:nvPr>
            <p:ph type="dt" sz="half" idx="10"/>
          </p:nvPr>
        </p:nvSpPr>
        <p:spPr/>
        <p:txBody>
          <a:bodyPr/>
          <a:lstStyle/>
          <a:p>
            <a:fld id="{D0D028A7-FFC4-4EF7-AE5A-C98A103419D0}" type="datetimeFigureOut">
              <a:rPr lang="en-US" smtClean="0"/>
              <a:t>8/8/2023</a:t>
            </a:fld>
            <a:endParaRPr lang="en-US"/>
          </a:p>
        </p:txBody>
      </p:sp>
      <p:sp>
        <p:nvSpPr>
          <p:cNvPr id="5" name="Footer Placeholder 4">
            <a:extLst>
              <a:ext uri="{FF2B5EF4-FFF2-40B4-BE49-F238E27FC236}">
                <a16:creationId xmlns:a16="http://schemas.microsoft.com/office/drawing/2014/main" id="{76DB8303-C530-62B7-CFA2-C7B3639A2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3EE5D-C18B-3E67-898E-73020E7AFB85}"/>
              </a:ext>
            </a:extLst>
          </p:cNvPr>
          <p:cNvSpPr>
            <a:spLocks noGrp="1"/>
          </p:cNvSpPr>
          <p:nvPr>
            <p:ph type="sldNum" sz="quarter" idx="12"/>
          </p:nvPr>
        </p:nvSpPr>
        <p:spPr/>
        <p:txBody>
          <a:bodyPr/>
          <a:lstStyle/>
          <a:p>
            <a:fld id="{61D9C181-5207-4795-8F8C-D25304AE640C}" type="slidenum">
              <a:rPr lang="en-US" smtClean="0"/>
              <a:t>‹#›</a:t>
            </a:fld>
            <a:endParaRPr lang="en-US"/>
          </a:p>
        </p:txBody>
      </p:sp>
    </p:spTree>
    <p:extLst>
      <p:ext uri="{BB962C8B-B14F-4D97-AF65-F5344CB8AC3E}">
        <p14:creationId xmlns:p14="http://schemas.microsoft.com/office/powerpoint/2010/main" val="135985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2622-784F-4C7C-98E1-B9AF0F3644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D0ADA4-666E-C077-E4AA-87FBA2F4FE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1C955-AE65-BFDA-3EC1-A2F7D6D64903}"/>
              </a:ext>
            </a:extLst>
          </p:cNvPr>
          <p:cNvSpPr>
            <a:spLocks noGrp="1"/>
          </p:cNvSpPr>
          <p:nvPr>
            <p:ph type="dt" sz="half" idx="10"/>
          </p:nvPr>
        </p:nvSpPr>
        <p:spPr/>
        <p:txBody>
          <a:bodyPr/>
          <a:lstStyle/>
          <a:p>
            <a:fld id="{D0D028A7-FFC4-4EF7-AE5A-C98A103419D0}" type="datetimeFigureOut">
              <a:rPr lang="en-US" smtClean="0"/>
              <a:t>8/8/2023</a:t>
            </a:fld>
            <a:endParaRPr lang="en-US"/>
          </a:p>
        </p:txBody>
      </p:sp>
      <p:sp>
        <p:nvSpPr>
          <p:cNvPr id="5" name="Footer Placeholder 4">
            <a:extLst>
              <a:ext uri="{FF2B5EF4-FFF2-40B4-BE49-F238E27FC236}">
                <a16:creationId xmlns:a16="http://schemas.microsoft.com/office/drawing/2014/main" id="{4BBA036F-441A-CBB5-A734-7CB32A201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9B2AF-DA76-5790-73AD-3187EF2EE70D}"/>
              </a:ext>
            </a:extLst>
          </p:cNvPr>
          <p:cNvSpPr>
            <a:spLocks noGrp="1"/>
          </p:cNvSpPr>
          <p:nvPr>
            <p:ph type="sldNum" sz="quarter" idx="12"/>
          </p:nvPr>
        </p:nvSpPr>
        <p:spPr/>
        <p:txBody>
          <a:bodyPr/>
          <a:lstStyle/>
          <a:p>
            <a:fld id="{61D9C181-5207-4795-8F8C-D25304AE640C}" type="slidenum">
              <a:rPr lang="en-US" smtClean="0"/>
              <a:t>‹#›</a:t>
            </a:fld>
            <a:endParaRPr lang="en-US"/>
          </a:p>
        </p:txBody>
      </p:sp>
    </p:spTree>
    <p:extLst>
      <p:ext uri="{BB962C8B-B14F-4D97-AF65-F5344CB8AC3E}">
        <p14:creationId xmlns:p14="http://schemas.microsoft.com/office/powerpoint/2010/main" val="367716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16A360-FFA3-81AB-376A-0605A14E3F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7B546D-607F-9C4A-1E7F-D51C059D99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C41D5-284F-F9F4-CF40-77287C6431BA}"/>
              </a:ext>
            </a:extLst>
          </p:cNvPr>
          <p:cNvSpPr>
            <a:spLocks noGrp="1"/>
          </p:cNvSpPr>
          <p:nvPr>
            <p:ph type="dt" sz="half" idx="10"/>
          </p:nvPr>
        </p:nvSpPr>
        <p:spPr/>
        <p:txBody>
          <a:bodyPr/>
          <a:lstStyle/>
          <a:p>
            <a:fld id="{D0D028A7-FFC4-4EF7-AE5A-C98A103419D0}" type="datetimeFigureOut">
              <a:rPr lang="en-US" smtClean="0"/>
              <a:t>8/8/2023</a:t>
            </a:fld>
            <a:endParaRPr lang="en-US"/>
          </a:p>
        </p:txBody>
      </p:sp>
      <p:sp>
        <p:nvSpPr>
          <p:cNvPr id="5" name="Footer Placeholder 4">
            <a:extLst>
              <a:ext uri="{FF2B5EF4-FFF2-40B4-BE49-F238E27FC236}">
                <a16:creationId xmlns:a16="http://schemas.microsoft.com/office/drawing/2014/main" id="{96FC3537-1D8B-3E48-22D5-22F8AD4E9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1B106-9842-3523-E54E-1A0BA13E3EA7}"/>
              </a:ext>
            </a:extLst>
          </p:cNvPr>
          <p:cNvSpPr>
            <a:spLocks noGrp="1"/>
          </p:cNvSpPr>
          <p:nvPr>
            <p:ph type="sldNum" sz="quarter" idx="12"/>
          </p:nvPr>
        </p:nvSpPr>
        <p:spPr/>
        <p:txBody>
          <a:bodyPr/>
          <a:lstStyle/>
          <a:p>
            <a:fld id="{61D9C181-5207-4795-8F8C-D25304AE640C}" type="slidenum">
              <a:rPr lang="en-US" smtClean="0"/>
              <a:t>‹#›</a:t>
            </a:fld>
            <a:endParaRPr lang="en-US"/>
          </a:p>
        </p:txBody>
      </p:sp>
    </p:spTree>
    <p:extLst>
      <p:ext uri="{BB962C8B-B14F-4D97-AF65-F5344CB8AC3E}">
        <p14:creationId xmlns:p14="http://schemas.microsoft.com/office/powerpoint/2010/main" val="17040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99C5-3AB0-4BA8-C8DD-7EB63B9CA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E7EC4-66D2-033B-73C9-6314D32E2E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18CB3-33F7-DBA7-B03B-6927AE03CF3B}"/>
              </a:ext>
            </a:extLst>
          </p:cNvPr>
          <p:cNvSpPr>
            <a:spLocks noGrp="1"/>
          </p:cNvSpPr>
          <p:nvPr>
            <p:ph type="dt" sz="half" idx="10"/>
          </p:nvPr>
        </p:nvSpPr>
        <p:spPr/>
        <p:txBody>
          <a:bodyPr/>
          <a:lstStyle/>
          <a:p>
            <a:fld id="{D0D028A7-FFC4-4EF7-AE5A-C98A103419D0}" type="datetimeFigureOut">
              <a:rPr lang="en-US" smtClean="0"/>
              <a:t>8/8/2023</a:t>
            </a:fld>
            <a:endParaRPr lang="en-US"/>
          </a:p>
        </p:txBody>
      </p:sp>
      <p:sp>
        <p:nvSpPr>
          <p:cNvPr id="5" name="Footer Placeholder 4">
            <a:extLst>
              <a:ext uri="{FF2B5EF4-FFF2-40B4-BE49-F238E27FC236}">
                <a16:creationId xmlns:a16="http://schemas.microsoft.com/office/drawing/2014/main" id="{5BF9707D-5B7E-8617-04B6-822C80F83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6619A-532B-B66A-7AFD-45C7F662907F}"/>
              </a:ext>
            </a:extLst>
          </p:cNvPr>
          <p:cNvSpPr>
            <a:spLocks noGrp="1"/>
          </p:cNvSpPr>
          <p:nvPr>
            <p:ph type="sldNum" sz="quarter" idx="12"/>
          </p:nvPr>
        </p:nvSpPr>
        <p:spPr/>
        <p:txBody>
          <a:bodyPr/>
          <a:lstStyle/>
          <a:p>
            <a:fld id="{61D9C181-5207-4795-8F8C-D25304AE640C}" type="slidenum">
              <a:rPr lang="en-US" smtClean="0"/>
              <a:t>‹#›</a:t>
            </a:fld>
            <a:endParaRPr lang="en-US"/>
          </a:p>
        </p:txBody>
      </p:sp>
    </p:spTree>
    <p:extLst>
      <p:ext uri="{BB962C8B-B14F-4D97-AF65-F5344CB8AC3E}">
        <p14:creationId xmlns:p14="http://schemas.microsoft.com/office/powerpoint/2010/main" val="102562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25E5-5968-8E89-798E-093184A17A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36686C-4A16-F4BE-8C3C-67B9C5025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B7F68-F7DC-8ACE-5182-3503007CC1F6}"/>
              </a:ext>
            </a:extLst>
          </p:cNvPr>
          <p:cNvSpPr>
            <a:spLocks noGrp="1"/>
          </p:cNvSpPr>
          <p:nvPr>
            <p:ph type="dt" sz="half" idx="10"/>
          </p:nvPr>
        </p:nvSpPr>
        <p:spPr/>
        <p:txBody>
          <a:bodyPr/>
          <a:lstStyle/>
          <a:p>
            <a:fld id="{D0D028A7-FFC4-4EF7-AE5A-C98A103419D0}" type="datetimeFigureOut">
              <a:rPr lang="en-US" smtClean="0"/>
              <a:t>8/8/2023</a:t>
            </a:fld>
            <a:endParaRPr lang="en-US"/>
          </a:p>
        </p:txBody>
      </p:sp>
      <p:sp>
        <p:nvSpPr>
          <p:cNvPr id="5" name="Footer Placeholder 4">
            <a:extLst>
              <a:ext uri="{FF2B5EF4-FFF2-40B4-BE49-F238E27FC236}">
                <a16:creationId xmlns:a16="http://schemas.microsoft.com/office/drawing/2014/main" id="{B9505485-FBA8-3449-4529-86105C8E3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4B972-6298-B9CA-CCA0-FE8B1DEEDA33}"/>
              </a:ext>
            </a:extLst>
          </p:cNvPr>
          <p:cNvSpPr>
            <a:spLocks noGrp="1"/>
          </p:cNvSpPr>
          <p:nvPr>
            <p:ph type="sldNum" sz="quarter" idx="12"/>
          </p:nvPr>
        </p:nvSpPr>
        <p:spPr/>
        <p:txBody>
          <a:bodyPr/>
          <a:lstStyle/>
          <a:p>
            <a:fld id="{61D9C181-5207-4795-8F8C-D25304AE640C}" type="slidenum">
              <a:rPr lang="en-US" smtClean="0"/>
              <a:t>‹#›</a:t>
            </a:fld>
            <a:endParaRPr lang="en-US"/>
          </a:p>
        </p:txBody>
      </p:sp>
    </p:spTree>
    <p:extLst>
      <p:ext uri="{BB962C8B-B14F-4D97-AF65-F5344CB8AC3E}">
        <p14:creationId xmlns:p14="http://schemas.microsoft.com/office/powerpoint/2010/main" val="214967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5CD0-09E4-B979-3444-B51B3D6D36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5F955-D676-E771-2CA1-6183429454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B6EB63-DBC5-2C67-1797-5B7463B1B8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7BEC8-6DAF-B6F2-5D8F-0608142145AF}"/>
              </a:ext>
            </a:extLst>
          </p:cNvPr>
          <p:cNvSpPr>
            <a:spLocks noGrp="1"/>
          </p:cNvSpPr>
          <p:nvPr>
            <p:ph type="dt" sz="half" idx="10"/>
          </p:nvPr>
        </p:nvSpPr>
        <p:spPr/>
        <p:txBody>
          <a:bodyPr/>
          <a:lstStyle/>
          <a:p>
            <a:fld id="{D0D028A7-FFC4-4EF7-AE5A-C98A103419D0}" type="datetimeFigureOut">
              <a:rPr lang="en-US" smtClean="0"/>
              <a:t>8/8/2023</a:t>
            </a:fld>
            <a:endParaRPr lang="en-US"/>
          </a:p>
        </p:txBody>
      </p:sp>
      <p:sp>
        <p:nvSpPr>
          <p:cNvPr id="6" name="Footer Placeholder 5">
            <a:extLst>
              <a:ext uri="{FF2B5EF4-FFF2-40B4-BE49-F238E27FC236}">
                <a16:creationId xmlns:a16="http://schemas.microsoft.com/office/drawing/2014/main" id="{4ED8FA70-CAB3-79D7-23D8-E07BA2F97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C4D91-8662-F23D-5A38-AA77F0425544}"/>
              </a:ext>
            </a:extLst>
          </p:cNvPr>
          <p:cNvSpPr>
            <a:spLocks noGrp="1"/>
          </p:cNvSpPr>
          <p:nvPr>
            <p:ph type="sldNum" sz="quarter" idx="12"/>
          </p:nvPr>
        </p:nvSpPr>
        <p:spPr/>
        <p:txBody>
          <a:bodyPr/>
          <a:lstStyle/>
          <a:p>
            <a:fld id="{61D9C181-5207-4795-8F8C-D25304AE640C}" type="slidenum">
              <a:rPr lang="en-US" smtClean="0"/>
              <a:t>‹#›</a:t>
            </a:fld>
            <a:endParaRPr lang="en-US"/>
          </a:p>
        </p:txBody>
      </p:sp>
    </p:spTree>
    <p:extLst>
      <p:ext uri="{BB962C8B-B14F-4D97-AF65-F5344CB8AC3E}">
        <p14:creationId xmlns:p14="http://schemas.microsoft.com/office/powerpoint/2010/main" val="217832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A0799-8768-6701-1239-2A194A6B7E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C89872-B3B5-CA35-FACA-5DC274B36D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35892C-FA1E-E4ED-D4F4-36E20C48D4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EF3C03-9BE1-3AD4-907A-F270A33712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82A4ED-FE21-C39D-0ACB-F5C3612E10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27FE6-2444-AED3-542F-901F7780ED85}"/>
              </a:ext>
            </a:extLst>
          </p:cNvPr>
          <p:cNvSpPr>
            <a:spLocks noGrp="1"/>
          </p:cNvSpPr>
          <p:nvPr>
            <p:ph type="dt" sz="half" idx="10"/>
          </p:nvPr>
        </p:nvSpPr>
        <p:spPr/>
        <p:txBody>
          <a:bodyPr/>
          <a:lstStyle/>
          <a:p>
            <a:fld id="{D0D028A7-FFC4-4EF7-AE5A-C98A103419D0}" type="datetimeFigureOut">
              <a:rPr lang="en-US" smtClean="0"/>
              <a:t>8/8/2023</a:t>
            </a:fld>
            <a:endParaRPr lang="en-US"/>
          </a:p>
        </p:txBody>
      </p:sp>
      <p:sp>
        <p:nvSpPr>
          <p:cNvPr id="8" name="Footer Placeholder 7">
            <a:extLst>
              <a:ext uri="{FF2B5EF4-FFF2-40B4-BE49-F238E27FC236}">
                <a16:creationId xmlns:a16="http://schemas.microsoft.com/office/drawing/2014/main" id="{7A1ADC09-C9C5-9516-623F-8EEA1440A7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1828-4583-C8B7-A87A-80D8DD4DB6DA}"/>
              </a:ext>
            </a:extLst>
          </p:cNvPr>
          <p:cNvSpPr>
            <a:spLocks noGrp="1"/>
          </p:cNvSpPr>
          <p:nvPr>
            <p:ph type="sldNum" sz="quarter" idx="12"/>
          </p:nvPr>
        </p:nvSpPr>
        <p:spPr/>
        <p:txBody>
          <a:bodyPr/>
          <a:lstStyle/>
          <a:p>
            <a:fld id="{61D9C181-5207-4795-8F8C-D25304AE640C}" type="slidenum">
              <a:rPr lang="en-US" smtClean="0"/>
              <a:t>‹#›</a:t>
            </a:fld>
            <a:endParaRPr lang="en-US"/>
          </a:p>
        </p:txBody>
      </p:sp>
    </p:spTree>
    <p:extLst>
      <p:ext uri="{BB962C8B-B14F-4D97-AF65-F5344CB8AC3E}">
        <p14:creationId xmlns:p14="http://schemas.microsoft.com/office/powerpoint/2010/main" val="183497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0D9AD-C577-C8A6-7C74-93E4E17C05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74CCCA-1BCC-4423-9A28-3D7F5379EE26}"/>
              </a:ext>
            </a:extLst>
          </p:cNvPr>
          <p:cNvSpPr>
            <a:spLocks noGrp="1"/>
          </p:cNvSpPr>
          <p:nvPr>
            <p:ph type="dt" sz="half" idx="10"/>
          </p:nvPr>
        </p:nvSpPr>
        <p:spPr/>
        <p:txBody>
          <a:bodyPr/>
          <a:lstStyle/>
          <a:p>
            <a:fld id="{D0D028A7-FFC4-4EF7-AE5A-C98A103419D0}" type="datetimeFigureOut">
              <a:rPr lang="en-US" smtClean="0"/>
              <a:t>8/8/2023</a:t>
            </a:fld>
            <a:endParaRPr lang="en-US"/>
          </a:p>
        </p:txBody>
      </p:sp>
      <p:sp>
        <p:nvSpPr>
          <p:cNvPr id="4" name="Footer Placeholder 3">
            <a:extLst>
              <a:ext uri="{FF2B5EF4-FFF2-40B4-BE49-F238E27FC236}">
                <a16:creationId xmlns:a16="http://schemas.microsoft.com/office/drawing/2014/main" id="{D5C9A540-129B-86C7-241B-9CC4197E80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D86483-BE07-12BA-EDF9-8A46D34FCB54}"/>
              </a:ext>
            </a:extLst>
          </p:cNvPr>
          <p:cNvSpPr>
            <a:spLocks noGrp="1"/>
          </p:cNvSpPr>
          <p:nvPr>
            <p:ph type="sldNum" sz="quarter" idx="12"/>
          </p:nvPr>
        </p:nvSpPr>
        <p:spPr/>
        <p:txBody>
          <a:bodyPr/>
          <a:lstStyle/>
          <a:p>
            <a:fld id="{61D9C181-5207-4795-8F8C-D25304AE640C}" type="slidenum">
              <a:rPr lang="en-US" smtClean="0"/>
              <a:t>‹#›</a:t>
            </a:fld>
            <a:endParaRPr lang="en-US"/>
          </a:p>
        </p:txBody>
      </p:sp>
    </p:spTree>
    <p:extLst>
      <p:ext uri="{BB962C8B-B14F-4D97-AF65-F5344CB8AC3E}">
        <p14:creationId xmlns:p14="http://schemas.microsoft.com/office/powerpoint/2010/main" val="211477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8F903D-477B-55F1-50DD-06F362F20A3D}"/>
              </a:ext>
            </a:extLst>
          </p:cNvPr>
          <p:cNvSpPr>
            <a:spLocks noGrp="1"/>
          </p:cNvSpPr>
          <p:nvPr>
            <p:ph type="dt" sz="half" idx="10"/>
          </p:nvPr>
        </p:nvSpPr>
        <p:spPr/>
        <p:txBody>
          <a:bodyPr/>
          <a:lstStyle/>
          <a:p>
            <a:fld id="{D0D028A7-FFC4-4EF7-AE5A-C98A103419D0}" type="datetimeFigureOut">
              <a:rPr lang="en-US" smtClean="0"/>
              <a:t>8/8/2023</a:t>
            </a:fld>
            <a:endParaRPr lang="en-US"/>
          </a:p>
        </p:txBody>
      </p:sp>
      <p:sp>
        <p:nvSpPr>
          <p:cNvPr id="3" name="Footer Placeholder 2">
            <a:extLst>
              <a:ext uri="{FF2B5EF4-FFF2-40B4-BE49-F238E27FC236}">
                <a16:creationId xmlns:a16="http://schemas.microsoft.com/office/drawing/2014/main" id="{5FCDD23B-AC71-4BCF-230E-55A168F173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CA52DF-BDB3-D681-6E38-0222AADE963F}"/>
              </a:ext>
            </a:extLst>
          </p:cNvPr>
          <p:cNvSpPr>
            <a:spLocks noGrp="1"/>
          </p:cNvSpPr>
          <p:nvPr>
            <p:ph type="sldNum" sz="quarter" idx="12"/>
          </p:nvPr>
        </p:nvSpPr>
        <p:spPr/>
        <p:txBody>
          <a:bodyPr/>
          <a:lstStyle/>
          <a:p>
            <a:fld id="{61D9C181-5207-4795-8F8C-D25304AE640C}" type="slidenum">
              <a:rPr lang="en-US" smtClean="0"/>
              <a:t>‹#›</a:t>
            </a:fld>
            <a:endParaRPr lang="en-US"/>
          </a:p>
        </p:txBody>
      </p:sp>
    </p:spTree>
    <p:extLst>
      <p:ext uri="{BB962C8B-B14F-4D97-AF65-F5344CB8AC3E}">
        <p14:creationId xmlns:p14="http://schemas.microsoft.com/office/powerpoint/2010/main" val="236072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057F-4828-787C-550D-A88FC52BB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0D7276-1856-94E6-F8CE-490CC8EFA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4C7C61-40D5-0C21-97B6-92B625D9F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7522B-0752-9664-CB09-C300AF55CBA3}"/>
              </a:ext>
            </a:extLst>
          </p:cNvPr>
          <p:cNvSpPr>
            <a:spLocks noGrp="1"/>
          </p:cNvSpPr>
          <p:nvPr>
            <p:ph type="dt" sz="half" idx="10"/>
          </p:nvPr>
        </p:nvSpPr>
        <p:spPr/>
        <p:txBody>
          <a:bodyPr/>
          <a:lstStyle/>
          <a:p>
            <a:fld id="{D0D028A7-FFC4-4EF7-AE5A-C98A103419D0}" type="datetimeFigureOut">
              <a:rPr lang="en-US" smtClean="0"/>
              <a:t>8/8/2023</a:t>
            </a:fld>
            <a:endParaRPr lang="en-US"/>
          </a:p>
        </p:txBody>
      </p:sp>
      <p:sp>
        <p:nvSpPr>
          <p:cNvPr id="6" name="Footer Placeholder 5">
            <a:extLst>
              <a:ext uri="{FF2B5EF4-FFF2-40B4-BE49-F238E27FC236}">
                <a16:creationId xmlns:a16="http://schemas.microsoft.com/office/drawing/2014/main" id="{4A4B1D75-6E7D-DEB8-DB00-7371BA8DE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708E5-69D7-C00A-FDEE-B3F6A28375E6}"/>
              </a:ext>
            </a:extLst>
          </p:cNvPr>
          <p:cNvSpPr>
            <a:spLocks noGrp="1"/>
          </p:cNvSpPr>
          <p:nvPr>
            <p:ph type="sldNum" sz="quarter" idx="12"/>
          </p:nvPr>
        </p:nvSpPr>
        <p:spPr/>
        <p:txBody>
          <a:bodyPr/>
          <a:lstStyle/>
          <a:p>
            <a:fld id="{61D9C181-5207-4795-8F8C-D25304AE640C}" type="slidenum">
              <a:rPr lang="en-US" smtClean="0"/>
              <a:t>‹#›</a:t>
            </a:fld>
            <a:endParaRPr lang="en-US"/>
          </a:p>
        </p:txBody>
      </p:sp>
    </p:spTree>
    <p:extLst>
      <p:ext uri="{BB962C8B-B14F-4D97-AF65-F5344CB8AC3E}">
        <p14:creationId xmlns:p14="http://schemas.microsoft.com/office/powerpoint/2010/main" val="17621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397FA-D437-285A-E870-5FE8E0CB7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3F8A4D-E50C-51BC-D180-8ACCD58D7B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7535D7-05C7-9BC1-8160-593AB0028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39478-6034-F25E-3D2A-7A43EE696FF1}"/>
              </a:ext>
            </a:extLst>
          </p:cNvPr>
          <p:cNvSpPr>
            <a:spLocks noGrp="1"/>
          </p:cNvSpPr>
          <p:nvPr>
            <p:ph type="dt" sz="half" idx="10"/>
          </p:nvPr>
        </p:nvSpPr>
        <p:spPr/>
        <p:txBody>
          <a:bodyPr/>
          <a:lstStyle/>
          <a:p>
            <a:fld id="{D0D028A7-FFC4-4EF7-AE5A-C98A103419D0}" type="datetimeFigureOut">
              <a:rPr lang="en-US" smtClean="0"/>
              <a:t>8/8/2023</a:t>
            </a:fld>
            <a:endParaRPr lang="en-US"/>
          </a:p>
        </p:txBody>
      </p:sp>
      <p:sp>
        <p:nvSpPr>
          <p:cNvPr id="6" name="Footer Placeholder 5">
            <a:extLst>
              <a:ext uri="{FF2B5EF4-FFF2-40B4-BE49-F238E27FC236}">
                <a16:creationId xmlns:a16="http://schemas.microsoft.com/office/drawing/2014/main" id="{76DB7747-3DE0-EF2D-59DC-67F81FB53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66DA9-3118-CDE4-020A-193FEEAF296B}"/>
              </a:ext>
            </a:extLst>
          </p:cNvPr>
          <p:cNvSpPr>
            <a:spLocks noGrp="1"/>
          </p:cNvSpPr>
          <p:nvPr>
            <p:ph type="sldNum" sz="quarter" idx="12"/>
          </p:nvPr>
        </p:nvSpPr>
        <p:spPr/>
        <p:txBody>
          <a:bodyPr/>
          <a:lstStyle/>
          <a:p>
            <a:fld id="{61D9C181-5207-4795-8F8C-D25304AE640C}" type="slidenum">
              <a:rPr lang="en-US" smtClean="0"/>
              <a:t>‹#›</a:t>
            </a:fld>
            <a:endParaRPr lang="en-US"/>
          </a:p>
        </p:txBody>
      </p:sp>
    </p:spTree>
    <p:extLst>
      <p:ext uri="{BB962C8B-B14F-4D97-AF65-F5344CB8AC3E}">
        <p14:creationId xmlns:p14="http://schemas.microsoft.com/office/powerpoint/2010/main" val="110300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CD60BC-763F-2EA4-E9FC-3E69B76B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51AA6-1A0C-979B-2631-2A01746F7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7BF29-8EA2-2C52-D61C-527DEBF05E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028A7-FFC4-4EF7-AE5A-C98A103419D0}" type="datetimeFigureOut">
              <a:rPr lang="en-US" smtClean="0"/>
              <a:t>8/8/2023</a:t>
            </a:fld>
            <a:endParaRPr lang="en-US"/>
          </a:p>
        </p:txBody>
      </p:sp>
      <p:sp>
        <p:nvSpPr>
          <p:cNvPr id="5" name="Footer Placeholder 4">
            <a:extLst>
              <a:ext uri="{FF2B5EF4-FFF2-40B4-BE49-F238E27FC236}">
                <a16:creationId xmlns:a16="http://schemas.microsoft.com/office/drawing/2014/main" id="{BB31B940-7485-820A-34AE-327E35CD4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0DC72E-817A-B30C-BBCF-F2C56EF5B2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9C181-5207-4795-8F8C-D25304AE640C}" type="slidenum">
              <a:rPr lang="en-US" smtClean="0"/>
              <a:t>‹#›</a:t>
            </a:fld>
            <a:endParaRPr lang="en-US"/>
          </a:p>
        </p:txBody>
      </p:sp>
    </p:spTree>
    <p:extLst>
      <p:ext uri="{BB962C8B-B14F-4D97-AF65-F5344CB8AC3E}">
        <p14:creationId xmlns:p14="http://schemas.microsoft.com/office/powerpoint/2010/main" val="2372234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sourcewatch.org/index.php?title=File:California_state_flag.p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en.wikipedia.org/wiki/Governor_of_California"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cdn.who.int/media/docs/default-source/infographics-pdf/social-determinants-of-health/who_whatishiap_infographic_web-070220-2910a78a6-7e19-421b-a474-5cd23dea4b68.pdf?sfvrsn=a1ab17d0_1" TargetMode="External"/><Relationship Id="rId3" Type="http://schemas.openxmlformats.org/officeDocument/2006/relationships/hyperlink" Target="https://www.chcs.org/resource/incorporating-health-into-policymaking-across-sectors-the-california-health-in-all-policies-initiative/" TargetMode="External"/><Relationship Id="rId7" Type="http://schemas.openxmlformats.org/officeDocument/2006/relationships/hyperlink" Target="https://doi.org/10.1177/1073110517703327" TargetMode="External"/><Relationship Id="rId2" Type="http://schemas.openxmlformats.org/officeDocument/2006/relationships/hyperlink" Target="https://www.countyofmerced.com/DocumentCenter/View/11972/Health-In-All-Policies-Fact-Sheet-?bidId=" TargetMode="External"/><Relationship Id="rId1" Type="http://schemas.openxmlformats.org/officeDocument/2006/relationships/slideLayout" Target="../slideLayouts/slideLayout4.xml"/><Relationship Id="rId6" Type="http://schemas.openxmlformats.org/officeDocument/2006/relationships/hyperlink" Target="https://www.preventioninstitute.org/sites/default/files/editor_uploads/images/stories/Documents/HiAP_Executive_Summary.pdf" TargetMode="External"/><Relationship Id="rId5" Type="http://schemas.openxmlformats.org/officeDocument/2006/relationships/hyperlink" Target="https://www.naccho.org/uploads/downloadable-resources/State-of-California-2010.pdf" TargetMode="External"/><Relationship Id="rId4" Type="http://schemas.openxmlformats.org/officeDocument/2006/relationships/hyperlink" Target="https://www.chcs.org/media/BHBHC-Exec-Summary_053018.pdf" TargetMode="Externa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A_90155AD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1" descr="Hands coming together in circle">
            <a:extLst>
              <a:ext uri="{FF2B5EF4-FFF2-40B4-BE49-F238E27FC236}">
                <a16:creationId xmlns:a16="http://schemas.microsoft.com/office/drawing/2014/main" id="{4AE82900-18A8-7AA9-F0EF-D424C5F6866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0"/>
            <a:ext cx="9780589" cy="6804025"/>
          </a:xfrm>
          <a:prstGeom prst="rect">
            <a:avLst/>
          </a:prstGeom>
          <a:solidFill>
            <a:srgbClr val="FFFFFF">
              <a:lumMod val="85000"/>
            </a:srgbClr>
          </a:solidFill>
        </p:spPr>
      </p:pic>
      <p:sp>
        <p:nvSpPr>
          <p:cNvPr id="3" name="Title 2">
            <a:extLst>
              <a:ext uri="{FF2B5EF4-FFF2-40B4-BE49-F238E27FC236}">
                <a16:creationId xmlns:a16="http://schemas.microsoft.com/office/drawing/2014/main" id="{F2FDA910-29F6-00EB-8D01-E48BCA378B8C}"/>
              </a:ext>
            </a:extLst>
          </p:cNvPr>
          <p:cNvSpPr txBox="1">
            <a:spLocks/>
          </p:cNvSpPr>
          <p:nvPr/>
        </p:nvSpPr>
        <p:spPr>
          <a:xfrm>
            <a:off x="0" y="2811053"/>
            <a:ext cx="12192000" cy="1261295"/>
          </a:xfrm>
          <a:prstGeom prst="rect">
            <a:avLst/>
          </a:prstGeom>
          <a:solidFill>
            <a:srgbClr val="EAD000">
              <a:lumMod val="40000"/>
              <a:lumOff val="60000"/>
            </a:srgbClr>
          </a:solidFill>
        </p:spPr>
        <p:txBody>
          <a:bodyPr vert="horz" lIns="180000" tIns="180000" rIns="252000" bIns="180000" rtlCol="0" anchor="t">
            <a:noAutofit/>
          </a:bodyPr>
          <a:lstStyle>
            <a:lvl1pPr algn="r" defTabSz="914400" rtl="0" eaLnBrk="1" latinLnBrk="0" hangingPunct="1">
              <a:lnSpc>
                <a:spcPct val="90000"/>
              </a:lnSpc>
              <a:spcBef>
                <a:spcPct val="0"/>
              </a:spcBef>
              <a:buNone/>
              <a:defRPr lang="en-ZA" sz="6000" b="1" kern="1200" spc="-300" dirty="0">
                <a:solidFill>
                  <a:schemeClr val="tx1">
                    <a:lumMod val="75000"/>
                    <a:lumOff val="25000"/>
                  </a:schemeClr>
                </a:solidFill>
                <a:latin typeface="+mj-lt"/>
                <a:ea typeface="+mj-ea"/>
                <a:cs typeface="+mj-cs"/>
              </a:defRPr>
            </a:lvl1pPr>
          </a:lstStyle>
          <a:p>
            <a:r>
              <a:rPr lang="en-US">
                <a:solidFill>
                  <a:sysClr val="windowText" lastClr="000000">
                    <a:lumMod val="75000"/>
                    <a:lumOff val="25000"/>
                  </a:sysClr>
                </a:solidFill>
                <a:latin typeface="Corbel"/>
              </a:rPr>
              <a:t>California Health in All Policies HiAP </a:t>
            </a:r>
          </a:p>
        </p:txBody>
      </p:sp>
      <p:sp>
        <p:nvSpPr>
          <p:cNvPr id="4" name="Subtitle 3">
            <a:extLst>
              <a:ext uri="{FF2B5EF4-FFF2-40B4-BE49-F238E27FC236}">
                <a16:creationId xmlns:a16="http://schemas.microsoft.com/office/drawing/2014/main" id="{99009148-19B1-D3CC-BC11-581D152E3D85}"/>
              </a:ext>
            </a:extLst>
          </p:cNvPr>
          <p:cNvSpPr txBox="1">
            <a:spLocks/>
          </p:cNvSpPr>
          <p:nvPr/>
        </p:nvSpPr>
        <p:spPr>
          <a:xfrm>
            <a:off x="3200400" y="4061039"/>
            <a:ext cx="6580188" cy="580921"/>
          </a:xfrm>
          <a:prstGeom prst="rect">
            <a:avLst/>
          </a:prstGeom>
          <a:solidFill>
            <a:srgbClr val="0B4E92"/>
          </a:solidFill>
        </p:spPr>
        <p:txBody>
          <a:bodyPr vert="horz" lIns="180000" tIns="180000" rIns="180000" bIns="180000" rtlCol="0">
            <a:noAutofit/>
          </a:bodyPr>
          <a:lstStyle>
            <a:lvl1pPr marL="0" indent="0" algn="r" defTabSz="914400" rtl="0" eaLnBrk="1" latinLnBrk="0" hangingPunct="1">
              <a:lnSpc>
                <a:spcPct val="90000"/>
              </a:lnSpc>
              <a:spcBef>
                <a:spcPts val="1000"/>
              </a:spcBef>
              <a:buFont typeface="Arial" panose="020B060402020202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FFFFFF"/>
                </a:solidFill>
                <a:latin typeface="Candara"/>
              </a:rPr>
              <a:t>Executive Order S-04-10 – Enacted February 23, 2010</a:t>
            </a:r>
          </a:p>
        </p:txBody>
      </p:sp>
      <p:pic>
        <p:nvPicPr>
          <p:cNvPr id="5" name="Picture 4" descr="A seal of the state of california&#10;&#10;Description automatically generated">
            <a:extLst>
              <a:ext uri="{FF2B5EF4-FFF2-40B4-BE49-F238E27FC236}">
                <a16:creationId xmlns:a16="http://schemas.microsoft.com/office/drawing/2014/main" id="{B7D521B9-0900-57E8-CCF0-921E727E456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780588" y="124447"/>
            <a:ext cx="2327329" cy="2327329"/>
          </a:xfrm>
          <a:prstGeom prst="rect">
            <a:avLst/>
          </a:prstGeom>
        </p:spPr>
      </p:pic>
      <p:pic>
        <p:nvPicPr>
          <p:cNvPr id="6" name="Picture 5" descr="A bear on a flag&#10;&#10;Description automatically generated">
            <a:extLst>
              <a:ext uri="{FF2B5EF4-FFF2-40B4-BE49-F238E27FC236}">
                <a16:creationId xmlns:a16="http://schemas.microsoft.com/office/drawing/2014/main" id="{DCE77CE7-9E7B-6ED4-5C87-E581B01D3F6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780588" y="4742379"/>
            <a:ext cx="2327329" cy="1551553"/>
          </a:xfrm>
          <a:prstGeom prst="rect">
            <a:avLst/>
          </a:prstGeom>
        </p:spPr>
      </p:pic>
    </p:spTree>
    <p:extLst>
      <p:ext uri="{BB962C8B-B14F-4D97-AF65-F5344CB8AC3E}">
        <p14:creationId xmlns:p14="http://schemas.microsoft.com/office/powerpoint/2010/main" val="3718921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0CD156DA-4484-C320-FE5F-8F4774D5AC5A}"/>
              </a:ext>
            </a:extLst>
          </p:cNvPr>
          <p:cNvPicPr>
            <a:picLocks noChangeAspect="1"/>
          </p:cNvPicPr>
          <p:nvPr/>
        </p:nvPicPr>
        <p:blipFill rotWithShape="1">
          <a:blip r:embed="rId3"/>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2104B2E-ED92-A967-A447-F963B6D048BA}"/>
              </a:ext>
            </a:extLst>
          </p:cNvPr>
          <p:cNvSpPr txBox="1"/>
          <p:nvPr/>
        </p:nvSpPr>
        <p:spPr>
          <a:xfrm>
            <a:off x="131318" y="-508985"/>
            <a:ext cx="5293360" cy="1253356"/>
          </a:xfrm>
          <a:prstGeom prst="rect">
            <a:avLst/>
          </a:prstGeom>
          <a:noFill/>
        </p:spPr>
        <p:txBody>
          <a:bodyPr wrap="square" rtlCol="0">
            <a:spAutoFit/>
          </a:bodyPr>
          <a:lstStyle/>
          <a:p>
            <a:pPr marL="0" marR="0">
              <a:lnSpc>
                <a:spcPct val="200000"/>
              </a:lnSpc>
              <a:spcBef>
                <a:spcPts val="0"/>
              </a:spcBef>
              <a:spcAft>
                <a:spcPts val="0"/>
              </a:spcAft>
            </a:pPr>
            <a:r>
              <a:rPr lang="en-US" sz="4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Impact of </a:t>
            </a:r>
            <a:r>
              <a:rPr lang="en-US" sz="4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AB3CE16-FED4-ADC8-AF55-7D450EFEE172}"/>
              </a:ext>
            </a:extLst>
          </p:cNvPr>
          <p:cNvSpPr txBox="1"/>
          <p:nvPr/>
        </p:nvSpPr>
        <p:spPr>
          <a:xfrm>
            <a:off x="374396" y="758207"/>
            <a:ext cx="4807204" cy="6740307"/>
          </a:xfrm>
          <a:prstGeom prst="rect">
            <a:avLst/>
          </a:prstGeom>
          <a:noFill/>
        </p:spPr>
        <p:txBody>
          <a:bodyPr wrap="square" rtlCol="0">
            <a:spAutoFit/>
          </a:bodyPr>
          <a:lstStyle/>
          <a:p>
            <a:pPr marL="285750" indent="-285750">
              <a:buFont typeface="Arial" panose="020B0604020202020204" pitchFamily="34" charset="0"/>
              <a:buChar char="•"/>
            </a:pPr>
            <a:r>
              <a:rPr lang="en-US" sz="2000" dirty="0"/>
              <a:t>Upon California's lead, </a:t>
            </a:r>
            <a:r>
              <a:rPr lang="en-US" sz="2000" dirty="0" err="1"/>
              <a:t>HiAP</a:t>
            </a:r>
            <a:r>
              <a:rPr lang="en-US" sz="2000" dirty="0"/>
              <a:t> has spread to numerous states and continues to be adopted in new states every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olidFill>
                  <a:srgbClr val="000000"/>
                </a:solidFill>
                <a:effectLst/>
                <a:latin typeface="Times New Roman" panose="02020603050405020304" pitchFamily="18" charset="0"/>
                <a:ea typeface="Calibri" panose="020F0502020204030204" pitchFamily="34" charset="0"/>
              </a:rPr>
              <a:t>12 action plans introduced</a:t>
            </a:r>
          </a:p>
          <a:p>
            <a:pPr marL="285750" indent="-285750">
              <a:buFont typeface="Arial" panose="020B0604020202020204" pitchFamily="34" charset="0"/>
              <a:buChar char="•"/>
            </a:pPr>
            <a:endParaRPr lang="en-US" sz="2000"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2000" dirty="0">
                <a:solidFill>
                  <a:srgbClr val="000000"/>
                </a:solidFill>
                <a:effectLst/>
                <a:latin typeface="Times New Roman" panose="02020603050405020304" pitchFamily="18" charset="0"/>
                <a:ea typeface="Calibri" panose="020F0502020204030204" pitchFamily="34" charset="0"/>
              </a:rPr>
              <a:t>Key policies in healthy food purchasing, greater access to green spaces, and active transportation have seen positive changes</a:t>
            </a:r>
          </a:p>
          <a:p>
            <a:pPr marL="285750" indent="-285750">
              <a:buFont typeface="Arial" panose="020B0604020202020204" pitchFamily="34" charset="0"/>
              <a:buChar char="•"/>
            </a:pPr>
            <a:endParaRPr lang="en-US" sz="2000"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2000" dirty="0">
                <a:solidFill>
                  <a:srgbClr val="000000"/>
                </a:solidFill>
                <a:latin typeface="Times New Roman" panose="02020603050405020304" pitchFamily="18" charset="0"/>
                <a:ea typeface="Calibri" panose="020F0502020204030204" pitchFamily="34" charset="0"/>
              </a:rPr>
              <a:t>healthy</a:t>
            </a:r>
            <a:r>
              <a:rPr lang="en-US" sz="2000" dirty="0">
                <a:solidFill>
                  <a:srgbClr val="000000"/>
                </a:solidFill>
                <a:effectLst/>
                <a:latin typeface="Times New Roman" panose="02020603050405020304" pitchFamily="18" charset="0"/>
                <a:ea typeface="Calibri" panose="020F0502020204030204" pitchFamily="34" charset="0"/>
              </a:rPr>
              <a:t> food, active transportation, violence reduction and resilient communities </a:t>
            </a:r>
          </a:p>
          <a:p>
            <a:pPr marL="285750" indent="-285750">
              <a:buFont typeface="Arial" panose="020B0604020202020204" pitchFamily="34" charset="0"/>
              <a:buChar char="•"/>
            </a:pPr>
            <a:endParaRPr lang="en-US" sz="2000"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2000" dirty="0">
                <a:solidFill>
                  <a:srgbClr val="000000"/>
                </a:solidFill>
                <a:effectLst/>
                <a:latin typeface="Times New Roman" panose="02020603050405020304" pitchFamily="18" charset="0"/>
                <a:ea typeface="Calibri" panose="020F0502020204030204" pitchFamily="34" charset="0"/>
              </a:rPr>
              <a:t>enhanced inter-agency coordination and communication</a:t>
            </a:r>
          </a:p>
          <a:p>
            <a:pPr marL="285750" indent="-285750">
              <a:buFont typeface="Arial" panose="020B0604020202020204" pitchFamily="34" charset="0"/>
              <a:buChar char="•"/>
            </a:pPr>
            <a:endParaRPr lang="en-US" sz="2000"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2000" dirty="0">
                <a:solidFill>
                  <a:srgbClr val="000000"/>
                </a:solidFill>
                <a:effectLst/>
                <a:latin typeface="Times New Roman" panose="02020603050405020304" pitchFamily="18" charset="0"/>
                <a:ea typeface="Calibri" panose="020F0502020204030204" pitchFamily="34" charset="0"/>
              </a:rPr>
              <a:t>established the Office of Farm to Fork</a:t>
            </a:r>
          </a:p>
          <a:p>
            <a:endParaRPr lang="en-US"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800" dirty="0">
              <a:solidFill>
                <a:srgbClr val="000000"/>
              </a:solidFill>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DE0425AE-A5DB-D4F0-3E16-AD9400D85FFE}"/>
              </a:ext>
            </a:extLst>
          </p:cNvPr>
          <p:cNvSpPr txBox="1"/>
          <p:nvPr/>
        </p:nvSpPr>
        <p:spPr>
          <a:xfrm>
            <a:off x="4856480" y="6274026"/>
            <a:ext cx="3708400" cy="369332"/>
          </a:xfrm>
          <a:prstGeom prst="rect">
            <a:avLst/>
          </a:prstGeom>
          <a:noFill/>
        </p:spPr>
        <p:txBody>
          <a:bodyPr wrap="square" rtlCol="0">
            <a:spAutoFit/>
          </a:bodyPr>
          <a:lstStyle/>
          <a:p>
            <a:r>
              <a:rPr lang="en-US" dirty="0"/>
              <a:t>(CHCS, 2018)</a:t>
            </a:r>
          </a:p>
        </p:txBody>
      </p:sp>
    </p:spTree>
    <p:extLst>
      <p:ext uri="{BB962C8B-B14F-4D97-AF65-F5344CB8AC3E}">
        <p14:creationId xmlns:p14="http://schemas.microsoft.com/office/powerpoint/2010/main" val="162438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0CD156DA-4484-C320-FE5F-8F4774D5AC5A}"/>
              </a:ext>
            </a:extLst>
          </p:cNvPr>
          <p:cNvPicPr>
            <a:picLocks noChangeAspect="1"/>
          </p:cNvPicPr>
          <p:nvPr/>
        </p:nvPicPr>
        <p:blipFill rotWithShape="1">
          <a:blip r:embed="rId3"/>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2104B2E-ED92-A967-A447-F963B6D048BA}"/>
              </a:ext>
            </a:extLst>
          </p:cNvPr>
          <p:cNvSpPr txBox="1"/>
          <p:nvPr/>
        </p:nvSpPr>
        <p:spPr>
          <a:xfrm>
            <a:off x="131318" y="-508985"/>
            <a:ext cx="5293360" cy="1253356"/>
          </a:xfrm>
          <a:prstGeom prst="rect">
            <a:avLst/>
          </a:prstGeom>
          <a:noFill/>
        </p:spPr>
        <p:txBody>
          <a:bodyPr wrap="square" rtlCol="0">
            <a:spAutoFit/>
          </a:bodyPr>
          <a:lstStyle/>
          <a:p>
            <a:pPr marL="0" marR="0">
              <a:lnSpc>
                <a:spcPct val="200000"/>
              </a:lnSpc>
              <a:spcBef>
                <a:spcPts val="0"/>
              </a:spcBef>
              <a:spcAft>
                <a:spcPts val="0"/>
              </a:spcAft>
            </a:pP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Conclusion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AB3CE16-FED4-ADC8-AF55-7D450EFEE172}"/>
              </a:ext>
            </a:extLst>
          </p:cNvPr>
          <p:cNvSpPr txBox="1"/>
          <p:nvPr/>
        </p:nvSpPr>
        <p:spPr>
          <a:xfrm>
            <a:off x="374396" y="1030349"/>
            <a:ext cx="4807204" cy="6740307"/>
          </a:xfrm>
          <a:prstGeom prst="rect">
            <a:avLst/>
          </a:prstGeom>
          <a:noFill/>
        </p:spPr>
        <p:txBody>
          <a:bodyPr wrap="square" rtlCol="0">
            <a:spAutoFit/>
          </a:bodyPr>
          <a:lstStyle/>
          <a:p>
            <a:pPr marL="285750" indent="-285750">
              <a:buFont typeface="Arial" panose="020B0604020202020204" pitchFamily="34" charset="0"/>
              <a:buChar char="•"/>
            </a:pPr>
            <a:r>
              <a:rPr lang="en-US" dirty="0"/>
              <a:t>significant milestone in public health policy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000000"/>
                </a:solidFill>
                <a:effectLst/>
                <a:latin typeface="Times New Roman" panose="02020603050405020304" pitchFamily="18" charset="0"/>
                <a:ea typeface="Calibri" panose="020F0502020204030204" pitchFamily="34" charset="0"/>
              </a:rPr>
              <a:t>California, exemplifying its commitment to improving health, equity, and environmental sustainability, has become a National Leader in the public health forum</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rPr>
              <a:t>p</a:t>
            </a:r>
            <a:r>
              <a:rPr lang="en-US" dirty="0">
                <a:solidFill>
                  <a:srgbClr val="000000"/>
                </a:solidFill>
                <a:effectLst/>
                <a:latin typeface="Times New Roman" panose="02020603050405020304" pitchFamily="18" charset="0"/>
                <a:ea typeface="Calibri" panose="020F0502020204030204" pitchFamily="34" charset="0"/>
              </a:rPr>
              <a:t>aradigm shift moving from a narrow focus in biologics to recognizing the impact social determinants, behavioral factors, and environments have on overall health</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rPr>
              <a:t>acknowledges health disparities are rooted in issues like </a:t>
            </a:r>
            <a:r>
              <a:rPr lang="en-US" dirty="0" err="1">
                <a:solidFill>
                  <a:srgbClr val="000000"/>
                </a:solidFill>
                <a:latin typeface="Times New Roman" panose="02020603050405020304" pitchFamily="18" charset="0"/>
                <a:ea typeface="Calibri" panose="020F0502020204030204" pitchFamily="34" charset="0"/>
              </a:rPr>
              <a:t>pverty</a:t>
            </a:r>
            <a:r>
              <a:rPr lang="en-US" dirty="0">
                <a:solidFill>
                  <a:srgbClr val="000000"/>
                </a:solidFill>
                <a:latin typeface="Times New Roman" panose="02020603050405020304" pitchFamily="18" charset="0"/>
                <a:ea typeface="Calibri" panose="020F0502020204030204" pitchFamily="34" charset="0"/>
              </a:rPr>
              <a:t>, violence and inequitable access</a:t>
            </a:r>
            <a:endParaRPr lang="en-US" dirty="0">
              <a:solidFill>
                <a:srgbClr val="000000"/>
              </a:solidFill>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rPr>
              <a:t>brings together diverse state agencies and stakeholders for cross-sector collaboration</a:t>
            </a:r>
            <a:endParaRPr lang="en-US" dirty="0">
              <a:solidFill>
                <a:srgbClr val="000000"/>
              </a:solidFill>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rPr>
              <a:t>i</a:t>
            </a:r>
            <a:r>
              <a:rPr lang="en-US" dirty="0">
                <a:solidFill>
                  <a:srgbClr val="000000"/>
                </a:solidFill>
                <a:effectLst/>
                <a:latin typeface="Times New Roman" panose="02020603050405020304" pitchFamily="18" charset="0"/>
                <a:ea typeface="Calibri" panose="020F0502020204030204" pitchFamily="34" charset="0"/>
              </a:rPr>
              <a:t>nspires other states to follow suit</a:t>
            </a:r>
          </a:p>
          <a:p>
            <a:endParaRPr lang="en-US"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800" dirty="0">
              <a:solidFill>
                <a:srgbClr val="000000"/>
              </a:solidFill>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9320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40A150-460F-25F8-695E-1D8901AF166F}"/>
              </a:ext>
            </a:extLst>
          </p:cNvPr>
          <p:cNvSpPr>
            <a:spLocks noGrp="1"/>
          </p:cNvSpPr>
          <p:nvPr>
            <p:ph type="title"/>
          </p:nvPr>
        </p:nvSpPr>
        <p:spPr>
          <a:xfrm>
            <a:off x="838200" y="320040"/>
            <a:ext cx="10515600" cy="1325563"/>
          </a:xfrm>
        </p:spPr>
        <p:txBody>
          <a:bodyPr>
            <a:normAutofit/>
          </a:bodyPr>
          <a:lstStyle/>
          <a:p>
            <a:pPr algn="ctr"/>
            <a:r>
              <a:rPr lang="en-US" b="1" dirty="0"/>
              <a:t>References</a:t>
            </a:r>
          </a:p>
        </p:txBody>
      </p:sp>
      <p:sp>
        <p:nvSpPr>
          <p:cNvPr id="8" name="Content Placeholder 7">
            <a:extLst>
              <a:ext uri="{FF2B5EF4-FFF2-40B4-BE49-F238E27FC236}">
                <a16:creationId xmlns:a16="http://schemas.microsoft.com/office/drawing/2014/main" id="{22BF5472-8094-D5C8-7A17-B62571625771}"/>
              </a:ext>
            </a:extLst>
          </p:cNvPr>
          <p:cNvSpPr>
            <a:spLocks noGrp="1"/>
          </p:cNvSpPr>
          <p:nvPr>
            <p:ph sz="half" idx="1"/>
          </p:nvPr>
        </p:nvSpPr>
        <p:spPr>
          <a:xfrm>
            <a:off x="321564" y="1589313"/>
            <a:ext cx="5614416" cy="4865915"/>
          </a:xfrm>
        </p:spPr>
        <p:txBody>
          <a:bodyPr>
            <a:normAutofit fontScale="92500" lnSpcReduction="10000"/>
          </a:bodyPr>
          <a:lstStyle/>
          <a:p>
            <a:pPr marL="0" marR="0" indent="0">
              <a:spcBef>
                <a:spcPts val="0"/>
              </a:spcBef>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California Health in All Policies Task Force. (n.d.).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California 	health in all policies task force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fact sheet.</a:t>
            </a:r>
            <a:r>
              <a:rPr lang="en-US" sz="18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County of 	Merced. 	</a:t>
            </a:r>
            <a:r>
              <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https://www.countyofmerced.com/DocumentCenter	/View/119	72/Health-In-All-Policies-Fact-Sheet-	?</a:t>
            </a:r>
            <a:r>
              <a:rPr lang="en-US" sz="1800" u="sng" kern="100" dirty="0" err="1">
                <a:effectLst/>
                <a:latin typeface="Times New Roman" panose="02020603050405020304" pitchFamily="18" charset="0"/>
                <a:ea typeface="Calibri" panose="020F0502020204030204" pitchFamily="34" charset="0"/>
                <a:cs typeface="Times New Roman" panose="02020603050405020304" pitchFamily="18" charset="0"/>
                <a:hlinkClick r:id="rId2"/>
              </a:rPr>
              <a:t>bidId</a:t>
            </a:r>
            <a:r>
              <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Center for Health Care Strategies [CHCS]. (2018a, May).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Incorporating health into policymaking across 	sectors: The California health in all policies 	initiative.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[case study].</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https://www.chcs.org/resource/incorporating-health-	into-policymaking-across-sectors-the-</a:t>
            </a:r>
            <a:r>
              <a:rPr lang="en-US" sz="1800" u="sng" kern="100" dirty="0" err="1">
                <a:effectLst/>
                <a:latin typeface="Times New Roman" panose="02020603050405020304" pitchFamily="18" charset="0"/>
                <a:ea typeface="Calibri" panose="020F0502020204030204" pitchFamily="34" charset="0"/>
                <a:cs typeface="Times New Roman" panose="02020603050405020304" pitchFamily="18" charset="0"/>
                <a:hlinkClick r:id="rId3"/>
              </a:rPr>
              <a:t>california</a:t>
            </a:r>
            <a:r>
              <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rPr>
              <a:t>-	health-in-all-policies-initiative/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Center for Health Care Strategies [CHCS]. (2018b, May)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Promoting better health beyond healthcare: 	Considerations for states – executive summary. 	</a:t>
            </a:r>
            <a:r>
              <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https://www.chcs.org/media/BHBHC-Exec 	Summary_053018.pdf</a:t>
            </a:r>
            <a:endPar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Exec. Order No. S-04-10. (2010, February 23). 	</a:t>
            </a:r>
            <a:r>
              <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5"/>
              </a:rPr>
              <a:t>https://www.naccho.org/uploads/downloadable-	resources/State-of-California-2010.pdf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300" dirty="0"/>
          </a:p>
        </p:txBody>
      </p:sp>
      <p:sp>
        <p:nvSpPr>
          <p:cNvPr id="4" name="Content Placeholder 3">
            <a:extLst>
              <a:ext uri="{FF2B5EF4-FFF2-40B4-BE49-F238E27FC236}">
                <a16:creationId xmlns:a16="http://schemas.microsoft.com/office/drawing/2014/main" id="{825AC04E-DA54-22A9-7497-34DC71877B38}"/>
              </a:ext>
            </a:extLst>
          </p:cNvPr>
          <p:cNvSpPr>
            <a:spLocks noGrp="1"/>
          </p:cNvSpPr>
          <p:nvPr>
            <p:ph sz="half" idx="2"/>
          </p:nvPr>
        </p:nvSpPr>
        <p:spPr>
          <a:xfrm>
            <a:off x="6256019" y="1589313"/>
            <a:ext cx="5614415" cy="4865915"/>
          </a:xfrm>
        </p:spPr>
        <p:txBody>
          <a:bodyPr>
            <a:normAutofit fontScale="92500" lnSpcReduction="10000"/>
          </a:bodyPr>
          <a:lstStyle/>
          <a:p>
            <a:pPr marL="0" marR="0" indent="0">
              <a:spcBef>
                <a:spcPts val="0"/>
              </a:spcBef>
              <a:spcAft>
                <a:spcPts val="800"/>
              </a:spcAft>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Health in all policies task force report to the strategic growth 	council executive summary,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Sacramento (CA): 	Health in All Policies Task Force, December 2010. 	</a:t>
            </a:r>
            <a:r>
              <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6"/>
              </a:rPr>
              <a:t>https://www.preventioninstitute.org/sites/default/file	s/editor_uploads/images/stories/Documents/</a:t>
            </a:r>
            <a:r>
              <a:rPr lang="en-US" sz="1800" u="sng" kern="100" dirty="0" err="1">
                <a:effectLst/>
                <a:latin typeface="Times New Roman" panose="02020603050405020304" pitchFamily="18" charset="0"/>
                <a:ea typeface="Calibri" panose="020F0502020204030204" pitchFamily="34" charset="0"/>
                <a:cs typeface="Times New Roman" panose="02020603050405020304" pitchFamily="18" charset="0"/>
                <a:hlinkClick r:id="rId6"/>
              </a:rPr>
              <a:t>HiAP</a:t>
            </a:r>
            <a:r>
              <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6"/>
              </a:rPr>
              <a:t> 	Executive_Summary.pdf</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Pepin, D.,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Winig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B. D., Carr, D., &amp; Jacobson, P. D. (2017). 	Collaborating for Health: Health in All Policies and 	the Law.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The Journal of law, medicine &amp; ethics : a 	journal of the American Society of Law, Medicine &amp; 	Ethics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45</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(1_suppl), 60–64. 	</a:t>
            </a:r>
            <a:r>
              <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rPr>
              <a:t>https://doi.org/10.1177/1073110517703327</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World Health Organization [WHO]. (n.d.).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What is health in 	all policies?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[infographic].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8"/>
              </a:rPr>
              <a:t>https://cdn.who.int/media/docs/default-	source/infographics-pdf/social-determinants-of 	health/who_whatishiap_infographic_web-070220-	2910a78a6-7e19-421b-a474-	5cd23dea4b68.pdf?sfvrsn=a1ab17d0_1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300" dirty="0"/>
          </a:p>
        </p:txBody>
      </p:sp>
    </p:spTree>
    <p:extLst>
      <p:ext uri="{BB962C8B-B14F-4D97-AF65-F5344CB8AC3E}">
        <p14:creationId xmlns:p14="http://schemas.microsoft.com/office/powerpoint/2010/main" val="385951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54AE0F1C-5396-6DF2-559D-7B2642DEA731}"/>
              </a:ext>
            </a:extLst>
          </p:cNvPr>
          <p:cNvSpPr/>
          <p:nvPr/>
        </p:nvSpPr>
        <p:spPr>
          <a:xfrm>
            <a:off x="2645228" y="1280224"/>
            <a:ext cx="1480458" cy="27486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Climate</a:t>
            </a:r>
            <a:r>
              <a:rPr lang="en-US" sz="1100" dirty="0"/>
              <a:t> </a:t>
            </a:r>
            <a:r>
              <a:rPr lang="en-US" sz="1600" dirty="0"/>
              <a:t>Change</a:t>
            </a:r>
          </a:p>
        </p:txBody>
      </p:sp>
      <p:sp>
        <p:nvSpPr>
          <p:cNvPr id="5" name="Flowchart: Process 4">
            <a:extLst>
              <a:ext uri="{FF2B5EF4-FFF2-40B4-BE49-F238E27FC236}">
                <a16:creationId xmlns:a16="http://schemas.microsoft.com/office/drawing/2014/main" id="{1388F552-1DCA-2377-E535-18B9D782954C}"/>
              </a:ext>
            </a:extLst>
          </p:cNvPr>
          <p:cNvSpPr/>
          <p:nvPr/>
        </p:nvSpPr>
        <p:spPr>
          <a:xfrm>
            <a:off x="1540329" y="771421"/>
            <a:ext cx="1480458" cy="27486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Water Shortages</a:t>
            </a:r>
          </a:p>
        </p:txBody>
      </p:sp>
      <p:sp>
        <p:nvSpPr>
          <p:cNvPr id="6" name="Flowchart: Process 5">
            <a:extLst>
              <a:ext uri="{FF2B5EF4-FFF2-40B4-BE49-F238E27FC236}">
                <a16:creationId xmlns:a16="http://schemas.microsoft.com/office/drawing/2014/main" id="{CDE7A005-21E4-5678-C638-E03F3D8CBBDE}"/>
              </a:ext>
            </a:extLst>
          </p:cNvPr>
          <p:cNvSpPr/>
          <p:nvPr/>
        </p:nvSpPr>
        <p:spPr>
          <a:xfrm>
            <a:off x="0" y="771421"/>
            <a:ext cx="1480458" cy="27486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Fiscal Challenges</a:t>
            </a:r>
          </a:p>
        </p:txBody>
      </p:sp>
      <p:sp>
        <p:nvSpPr>
          <p:cNvPr id="7" name="Flowchart: Process 6">
            <a:extLst>
              <a:ext uri="{FF2B5EF4-FFF2-40B4-BE49-F238E27FC236}">
                <a16:creationId xmlns:a16="http://schemas.microsoft.com/office/drawing/2014/main" id="{AA42CF96-4554-385D-01CD-B47E6C1C10CD}"/>
              </a:ext>
            </a:extLst>
          </p:cNvPr>
          <p:cNvSpPr/>
          <p:nvPr/>
        </p:nvSpPr>
        <p:spPr>
          <a:xfrm>
            <a:off x="740229" y="1248929"/>
            <a:ext cx="1480458" cy="337457"/>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Increasing health inequities</a:t>
            </a:r>
          </a:p>
        </p:txBody>
      </p:sp>
      <p:cxnSp>
        <p:nvCxnSpPr>
          <p:cNvPr id="10" name="Straight Arrow Connector 9">
            <a:extLst>
              <a:ext uri="{FF2B5EF4-FFF2-40B4-BE49-F238E27FC236}">
                <a16:creationId xmlns:a16="http://schemas.microsoft.com/office/drawing/2014/main" id="{0FD04918-4453-2835-AAB7-C1D6C2A4E868}"/>
              </a:ext>
            </a:extLst>
          </p:cNvPr>
          <p:cNvCxnSpPr>
            <a:endCxn id="6" idx="0"/>
          </p:cNvCxnSpPr>
          <p:nvPr/>
        </p:nvCxnSpPr>
        <p:spPr>
          <a:xfrm>
            <a:off x="740229" y="536122"/>
            <a:ext cx="0" cy="235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E2AB94A-AA2B-58AF-2C9E-9B4D5A709828}"/>
              </a:ext>
            </a:extLst>
          </p:cNvPr>
          <p:cNvCxnSpPr>
            <a:endCxn id="5" idx="0"/>
          </p:cNvCxnSpPr>
          <p:nvPr/>
        </p:nvCxnSpPr>
        <p:spPr>
          <a:xfrm>
            <a:off x="2280558" y="532668"/>
            <a:ext cx="0" cy="238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FE79CE6-C198-0E40-BD14-870F7C45A077}"/>
              </a:ext>
            </a:extLst>
          </p:cNvPr>
          <p:cNvCxnSpPr>
            <a:endCxn id="8" idx="0"/>
          </p:cNvCxnSpPr>
          <p:nvPr/>
        </p:nvCxnSpPr>
        <p:spPr>
          <a:xfrm>
            <a:off x="3880758" y="532668"/>
            <a:ext cx="0" cy="238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E0AC5EE-B6B3-FC6E-9631-F750902353EE}"/>
              </a:ext>
            </a:extLst>
          </p:cNvPr>
          <p:cNvCxnSpPr>
            <a:cxnSpLocks/>
            <a:endCxn id="7" idx="0"/>
          </p:cNvCxnSpPr>
          <p:nvPr/>
        </p:nvCxnSpPr>
        <p:spPr>
          <a:xfrm flipH="1">
            <a:off x="1480458" y="532668"/>
            <a:ext cx="29936" cy="716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B033952-98D7-4FE0-C824-78AA3B6E16EB}"/>
              </a:ext>
            </a:extLst>
          </p:cNvPr>
          <p:cNvCxnSpPr>
            <a:cxnSpLocks/>
          </p:cNvCxnSpPr>
          <p:nvPr/>
        </p:nvCxnSpPr>
        <p:spPr>
          <a:xfrm>
            <a:off x="3110593" y="548315"/>
            <a:ext cx="0" cy="700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Flowchart: Alternate Process 31">
            <a:extLst>
              <a:ext uri="{FF2B5EF4-FFF2-40B4-BE49-F238E27FC236}">
                <a16:creationId xmlns:a16="http://schemas.microsoft.com/office/drawing/2014/main" id="{2F893454-E3BA-E49B-C2C5-AFE7C4920E9F}"/>
              </a:ext>
            </a:extLst>
          </p:cNvPr>
          <p:cNvSpPr/>
          <p:nvPr/>
        </p:nvSpPr>
        <p:spPr>
          <a:xfrm>
            <a:off x="0" y="2326818"/>
            <a:ext cx="1175658" cy="337457"/>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Europe</a:t>
            </a:r>
          </a:p>
        </p:txBody>
      </p:sp>
      <p:sp>
        <p:nvSpPr>
          <p:cNvPr id="33" name="Flowchart: Alternate Process 32">
            <a:extLst>
              <a:ext uri="{FF2B5EF4-FFF2-40B4-BE49-F238E27FC236}">
                <a16:creationId xmlns:a16="http://schemas.microsoft.com/office/drawing/2014/main" id="{31A7AC15-E53E-384B-D350-EE2611737A71}"/>
              </a:ext>
            </a:extLst>
          </p:cNvPr>
          <p:cNvSpPr/>
          <p:nvPr/>
        </p:nvSpPr>
        <p:spPr>
          <a:xfrm>
            <a:off x="2601683" y="2322211"/>
            <a:ext cx="1175658" cy="337457"/>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Australia</a:t>
            </a:r>
          </a:p>
        </p:txBody>
      </p:sp>
      <p:sp>
        <p:nvSpPr>
          <p:cNvPr id="35" name="Flowchart: Alternate Process 34">
            <a:extLst>
              <a:ext uri="{FF2B5EF4-FFF2-40B4-BE49-F238E27FC236}">
                <a16:creationId xmlns:a16="http://schemas.microsoft.com/office/drawing/2014/main" id="{CDB5E8FF-A737-16A0-664E-CFA5BA67FC91}"/>
              </a:ext>
            </a:extLst>
          </p:cNvPr>
          <p:cNvSpPr/>
          <p:nvPr/>
        </p:nvSpPr>
        <p:spPr>
          <a:xfrm>
            <a:off x="1284513" y="2326818"/>
            <a:ext cx="1175658" cy="337457"/>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Finland</a:t>
            </a:r>
          </a:p>
        </p:txBody>
      </p:sp>
      <p:sp>
        <p:nvSpPr>
          <p:cNvPr id="37" name="Arrow: Down 36">
            <a:extLst>
              <a:ext uri="{FF2B5EF4-FFF2-40B4-BE49-F238E27FC236}">
                <a16:creationId xmlns:a16="http://schemas.microsoft.com/office/drawing/2014/main" id="{59A8E469-B274-BF36-4D59-E32429AA2EEB}"/>
              </a:ext>
            </a:extLst>
          </p:cNvPr>
          <p:cNvSpPr/>
          <p:nvPr/>
        </p:nvSpPr>
        <p:spPr>
          <a:xfrm>
            <a:off x="3189512" y="1555090"/>
            <a:ext cx="484632" cy="274866"/>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522E54D9-C027-C6CF-7D2F-3096709B796A}"/>
              </a:ext>
            </a:extLst>
          </p:cNvPr>
          <p:cNvSpPr/>
          <p:nvPr/>
        </p:nvSpPr>
        <p:spPr>
          <a:xfrm>
            <a:off x="1284513" y="1586386"/>
            <a:ext cx="484632" cy="274866"/>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F02B5BDD-F55C-04C4-B6CE-9554FBB2AB71}"/>
              </a:ext>
            </a:extLst>
          </p:cNvPr>
          <p:cNvCxnSpPr>
            <a:endCxn id="32" idx="0"/>
          </p:cNvCxnSpPr>
          <p:nvPr/>
        </p:nvCxnSpPr>
        <p:spPr>
          <a:xfrm>
            <a:off x="587829" y="2133599"/>
            <a:ext cx="0" cy="193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99ED48D-7389-EA6D-3753-D077A3CEF8CB}"/>
              </a:ext>
            </a:extLst>
          </p:cNvPr>
          <p:cNvCxnSpPr>
            <a:endCxn id="35" idx="0"/>
          </p:cNvCxnSpPr>
          <p:nvPr/>
        </p:nvCxnSpPr>
        <p:spPr>
          <a:xfrm>
            <a:off x="1872342" y="2133599"/>
            <a:ext cx="0" cy="193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201A4BA-EB9A-1714-0E4A-2DDDC02D4302}"/>
              </a:ext>
            </a:extLst>
          </p:cNvPr>
          <p:cNvCxnSpPr>
            <a:endCxn id="33" idx="0"/>
          </p:cNvCxnSpPr>
          <p:nvPr/>
        </p:nvCxnSpPr>
        <p:spPr>
          <a:xfrm>
            <a:off x="3189512" y="2133599"/>
            <a:ext cx="0" cy="188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B67C207-40A3-9FA4-FB98-2359B1E9F293}"/>
              </a:ext>
            </a:extLst>
          </p:cNvPr>
          <p:cNvCxnSpPr/>
          <p:nvPr/>
        </p:nvCxnSpPr>
        <p:spPr>
          <a:xfrm>
            <a:off x="4365171" y="2133599"/>
            <a:ext cx="0" cy="188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Top Corners Snipped 46">
            <a:extLst>
              <a:ext uri="{FF2B5EF4-FFF2-40B4-BE49-F238E27FC236}">
                <a16:creationId xmlns:a16="http://schemas.microsoft.com/office/drawing/2014/main" id="{278D4414-A529-9CDC-C788-8AA871E71C08}"/>
              </a:ext>
            </a:extLst>
          </p:cNvPr>
          <p:cNvSpPr/>
          <p:nvPr/>
        </p:nvSpPr>
        <p:spPr>
          <a:xfrm>
            <a:off x="587829" y="2873829"/>
            <a:ext cx="3864428" cy="337457"/>
          </a:xfrm>
          <a:prstGeom prst="snip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Governors Cabinet Debate</a:t>
            </a:r>
          </a:p>
        </p:txBody>
      </p:sp>
      <p:cxnSp>
        <p:nvCxnSpPr>
          <p:cNvPr id="49" name="Connector: Elbow 48">
            <a:extLst>
              <a:ext uri="{FF2B5EF4-FFF2-40B4-BE49-F238E27FC236}">
                <a16:creationId xmlns:a16="http://schemas.microsoft.com/office/drawing/2014/main" id="{2E3C025A-8D8D-BB3C-70E7-C4994528513D}"/>
              </a:ext>
            </a:extLst>
          </p:cNvPr>
          <p:cNvCxnSpPr>
            <a:cxnSpLocks/>
            <a:stCxn id="34" idx="2"/>
          </p:cNvCxnSpPr>
          <p:nvPr/>
        </p:nvCxnSpPr>
        <p:spPr>
          <a:xfrm rot="5400000">
            <a:off x="4108601" y="2676752"/>
            <a:ext cx="409728" cy="37555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16D42EFC-414A-23CA-F304-DB0A63A93008}"/>
              </a:ext>
            </a:extLst>
          </p:cNvPr>
          <p:cNvCxnSpPr>
            <a:cxnSpLocks/>
          </p:cNvCxnSpPr>
          <p:nvPr/>
        </p:nvCxnSpPr>
        <p:spPr>
          <a:xfrm rot="16200000" flipH="1">
            <a:off x="483422" y="2725719"/>
            <a:ext cx="371879" cy="31546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EA04CA3-BB1E-E9F3-6E94-16AA9F3CCEE9}"/>
              </a:ext>
            </a:extLst>
          </p:cNvPr>
          <p:cNvCxnSpPr>
            <a:cxnSpLocks/>
            <a:stCxn id="35" idx="2"/>
          </p:cNvCxnSpPr>
          <p:nvPr/>
        </p:nvCxnSpPr>
        <p:spPr>
          <a:xfrm>
            <a:off x="1872342" y="2664275"/>
            <a:ext cx="0" cy="219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1B75B11-2FB4-5E57-D4B8-64C71804849C}"/>
              </a:ext>
            </a:extLst>
          </p:cNvPr>
          <p:cNvCxnSpPr>
            <a:cxnSpLocks/>
          </p:cNvCxnSpPr>
          <p:nvPr/>
        </p:nvCxnSpPr>
        <p:spPr>
          <a:xfrm>
            <a:off x="3189512" y="2654651"/>
            <a:ext cx="0" cy="219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Scroll: Horizontal 62">
            <a:extLst>
              <a:ext uri="{FF2B5EF4-FFF2-40B4-BE49-F238E27FC236}">
                <a16:creationId xmlns:a16="http://schemas.microsoft.com/office/drawing/2014/main" id="{C183018F-BD64-3EC3-9986-FCFDDB8CF4FD}"/>
              </a:ext>
            </a:extLst>
          </p:cNvPr>
          <p:cNvSpPr/>
          <p:nvPr/>
        </p:nvSpPr>
        <p:spPr>
          <a:xfrm>
            <a:off x="903514" y="3429000"/>
            <a:ext cx="3222172" cy="522516"/>
          </a:xfrm>
          <a:prstGeom prst="horizont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highlight>
                  <a:srgbClr val="808080"/>
                </a:highlight>
              </a:rPr>
              <a:t>Executive Order No. S-04-10</a:t>
            </a:r>
          </a:p>
        </p:txBody>
      </p:sp>
      <p:sp>
        <p:nvSpPr>
          <p:cNvPr id="65" name="Arrow: Down 64">
            <a:extLst>
              <a:ext uri="{FF2B5EF4-FFF2-40B4-BE49-F238E27FC236}">
                <a16:creationId xmlns:a16="http://schemas.microsoft.com/office/drawing/2014/main" id="{A121D9FF-1643-90F3-57C8-60F12D97406C}"/>
              </a:ext>
            </a:extLst>
          </p:cNvPr>
          <p:cNvSpPr/>
          <p:nvPr/>
        </p:nvSpPr>
        <p:spPr>
          <a:xfrm>
            <a:off x="2130876" y="3196094"/>
            <a:ext cx="560616" cy="337458"/>
          </a:xfrm>
          <a:prstGeom prst="down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8" name="Picture 67" descr="A computer screen with colorful rectangular objects&#10;&#10;Description automatically generated with medium confidence">
            <a:extLst>
              <a:ext uri="{FF2B5EF4-FFF2-40B4-BE49-F238E27FC236}">
                <a16:creationId xmlns:a16="http://schemas.microsoft.com/office/drawing/2014/main" id="{E02587F4-1091-C21B-7A7F-4B8CB39E37C1}"/>
              </a:ext>
            </a:extLst>
          </p:cNvPr>
          <p:cNvPicPr>
            <a:picLocks noChangeAspect="1"/>
          </p:cNvPicPr>
          <p:nvPr/>
        </p:nvPicPr>
        <p:blipFill rotWithShape="1">
          <a:blip r:embed="rId4">
            <a:extLst>
              <a:ext uri="{28A0092B-C50C-407E-A947-70E740481C1C}">
                <a14:useLocalDpi xmlns:a14="http://schemas.microsoft.com/office/drawing/2010/main" val="0"/>
              </a:ext>
            </a:extLst>
          </a:blip>
          <a:srcRect l="19782"/>
          <a:stretch/>
        </p:blipFill>
        <p:spPr>
          <a:xfrm>
            <a:off x="5716985" y="-20634"/>
            <a:ext cx="3093493" cy="6858000"/>
          </a:xfrm>
          <a:prstGeom prst="rect">
            <a:avLst/>
          </a:prstGeom>
        </p:spPr>
      </p:pic>
      <p:pic>
        <p:nvPicPr>
          <p:cNvPr id="70" name="Picture 69" descr="A diagram of a company&#10;&#10;Description automatically generated with medium confidence">
            <a:extLst>
              <a:ext uri="{FF2B5EF4-FFF2-40B4-BE49-F238E27FC236}">
                <a16:creationId xmlns:a16="http://schemas.microsoft.com/office/drawing/2014/main" id="{621AB625-1DF9-C516-15AE-AC400F99C15E}"/>
              </a:ext>
            </a:extLst>
          </p:cNvPr>
          <p:cNvPicPr>
            <a:picLocks noChangeAspect="1"/>
          </p:cNvPicPr>
          <p:nvPr/>
        </p:nvPicPr>
        <p:blipFill rotWithShape="1">
          <a:blip r:embed="rId5">
            <a:extLst>
              <a:ext uri="{28A0092B-C50C-407E-A947-70E740481C1C}">
                <a14:useLocalDpi xmlns:a14="http://schemas.microsoft.com/office/drawing/2010/main" val="0"/>
              </a:ext>
            </a:extLst>
          </a:blip>
          <a:srcRect l="-1" r="10443"/>
          <a:stretch/>
        </p:blipFill>
        <p:spPr>
          <a:xfrm>
            <a:off x="8737772" y="-20634"/>
            <a:ext cx="3454228" cy="6858000"/>
          </a:xfrm>
          <a:prstGeom prst="rect">
            <a:avLst/>
          </a:prstGeom>
        </p:spPr>
      </p:pic>
      <p:sp>
        <p:nvSpPr>
          <p:cNvPr id="34" name="Flowchart: Alternate Process 33">
            <a:extLst>
              <a:ext uri="{FF2B5EF4-FFF2-40B4-BE49-F238E27FC236}">
                <a16:creationId xmlns:a16="http://schemas.microsoft.com/office/drawing/2014/main" id="{873D351E-F0DE-DC14-236E-C547577EFD82}"/>
              </a:ext>
            </a:extLst>
          </p:cNvPr>
          <p:cNvSpPr/>
          <p:nvPr/>
        </p:nvSpPr>
        <p:spPr>
          <a:xfrm>
            <a:off x="3913415" y="2322210"/>
            <a:ext cx="1175658" cy="337457"/>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WHO</a:t>
            </a:r>
          </a:p>
        </p:txBody>
      </p:sp>
      <p:sp>
        <p:nvSpPr>
          <p:cNvPr id="31" name="Flowchart: Alternate Process 30">
            <a:extLst>
              <a:ext uri="{FF2B5EF4-FFF2-40B4-BE49-F238E27FC236}">
                <a16:creationId xmlns:a16="http://schemas.microsoft.com/office/drawing/2014/main" id="{FA1B3C98-5BF1-1FC2-E31E-9643B38B957A}"/>
              </a:ext>
            </a:extLst>
          </p:cNvPr>
          <p:cNvSpPr/>
          <p:nvPr/>
        </p:nvSpPr>
        <p:spPr>
          <a:xfrm>
            <a:off x="130628" y="1796142"/>
            <a:ext cx="4659086" cy="337457"/>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The Research – from other countries</a:t>
            </a:r>
          </a:p>
        </p:txBody>
      </p:sp>
      <p:sp>
        <p:nvSpPr>
          <p:cNvPr id="8" name="Flowchart: Process 7">
            <a:extLst>
              <a:ext uri="{FF2B5EF4-FFF2-40B4-BE49-F238E27FC236}">
                <a16:creationId xmlns:a16="http://schemas.microsoft.com/office/drawing/2014/main" id="{B5B836FF-552C-CC29-21F1-7A47F4EE81F8}"/>
              </a:ext>
            </a:extLst>
          </p:cNvPr>
          <p:cNvSpPr/>
          <p:nvPr/>
        </p:nvSpPr>
        <p:spPr>
          <a:xfrm>
            <a:off x="3140529" y="771422"/>
            <a:ext cx="1480458" cy="274865"/>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Aging population</a:t>
            </a:r>
          </a:p>
        </p:txBody>
      </p:sp>
      <p:sp>
        <p:nvSpPr>
          <p:cNvPr id="2" name="Flowchart: Process 1">
            <a:extLst>
              <a:ext uri="{FF2B5EF4-FFF2-40B4-BE49-F238E27FC236}">
                <a16:creationId xmlns:a16="http://schemas.microsoft.com/office/drawing/2014/main" id="{5EA4A5A8-CF63-6733-7AA1-305BB06DA8DD}"/>
              </a:ext>
            </a:extLst>
          </p:cNvPr>
          <p:cNvSpPr/>
          <p:nvPr/>
        </p:nvSpPr>
        <p:spPr>
          <a:xfrm>
            <a:off x="130628" y="257803"/>
            <a:ext cx="4659086" cy="274865"/>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Issues</a:t>
            </a:r>
          </a:p>
        </p:txBody>
      </p:sp>
      <p:sp>
        <p:nvSpPr>
          <p:cNvPr id="66" name="Arrow: Bent-Up 65">
            <a:extLst>
              <a:ext uri="{FF2B5EF4-FFF2-40B4-BE49-F238E27FC236}">
                <a16:creationId xmlns:a16="http://schemas.microsoft.com/office/drawing/2014/main" id="{E4E37EF0-51A2-DE23-F68E-F71B80A464D1}"/>
              </a:ext>
            </a:extLst>
          </p:cNvPr>
          <p:cNvSpPr/>
          <p:nvPr/>
        </p:nvSpPr>
        <p:spPr>
          <a:xfrm rot="5400000">
            <a:off x="3068698" y="3057882"/>
            <a:ext cx="1491653" cy="3222171"/>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72" name="Picture 71" descr="A diagram of a key&#10;&#10;Description automatically generated">
            <a:extLst>
              <a:ext uri="{FF2B5EF4-FFF2-40B4-BE49-F238E27FC236}">
                <a16:creationId xmlns:a16="http://schemas.microsoft.com/office/drawing/2014/main" id="{C50E412A-0873-BE17-A116-778904708592}"/>
              </a:ext>
            </a:extLst>
          </p:cNvPr>
          <p:cNvPicPr>
            <a:picLocks noChangeAspect="1"/>
          </p:cNvPicPr>
          <p:nvPr/>
        </p:nvPicPr>
        <p:blipFill rotWithShape="1">
          <a:blip r:embed="rId6">
            <a:extLst>
              <a:ext uri="{28A0092B-C50C-407E-A947-70E740481C1C}">
                <a14:useLocalDpi xmlns:a14="http://schemas.microsoft.com/office/drawing/2010/main" val="0"/>
              </a:ext>
            </a:extLst>
          </a:blip>
          <a:srcRect t="24686" b="27228"/>
          <a:stretch/>
        </p:blipFill>
        <p:spPr>
          <a:xfrm>
            <a:off x="4212395" y="5553114"/>
            <a:ext cx="1504590" cy="1285979"/>
          </a:xfrm>
          <a:prstGeom prst="rect">
            <a:avLst/>
          </a:prstGeom>
        </p:spPr>
      </p:pic>
      <p:sp>
        <p:nvSpPr>
          <p:cNvPr id="73" name="TextBox 72">
            <a:extLst>
              <a:ext uri="{FF2B5EF4-FFF2-40B4-BE49-F238E27FC236}">
                <a16:creationId xmlns:a16="http://schemas.microsoft.com/office/drawing/2014/main" id="{D638953D-BFE7-93B6-C7BF-CF5E001D48D4}"/>
              </a:ext>
            </a:extLst>
          </p:cNvPr>
          <p:cNvSpPr txBox="1"/>
          <p:nvPr/>
        </p:nvSpPr>
        <p:spPr>
          <a:xfrm>
            <a:off x="705840" y="5966117"/>
            <a:ext cx="2890159" cy="371879"/>
          </a:xfrm>
          <a:prstGeom prst="rect">
            <a:avLst/>
          </a:prstGeom>
          <a:noFill/>
        </p:spPr>
        <p:txBody>
          <a:bodyPr wrap="square" rtlCol="0">
            <a:spAutoFit/>
          </a:bodyPr>
          <a:lstStyle/>
          <a:p>
            <a:r>
              <a:rPr lang="en-US" b="1" dirty="0"/>
              <a:t>APENDIX I</a:t>
            </a:r>
          </a:p>
        </p:txBody>
      </p:sp>
    </p:spTree>
    <p:extLst>
      <p:ext uri="{BB962C8B-B14F-4D97-AF65-F5344CB8AC3E}">
        <p14:creationId xmlns:p14="http://schemas.microsoft.com/office/powerpoint/2010/main" val="2417318613"/>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3">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15">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17">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up of a sphere&#10;&#10;Description automatically generated">
            <a:extLst>
              <a:ext uri="{FF2B5EF4-FFF2-40B4-BE49-F238E27FC236}">
                <a16:creationId xmlns:a16="http://schemas.microsoft.com/office/drawing/2014/main" id="{0CD156DA-4484-C320-FE5F-8F4774D5AC5A}"/>
              </a:ext>
            </a:extLst>
          </p:cNvPr>
          <p:cNvPicPr>
            <a:picLocks noChangeAspect="1"/>
          </p:cNvPicPr>
          <p:nvPr/>
        </p:nvPicPr>
        <p:blipFill rotWithShape="1">
          <a:blip r:embed="rId3"/>
          <a:srcRect t="19"/>
          <a:stretch/>
        </p:blipFill>
        <p:spPr>
          <a:xfrm>
            <a:off x="1832791" y="2042160"/>
            <a:ext cx="3300309" cy="1856072"/>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2A3074D3-57B0-714B-4453-5CD0615E5361}"/>
              </a:ext>
            </a:extLst>
          </p:cNvPr>
          <p:cNvPicPr>
            <a:picLocks noChangeAspect="1"/>
          </p:cNvPicPr>
          <p:nvPr/>
        </p:nvPicPr>
        <p:blipFill>
          <a:blip r:embed="rId4"/>
          <a:stretch>
            <a:fillRect/>
          </a:stretch>
        </p:blipFill>
        <p:spPr>
          <a:xfrm>
            <a:off x="6598221" y="2557397"/>
            <a:ext cx="5096955" cy="2606085"/>
          </a:xfrm>
          <a:prstGeom prst="rect">
            <a:avLst/>
          </a:prstGeom>
        </p:spPr>
      </p:pic>
    </p:spTree>
    <p:extLst>
      <p:ext uri="{BB962C8B-B14F-4D97-AF65-F5344CB8AC3E}">
        <p14:creationId xmlns:p14="http://schemas.microsoft.com/office/powerpoint/2010/main" val="201931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Picture 1" descr="Front steps and columns of a majestic city building">
            <a:extLst>
              <a:ext uri="{FF2B5EF4-FFF2-40B4-BE49-F238E27FC236}">
                <a16:creationId xmlns:a16="http://schemas.microsoft.com/office/drawing/2014/main" id="{DED5BBAA-0A09-DAAA-BACA-CA745E1C19A1}"/>
              </a:ext>
            </a:extLst>
          </p:cNvPr>
          <p:cNvPicPr>
            <a:picLocks noChangeAspect="1"/>
          </p:cNvPicPr>
          <p:nvPr/>
        </p:nvPicPr>
        <p:blipFill rotWithShape="1">
          <a:blip r:embed="rId3"/>
          <a:srcRect l="3184" r="-1" b="-1"/>
          <a:stretch/>
        </p:blipFill>
        <p:spPr>
          <a:xfrm>
            <a:off x="20" y="10"/>
            <a:ext cx="9947062" cy="6857990"/>
          </a:xfrm>
          <a:prstGeom prst="rect">
            <a:avLst/>
          </a:prstGeom>
        </p:spPr>
      </p:pic>
      <p:sp>
        <p:nvSpPr>
          <p:cNvPr id="16"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TextBox 2">
            <a:extLst>
              <a:ext uri="{FF2B5EF4-FFF2-40B4-BE49-F238E27FC236}">
                <a16:creationId xmlns:a16="http://schemas.microsoft.com/office/drawing/2014/main" id="{C1F1AF27-2026-ED6E-385D-7A166D7E5A31}"/>
              </a:ext>
            </a:extLst>
          </p:cNvPr>
          <p:cNvSpPr txBox="1"/>
          <p:nvPr/>
        </p:nvSpPr>
        <p:spPr>
          <a:xfrm>
            <a:off x="8046720" y="1045597"/>
            <a:ext cx="3633746" cy="1588422"/>
          </a:xfrm>
          <a:prstGeom prst="rect">
            <a:avLst/>
          </a:prstGeom>
        </p:spPr>
        <p:txBody>
          <a:bodyPr vert="horz" lIns="91440" tIns="45720" rIns="91440" bIns="45720" rtlCol="0" anchor="b">
            <a:normAutofit fontScale="85000" lnSpcReduction="20000"/>
          </a:bodyPr>
          <a:lstStyle/>
          <a:p>
            <a:pPr marL="0" marR="0">
              <a:lnSpc>
                <a:spcPct val="90000"/>
              </a:lnSpc>
              <a:spcBef>
                <a:spcPct val="0"/>
              </a:spcBef>
              <a:spcAft>
                <a:spcPts val="600"/>
              </a:spcAft>
            </a:pPr>
            <a:r>
              <a:rPr lang="en-US" sz="3600" b="1" dirty="0">
                <a:effectLst/>
                <a:latin typeface="+mj-lt"/>
                <a:ea typeface="+mj-ea"/>
                <a:cs typeface="+mj-cs"/>
              </a:rPr>
              <a:t>California Health in All Policies [</a:t>
            </a:r>
            <a:r>
              <a:rPr lang="en-US" sz="3600" b="1" dirty="0" err="1">
                <a:effectLst/>
                <a:latin typeface="+mj-lt"/>
                <a:ea typeface="+mj-ea"/>
                <a:cs typeface="+mj-cs"/>
              </a:rPr>
              <a:t>HiAP</a:t>
            </a:r>
            <a:r>
              <a:rPr lang="en-US" sz="3600" b="1" dirty="0">
                <a:effectLst/>
                <a:latin typeface="+mj-lt"/>
                <a:ea typeface="+mj-ea"/>
                <a:cs typeface="+mj-cs"/>
              </a:rPr>
              <a:t>] Executive Order </a:t>
            </a:r>
          </a:p>
          <a:p>
            <a:pPr marL="0" marR="0">
              <a:lnSpc>
                <a:spcPct val="90000"/>
              </a:lnSpc>
              <a:spcBef>
                <a:spcPct val="0"/>
              </a:spcBef>
              <a:spcAft>
                <a:spcPts val="600"/>
              </a:spcAft>
            </a:pPr>
            <a:r>
              <a:rPr lang="en-US" sz="3600" b="1" dirty="0">
                <a:effectLst/>
                <a:latin typeface="+mj-lt"/>
                <a:ea typeface="+mj-ea"/>
                <a:cs typeface="+mj-cs"/>
              </a:rPr>
              <a:t>S-04-10</a:t>
            </a:r>
            <a:endParaRPr lang="en-US" sz="3600" dirty="0">
              <a:effectLst/>
              <a:latin typeface="+mj-lt"/>
              <a:ea typeface="+mj-ea"/>
              <a:cs typeface="+mj-cs"/>
            </a:endParaRPr>
          </a:p>
        </p:txBody>
      </p:sp>
      <p:sp>
        <p:nvSpPr>
          <p:cNvPr id="4" name="TextBox 3">
            <a:extLst>
              <a:ext uri="{FF2B5EF4-FFF2-40B4-BE49-F238E27FC236}">
                <a16:creationId xmlns:a16="http://schemas.microsoft.com/office/drawing/2014/main" id="{E851B1C8-E251-25F0-7969-7ECC4FE7DDD5}"/>
              </a:ext>
            </a:extLst>
          </p:cNvPr>
          <p:cNvSpPr txBox="1"/>
          <p:nvPr/>
        </p:nvSpPr>
        <p:spPr>
          <a:xfrm>
            <a:off x="8046719" y="2722729"/>
            <a:ext cx="3633747" cy="2700062"/>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400"/>
              <a:t>Issued by Governor Schwarzenegger February 23, 2010</a:t>
            </a:r>
          </a:p>
          <a:p>
            <a:pPr marL="57150" indent="-228600">
              <a:lnSpc>
                <a:spcPct val="90000"/>
              </a:lnSpc>
              <a:spcAft>
                <a:spcPts val="600"/>
              </a:spcAft>
              <a:buFont typeface="Arial" panose="020B0604020202020204" pitchFamily="34" charset="0"/>
              <a:buChar char="•"/>
            </a:pPr>
            <a:endParaRPr lang="en-US" sz="1400"/>
          </a:p>
          <a:p>
            <a:pPr marL="285750" indent="-228600">
              <a:lnSpc>
                <a:spcPct val="90000"/>
              </a:lnSpc>
              <a:spcAft>
                <a:spcPts val="600"/>
              </a:spcAft>
              <a:buFont typeface="Arial" panose="020B0604020202020204" pitchFamily="34" charset="0"/>
              <a:buChar char="•"/>
            </a:pPr>
            <a:r>
              <a:rPr lang="en-US" sz="1400"/>
              <a:t>Established California HiAP Task Force</a:t>
            </a:r>
          </a:p>
          <a:p>
            <a:pPr marL="57150" indent="-228600">
              <a:lnSpc>
                <a:spcPct val="90000"/>
              </a:lnSpc>
              <a:spcAft>
                <a:spcPts val="600"/>
              </a:spcAft>
              <a:buFont typeface="Arial" panose="020B0604020202020204" pitchFamily="34" charset="0"/>
              <a:buChar char="•"/>
            </a:pPr>
            <a:endParaRPr lang="en-US" sz="1400"/>
          </a:p>
          <a:p>
            <a:pPr marL="285750" indent="-228600">
              <a:lnSpc>
                <a:spcPct val="90000"/>
              </a:lnSpc>
              <a:spcAft>
                <a:spcPts val="600"/>
              </a:spcAft>
              <a:buFont typeface="Arial" panose="020B0604020202020204" pitchFamily="34" charset="0"/>
              <a:buChar char="•"/>
            </a:pPr>
            <a:r>
              <a:rPr lang="en-US" sz="1400"/>
              <a:t>First in the Nation to do so</a:t>
            </a:r>
          </a:p>
          <a:p>
            <a:pPr marL="57150" indent="-228600">
              <a:lnSpc>
                <a:spcPct val="90000"/>
              </a:lnSpc>
              <a:spcAft>
                <a:spcPts val="600"/>
              </a:spcAft>
              <a:buFont typeface="Arial" panose="020B0604020202020204" pitchFamily="34" charset="0"/>
              <a:buChar char="•"/>
            </a:pPr>
            <a:endParaRPr lang="en-US" sz="1400"/>
          </a:p>
          <a:p>
            <a:pPr marL="285750" indent="-228600">
              <a:lnSpc>
                <a:spcPct val="90000"/>
              </a:lnSpc>
              <a:spcAft>
                <a:spcPts val="600"/>
              </a:spcAft>
              <a:buFont typeface="Arial" panose="020B0604020202020204" pitchFamily="34" charset="0"/>
              <a:buChar char="•"/>
            </a:pPr>
            <a:r>
              <a:rPr lang="en-US" sz="1400"/>
              <a:t>Convenes over 20 State agencies and departments as well as public and private stakeholders</a:t>
            </a:r>
          </a:p>
        </p:txBody>
      </p:sp>
      <p:sp>
        <p:nvSpPr>
          <p:cNvPr id="5" name="TextBox 4">
            <a:extLst>
              <a:ext uri="{FF2B5EF4-FFF2-40B4-BE49-F238E27FC236}">
                <a16:creationId xmlns:a16="http://schemas.microsoft.com/office/drawing/2014/main" id="{54F952C9-810A-CCA8-C005-82548875EE8D}"/>
              </a:ext>
            </a:extLst>
          </p:cNvPr>
          <p:cNvSpPr txBox="1"/>
          <p:nvPr/>
        </p:nvSpPr>
        <p:spPr>
          <a:xfrm>
            <a:off x="9589024" y="6262616"/>
            <a:ext cx="3254300" cy="307777"/>
          </a:xfrm>
          <a:prstGeom prst="rect">
            <a:avLst/>
          </a:prstGeom>
          <a:noFill/>
        </p:spPr>
        <p:txBody>
          <a:bodyPr wrap="square" rtlCol="0">
            <a:spAutoFit/>
          </a:bodyPr>
          <a:lstStyle/>
          <a:p>
            <a:r>
              <a:rPr lang="en-US" sz="1400" dirty="0">
                <a:solidFill>
                  <a:srgbClr val="000000"/>
                </a:solidFill>
                <a:effectLst/>
                <a:latin typeface="Times New Roman" panose="02020603050405020304" pitchFamily="18" charset="0"/>
                <a:ea typeface="Calibri" panose="020F0502020204030204" pitchFamily="34" charset="0"/>
              </a:rPr>
              <a:t>(Exec. Order No. S-04-10, 2010)</a:t>
            </a:r>
            <a:endParaRPr lang="en-US" sz="1400" dirty="0"/>
          </a:p>
        </p:txBody>
      </p:sp>
    </p:spTree>
    <p:extLst>
      <p:ext uri="{BB962C8B-B14F-4D97-AF65-F5344CB8AC3E}">
        <p14:creationId xmlns:p14="http://schemas.microsoft.com/office/powerpoint/2010/main" val="65432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7" descr="A close-up of a network&#10;&#10;Description automatically generated">
            <a:extLst>
              <a:ext uri="{FF2B5EF4-FFF2-40B4-BE49-F238E27FC236}">
                <a16:creationId xmlns:a16="http://schemas.microsoft.com/office/drawing/2014/main" id="{75757F80-072E-8967-39F0-92D3F6A53FCC}"/>
              </a:ext>
            </a:extLst>
          </p:cNvPr>
          <p:cNvPicPr>
            <a:picLocks noChangeAspect="1"/>
          </p:cNvPicPr>
          <p:nvPr/>
        </p:nvPicPr>
        <p:blipFill rotWithShape="1">
          <a:blip r:embed="rId3"/>
          <a:srcRect l="12501" r="-1" b="-1"/>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a:noFill/>
        </p:spPr>
      </p:pic>
      <p:sp>
        <p:nvSpPr>
          <p:cNvPr id="11" name="Freeform: Shape 10">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13" name="Freeform: Shape 12">
            <a:extLst>
              <a:ext uri="{FF2B5EF4-FFF2-40B4-BE49-F238E27FC236}">
                <a16:creationId xmlns:a16="http://schemas.microsoft.com/office/drawing/2014/main" id="{CA35125A-A1A4-40EB-B5EE-4371BC4DD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47004" cy="6858000"/>
          </a:xfrm>
          <a:custGeom>
            <a:avLst/>
            <a:gdLst>
              <a:gd name="connsiteX0" fmla="*/ 39602 w 7347004"/>
              <a:gd name="connsiteY0" fmla="*/ 0 h 6858000"/>
              <a:gd name="connsiteX1" fmla="*/ 5675927 w 7347004"/>
              <a:gd name="connsiteY1" fmla="*/ 0 h 6858000"/>
              <a:gd name="connsiteX2" fmla="*/ 5698706 w 7347004"/>
              <a:gd name="connsiteY2" fmla="*/ 14997 h 6858000"/>
              <a:gd name="connsiteX3" fmla="*/ 7347004 w 7347004"/>
              <a:gd name="connsiteY3" fmla="*/ 3621656 h 6858000"/>
              <a:gd name="connsiteX4" fmla="*/ 5417159 w 7347004"/>
              <a:gd name="connsiteY4" fmla="*/ 6374814 h 6858000"/>
              <a:gd name="connsiteX5" fmla="*/ 4885213 w 7347004"/>
              <a:gd name="connsiteY5" fmla="*/ 6780599 h 6858000"/>
              <a:gd name="connsiteX6" fmla="*/ 4770148 w 7347004"/>
              <a:gd name="connsiteY6" fmla="*/ 6858000 h 6858000"/>
              <a:gd name="connsiteX7" fmla="*/ 850790 w 7347004"/>
              <a:gd name="connsiteY7" fmla="*/ 6858000 h 6858000"/>
              <a:gd name="connsiteX8" fmla="*/ 39602 w 7347004"/>
              <a:gd name="connsiteY8" fmla="*/ 6858000 h 6858000"/>
              <a:gd name="connsiteX9" fmla="*/ 0 w 7347004"/>
              <a:gd name="connsiteY9" fmla="*/ 6858000 h 6858000"/>
              <a:gd name="connsiteX10" fmla="*/ 0 w 7347004"/>
              <a:gd name="connsiteY10" fmla="*/ 1 h 6858000"/>
              <a:gd name="connsiteX11" fmla="*/ 39602 w 7347004"/>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7004" h="6858000">
                <a:moveTo>
                  <a:pt x="39602" y="0"/>
                </a:moveTo>
                <a:lnTo>
                  <a:pt x="5675927" y="0"/>
                </a:lnTo>
                <a:lnTo>
                  <a:pt x="5698706" y="14997"/>
                </a:lnTo>
                <a:cubicBezTo>
                  <a:pt x="6756281" y="754641"/>
                  <a:pt x="7347004" y="2093192"/>
                  <a:pt x="7347004" y="3621656"/>
                </a:cubicBezTo>
                <a:cubicBezTo>
                  <a:pt x="7347004" y="4969131"/>
                  <a:pt x="6390781" y="5602839"/>
                  <a:pt x="5417159" y="6374814"/>
                </a:cubicBezTo>
                <a:cubicBezTo>
                  <a:pt x="5239858" y="6515397"/>
                  <a:pt x="5064178" y="6653108"/>
                  <a:pt x="4885213" y="6780599"/>
                </a:cubicBezTo>
                <a:lnTo>
                  <a:pt x="4770148" y="6858000"/>
                </a:lnTo>
                <a:lnTo>
                  <a:pt x="850790" y="6858000"/>
                </a:lnTo>
                <a:lnTo>
                  <a:pt x="39602" y="6858000"/>
                </a:lnTo>
                <a:lnTo>
                  <a:pt x="0" y="6858000"/>
                </a:lnTo>
                <a:lnTo>
                  <a:pt x="0" y="1"/>
                </a:lnTo>
                <a:lnTo>
                  <a:pt x="39602" y="1"/>
                </a:ln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Meiryo"/>
            </a:endParaRPr>
          </a:p>
        </p:txBody>
      </p:sp>
      <p:sp>
        <p:nvSpPr>
          <p:cNvPr id="15" name="Freeform: Shape 14">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extBox 1">
            <a:extLst>
              <a:ext uri="{FF2B5EF4-FFF2-40B4-BE49-F238E27FC236}">
                <a16:creationId xmlns:a16="http://schemas.microsoft.com/office/drawing/2014/main" id="{17CA99ED-24A4-6421-34B4-5E100E9F3E10}"/>
              </a:ext>
            </a:extLst>
          </p:cNvPr>
          <p:cNvSpPr txBox="1"/>
          <p:nvPr/>
        </p:nvSpPr>
        <p:spPr>
          <a:xfrm>
            <a:off x="1179576" y="442913"/>
            <a:ext cx="4780129" cy="16398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dirty="0">
                <a:latin typeface="+mj-lt"/>
                <a:ea typeface="+mj-ea"/>
                <a:cs typeface="+mj-cs"/>
              </a:rPr>
              <a:t>What is </a:t>
            </a:r>
            <a:r>
              <a:rPr lang="en-US" sz="3600" b="1" dirty="0" err="1">
                <a:latin typeface="+mj-lt"/>
                <a:ea typeface="+mj-ea"/>
                <a:cs typeface="+mj-cs"/>
              </a:rPr>
              <a:t>HiAP</a:t>
            </a:r>
            <a:r>
              <a:rPr lang="en-US" sz="3600" b="1" dirty="0">
                <a:latin typeface="+mj-lt"/>
                <a:ea typeface="+mj-ea"/>
                <a:cs typeface="+mj-cs"/>
              </a:rPr>
              <a:t>?</a:t>
            </a:r>
          </a:p>
        </p:txBody>
      </p:sp>
      <p:sp>
        <p:nvSpPr>
          <p:cNvPr id="4" name="TextBox 3">
            <a:extLst>
              <a:ext uri="{FF2B5EF4-FFF2-40B4-BE49-F238E27FC236}">
                <a16:creationId xmlns:a16="http://schemas.microsoft.com/office/drawing/2014/main" id="{0A0139DA-FEAC-F74E-D947-07BE9F88FB5E}"/>
              </a:ext>
            </a:extLst>
          </p:cNvPr>
          <p:cNvSpPr txBox="1"/>
          <p:nvPr/>
        </p:nvSpPr>
        <p:spPr>
          <a:xfrm>
            <a:off x="1179577" y="2312988"/>
            <a:ext cx="5084746" cy="365125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600">
                <a:effectLst/>
              </a:rPr>
              <a:t>a policy framework and approach</a:t>
            </a:r>
          </a:p>
          <a:p>
            <a:pPr marL="285750" indent="-228600">
              <a:lnSpc>
                <a:spcPct val="90000"/>
              </a:lnSpc>
              <a:spcAft>
                <a:spcPts val="600"/>
              </a:spcAft>
              <a:buFont typeface="Arial" panose="020B0604020202020204" pitchFamily="34" charset="0"/>
              <a:buChar char="•"/>
            </a:pPr>
            <a:endParaRPr lang="en-US" sz="1600"/>
          </a:p>
          <a:p>
            <a:pPr marL="285750" indent="-228600">
              <a:lnSpc>
                <a:spcPct val="90000"/>
              </a:lnSpc>
              <a:spcAft>
                <a:spcPts val="600"/>
              </a:spcAft>
              <a:buFont typeface="Arial" panose="020B0604020202020204" pitchFamily="34" charset="0"/>
              <a:buChar char="•"/>
            </a:pPr>
            <a:r>
              <a:rPr lang="en-US" sz="1600">
                <a:effectLst/>
              </a:rPr>
              <a:t>Emphasizes significance of cross-sector cooperation</a:t>
            </a:r>
          </a:p>
          <a:p>
            <a:pPr marL="285750" indent="-228600">
              <a:lnSpc>
                <a:spcPct val="90000"/>
              </a:lnSpc>
              <a:spcAft>
                <a:spcPts val="600"/>
              </a:spcAft>
              <a:buFont typeface="Arial" panose="020B0604020202020204" pitchFamily="34" charset="0"/>
              <a:buChar char="•"/>
            </a:pPr>
            <a:endParaRPr lang="en-US" sz="1600"/>
          </a:p>
          <a:p>
            <a:pPr marL="285750" indent="-228600">
              <a:lnSpc>
                <a:spcPct val="90000"/>
              </a:lnSpc>
              <a:spcAft>
                <a:spcPts val="600"/>
              </a:spcAft>
              <a:buFont typeface="Arial" panose="020B0604020202020204" pitchFamily="34" charset="0"/>
              <a:buChar char="•"/>
            </a:pPr>
            <a:r>
              <a:rPr lang="en-US" sz="1600" i="0">
                <a:effectLst/>
              </a:rPr>
              <a:t>Shifts focus from biology to behavioral and lifestyle factors.</a:t>
            </a:r>
          </a:p>
          <a:p>
            <a:pPr marL="285750" indent="-228600">
              <a:lnSpc>
                <a:spcPct val="90000"/>
              </a:lnSpc>
              <a:spcAft>
                <a:spcPts val="600"/>
              </a:spcAft>
              <a:buFont typeface="Arial" panose="020B0604020202020204" pitchFamily="34" charset="0"/>
              <a:buChar char="•"/>
            </a:pPr>
            <a:endParaRPr lang="en-US" sz="1600"/>
          </a:p>
          <a:p>
            <a:pPr marL="285750" indent="-228600">
              <a:lnSpc>
                <a:spcPct val="90000"/>
              </a:lnSpc>
              <a:spcAft>
                <a:spcPts val="600"/>
              </a:spcAft>
              <a:buFont typeface="Arial" panose="020B0604020202020204" pitchFamily="34" charset="0"/>
              <a:buChar char="•"/>
            </a:pPr>
            <a:r>
              <a:rPr lang="en-US" sz="1600">
                <a:effectLst/>
              </a:rPr>
              <a:t>integrates health, well-being, and equity across policy development, implementation, and assessment</a:t>
            </a:r>
          </a:p>
          <a:p>
            <a:pPr marL="285750" indent="-228600">
              <a:lnSpc>
                <a:spcPct val="90000"/>
              </a:lnSpc>
              <a:spcAft>
                <a:spcPts val="600"/>
              </a:spcAft>
              <a:buFont typeface="Arial" panose="020B0604020202020204" pitchFamily="34" charset="0"/>
              <a:buChar char="•"/>
            </a:pPr>
            <a:endParaRPr lang="en-US" sz="1600"/>
          </a:p>
          <a:p>
            <a:pPr marL="285750" indent="-228600">
              <a:lnSpc>
                <a:spcPct val="90000"/>
              </a:lnSpc>
              <a:spcAft>
                <a:spcPts val="600"/>
              </a:spcAft>
              <a:buFont typeface="Arial" panose="020B0604020202020204" pitchFamily="34" charset="0"/>
              <a:buChar char="•"/>
            </a:pPr>
            <a:r>
              <a:rPr lang="en-US" sz="1600">
                <a:effectLst/>
              </a:rPr>
              <a:t>differs from related approaches by deliberate cross-sector collaboration </a:t>
            </a:r>
            <a:r>
              <a:rPr lang="en-US" sz="1600"/>
              <a:t>with </a:t>
            </a:r>
            <a:r>
              <a:rPr lang="en-US" sz="1600">
                <a:effectLst/>
              </a:rPr>
              <a:t>public and private decision-makers and community-based stakeholders</a:t>
            </a:r>
            <a:endParaRPr lang="en-US" sz="1600" dirty="0"/>
          </a:p>
        </p:txBody>
      </p:sp>
      <p:sp>
        <p:nvSpPr>
          <p:cNvPr id="5" name="TextBox 4">
            <a:extLst>
              <a:ext uri="{FF2B5EF4-FFF2-40B4-BE49-F238E27FC236}">
                <a16:creationId xmlns:a16="http://schemas.microsoft.com/office/drawing/2014/main" id="{046287F4-22F1-A35E-B208-D14079967049}"/>
              </a:ext>
            </a:extLst>
          </p:cNvPr>
          <p:cNvSpPr txBox="1"/>
          <p:nvPr/>
        </p:nvSpPr>
        <p:spPr>
          <a:xfrm>
            <a:off x="5039911" y="5964238"/>
            <a:ext cx="2535264" cy="338554"/>
          </a:xfrm>
          <a:prstGeom prst="rect">
            <a:avLst/>
          </a:prstGeom>
          <a:noFill/>
        </p:spPr>
        <p:txBody>
          <a:bodyPr wrap="square" rtlCol="0">
            <a:spAutoFit/>
          </a:bodyPr>
          <a:lstStyle/>
          <a:p>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(Pepin et al., 2017</a:t>
            </a:r>
            <a:r>
              <a:rPr lang="en-US" sz="1600" dirty="0">
                <a:solidFill>
                  <a:srgbClr val="000000"/>
                </a:solidFill>
                <a:effectLst/>
                <a:latin typeface="Times New Roman" panose="02020603050405020304" pitchFamily="18" charset="0"/>
                <a:ea typeface="Calibri" panose="020F0502020204030204" pitchFamily="34" charset="0"/>
              </a:rPr>
              <a:t>)</a:t>
            </a:r>
            <a:endParaRPr lang="en-US" sz="1600" dirty="0"/>
          </a:p>
        </p:txBody>
      </p:sp>
    </p:spTree>
    <p:extLst>
      <p:ext uri="{BB962C8B-B14F-4D97-AF65-F5344CB8AC3E}">
        <p14:creationId xmlns:p14="http://schemas.microsoft.com/office/powerpoint/2010/main" val="108668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2" name="Object 1">
            <a:extLst>
              <a:ext uri="{FF2B5EF4-FFF2-40B4-BE49-F238E27FC236}">
                <a16:creationId xmlns:a16="http://schemas.microsoft.com/office/drawing/2014/main" id="{4D2AB1DF-5A36-3AD5-E858-260F1163E2C0}"/>
              </a:ext>
            </a:extLst>
          </p:cNvPr>
          <p:cNvGraphicFramePr>
            <a:graphicFrameLocks noChangeAspect="1"/>
          </p:cNvGraphicFramePr>
          <p:nvPr>
            <p:extLst>
              <p:ext uri="{D42A27DB-BD31-4B8C-83A1-F6EECF244321}">
                <p14:modId xmlns:p14="http://schemas.microsoft.com/office/powerpoint/2010/main" val="3791059548"/>
              </p:ext>
            </p:extLst>
          </p:nvPr>
        </p:nvGraphicFramePr>
        <p:xfrm>
          <a:off x="4379594" y="26502"/>
          <a:ext cx="4827483" cy="6831498"/>
        </p:xfrm>
        <a:graphic>
          <a:graphicData uri="http://schemas.openxmlformats.org/presentationml/2006/ole">
            <mc:AlternateContent xmlns:mc="http://schemas.openxmlformats.org/markup-compatibility/2006">
              <mc:Choice xmlns:v="urn:schemas-microsoft-com:vml" Requires="v">
                <p:oleObj name="Acrobat Document" r:id="rId3" imgW="3778102" imgH="5346412" progId="Acrobat.Document.DC">
                  <p:embed/>
                </p:oleObj>
              </mc:Choice>
              <mc:Fallback>
                <p:oleObj name="Acrobat Document" r:id="rId3" imgW="3778102" imgH="5346412" progId="Acrobat.Document.DC">
                  <p:embed/>
                  <p:pic>
                    <p:nvPicPr>
                      <p:cNvPr id="2" name="Object 1">
                        <a:extLst>
                          <a:ext uri="{FF2B5EF4-FFF2-40B4-BE49-F238E27FC236}">
                            <a16:creationId xmlns:a16="http://schemas.microsoft.com/office/drawing/2014/main" id="{4D2AB1DF-5A36-3AD5-E858-260F1163E2C0}"/>
                          </a:ext>
                        </a:extLst>
                      </p:cNvPr>
                      <p:cNvPicPr/>
                      <p:nvPr/>
                    </p:nvPicPr>
                    <p:blipFill>
                      <a:blip r:embed="rId4"/>
                      <a:stretch>
                        <a:fillRect/>
                      </a:stretch>
                    </p:blipFill>
                    <p:spPr>
                      <a:xfrm>
                        <a:off x="4379594" y="26502"/>
                        <a:ext cx="4827483" cy="683149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8355929D-B619-8639-87DC-08565CFDB801}"/>
              </a:ext>
            </a:extLst>
          </p:cNvPr>
          <p:cNvSpPr txBox="1"/>
          <p:nvPr/>
        </p:nvSpPr>
        <p:spPr>
          <a:xfrm>
            <a:off x="0" y="741680"/>
            <a:ext cx="4307840" cy="2308324"/>
          </a:xfrm>
          <a:prstGeom prst="rect">
            <a:avLst/>
          </a:prstGeom>
          <a:noFill/>
        </p:spPr>
        <p:txBody>
          <a:bodyPr wrap="square" rtlCol="0">
            <a:spAutoFit/>
          </a:bodyPr>
          <a:lstStyle/>
          <a:p>
            <a:pPr algn="ctr"/>
            <a:r>
              <a:rPr lang="en-US" sz="7200" u="sng" dirty="0" err="1">
                <a:latin typeface="+mj-lt"/>
              </a:rPr>
              <a:t>HiAP</a:t>
            </a:r>
            <a:r>
              <a:rPr lang="en-US" sz="7200" u="sng" dirty="0">
                <a:latin typeface="+mj-lt"/>
              </a:rPr>
              <a:t> </a:t>
            </a:r>
          </a:p>
          <a:p>
            <a:pPr algn="ctr"/>
            <a:r>
              <a:rPr lang="en-US" sz="7200" u="sng" dirty="0">
                <a:latin typeface="+mj-lt"/>
              </a:rPr>
              <a:t>flow chart</a:t>
            </a:r>
          </a:p>
        </p:txBody>
      </p:sp>
      <p:sp>
        <p:nvSpPr>
          <p:cNvPr id="5" name="TextBox 4">
            <a:extLst>
              <a:ext uri="{FF2B5EF4-FFF2-40B4-BE49-F238E27FC236}">
                <a16:creationId xmlns:a16="http://schemas.microsoft.com/office/drawing/2014/main" id="{E19EBC97-C906-471E-8918-CE3A6FDDD08B}"/>
              </a:ext>
            </a:extLst>
          </p:cNvPr>
          <p:cNvSpPr txBox="1"/>
          <p:nvPr/>
        </p:nvSpPr>
        <p:spPr>
          <a:xfrm>
            <a:off x="9375243" y="6341523"/>
            <a:ext cx="2983399" cy="276999"/>
          </a:xfrm>
          <a:prstGeom prst="rect">
            <a:avLst/>
          </a:prstGeom>
          <a:noFill/>
        </p:spPr>
        <p:txBody>
          <a:bodyPr wrap="square" rtlCol="0">
            <a:spAutoFit/>
          </a:bodyPr>
          <a:lstStyle/>
          <a:p>
            <a:r>
              <a:rPr lang="en-US" sz="1200" dirty="0"/>
              <a:t>(World Health Organization [WHO], n.d.)</a:t>
            </a:r>
          </a:p>
        </p:txBody>
      </p:sp>
    </p:spTree>
    <p:extLst>
      <p:ext uri="{BB962C8B-B14F-4D97-AF65-F5344CB8AC3E}">
        <p14:creationId xmlns:p14="http://schemas.microsoft.com/office/powerpoint/2010/main" val="86996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C6C1CF-1440-DC75-2308-601F8F36F053}"/>
              </a:ext>
            </a:extLst>
          </p:cNvPr>
          <p:cNvSpPr txBox="1"/>
          <p:nvPr/>
        </p:nvSpPr>
        <p:spPr>
          <a:xfrm>
            <a:off x="6096000" y="101654"/>
            <a:ext cx="5291663" cy="162877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dirty="0">
                <a:latin typeface="+mj-lt"/>
                <a:ea typeface="+mj-ea"/>
                <a:cs typeface="+mj-cs"/>
              </a:rPr>
              <a:t>Why </a:t>
            </a:r>
            <a:r>
              <a:rPr lang="en-US" sz="4000" b="1" dirty="0" err="1">
                <a:latin typeface="+mj-lt"/>
                <a:ea typeface="+mj-ea"/>
                <a:cs typeface="+mj-cs"/>
              </a:rPr>
              <a:t>HiAP</a:t>
            </a:r>
            <a:r>
              <a:rPr lang="en-US" sz="4000" b="1" dirty="0">
                <a:latin typeface="+mj-lt"/>
                <a:ea typeface="+mj-ea"/>
                <a:cs typeface="+mj-cs"/>
              </a:rPr>
              <a:t>?</a:t>
            </a:r>
          </a:p>
        </p:txBody>
      </p:sp>
      <p:pic>
        <p:nvPicPr>
          <p:cNvPr id="4" name="Picture 7" descr="A close-up of a network&#10;&#10;Description automatically generated">
            <a:extLst>
              <a:ext uri="{FF2B5EF4-FFF2-40B4-BE49-F238E27FC236}">
                <a16:creationId xmlns:a16="http://schemas.microsoft.com/office/drawing/2014/main" id="{474B1A90-7FB2-04E5-7189-3737E9D7E20C}"/>
              </a:ext>
            </a:extLst>
          </p:cNvPr>
          <p:cNvPicPr>
            <a:picLocks noChangeAspect="1"/>
          </p:cNvPicPr>
          <p:nvPr/>
        </p:nvPicPr>
        <p:blipFill rotWithShape="1">
          <a:blip r:embed="rId3"/>
          <a:srcRect l="25628" r="3243"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p:spPr>
      </p:pic>
      <p:sp>
        <p:nvSpPr>
          <p:cNvPr id="3" name="TextBox 2">
            <a:extLst>
              <a:ext uri="{FF2B5EF4-FFF2-40B4-BE49-F238E27FC236}">
                <a16:creationId xmlns:a16="http://schemas.microsoft.com/office/drawing/2014/main" id="{8B86322F-9978-C305-B04B-A2CB50A99277}"/>
              </a:ext>
            </a:extLst>
          </p:cNvPr>
          <p:cNvSpPr txBox="1"/>
          <p:nvPr/>
        </p:nvSpPr>
        <p:spPr>
          <a:xfrm>
            <a:off x="6578603" y="2119314"/>
            <a:ext cx="5613397" cy="4248149"/>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n-US" sz="1400" dirty="0">
                <a:effectLst/>
              </a:rPr>
              <a:t>facing critical problems-climate change, water shortages, fiscal challenges, aging population, and increasing health inequities </a:t>
            </a:r>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r>
              <a:rPr lang="en-US" sz="1400" dirty="0">
                <a:effectLst/>
              </a:rPr>
              <a:t>facing unprecedented levels of chronic disease</a:t>
            </a:r>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r>
              <a:rPr lang="en-US" sz="1400" dirty="0"/>
              <a:t>chronic disease = </a:t>
            </a:r>
            <a:r>
              <a:rPr lang="en-US" sz="1400" dirty="0">
                <a:effectLst/>
              </a:rPr>
              <a:t>75% of all deaths in California + 75% of all U.S. health care expenditures</a:t>
            </a:r>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r>
              <a:rPr lang="en-US" sz="1400" dirty="0"/>
              <a:t>in 2006, Obesity and overweight cost California an estimated $21 billion</a:t>
            </a:r>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r>
              <a:rPr lang="en-US" sz="1400" dirty="0"/>
              <a:t>looking for innovative solutions</a:t>
            </a:r>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r>
              <a:rPr lang="en-US" sz="1400" dirty="0"/>
              <a:t>healthcare contributes small 10-15% to health outcomes</a:t>
            </a:r>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r>
              <a:rPr lang="en-US" sz="1400" dirty="0"/>
              <a:t>health determinates contribute greater to health outcomes</a:t>
            </a:r>
          </a:p>
          <a:p>
            <a:pPr marL="285750"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r>
              <a:rPr lang="en-US" sz="1400" dirty="0"/>
              <a:t>promising results in </a:t>
            </a:r>
            <a:r>
              <a:rPr lang="en-US" sz="1400" dirty="0" err="1"/>
              <a:t>HiAP</a:t>
            </a:r>
            <a:r>
              <a:rPr lang="en-US" sz="1400" dirty="0"/>
              <a:t> in other western countries</a:t>
            </a:r>
          </a:p>
        </p:txBody>
      </p:sp>
      <p:sp>
        <p:nvSpPr>
          <p:cNvPr id="5" name="TextBox 4">
            <a:extLst>
              <a:ext uri="{FF2B5EF4-FFF2-40B4-BE49-F238E27FC236}">
                <a16:creationId xmlns:a16="http://schemas.microsoft.com/office/drawing/2014/main" id="{67AAC756-F3ED-F5BE-D711-906D1E74485F}"/>
              </a:ext>
            </a:extLst>
          </p:cNvPr>
          <p:cNvSpPr txBox="1"/>
          <p:nvPr/>
        </p:nvSpPr>
        <p:spPr>
          <a:xfrm>
            <a:off x="10718800" y="6479347"/>
            <a:ext cx="2214878" cy="276999"/>
          </a:xfrm>
          <a:prstGeom prst="rect">
            <a:avLst/>
          </a:prstGeom>
          <a:noFill/>
        </p:spPr>
        <p:txBody>
          <a:bodyPr wrap="square" rtlCol="0">
            <a:spAutoFit/>
          </a:bodyPr>
          <a:lstStyle/>
          <a:p>
            <a:r>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(“Health”, 2010)</a:t>
            </a:r>
            <a:endParaRPr lang="en-US" sz="1200" dirty="0"/>
          </a:p>
        </p:txBody>
      </p:sp>
    </p:spTree>
    <p:extLst>
      <p:ext uri="{BB962C8B-B14F-4D97-AF65-F5344CB8AC3E}">
        <p14:creationId xmlns:p14="http://schemas.microsoft.com/office/powerpoint/2010/main" val="161758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DD08B4C-C0CD-900E-BC97-7AF6AED18831}"/>
              </a:ext>
            </a:extLst>
          </p:cNvPr>
          <p:cNvSpPr txBox="1"/>
          <p:nvPr/>
        </p:nvSpPr>
        <p:spPr>
          <a:xfrm>
            <a:off x="503822" y="477520"/>
            <a:ext cx="5181510" cy="82667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Why </a:t>
            </a:r>
            <a:r>
              <a:rPr lang="en-US" sz="4000" b="1" dirty="0" err="1">
                <a:latin typeface="+mj-lt"/>
                <a:ea typeface="+mj-ea"/>
                <a:cs typeface="+mj-cs"/>
              </a:rPr>
              <a:t>HiAP</a:t>
            </a:r>
            <a:r>
              <a:rPr lang="en-US" sz="4000" b="1" dirty="0">
                <a:latin typeface="+mj-lt"/>
                <a:ea typeface="+mj-ea"/>
                <a:cs typeface="+mj-cs"/>
              </a:rPr>
              <a:t>? (cont.)</a:t>
            </a:r>
          </a:p>
        </p:txBody>
      </p:sp>
      <p:sp>
        <p:nvSpPr>
          <p:cNvPr id="3" name="TextBox 2">
            <a:extLst>
              <a:ext uri="{FF2B5EF4-FFF2-40B4-BE49-F238E27FC236}">
                <a16:creationId xmlns:a16="http://schemas.microsoft.com/office/drawing/2014/main" id="{791507CA-F46C-05D5-44C6-D708E460B454}"/>
              </a:ext>
            </a:extLst>
          </p:cNvPr>
          <p:cNvSpPr txBox="1"/>
          <p:nvPr/>
        </p:nvSpPr>
        <p:spPr>
          <a:xfrm>
            <a:off x="648930" y="1304199"/>
            <a:ext cx="5181508" cy="5431881"/>
          </a:xfrm>
          <a:prstGeom prst="rect">
            <a:avLst/>
          </a:prstGeom>
        </p:spPr>
        <p:txBody>
          <a:bodyPr vert="horz" lIns="91440" tIns="45720" rIns="91440" bIns="45720" rtlCol="0">
            <a:normAutofit fontScale="92500" lnSpcReduction="20000"/>
          </a:bodyPr>
          <a:lstStyle/>
          <a:p>
            <a:pPr marL="285750" indent="-228600">
              <a:lnSpc>
                <a:spcPct val="90000"/>
              </a:lnSpc>
              <a:spcAft>
                <a:spcPts val="600"/>
              </a:spcAft>
              <a:buFont typeface="Arial" panose="020B0604020202020204" pitchFamily="34" charset="0"/>
              <a:buChar char="•"/>
            </a:pPr>
            <a:r>
              <a:rPr lang="en-US" sz="1600" dirty="0" err="1">
                <a:effectLst/>
              </a:rPr>
              <a:t>HiAP</a:t>
            </a:r>
            <a:r>
              <a:rPr lang="en-US" sz="1600" dirty="0">
                <a:effectLst/>
              </a:rPr>
              <a:t> could address most every concern and match the goals of the state.</a:t>
            </a: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s</a:t>
            </a:r>
            <a:r>
              <a:rPr lang="en-US" sz="1600" dirty="0">
                <a:effectLst/>
              </a:rPr>
              <a:t>ustainable commun</a:t>
            </a:r>
            <a:r>
              <a:rPr lang="en-US" sz="1600" dirty="0"/>
              <a:t>ities playing a crucial role in health aligns with the goals of the Strategic Growth Council (SGC) of California</a:t>
            </a:r>
            <a:endParaRPr lang="en-US" sz="1600" dirty="0">
              <a:effectLst/>
            </a:endParaRP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effectLst/>
              </a:rPr>
              <a:t>local produce consumption enhances health and preserves agricultural lands</a:t>
            </a:r>
          </a:p>
          <a:p>
            <a:pPr marL="571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effectLst/>
              </a:rPr>
              <a:t>policies supporting active transportation promote physical activity and reduce emissions</a:t>
            </a:r>
          </a:p>
          <a:p>
            <a:pPr marL="571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f</a:t>
            </a:r>
            <a:r>
              <a:rPr lang="en-US" sz="1600" dirty="0">
                <a:effectLst/>
              </a:rPr>
              <a:t>ocusing on infill development curbs sprawl, lowers greenhouse gases, and encourages health-friendly housing</a:t>
            </a:r>
          </a:p>
          <a:p>
            <a:pPr marL="571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effectLst/>
              </a:rPr>
              <a:t>good health drives economic sustainability, workforce productivity, and reduces medical care costs</a:t>
            </a:r>
          </a:p>
          <a:p>
            <a:pPr marL="571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a</a:t>
            </a:r>
            <a:r>
              <a:rPr lang="en-US" sz="1600" dirty="0">
                <a:effectLst/>
              </a:rPr>
              <a:t>ddressing the social determinants of health will greatly impact well-being</a:t>
            </a:r>
          </a:p>
          <a:p>
            <a:pPr marL="571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effectLst/>
              </a:rPr>
              <a:t>adopting a </a:t>
            </a:r>
            <a:r>
              <a:rPr lang="en-US" sz="1600" dirty="0" err="1">
                <a:effectLst/>
              </a:rPr>
              <a:t>HiAP</a:t>
            </a:r>
            <a:r>
              <a:rPr lang="en-US" sz="1600" dirty="0">
                <a:effectLst/>
              </a:rPr>
              <a:t> approach, public health agencies can collaborate with various sectors for a comprehensive health improvement</a:t>
            </a:r>
            <a:endParaRPr lang="en-US" sz="1600" dirty="0"/>
          </a:p>
        </p:txBody>
      </p:sp>
      <p:pic>
        <p:nvPicPr>
          <p:cNvPr id="4" name="Picture 7" descr="A close-up of a network&#10;&#10;Description automatically generated">
            <a:extLst>
              <a:ext uri="{FF2B5EF4-FFF2-40B4-BE49-F238E27FC236}">
                <a16:creationId xmlns:a16="http://schemas.microsoft.com/office/drawing/2014/main" id="{2BD218B3-4858-5801-855E-1F27604DED40}"/>
              </a:ext>
            </a:extLst>
          </p:cNvPr>
          <p:cNvPicPr>
            <a:picLocks noChangeAspect="1"/>
          </p:cNvPicPr>
          <p:nvPr/>
        </p:nvPicPr>
        <p:blipFill rotWithShape="1">
          <a:blip r:embed="rId3"/>
          <a:srcRect l="26180" r="3795" b="-1"/>
          <a:stretch/>
        </p:blipFill>
        <p:spPr>
          <a:xfrm>
            <a:off x="6189155" y="10"/>
            <a:ext cx="6002844" cy="6857990"/>
          </a:xfrm>
          <a:prstGeom prst="rect">
            <a:avLst/>
          </a:prstGeom>
          <a:noFill/>
          <a:effectLst/>
        </p:spPr>
      </p:pic>
      <p:sp>
        <p:nvSpPr>
          <p:cNvPr id="5" name="TextBox 4">
            <a:extLst>
              <a:ext uri="{FF2B5EF4-FFF2-40B4-BE49-F238E27FC236}">
                <a16:creationId xmlns:a16="http://schemas.microsoft.com/office/drawing/2014/main" id="{4B882143-5A17-4C10-2C38-946D85A1A7E0}"/>
              </a:ext>
            </a:extLst>
          </p:cNvPr>
          <p:cNvSpPr txBox="1"/>
          <p:nvPr/>
        </p:nvSpPr>
        <p:spPr>
          <a:xfrm>
            <a:off x="6189155" y="6459081"/>
            <a:ext cx="3450771" cy="276999"/>
          </a:xfrm>
          <a:prstGeom prst="rect">
            <a:avLst/>
          </a:prstGeom>
          <a:noFill/>
        </p:spPr>
        <p:txBody>
          <a:bodyPr wrap="square" rtlCol="0">
            <a:spAutoFit/>
          </a:bodyPr>
          <a:lstStyle/>
          <a:p>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(California </a:t>
            </a: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HiAP</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Task Force, n.d.)</a:t>
            </a:r>
            <a:endParaRPr lang="en-US" dirty="0"/>
          </a:p>
        </p:txBody>
      </p:sp>
    </p:spTree>
    <p:extLst>
      <p:ext uri="{BB962C8B-B14F-4D97-AF65-F5344CB8AC3E}">
        <p14:creationId xmlns:p14="http://schemas.microsoft.com/office/powerpoint/2010/main" val="340165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0CD156DA-4484-C320-FE5F-8F4774D5AC5A}"/>
              </a:ext>
            </a:extLst>
          </p:cNvPr>
          <p:cNvPicPr>
            <a:picLocks noChangeAspect="1"/>
          </p:cNvPicPr>
          <p:nvPr/>
        </p:nvPicPr>
        <p:blipFill rotWithShape="1">
          <a:blip r:embed="rId3"/>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2104B2E-ED92-A967-A447-F963B6D048BA}"/>
              </a:ext>
            </a:extLst>
          </p:cNvPr>
          <p:cNvSpPr txBox="1"/>
          <p:nvPr/>
        </p:nvSpPr>
        <p:spPr>
          <a:xfrm>
            <a:off x="374396" y="191394"/>
            <a:ext cx="5293360" cy="936731"/>
          </a:xfrm>
          <a:prstGeom prst="rect">
            <a:avLst/>
          </a:prstGeom>
          <a:noFill/>
        </p:spPr>
        <p:txBody>
          <a:bodyPr wrap="square" rtlCol="0">
            <a:spAutoFit/>
          </a:bodyPr>
          <a:lstStyle/>
          <a:p>
            <a:pPr marL="0" marR="0">
              <a:lnSpc>
                <a:spcPct val="200000"/>
              </a:lnSpc>
              <a:spcBef>
                <a:spcPts val="0"/>
              </a:spcBef>
              <a:spcAft>
                <a:spcPts val="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HiAP</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Health Disparities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AB3CE16-FED4-ADC8-AF55-7D450EFEE172}"/>
              </a:ext>
            </a:extLst>
          </p:cNvPr>
          <p:cNvSpPr txBox="1"/>
          <p:nvPr/>
        </p:nvSpPr>
        <p:spPr>
          <a:xfrm>
            <a:off x="374396" y="1772959"/>
            <a:ext cx="4807204" cy="4893647"/>
          </a:xfrm>
          <a:prstGeom prst="rect">
            <a:avLst/>
          </a:prstGeom>
          <a:noFill/>
        </p:spPr>
        <p:txBody>
          <a:bodyPr wrap="square" rtlCol="0">
            <a:spAutoFit/>
          </a:bodyPr>
          <a:lstStyle/>
          <a:p>
            <a:pPr marL="285750" indent="-285750">
              <a:buFont typeface="Arial" panose="020B0604020202020204" pitchFamily="34" charset="0"/>
              <a:buChar char="•"/>
            </a:pPr>
            <a:r>
              <a:rPr lang="en-US" sz="2000" dirty="0" err="1"/>
              <a:t>HiAP</a:t>
            </a:r>
            <a:r>
              <a:rPr lang="en-US" sz="2000" dirty="0"/>
              <a:t> recognizes health disparities contribute inordinately to health outcomes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err="1"/>
              <a:t>HiAP</a:t>
            </a:r>
            <a:r>
              <a:rPr lang="en-US" sz="2000" dirty="0"/>
              <a:t> brings together vital public, private, and community organizations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err="1">
                <a:solidFill>
                  <a:srgbClr val="000000"/>
                </a:solidFill>
                <a:effectLst/>
                <a:latin typeface="Times New Roman" panose="02020603050405020304" pitchFamily="18" charset="0"/>
                <a:ea typeface="Calibri" panose="020F0502020204030204" pitchFamily="34" charset="0"/>
              </a:rPr>
              <a:t>HiAP</a:t>
            </a:r>
            <a:r>
              <a:rPr lang="en-US" sz="2000" dirty="0">
                <a:solidFill>
                  <a:srgbClr val="000000"/>
                </a:solidFill>
                <a:effectLst/>
                <a:latin typeface="Times New Roman" panose="02020603050405020304" pitchFamily="18" charset="0"/>
                <a:ea typeface="Calibri" panose="020F0502020204030204" pitchFamily="34" charset="0"/>
              </a:rPr>
              <a:t> can utilize cross-sectional corroboration in planning and policy making, focusing on how health fits into all agencies priorities diminishing health disparities at all levels</a:t>
            </a:r>
          </a:p>
          <a:p>
            <a:endParaRPr lang="en-US"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800" dirty="0">
              <a:solidFill>
                <a:srgbClr val="000000"/>
              </a:solidFill>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dirty="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DE0425AE-A5DB-D4F0-3E16-AD9400D85FFE}"/>
              </a:ext>
            </a:extLst>
          </p:cNvPr>
          <p:cNvSpPr txBox="1"/>
          <p:nvPr/>
        </p:nvSpPr>
        <p:spPr>
          <a:xfrm>
            <a:off x="3813556" y="5989546"/>
            <a:ext cx="3708400" cy="369332"/>
          </a:xfrm>
          <a:prstGeom prst="rect">
            <a:avLst/>
          </a:prstGeom>
          <a:noFill/>
        </p:spPr>
        <p:txBody>
          <a:bodyPr wrap="square" rtlCol="0">
            <a:spAutoFit/>
          </a:bodyPr>
          <a:lstStyle/>
          <a:p>
            <a:r>
              <a:rPr lang="en-US" dirty="0"/>
              <a:t>(CHCS, 2018)</a:t>
            </a:r>
          </a:p>
        </p:txBody>
      </p:sp>
    </p:spTree>
    <p:extLst>
      <p:ext uri="{BB962C8B-B14F-4D97-AF65-F5344CB8AC3E}">
        <p14:creationId xmlns:p14="http://schemas.microsoft.com/office/powerpoint/2010/main" val="132346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omputer screen with a blue and red text&#10;&#10;Description automatically generated">
            <a:extLst>
              <a:ext uri="{FF2B5EF4-FFF2-40B4-BE49-F238E27FC236}">
                <a16:creationId xmlns:a16="http://schemas.microsoft.com/office/drawing/2014/main" id="{1EEC19D8-E712-DC7C-5B13-20157EFC2552}"/>
              </a:ext>
            </a:extLst>
          </p:cNvPr>
          <p:cNvPicPr>
            <a:picLocks noChangeAspect="1"/>
          </p:cNvPicPr>
          <p:nvPr/>
        </p:nvPicPr>
        <p:blipFill rotWithShape="1">
          <a:blip r:embed="rId3">
            <a:extLst>
              <a:ext uri="{28A0092B-C50C-407E-A947-70E740481C1C}">
                <a14:useLocalDpi xmlns:a14="http://schemas.microsoft.com/office/drawing/2010/main" val="0"/>
              </a:ext>
            </a:extLst>
          </a:blip>
          <a:srcRect t="34893" r="1" b="33473"/>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ECC9F3BF-376E-2D5A-C2D7-6EA76F6AAE3E}"/>
              </a:ext>
            </a:extLst>
          </p:cNvPr>
          <p:cNvSpPr txBox="1"/>
          <p:nvPr/>
        </p:nvSpPr>
        <p:spPr>
          <a:xfrm>
            <a:off x="9377680" y="6487386"/>
            <a:ext cx="3708400" cy="369332"/>
          </a:xfrm>
          <a:prstGeom prst="rect">
            <a:avLst/>
          </a:prstGeom>
          <a:noFill/>
        </p:spPr>
        <p:txBody>
          <a:bodyPr wrap="square" rtlCol="0">
            <a:spAutoFit/>
          </a:bodyPr>
          <a:lstStyle/>
          <a:p>
            <a:r>
              <a:rPr lang="en-US" dirty="0"/>
              <a:t>(CHCS, 2018)</a:t>
            </a:r>
          </a:p>
        </p:txBody>
      </p:sp>
    </p:spTree>
    <p:extLst>
      <p:ext uri="{BB962C8B-B14F-4D97-AF65-F5344CB8AC3E}">
        <p14:creationId xmlns:p14="http://schemas.microsoft.com/office/powerpoint/2010/main" val="1637582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2917</Words>
  <Application>Microsoft Office PowerPoint</Application>
  <PresentationFormat>Widescreen</PresentationFormat>
  <Paragraphs>155</Paragraphs>
  <Slides>13</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Meiryo</vt:lpstr>
      <vt:lpstr>Arial</vt:lpstr>
      <vt:lpstr>Calibri</vt:lpstr>
      <vt:lpstr>Calibri Light</vt:lpstr>
      <vt:lpstr>Candara</vt:lpstr>
      <vt:lpstr>Corbel</vt:lpstr>
      <vt:lpstr>Symbol</vt:lpstr>
      <vt:lpstr>Times New Roman</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Wilson</dc:creator>
  <cp:lastModifiedBy>Robert Wilson</cp:lastModifiedBy>
  <cp:revision>1</cp:revision>
  <dcterms:created xsi:type="dcterms:W3CDTF">2023-08-08T01:43:00Z</dcterms:created>
  <dcterms:modified xsi:type="dcterms:W3CDTF">2023-08-08T07:08:38Z</dcterms:modified>
</cp:coreProperties>
</file>