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56" r:id="rId2"/>
    <p:sldId id="279" r:id="rId3"/>
    <p:sldId id="282" r:id="rId4"/>
    <p:sldId id="283" r:id="rId5"/>
    <p:sldId id="284" r:id="rId6"/>
    <p:sldId id="281" r:id="rId7"/>
    <p:sldId id="262" r:id="rId8"/>
    <p:sldId id="285"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00" autoAdjust="0"/>
  </p:normalViewPr>
  <p:slideViewPr>
    <p:cSldViewPr>
      <p:cViewPr varScale="1">
        <p:scale>
          <a:sx n="65" d="100"/>
          <a:sy n="65" d="100"/>
        </p:scale>
        <p:origin x="724" y="60"/>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Wilson" userId="5c67dfa094422ae5" providerId="LiveId" clId="{D279D557-E529-4F63-B493-76E6A3B4E6BA}"/>
    <pc:docChg chg="mod">
      <pc:chgData name="Robert Wilson" userId="5c67dfa094422ae5" providerId="LiveId" clId="{D279D557-E529-4F63-B493-76E6A3B4E6BA}" dt="2023-10-07T03:44:04.475"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10/6/2023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10/6/2023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solidFill>
                  <a:srgbClr val="343A3F"/>
                </a:solidFill>
                <a:effectLst/>
                <a:latin typeface="Helvetica" panose="020B0604020202020204" pitchFamily="34" charset="0"/>
                <a:ea typeface="Times New Roman" panose="02020603050405020304" pitchFamily="18" charset="0"/>
              </a:rPr>
              <a:t>The Rockefeller Foundation and the Bill &amp; Melinda Gates Foundation are two prominent organizations that have made significant contributions to global health and healthcare policies. Let's compare and contrast their efforts in terms of purpose, structure, goals, and accomplishments:</a:t>
            </a:r>
            <a:endParaRPr lang="en-US" sz="1800" kern="1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1</a:t>
            </a:fld>
            <a:endParaRPr lang="en-US"/>
          </a:p>
        </p:txBody>
      </p:sp>
    </p:spTree>
    <p:extLst>
      <p:ext uri="{BB962C8B-B14F-4D97-AF65-F5344CB8AC3E}">
        <p14:creationId xmlns:p14="http://schemas.microsoft.com/office/powerpoint/2010/main" val="108486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Rockefeller Foundation</a:t>
            </a: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Purpose and Structure</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The Rockefeller Foundation is a private philanthropic organization established in 1913 with a mission to promote the well-being of humanity around the world. The foundation operates as an independent, private foundation, and its initiatives are focused on addressing global challenges related to health, food security, economic opportunity, and resilience.</a:t>
            </a:r>
          </a:p>
          <a:p>
            <a:pPr marL="0" marR="0" indent="457200">
              <a:lnSpc>
                <a:spcPct val="200000"/>
              </a:lnSpc>
              <a:spcBef>
                <a:spcPts val="0"/>
              </a:spcBef>
              <a:spcAft>
                <a:spcPts val="800"/>
              </a:spcAft>
            </a:pP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Goals and Importance</a:t>
            </a:r>
            <a:r>
              <a:rPr lang="en-US" sz="1200" kern="0" dirty="0">
                <a:solidFill>
                  <a:srgbClr val="343A3F"/>
                </a:solidFill>
                <a:effectLst/>
                <a:latin typeface="Helvetica" panose="020B0604020202020204" pitchFamily="34" charset="0"/>
                <a:ea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The foundation's goals are rooted in the belief that transformative solutions to complex global problems require both financial resources and innovative ideas. It seeks to address the root causes of health disparities and work towards improving the lives of vulnerable populations through strategic investments and partnerships.</a:t>
            </a:r>
            <a:endParaRPr lang="en-US" sz="1200" kern="1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2</a:t>
            </a:fld>
            <a:endParaRPr lang="en-US"/>
          </a:p>
        </p:txBody>
      </p:sp>
    </p:spTree>
    <p:extLst>
      <p:ext uri="{BB962C8B-B14F-4D97-AF65-F5344CB8AC3E}">
        <p14:creationId xmlns:p14="http://schemas.microsoft.com/office/powerpoint/2010/main" val="405516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Accomplishments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The Rockefeller Foundation has been involved in various healthcare policy initiatives. One of its significant accomplishments was its role in the Global Polio Eradication Initiative (GPEI). The foundation has contributed both financially and through strategic leadership to help reduce polio cases globally. Additionally, the foundation has been actively involved in initiatives to improve public health infrastructure, disease surveillance, and access to healthcare services in underserved regions.</a:t>
            </a:r>
          </a:p>
          <a:p>
            <a:pPr marL="0" marR="0" indent="457200">
              <a:lnSpc>
                <a:spcPct val="200000"/>
              </a:lnSpc>
              <a:spcBef>
                <a:spcPts val="0"/>
              </a:spcBef>
              <a:spcAft>
                <a:spcPts val="800"/>
              </a:spcAft>
            </a:pP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Specific Healthcare Policy Issue</a:t>
            </a:r>
            <a:r>
              <a:rPr lang="en-US" sz="1200" kern="0" dirty="0">
                <a:solidFill>
                  <a:srgbClr val="343A3F"/>
                </a:solidFill>
                <a:effectLst/>
                <a:latin typeface="Helvetica" panose="020B0604020202020204" pitchFamily="34" charset="0"/>
                <a:ea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As a member of the board, I would advocate for the inclusion of a mission aimed at addressing global mental health challenges. Mental health is a critical aspect of overall well-being, and many vulnerable populations worldwide lack access to adequate mental health services. By incorporating mental health initiatives into its mission, the Rockefeller Foundation can help reduce stigma, increase awareness, and improve mental health support systems in underserved communities.</a:t>
            </a:r>
            <a:endParaRPr lang="en-US" sz="1200" kern="1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3</a:t>
            </a:fld>
            <a:endParaRPr lang="en-US"/>
          </a:p>
        </p:txBody>
      </p:sp>
    </p:spTree>
    <p:extLst>
      <p:ext uri="{BB962C8B-B14F-4D97-AF65-F5344CB8AC3E}">
        <p14:creationId xmlns:p14="http://schemas.microsoft.com/office/powerpoint/2010/main" val="230140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Bill &amp; Melinda Gates Foundation</a:t>
            </a: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Purpose and Structure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The Bill &amp; Melinda Gates Foundation is a private foundation founded in 2000 by Bill Gates and Melinda Gates. It is one of the largest charitable foundations globally and is dedicated to enhancing healthcare, reducing poverty, and expanding educational opportunities. The foundation operates as a family foundation, driven by the Gates family's values and goals.</a:t>
            </a:r>
          </a:p>
          <a:p>
            <a:pPr marL="0" marR="0" indent="457200">
              <a:lnSpc>
                <a:spcPct val="200000"/>
              </a:lnSpc>
              <a:spcBef>
                <a:spcPts val="0"/>
              </a:spcBef>
              <a:spcAft>
                <a:spcPts val="800"/>
              </a:spcAft>
            </a:pP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Goals and Importance</a:t>
            </a:r>
            <a:r>
              <a:rPr lang="en-US" sz="1200" kern="0" dirty="0">
                <a:solidFill>
                  <a:srgbClr val="343A3F"/>
                </a:solidFill>
                <a:effectLst/>
                <a:latin typeface="Helvetica" panose="020B0604020202020204" pitchFamily="34" charset="0"/>
                <a:ea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The foundation's primary goals in global health are to improve healthcare access, strengthen healthcare systems, and reduce mortality and morbidity from preventable diseases. It aims to leverage its resources, expertise, and partnerships to address major health challenges faced by vulnerable populations in low- and middle-income countries.</a:t>
            </a:r>
            <a:endParaRPr lang="en-US" sz="1200" kern="1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4</a:t>
            </a:fld>
            <a:endParaRPr lang="en-US"/>
          </a:p>
        </p:txBody>
      </p:sp>
    </p:spTree>
    <p:extLst>
      <p:ext uri="{BB962C8B-B14F-4D97-AF65-F5344CB8AC3E}">
        <p14:creationId xmlns:p14="http://schemas.microsoft.com/office/powerpoint/2010/main" val="91852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Accomplishments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The Gates Foundation has made substantial contributions to global health, particularly in the fight against infectious diseases. Notably, it has played a pivotal role in efforts to combat HIV/AIDS, malaria, and tuberculosis. The foundation has also been a major supporter of vaccination programs worldwide, helping to expand immunization coverage and save millions of lives.</a:t>
            </a:r>
          </a:p>
          <a:p>
            <a:pPr marL="0" marR="0" indent="457200">
              <a:lnSpc>
                <a:spcPct val="200000"/>
              </a:lnSpc>
              <a:spcBef>
                <a:spcPts val="0"/>
              </a:spcBef>
              <a:spcAft>
                <a:spcPts val="800"/>
              </a:spcAft>
            </a:pP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Specific Healthcare Policy Issue</a:t>
            </a:r>
            <a:r>
              <a:rPr lang="en-US" sz="1200" kern="0" dirty="0">
                <a:solidFill>
                  <a:srgbClr val="343A3F"/>
                </a:solidFill>
                <a:effectLst/>
                <a:latin typeface="Helvetica" panose="020B0604020202020204" pitchFamily="34" charset="0"/>
                <a:ea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endParaRPr>
          </a:p>
          <a:p>
            <a:pPr marL="0" marR="0" indent="45720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As a board member, I would propose expanding the foundation's focus on strengthening healthcare systems in low-income countries. While disease-specific initiatives have been successful, there is a need for sustainable, comprehensive healthcare infrastructure to address a broader range of health challenges. By investing in healthcare systems, the foundation can create a more resilient and adaptable healthcare framework capable of responding to various health crises effectively.</a:t>
            </a:r>
            <a:endParaRPr lang="en-US" sz="1200" kern="1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3266150-FA26-45B5-BF0B-186B42A09DC9}" type="slidenum">
              <a:rPr lang="en-US" smtClean="0"/>
              <a:t>5</a:t>
            </a:fld>
            <a:endParaRPr lang="en-US"/>
          </a:p>
        </p:txBody>
      </p:sp>
    </p:spTree>
    <p:extLst>
      <p:ext uri="{BB962C8B-B14F-4D97-AF65-F5344CB8AC3E}">
        <p14:creationId xmlns:p14="http://schemas.microsoft.com/office/powerpoint/2010/main" val="415280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algn="ctr">
              <a:lnSpc>
                <a:spcPct val="200000"/>
              </a:lnSpc>
              <a:spcBef>
                <a:spcPts val="0"/>
              </a:spcBef>
              <a:spcAft>
                <a:spcPts val="800"/>
              </a:spcAft>
            </a:pPr>
            <a:r>
              <a:rPr lang="en-US" sz="1200" b="1" kern="0" dirty="0">
                <a:solidFill>
                  <a:srgbClr val="343A3F"/>
                </a:solidFill>
                <a:effectLst/>
                <a:latin typeface="Helvetica" panose="020B0604020202020204" pitchFamily="34" charset="0"/>
                <a:ea typeface="Times New Roman" panose="02020603050405020304" pitchFamily="18" charset="0"/>
              </a:rPr>
              <a:t>Conclusion</a:t>
            </a:r>
            <a:endParaRPr lang="en-US" sz="1200" kern="100" dirty="0">
              <a:effectLst/>
              <a:latin typeface="Times New Roman" panose="02020603050405020304" pitchFamily="18" charset="0"/>
              <a:ea typeface="Calibri" panose="020F0502020204030204" pitchFamily="34" charset="0"/>
            </a:endParaRPr>
          </a:p>
          <a:p>
            <a:pPr marL="0" marR="0">
              <a:lnSpc>
                <a:spcPct val="200000"/>
              </a:lnSpc>
              <a:spcBef>
                <a:spcPts val="0"/>
              </a:spcBef>
              <a:spcAft>
                <a:spcPts val="800"/>
              </a:spcAft>
            </a:pPr>
            <a:r>
              <a:rPr lang="en-US" sz="1200" kern="0" dirty="0">
                <a:solidFill>
                  <a:srgbClr val="343A3F"/>
                </a:solidFill>
                <a:effectLst/>
                <a:latin typeface="Helvetica" panose="020B0604020202020204" pitchFamily="34" charset="0"/>
                <a:ea typeface="Times New Roman" panose="02020603050405020304" pitchFamily="18" charset="0"/>
              </a:rPr>
              <a:t>	In summary, both the Rockefeller Foundation and the Bill &amp; Melinda Gates Foundation have played crucial roles in addressing global health challenges. They share a commitment to improving the lives of vulnerable populations, albeit with slightly different organizational structures and approaches. Through strategic partnerships, innovative approaches, and targeted investments, these organizations have achieved significant milestones in the global healthcare policy arena. Moving forward, continued efforts in areas such as mental health and healthcare system strengthening can further enhance their impact on global health outcomes.</a:t>
            </a:r>
            <a:endParaRPr lang="en-US" sz="1200" kern="100" dirty="0">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4116926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10/6/2023</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10/6/2023</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10/6/2023</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10/6/2023</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10/6/2023</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10/6/2023</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10/6/2023</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10/6/2023</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rockefellerfoundation.org/commitment/health/"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gatesfoundation.org/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2828926"/>
            <a:ext cx="11734801" cy="914400"/>
          </a:xfrm>
        </p:spPr>
        <p:txBody>
          <a:bodyPr>
            <a:normAutofit fontScale="90000"/>
          </a:bodyPr>
          <a:lstStyle/>
          <a:p>
            <a:pPr algn="ctr"/>
            <a:r>
              <a:rPr lang="en-US" dirty="0"/>
              <a:t>Comparing</a:t>
            </a:r>
            <a:br>
              <a:rPr lang="en-US" dirty="0"/>
            </a:br>
            <a:r>
              <a:rPr lang="en-US" dirty="0"/>
              <a:t>The Rockefeller Foundation</a:t>
            </a:r>
            <a:br>
              <a:rPr lang="en-US" dirty="0"/>
            </a:br>
            <a:r>
              <a:rPr lang="en-US" dirty="0"/>
              <a:t>and</a:t>
            </a:r>
            <a:br>
              <a:rPr lang="en-US" dirty="0"/>
            </a:br>
            <a:r>
              <a:rPr lang="en-US" dirty="0"/>
              <a:t>The Bill &amp; Melinda Gates Foundation</a:t>
            </a:r>
            <a:br>
              <a:rPr lang="en-US" dirty="0"/>
            </a:br>
            <a:endParaRPr lang="en-US" dirty="0"/>
          </a:p>
        </p:txBody>
      </p:sp>
      <p:sp>
        <p:nvSpPr>
          <p:cNvPr id="3" name="Subtitle 2"/>
          <p:cNvSpPr>
            <a:spLocks noGrp="1"/>
          </p:cNvSpPr>
          <p:nvPr>
            <p:ph type="subTitle" idx="1"/>
          </p:nvPr>
        </p:nvSpPr>
        <p:spPr>
          <a:xfrm>
            <a:off x="1674812" y="5029200"/>
            <a:ext cx="9144000" cy="1600200"/>
          </a:xfrm>
        </p:spPr>
        <p:txBody>
          <a:bodyPr>
            <a:normAutofit lnSpcReduction="10000"/>
          </a:bodyPr>
          <a:lstStyle/>
          <a:p>
            <a:pPr algn="ctr"/>
            <a:r>
              <a:rPr lang="en-US" dirty="0"/>
              <a:t>Robert E. Wilson</a:t>
            </a:r>
          </a:p>
          <a:p>
            <a:pPr algn="ctr"/>
            <a:r>
              <a:rPr lang="en-US" dirty="0"/>
              <a:t>Colorado State University Global</a:t>
            </a:r>
          </a:p>
          <a:p>
            <a:pPr algn="ctr"/>
            <a:r>
              <a:rPr lang="en-US" dirty="0"/>
              <a:t>HCM320 – Introduction to Health Policy</a:t>
            </a:r>
          </a:p>
          <a:p>
            <a:pPr algn="ctr"/>
            <a:r>
              <a:rPr lang="en-US" dirty="0" err="1"/>
              <a:t>Trellany</a:t>
            </a:r>
            <a:r>
              <a:rPr lang="en-US" dirty="0"/>
              <a:t> Thomas-Evans, Ph. D.</a:t>
            </a:r>
          </a:p>
          <a:p>
            <a:pPr algn="ctr"/>
            <a:r>
              <a:rPr lang="en-US" dirty="0"/>
              <a:t>July 22, 2023</a:t>
            </a:r>
          </a:p>
          <a:p>
            <a:endParaRPr lang="en-US" dirty="0"/>
          </a:p>
        </p:txBody>
      </p:sp>
      <p:pic>
        <p:nvPicPr>
          <p:cNvPr id="5" name="Picture 4" descr="A logo for a company&#10;&#10;Description automatically generated">
            <a:extLst>
              <a:ext uri="{FF2B5EF4-FFF2-40B4-BE49-F238E27FC236}">
                <a16:creationId xmlns:a16="http://schemas.microsoft.com/office/drawing/2014/main" id="{01B76081-D675-2011-E16A-F074F86C73D2}"/>
              </a:ext>
            </a:extLst>
          </p:cNvPr>
          <p:cNvPicPr>
            <a:picLocks noChangeAspect="1"/>
          </p:cNvPicPr>
          <p:nvPr/>
        </p:nvPicPr>
        <p:blipFill rotWithShape="1">
          <a:blip r:embed="rId3"/>
          <a:srcRect t="27044" b="27044"/>
          <a:stretch/>
        </p:blipFill>
        <p:spPr>
          <a:xfrm>
            <a:off x="379412" y="3395663"/>
            <a:ext cx="3028950" cy="695326"/>
          </a:xfrm>
          <a:prstGeom prst="rect">
            <a:avLst/>
          </a:prstGeom>
        </p:spPr>
      </p:pic>
      <p:pic>
        <p:nvPicPr>
          <p:cNvPr id="7" name="Picture 6" descr="A red rectangular sign with white text&#10;&#10;Description automatically generated">
            <a:extLst>
              <a:ext uri="{FF2B5EF4-FFF2-40B4-BE49-F238E27FC236}">
                <a16:creationId xmlns:a16="http://schemas.microsoft.com/office/drawing/2014/main" id="{5DF99A37-29AD-A9B3-B544-3E4D67AFC26F}"/>
              </a:ext>
            </a:extLst>
          </p:cNvPr>
          <p:cNvPicPr>
            <a:picLocks noChangeAspect="1"/>
          </p:cNvPicPr>
          <p:nvPr/>
        </p:nvPicPr>
        <p:blipFill rotWithShape="1">
          <a:blip r:embed="rId4"/>
          <a:srcRect t="24528" b="29559"/>
          <a:stretch/>
        </p:blipFill>
        <p:spPr>
          <a:xfrm>
            <a:off x="8775827" y="3395663"/>
            <a:ext cx="3028950" cy="695326"/>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7617-39E6-887B-F1EE-23E9FB3E4DD6}"/>
              </a:ext>
            </a:extLst>
          </p:cNvPr>
          <p:cNvSpPr>
            <a:spLocks noGrp="1"/>
          </p:cNvSpPr>
          <p:nvPr>
            <p:ph type="title"/>
          </p:nvPr>
        </p:nvSpPr>
        <p:spPr/>
        <p:txBody>
          <a:bodyPr/>
          <a:lstStyle/>
          <a:p>
            <a:pPr algn="ctr"/>
            <a:r>
              <a:rPr kumimoji="0" lang="en-US" sz="3600" b="0" i="0" u="none" strike="noStrike" kern="1200" cap="none" spc="0" normalizeH="0" baseline="0" noProof="0" dirty="0">
                <a:ln>
                  <a:noFill/>
                </a:ln>
                <a:solidFill>
                  <a:srgbClr val="652825"/>
                </a:solidFill>
                <a:effectLst/>
                <a:uLnTx/>
                <a:uFillTx/>
                <a:latin typeface="Corbel"/>
                <a:ea typeface="+mj-ea"/>
                <a:cs typeface="+mj-cs"/>
              </a:rPr>
              <a:t>The Rockefeller Foundation</a:t>
            </a:r>
            <a:endParaRPr lang="en-US" dirty="0"/>
          </a:p>
        </p:txBody>
      </p:sp>
      <p:sp>
        <p:nvSpPr>
          <p:cNvPr id="3" name="Content Placeholder 2">
            <a:extLst>
              <a:ext uri="{FF2B5EF4-FFF2-40B4-BE49-F238E27FC236}">
                <a16:creationId xmlns:a16="http://schemas.microsoft.com/office/drawing/2014/main" id="{7207E8F0-C661-03A9-1352-7569F02426F9}"/>
              </a:ext>
            </a:extLst>
          </p:cNvPr>
          <p:cNvSpPr>
            <a:spLocks noGrp="1"/>
          </p:cNvSpPr>
          <p:nvPr>
            <p:ph sz="half" idx="1"/>
          </p:nvPr>
        </p:nvSpPr>
        <p:spPr>
          <a:xfrm>
            <a:off x="1522413" y="1981200"/>
            <a:ext cx="9982200" cy="4800600"/>
          </a:xfrm>
        </p:spPr>
        <p:txBody>
          <a:bodyPr>
            <a:normAutofit/>
          </a:bodyPr>
          <a:lstStyle/>
          <a:p>
            <a:pPr marL="0" marR="0" lvl="0" indent="0" algn="l" defTabSz="914400" rtl="0" eaLnBrk="1" fontAlgn="auto" latinLnBrk="0" hangingPunct="1">
              <a:lnSpc>
                <a:spcPct val="90000"/>
              </a:lnSpc>
              <a:spcBef>
                <a:spcPts val="1800"/>
              </a:spcBef>
              <a:spcAft>
                <a:spcPts val="0"/>
              </a:spcAft>
              <a:buClrTx/>
              <a:buSzPct val="110000"/>
              <a:buFont typeface="Arial" pitchFamily="34" charset="0"/>
              <a:buNone/>
              <a:tabLst/>
              <a:defRPr/>
            </a:pPr>
            <a:r>
              <a:rPr kumimoji="0" lang="en-US" sz="3200" b="0" i="0" u="none" strike="noStrike" kern="1200" cap="none" spc="0" normalizeH="0" baseline="0" noProof="0" dirty="0">
                <a:ln>
                  <a:noFill/>
                </a:ln>
                <a:solidFill>
                  <a:srgbClr val="652825"/>
                </a:solidFill>
                <a:effectLst/>
                <a:uLnTx/>
                <a:uFillTx/>
                <a:latin typeface="Corbel"/>
                <a:ea typeface="+mn-ea"/>
                <a:cs typeface="+mn-cs"/>
              </a:rPr>
              <a:t>Purpose and Structure</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Independent, private foundation established 1913</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Promote well-being of humanity around the world</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Focused on addressing global challenges related to health, food security, economic opportunity, and resilience.</a:t>
            </a:r>
          </a:p>
          <a:p>
            <a:pPr marL="0" marR="0" lvl="0" indent="0" algn="l" defTabSz="914400" rtl="0" eaLnBrk="1" fontAlgn="auto" latinLnBrk="0" hangingPunct="1">
              <a:lnSpc>
                <a:spcPct val="90000"/>
              </a:lnSpc>
              <a:spcBef>
                <a:spcPts val="1800"/>
              </a:spcBef>
              <a:spcAft>
                <a:spcPts val="0"/>
              </a:spcAft>
              <a:buClrTx/>
              <a:buSzPct val="110000"/>
              <a:buFont typeface="Arial" pitchFamily="34" charset="0"/>
              <a:buNone/>
              <a:tabLst/>
              <a:defRPr/>
            </a:pPr>
            <a:r>
              <a:rPr kumimoji="0" lang="en-US" sz="3200" b="0" i="0" u="none" strike="noStrike" kern="1200" cap="none" spc="0" normalizeH="0" baseline="0" noProof="0" dirty="0">
                <a:ln>
                  <a:noFill/>
                </a:ln>
                <a:solidFill>
                  <a:srgbClr val="652825"/>
                </a:solidFill>
                <a:effectLst/>
                <a:uLnTx/>
                <a:uFillTx/>
                <a:latin typeface="Corbel"/>
                <a:ea typeface="+mn-ea"/>
                <a:cs typeface="+mn-cs"/>
              </a:rPr>
              <a:t>Goals &amp; Importance</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Financial resources and innovative ideas required to address transformative solutions to complex global problems</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Looks to address the root causes of global health disparities </a:t>
            </a:r>
          </a:p>
          <a:p>
            <a:pPr>
              <a:defRPr/>
            </a:pPr>
            <a:endParaRPr kumimoji="0" lang="en-US" sz="2400" b="0" i="0" u="none" strike="noStrike" kern="1200" cap="none" spc="0" normalizeH="0" baseline="0" noProof="0" dirty="0">
              <a:ln>
                <a:noFill/>
              </a:ln>
              <a:solidFill>
                <a:srgbClr val="652825"/>
              </a:solidFill>
              <a:effectLst/>
              <a:uLnTx/>
              <a:uFillTx/>
              <a:latin typeface="Corbel"/>
              <a:ea typeface="+mn-ea"/>
              <a:cs typeface="+mn-cs"/>
            </a:endParaRPr>
          </a:p>
          <a:p>
            <a:pPr>
              <a:defRPr/>
            </a:pPr>
            <a:endParaRPr kumimoji="0" lang="en-US" sz="2000" b="0" i="0" u="none" strike="noStrike" kern="1200" cap="none" spc="0" normalizeH="0" baseline="0" noProof="0" dirty="0">
              <a:ln>
                <a:noFill/>
              </a:ln>
              <a:solidFill>
                <a:srgbClr val="652825"/>
              </a:solidFill>
              <a:effectLst/>
              <a:uLnTx/>
              <a:uFillTx/>
              <a:latin typeface="Corbel"/>
              <a:ea typeface="+mn-ea"/>
              <a:cs typeface="+mn-cs"/>
            </a:endParaRPr>
          </a:p>
          <a:p>
            <a:pPr marL="0" indent="0">
              <a:buNone/>
              <a:defRPr/>
            </a:pPr>
            <a:endParaRPr kumimoji="0" lang="en-US" sz="2400" b="0" i="0" u="none" strike="noStrike" kern="1200" cap="none" spc="0" normalizeH="0" baseline="0" noProof="0" dirty="0">
              <a:ln>
                <a:noFill/>
              </a:ln>
              <a:solidFill>
                <a:srgbClr val="652825"/>
              </a:solidFill>
              <a:effectLst/>
              <a:uLnTx/>
              <a:uFillTx/>
              <a:latin typeface="Corbel"/>
              <a:ea typeface="+mn-ea"/>
              <a:cs typeface="+mn-cs"/>
            </a:endParaRPr>
          </a:p>
          <a:p>
            <a:pPr marL="0" indent="0">
              <a:buNone/>
            </a:pPr>
            <a:endParaRPr lang="en-US" dirty="0"/>
          </a:p>
        </p:txBody>
      </p:sp>
      <p:sp>
        <p:nvSpPr>
          <p:cNvPr id="8" name="TextBox 7">
            <a:extLst>
              <a:ext uri="{FF2B5EF4-FFF2-40B4-BE49-F238E27FC236}">
                <a16:creationId xmlns:a16="http://schemas.microsoft.com/office/drawing/2014/main" id="{4FBD90F8-77B6-928B-A559-417B67627EA9}"/>
              </a:ext>
            </a:extLst>
          </p:cNvPr>
          <p:cNvSpPr txBox="1"/>
          <p:nvPr/>
        </p:nvSpPr>
        <p:spPr>
          <a:xfrm>
            <a:off x="8456612" y="6248400"/>
            <a:ext cx="3581400" cy="369332"/>
          </a:xfrm>
          <a:prstGeom prst="rect">
            <a:avLst/>
          </a:prstGeom>
          <a:noFill/>
        </p:spPr>
        <p:txBody>
          <a:bodyPr wrap="square" rtlCol="0">
            <a:spAutoFit/>
          </a:bodyPr>
          <a:lstStyle/>
          <a:p>
            <a:r>
              <a:rPr lang="en-US" dirty="0"/>
              <a:t>(The Rockefeller Foundation, 2023).</a:t>
            </a:r>
          </a:p>
        </p:txBody>
      </p:sp>
    </p:spTree>
    <p:extLst>
      <p:ext uri="{BB962C8B-B14F-4D97-AF65-F5344CB8AC3E}">
        <p14:creationId xmlns:p14="http://schemas.microsoft.com/office/powerpoint/2010/main" val="4137542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5385-E0E3-EF75-ABC3-DADE88D25A20}"/>
              </a:ext>
            </a:extLst>
          </p:cNvPr>
          <p:cNvSpPr>
            <a:spLocks noGrp="1"/>
          </p:cNvSpPr>
          <p:nvPr>
            <p:ph type="title"/>
          </p:nvPr>
        </p:nvSpPr>
        <p:spPr/>
        <p:txBody>
          <a:bodyPr/>
          <a:lstStyle/>
          <a:p>
            <a:pPr algn="ctr"/>
            <a:r>
              <a:rPr lang="en-US" dirty="0"/>
              <a:t>The Rockefeller Foundation</a:t>
            </a:r>
          </a:p>
        </p:txBody>
      </p:sp>
      <p:sp>
        <p:nvSpPr>
          <p:cNvPr id="3" name="Content Placeholder 2">
            <a:extLst>
              <a:ext uri="{FF2B5EF4-FFF2-40B4-BE49-F238E27FC236}">
                <a16:creationId xmlns:a16="http://schemas.microsoft.com/office/drawing/2014/main" id="{2CEFCFB4-3A57-412E-2926-83AE538D9E85}"/>
              </a:ext>
            </a:extLst>
          </p:cNvPr>
          <p:cNvSpPr>
            <a:spLocks noGrp="1"/>
          </p:cNvSpPr>
          <p:nvPr>
            <p:ph sz="half" idx="1"/>
          </p:nvPr>
        </p:nvSpPr>
        <p:spPr>
          <a:xfrm>
            <a:off x="1522412" y="1905000"/>
            <a:ext cx="9143999" cy="4572000"/>
          </a:xfrm>
        </p:spPr>
        <p:txBody>
          <a:bodyPr/>
          <a:lstStyle/>
          <a:p>
            <a:pPr marL="0" indent="0">
              <a:buNone/>
            </a:pPr>
            <a:r>
              <a:rPr lang="en-US" sz="3200" dirty="0"/>
              <a:t>Accomplishments</a:t>
            </a:r>
          </a:p>
          <a:p>
            <a:r>
              <a:rPr lang="en-US" dirty="0"/>
              <a:t>Significant role in the Global Polio Eradication Initiative (GPEI) to help reduce polio cases worldwide</a:t>
            </a:r>
          </a:p>
          <a:p>
            <a:r>
              <a:rPr lang="en-US" dirty="0"/>
              <a:t>to improve public health infrastructure, disease surveillance, and access to healthcare services in underserved regions</a:t>
            </a:r>
          </a:p>
          <a:p>
            <a:pPr marL="0" indent="0">
              <a:buNone/>
            </a:pPr>
            <a:r>
              <a:rPr lang="en-US" sz="3200" dirty="0"/>
              <a:t>Specific Healthcare Policy Issue</a:t>
            </a:r>
          </a:p>
          <a:p>
            <a:r>
              <a:rPr lang="en-US" dirty="0"/>
              <a:t>Advocate for the inclusion of a mission aimed at addressing global mental health challenges</a:t>
            </a:r>
          </a:p>
          <a:p>
            <a:endParaRPr lang="en-US" dirty="0"/>
          </a:p>
          <a:p>
            <a:pPr marL="0" indent="0">
              <a:buNone/>
            </a:pPr>
            <a:endParaRPr lang="en-US" dirty="0"/>
          </a:p>
          <a:p>
            <a:endParaRPr lang="en-US" dirty="0"/>
          </a:p>
          <a:p>
            <a:pPr marL="0" indent="0">
              <a:buNone/>
            </a:pPr>
            <a:endParaRPr lang="en-US" dirty="0"/>
          </a:p>
        </p:txBody>
      </p:sp>
      <p:pic>
        <p:nvPicPr>
          <p:cNvPr id="6" name="Picture 5">
            <a:extLst>
              <a:ext uri="{FF2B5EF4-FFF2-40B4-BE49-F238E27FC236}">
                <a16:creationId xmlns:a16="http://schemas.microsoft.com/office/drawing/2014/main" id="{853B4144-4796-5184-09CD-9CC5E3D93D75}"/>
              </a:ext>
            </a:extLst>
          </p:cNvPr>
          <p:cNvPicPr>
            <a:picLocks noChangeAspect="1"/>
          </p:cNvPicPr>
          <p:nvPr/>
        </p:nvPicPr>
        <p:blipFill>
          <a:blip r:embed="rId3"/>
          <a:stretch>
            <a:fillRect/>
          </a:stretch>
        </p:blipFill>
        <p:spPr>
          <a:xfrm>
            <a:off x="7770812" y="5983181"/>
            <a:ext cx="3633531" cy="493819"/>
          </a:xfrm>
          <a:prstGeom prst="rect">
            <a:avLst/>
          </a:prstGeom>
        </p:spPr>
      </p:pic>
    </p:spTree>
    <p:extLst>
      <p:ext uri="{BB962C8B-B14F-4D97-AF65-F5344CB8AC3E}">
        <p14:creationId xmlns:p14="http://schemas.microsoft.com/office/powerpoint/2010/main" val="263641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7617-39E6-887B-F1EE-23E9FB3E4DD6}"/>
              </a:ext>
            </a:extLst>
          </p:cNvPr>
          <p:cNvSpPr>
            <a:spLocks noGrp="1"/>
          </p:cNvSpPr>
          <p:nvPr>
            <p:ph type="title"/>
          </p:nvPr>
        </p:nvSpPr>
        <p:spPr/>
        <p:txBody>
          <a:bodyPr/>
          <a:lstStyle/>
          <a:p>
            <a:pPr algn="ctr"/>
            <a:r>
              <a:rPr kumimoji="0" lang="en-US" sz="3600" b="0" i="0" u="none" strike="noStrike" kern="1200" cap="none" spc="0" normalizeH="0" baseline="0" noProof="0" dirty="0">
                <a:ln>
                  <a:noFill/>
                </a:ln>
                <a:solidFill>
                  <a:srgbClr val="652825"/>
                </a:solidFill>
                <a:effectLst/>
                <a:uLnTx/>
                <a:uFillTx/>
                <a:latin typeface="Corbel"/>
                <a:ea typeface="+mj-ea"/>
                <a:cs typeface="+mj-cs"/>
              </a:rPr>
              <a:t>The Bill &amp; Melinda Gates Foundation</a:t>
            </a:r>
            <a:endParaRPr lang="en-US" dirty="0"/>
          </a:p>
        </p:txBody>
      </p:sp>
      <p:sp>
        <p:nvSpPr>
          <p:cNvPr id="3" name="Content Placeholder 2">
            <a:extLst>
              <a:ext uri="{FF2B5EF4-FFF2-40B4-BE49-F238E27FC236}">
                <a16:creationId xmlns:a16="http://schemas.microsoft.com/office/drawing/2014/main" id="{7207E8F0-C661-03A9-1352-7569F02426F9}"/>
              </a:ext>
            </a:extLst>
          </p:cNvPr>
          <p:cNvSpPr>
            <a:spLocks noGrp="1"/>
          </p:cNvSpPr>
          <p:nvPr>
            <p:ph sz="half" idx="1"/>
          </p:nvPr>
        </p:nvSpPr>
        <p:spPr>
          <a:xfrm>
            <a:off x="1522413" y="1981200"/>
            <a:ext cx="9982200" cy="4800600"/>
          </a:xfrm>
        </p:spPr>
        <p:txBody>
          <a:bodyPr>
            <a:normAutofit/>
          </a:bodyPr>
          <a:lstStyle/>
          <a:p>
            <a:pPr marL="0" marR="0" lvl="0" indent="0" algn="l" defTabSz="914400" rtl="0" eaLnBrk="1" fontAlgn="auto" latinLnBrk="0" hangingPunct="1">
              <a:lnSpc>
                <a:spcPct val="90000"/>
              </a:lnSpc>
              <a:spcBef>
                <a:spcPts val="1800"/>
              </a:spcBef>
              <a:spcAft>
                <a:spcPts val="0"/>
              </a:spcAft>
              <a:buClrTx/>
              <a:buSzPct val="110000"/>
              <a:buFont typeface="Arial" pitchFamily="34" charset="0"/>
              <a:buNone/>
              <a:tabLst/>
              <a:defRPr/>
            </a:pPr>
            <a:r>
              <a:rPr kumimoji="0" lang="en-US" sz="3200" b="0" i="0" u="none" strike="noStrike" kern="1200" cap="none" spc="0" normalizeH="0" baseline="0" noProof="0" dirty="0">
                <a:ln>
                  <a:noFill/>
                </a:ln>
                <a:solidFill>
                  <a:srgbClr val="652825"/>
                </a:solidFill>
                <a:effectLst/>
                <a:uLnTx/>
                <a:uFillTx/>
                <a:latin typeface="Corbel"/>
                <a:ea typeface="+mn-ea"/>
                <a:cs typeface="+mn-cs"/>
              </a:rPr>
              <a:t>Purpose and Structure</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Private family foundation established 2000</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Largest Global charitable foundation</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Focused on enhancing healthcare, reducing poverty, and expanding educational opportunities</a:t>
            </a:r>
          </a:p>
          <a:p>
            <a:pPr marL="0" marR="0" lvl="0" indent="0" algn="l" defTabSz="914400" rtl="0" eaLnBrk="1" fontAlgn="auto" latinLnBrk="0" hangingPunct="1">
              <a:lnSpc>
                <a:spcPct val="90000"/>
              </a:lnSpc>
              <a:spcBef>
                <a:spcPts val="1800"/>
              </a:spcBef>
              <a:spcAft>
                <a:spcPts val="0"/>
              </a:spcAft>
              <a:buClrTx/>
              <a:buSzPct val="110000"/>
              <a:buFont typeface="Arial" pitchFamily="34" charset="0"/>
              <a:buNone/>
              <a:tabLst/>
              <a:defRPr/>
            </a:pPr>
            <a:r>
              <a:rPr kumimoji="0" lang="en-US" sz="3200" b="0" i="0" u="none" strike="noStrike" kern="1200" cap="none" spc="0" normalizeH="0" baseline="0" noProof="0" dirty="0">
                <a:ln>
                  <a:noFill/>
                </a:ln>
                <a:solidFill>
                  <a:srgbClr val="652825"/>
                </a:solidFill>
                <a:effectLst/>
                <a:uLnTx/>
                <a:uFillTx/>
                <a:latin typeface="Corbel"/>
                <a:ea typeface="+mn-ea"/>
                <a:cs typeface="+mn-cs"/>
              </a:rPr>
              <a:t>Goals &amp; Importance</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Improve healthcare access, strengthen healthcare systems, and reduce mortality and morbidity from preventable diseases</a:t>
            </a:r>
          </a:p>
          <a:p>
            <a:pPr marL="274320" marR="0" lvl="0" indent="-274320" algn="l" defTabSz="914400" rtl="0" eaLnBrk="1" fontAlgn="auto" latinLnBrk="0" hangingPunct="1">
              <a:lnSpc>
                <a:spcPct val="90000"/>
              </a:lnSpc>
              <a:spcBef>
                <a:spcPts val="1800"/>
              </a:spcBef>
              <a:spcAft>
                <a:spcPts val="0"/>
              </a:spcAft>
              <a:buClrTx/>
              <a:buSzPct val="110000"/>
              <a:buFont typeface="Arial" pitchFamily="34" charset="0"/>
              <a:buChar char="▪"/>
              <a:tabLst/>
              <a:defRPr/>
            </a:pPr>
            <a:r>
              <a:rPr kumimoji="0" lang="en-US" sz="2000" b="0" i="0" u="none" strike="noStrike" kern="1200" cap="none" spc="0" normalizeH="0" baseline="0" noProof="0" dirty="0">
                <a:ln>
                  <a:noFill/>
                </a:ln>
                <a:solidFill>
                  <a:srgbClr val="652825"/>
                </a:solidFill>
                <a:effectLst/>
                <a:uLnTx/>
                <a:uFillTx/>
                <a:latin typeface="Corbel"/>
                <a:ea typeface="+mn-ea"/>
                <a:cs typeface="+mn-cs"/>
              </a:rPr>
              <a:t>Address major health challenges faced by vulnerable populations in low- and middle-income countries.</a:t>
            </a:r>
          </a:p>
          <a:p>
            <a:pPr>
              <a:defRPr/>
            </a:pPr>
            <a:endParaRPr kumimoji="0" lang="en-US" sz="2400" b="0" i="0" u="none" strike="noStrike" kern="1200" cap="none" spc="0" normalizeH="0" baseline="0" noProof="0" dirty="0">
              <a:ln>
                <a:noFill/>
              </a:ln>
              <a:solidFill>
                <a:srgbClr val="652825"/>
              </a:solidFill>
              <a:effectLst/>
              <a:uLnTx/>
              <a:uFillTx/>
              <a:latin typeface="Corbel"/>
              <a:ea typeface="+mn-ea"/>
              <a:cs typeface="+mn-cs"/>
            </a:endParaRPr>
          </a:p>
          <a:p>
            <a:pPr>
              <a:defRPr/>
            </a:pPr>
            <a:endParaRPr kumimoji="0" lang="en-US" sz="2000" b="0" i="0" u="none" strike="noStrike" kern="1200" cap="none" spc="0" normalizeH="0" baseline="0" noProof="0" dirty="0">
              <a:ln>
                <a:noFill/>
              </a:ln>
              <a:solidFill>
                <a:srgbClr val="652825"/>
              </a:solidFill>
              <a:effectLst/>
              <a:uLnTx/>
              <a:uFillTx/>
              <a:latin typeface="Corbel"/>
              <a:ea typeface="+mn-ea"/>
              <a:cs typeface="+mn-cs"/>
            </a:endParaRPr>
          </a:p>
          <a:p>
            <a:pPr marL="0" indent="0">
              <a:buNone/>
              <a:defRPr/>
            </a:pPr>
            <a:endParaRPr kumimoji="0" lang="en-US" sz="2400" b="0" i="0" u="none" strike="noStrike" kern="1200" cap="none" spc="0" normalizeH="0" baseline="0" noProof="0" dirty="0">
              <a:ln>
                <a:noFill/>
              </a:ln>
              <a:solidFill>
                <a:srgbClr val="652825"/>
              </a:solidFill>
              <a:effectLst/>
              <a:uLnTx/>
              <a:uFillTx/>
              <a:latin typeface="Corbel"/>
              <a:ea typeface="+mn-ea"/>
              <a:cs typeface="+mn-cs"/>
            </a:endParaRPr>
          </a:p>
          <a:p>
            <a:pPr marL="0" indent="0">
              <a:buNone/>
            </a:pPr>
            <a:endParaRPr lang="en-US" dirty="0"/>
          </a:p>
        </p:txBody>
      </p:sp>
      <p:sp>
        <p:nvSpPr>
          <p:cNvPr id="5" name="TextBox 4">
            <a:extLst>
              <a:ext uri="{FF2B5EF4-FFF2-40B4-BE49-F238E27FC236}">
                <a16:creationId xmlns:a16="http://schemas.microsoft.com/office/drawing/2014/main" id="{4A7F8D99-57FB-8EDE-C12F-A6AC5B7A0D11}"/>
              </a:ext>
            </a:extLst>
          </p:cNvPr>
          <p:cNvSpPr txBox="1"/>
          <p:nvPr/>
        </p:nvSpPr>
        <p:spPr>
          <a:xfrm>
            <a:off x="7847012" y="6298945"/>
            <a:ext cx="4419600" cy="369332"/>
          </a:xfrm>
          <a:prstGeom prst="rect">
            <a:avLst/>
          </a:prstGeom>
          <a:noFill/>
        </p:spPr>
        <p:txBody>
          <a:bodyPr wrap="square" rtlCol="0">
            <a:spAutoFit/>
          </a:bodyPr>
          <a:lstStyle/>
          <a:p>
            <a:r>
              <a:rPr lang="en-US" dirty="0"/>
              <a:t>(The Bill &amp; Melinda Gates Foundation, 2023).</a:t>
            </a:r>
          </a:p>
        </p:txBody>
      </p:sp>
    </p:spTree>
    <p:extLst>
      <p:ext uri="{BB962C8B-B14F-4D97-AF65-F5344CB8AC3E}">
        <p14:creationId xmlns:p14="http://schemas.microsoft.com/office/powerpoint/2010/main" val="404626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5385-E0E3-EF75-ABC3-DADE88D25A20}"/>
              </a:ext>
            </a:extLst>
          </p:cNvPr>
          <p:cNvSpPr>
            <a:spLocks noGrp="1"/>
          </p:cNvSpPr>
          <p:nvPr>
            <p:ph type="title"/>
          </p:nvPr>
        </p:nvSpPr>
        <p:spPr/>
        <p:txBody>
          <a:bodyPr/>
          <a:lstStyle/>
          <a:p>
            <a:pPr algn="ctr"/>
            <a:r>
              <a:rPr lang="en-US" dirty="0"/>
              <a:t>The Bill &amp; Melinda Gates Foundation</a:t>
            </a:r>
          </a:p>
        </p:txBody>
      </p:sp>
      <p:sp>
        <p:nvSpPr>
          <p:cNvPr id="3" name="Content Placeholder 2">
            <a:extLst>
              <a:ext uri="{FF2B5EF4-FFF2-40B4-BE49-F238E27FC236}">
                <a16:creationId xmlns:a16="http://schemas.microsoft.com/office/drawing/2014/main" id="{2CEFCFB4-3A57-412E-2926-83AE538D9E85}"/>
              </a:ext>
            </a:extLst>
          </p:cNvPr>
          <p:cNvSpPr>
            <a:spLocks noGrp="1"/>
          </p:cNvSpPr>
          <p:nvPr>
            <p:ph sz="half" idx="1"/>
          </p:nvPr>
        </p:nvSpPr>
        <p:spPr>
          <a:xfrm>
            <a:off x="1522412" y="1905000"/>
            <a:ext cx="9143999" cy="4572000"/>
          </a:xfrm>
        </p:spPr>
        <p:txBody>
          <a:bodyPr/>
          <a:lstStyle/>
          <a:p>
            <a:pPr marL="0" indent="0">
              <a:buNone/>
            </a:pPr>
            <a:r>
              <a:rPr lang="en-US" sz="3200" dirty="0"/>
              <a:t>Accomplishments</a:t>
            </a:r>
          </a:p>
          <a:p>
            <a:r>
              <a:rPr lang="en-US" dirty="0"/>
              <a:t>Contributions to global health, particularly in the fight against infectious diseases initiatives</a:t>
            </a:r>
          </a:p>
          <a:p>
            <a:r>
              <a:rPr lang="en-US" dirty="0"/>
              <a:t>pivotal role in efforts to combat HIV/AIDS, malaria, and tuberculosis</a:t>
            </a:r>
          </a:p>
          <a:p>
            <a:pPr marL="0" indent="0">
              <a:buNone/>
            </a:pPr>
            <a:r>
              <a:rPr lang="en-US" sz="3200" dirty="0"/>
              <a:t>Specific Healthcare Policy Issue</a:t>
            </a:r>
          </a:p>
          <a:p>
            <a:r>
              <a:rPr lang="en-US" dirty="0"/>
              <a:t>Promote enhanced focus on strengthening healthcare systems in low-income countries</a:t>
            </a:r>
          </a:p>
          <a:p>
            <a:endParaRPr lang="en-US" dirty="0"/>
          </a:p>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B2EB4397-AE21-621A-1EC1-81005C04DF1B}"/>
              </a:ext>
            </a:extLst>
          </p:cNvPr>
          <p:cNvPicPr>
            <a:picLocks noChangeAspect="1"/>
          </p:cNvPicPr>
          <p:nvPr/>
        </p:nvPicPr>
        <p:blipFill>
          <a:blip r:embed="rId3"/>
          <a:stretch>
            <a:fillRect/>
          </a:stretch>
        </p:blipFill>
        <p:spPr>
          <a:xfrm>
            <a:off x="7008812" y="5983181"/>
            <a:ext cx="4468755" cy="493819"/>
          </a:xfrm>
          <a:prstGeom prst="rect">
            <a:avLst/>
          </a:prstGeom>
        </p:spPr>
      </p:pic>
    </p:spTree>
    <p:extLst>
      <p:ext uri="{BB962C8B-B14F-4D97-AF65-F5344CB8AC3E}">
        <p14:creationId xmlns:p14="http://schemas.microsoft.com/office/powerpoint/2010/main" val="168934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7617-39E6-887B-F1EE-23E9FB3E4DD6}"/>
              </a:ext>
            </a:extLst>
          </p:cNvPr>
          <p:cNvSpPr>
            <a:spLocks noGrp="1"/>
          </p:cNvSpPr>
          <p:nvPr>
            <p:ph type="title"/>
          </p:nvPr>
        </p:nvSpPr>
        <p:spPr/>
        <p:txBody>
          <a:bodyPr/>
          <a:lstStyle/>
          <a:p>
            <a:pPr algn="ctr"/>
            <a:r>
              <a:rPr kumimoji="0" lang="en-US" sz="3600" b="0" i="0" u="none" strike="noStrike" kern="1200" cap="none" spc="0" normalizeH="0" baseline="0" noProof="0" dirty="0">
                <a:ln>
                  <a:noFill/>
                </a:ln>
                <a:solidFill>
                  <a:srgbClr val="652825"/>
                </a:solidFill>
                <a:effectLst/>
                <a:uLnTx/>
                <a:uFillTx/>
                <a:latin typeface="Corbel"/>
                <a:ea typeface="+mj-ea"/>
                <a:cs typeface="+mj-cs"/>
              </a:rPr>
              <a:t>The Similarities</a:t>
            </a:r>
            <a:endParaRPr lang="en-US" dirty="0"/>
          </a:p>
        </p:txBody>
      </p:sp>
      <p:sp>
        <p:nvSpPr>
          <p:cNvPr id="3" name="Content Placeholder 2">
            <a:extLst>
              <a:ext uri="{FF2B5EF4-FFF2-40B4-BE49-F238E27FC236}">
                <a16:creationId xmlns:a16="http://schemas.microsoft.com/office/drawing/2014/main" id="{7207E8F0-C661-03A9-1352-7569F02426F9}"/>
              </a:ext>
            </a:extLst>
          </p:cNvPr>
          <p:cNvSpPr>
            <a:spLocks noGrp="1"/>
          </p:cNvSpPr>
          <p:nvPr>
            <p:ph sz="half" idx="1"/>
          </p:nvPr>
        </p:nvSpPr>
        <p:spPr>
          <a:xfrm>
            <a:off x="3465512" y="1676400"/>
            <a:ext cx="5257800" cy="4800600"/>
          </a:xfrm>
        </p:spPr>
        <p:txBody>
          <a:bodyPr>
            <a:normAutofit/>
          </a:bodyPr>
          <a:lstStyle/>
          <a:p>
            <a:pPr>
              <a:defRPr/>
            </a:pPr>
            <a:endParaRPr kumimoji="0" lang="en-US" b="0" i="0" u="none" strike="noStrike" kern="1200" cap="none" spc="0" normalizeH="0" baseline="0" noProof="0" dirty="0">
              <a:ln>
                <a:noFill/>
              </a:ln>
              <a:solidFill>
                <a:srgbClr val="652825"/>
              </a:solidFill>
              <a:effectLst/>
              <a:uLnTx/>
              <a:uFillTx/>
              <a:latin typeface="Corbel"/>
              <a:ea typeface="+mn-ea"/>
              <a:cs typeface="+mn-cs"/>
            </a:endParaRPr>
          </a:p>
          <a:p>
            <a:pPr>
              <a:defRPr/>
            </a:pPr>
            <a:r>
              <a:rPr kumimoji="0" lang="en-US" b="0" i="0" u="none" strike="noStrike" kern="1200" cap="none" spc="0" normalizeH="0" baseline="0" noProof="0" dirty="0">
                <a:ln>
                  <a:noFill/>
                </a:ln>
                <a:solidFill>
                  <a:srgbClr val="652825"/>
                </a:solidFill>
                <a:effectLst/>
                <a:uLnTx/>
                <a:uFillTx/>
                <a:latin typeface="Corbel"/>
                <a:ea typeface="+mn-ea"/>
                <a:cs typeface="+mn-cs"/>
              </a:rPr>
              <a:t>Both have played crucial roles in addressing global health challenges</a:t>
            </a:r>
          </a:p>
          <a:p>
            <a:pPr>
              <a:defRPr/>
            </a:pPr>
            <a:r>
              <a:rPr kumimoji="0" lang="en-US" b="0" i="0" u="none" strike="noStrike" kern="1200" cap="none" spc="0" normalizeH="0" baseline="0" noProof="0" dirty="0">
                <a:ln>
                  <a:noFill/>
                </a:ln>
                <a:solidFill>
                  <a:srgbClr val="652825"/>
                </a:solidFill>
                <a:effectLst/>
                <a:uLnTx/>
                <a:uFillTx/>
                <a:latin typeface="Corbel"/>
                <a:ea typeface="+mn-ea"/>
                <a:cs typeface="+mn-cs"/>
              </a:rPr>
              <a:t>Both share a commitment to improving the lives of vulnerable populations</a:t>
            </a:r>
          </a:p>
          <a:p>
            <a:pPr>
              <a:defRPr/>
            </a:pPr>
            <a:r>
              <a:rPr kumimoji="0" lang="en-US" b="0" i="0" u="none" strike="noStrike" kern="1200" cap="none" spc="0" normalizeH="0" baseline="0" noProof="0" dirty="0">
                <a:ln>
                  <a:noFill/>
                </a:ln>
                <a:solidFill>
                  <a:srgbClr val="652825"/>
                </a:solidFill>
                <a:effectLst/>
                <a:uLnTx/>
                <a:uFillTx/>
                <a:latin typeface="Corbel"/>
                <a:ea typeface="+mn-ea"/>
                <a:cs typeface="+mn-cs"/>
              </a:rPr>
              <a:t>Both have achieved significant milestones in the global healthcare policy arena</a:t>
            </a:r>
          </a:p>
          <a:p>
            <a:pPr>
              <a:defRPr/>
            </a:pPr>
            <a:endParaRPr kumimoji="0" lang="en-US" sz="2400" b="0" i="0" u="none" strike="noStrike" kern="1200" cap="none" spc="0" normalizeH="0" baseline="0" noProof="0" dirty="0">
              <a:ln>
                <a:noFill/>
              </a:ln>
              <a:solidFill>
                <a:srgbClr val="652825"/>
              </a:solidFill>
              <a:effectLst/>
              <a:uLnTx/>
              <a:uFillTx/>
              <a:latin typeface="Corbel"/>
              <a:ea typeface="+mn-ea"/>
              <a:cs typeface="+mn-cs"/>
            </a:endParaRPr>
          </a:p>
          <a:p>
            <a:pPr marL="0" indent="0">
              <a:buNone/>
            </a:pPr>
            <a:endParaRPr lang="en-US" dirty="0"/>
          </a:p>
        </p:txBody>
      </p:sp>
    </p:spTree>
    <p:extLst>
      <p:ext uri="{BB962C8B-B14F-4D97-AF65-F5344CB8AC3E}">
        <p14:creationId xmlns:p14="http://schemas.microsoft.com/office/powerpoint/2010/main" val="387122050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Conclusion</a:t>
            </a:r>
          </a:p>
        </p:txBody>
      </p:sp>
      <p:sp>
        <p:nvSpPr>
          <p:cNvPr id="4" name="Text Placeholder 3"/>
          <p:cNvSpPr>
            <a:spLocks noGrp="1"/>
          </p:cNvSpPr>
          <p:nvPr>
            <p:ph type="body" idx="1"/>
          </p:nvPr>
        </p:nvSpPr>
        <p:spPr>
          <a:xfrm>
            <a:off x="1522412" y="1905000"/>
            <a:ext cx="9143999" cy="4038600"/>
          </a:xfrm>
        </p:spPr>
        <p:txBody>
          <a:bodyPr/>
          <a:lstStyle/>
          <a:p>
            <a:r>
              <a:rPr lang="en-US" dirty="0"/>
              <a:t>Both the Rockefeller Foundation and the Bill &amp; Melinda Gates Foundation have played crucial roles in addressing global health challenges. They have shared commitment to improving the lives of vulnerable populations, albeit with slightly different organizational structures and approaches. Through strategic partnerships, innovative approaches, and targeted investments, these organizations have achieved significant milestones in the global healthcare policy arena. Moving forward, continued efforts in areas such as mental health and healthcare system strengthening can further enhance their impact on global health outcomes.</a:t>
            </a:r>
          </a:p>
        </p:txBody>
      </p:sp>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References</a:t>
            </a:r>
          </a:p>
        </p:txBody>
      </p:sp>
      <p:sp>
        <p:nvSpPr>
          <p:cNvPr id="4" name="Text Placeholder 3"/>
          <p:cNvSpPr>
            <a:spLocks noGrp="1"/>
          </p:cNvSpPr>
          <p:nvPr>
            <p:ph type="body" idx="1"/>
          </p:nvPr>
        </p:nvSpPr>
        <p:spPr>
          <a:xfrm>
            <a:off x="1522412" y="1905000"/>
            <a:ext cx="9143999" cy="4038600"/>
          </a:xfrm>
        </p:spPr>
        <p:txBody>
          <a:bodyPr/>
          <a:lstStyle/>
          <a:p>
            <a:r>
              <a:rPr lang="en-US" dirty="0"/>
              <a:t>The Rockefeller Foundation. (2023). </a:t>
            </a:r>
            <a:r>
              <a:rPr lang="en-US" i="1" dirty="0"/>
              <a:t>Making opportunity available and</a:t>
            </a:r>
          </a:p>
          <a:p>
            <a:r>
              <a:rPr lang="en-US" i="1" dirty="0"/>
              <a:t>	sustainable through health: Working locally to close health divides 	globally. 	</a:t>
            </a:r>
            <a:r>
              <a:rPr lang="en-US" i="1" dirty="0">
                <a:hlinkClick r:id="rId3"/>
              </a:rPr>
              <a:t>https://www.rockefellerfoundation.org/commitment/health/</a:t>
            </a:r>
            <a:endParaRPr lang="en-US" i="1" dirty="0"/>
          </a:p>
          <a:p>
            <a:r>
              <a:rPr lang="en-US" dirty="0"/>
              <a:t>Bill &amp; Melinda Gates Foundation. (2023). </a:t>
            </a:r>
            <a:r>
              <a:rPr lang="en-US" i="1" dirty="0"/>
              <a:t>About: Committed to fighting</a:t>
            </a:r>
          </a:p>
          <a:p>
            <a:r>
              <a:rPr lang="en-US" i="1" dirty="0"/>
              <a:t>	the greatest inequities. </a:t>
            </a:r>
            <a:r>
              <a:rPr lang="en-US" i="1" dirty="0">
                <a:hlinkClick r:id="rId4"/>
              </a:rPr>
              <a:t>https://www.gatesfoundation.org/about</a:t>
            </a:r>
            <a:endParaRPr lang="en-US" i="1" dirty="0"/>
          </a:p>
          <a:p>
            <a:endParaRPr lang="en-US" dirty="0"/>
          </a:p>
        </p:txBody>
      </p:sp>
    </p:spTree>
    <p:extLst>
      <p:ext uri="{BB962C8B-B14F-4D97-AF65-F5344CB8AC3E}">
        <p14:creationId xmlns:p14="http://schemas.microsoft.com/office/powerpoint/2010/main" val="1386703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296</TotalTime>
  <Words>1161</Words>
  <Application>Microsoft Office PowerPoint</Application>
  <PresentationFormat>Custom</PresentationFormat>
  <Paragraphs>88</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Corbel</vt:lpstr>
      <vt:lpstr>Helvetica</vt:lpstr>
      <vt:lpstr>Times New Roman</vt:lpstr>
      <vt:lpstr>Earthtones 16x9</vt:lpstr>
      <vt:lpstr>Comparing The Rockefeller Foundation and The Bill &amp; Melinda Gates Foundation </vt:lpstr>
      <vt:lpstr>The Rockefeller Foundation</vt:lpstr>
      <vt:lpstr>The Rockefeller Foundation</vt:lpstr>
      <vt:lpstr>The Bill &amp; Melinda Gates Foundation</vt:lpstr>
      <vt:lpstr>The Bill &amp; Melinda Gates Foundation</vt:lpstr>
      <vt:lpstr>The Similarities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The Rockefeller Foundation and The Bill &amp; Melinda Gates Foundation </dc:title>
  <dc:creator>Robert Wilson</dc:creator>
  <cp:lastModifiedBy>Robert Wilson</cp:lastModifiedBy>
  <cp:revision>2</cp:revision>
  <dcterms:created xsi:type="dcterms:W3CDTF">2023-07-29T22:46:12Z</dcterms:created>
  <dcterms:modified xsi:type="dcterms:W3CDTF">2023-10-07T03:44:14Z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