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heme/themeOverride2.xml" ContentType="application/vnd.openxmlformats-officedocument.themeOverride+xml"/>
  <Override PartName="/ppt/notesSlides/notesSlide3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4"/>
  </p:notesMasterIdLst>
  <p:sldIdLst>
    <p:sldId id="268" r:id="rId5"/>
    <p:sldId id="353" r:id="rId6"/>
    <p:sldId id="311" r:id="rId7"/>
    <p:sldId id="314" r:id="rId8"/>
    <p:sldId id="331" r:id="rId9"/>
    <p:sldId id="325" r:id="rId10"/>
    <p:sldId id="354" r:id="rId11"/>
    <p:sldId id="337" r:id="rId12"/>
    <p:sldId id="338" r:id="rId13"/>
    <p:sldId id="355" r:id="rId14"/>
    <p:sldId id="339" r:id="rId15"/>
    <p:sldId id="340" r:id="rId16"/>
    <p:sldId id="317" r:id="rId17"/>
    <p:sldId id="356" r:id="rId18"/>
    <p:sldId id="316" r:id="rId19"/>
    <p:sldId id="357" r:id="rId20"/>
    <p:sldId id="358" r:id="rId21"/>
    <p:sldId id="351" r:id="rId22"/>
    <p:sldId id="319" r:id="rId23"/>
    <p:sldId id="318" r:id="rId24"/>
    <p:sldId id="361" r:id="rId25"/>
    <p:sldId id="348" r:id="rId26"/>
    <p:sldId id="349" r:id="rId27"/>
    <p:sldId id="350" r:id="rId28"/>
    <p:sldId id="359" r:id="rId29"/>
    <p:sldId id="320" r:id="rId30"/>
    <p:sldId id="321" r:id="rId31"/>
    <p:sldId id="336" r:id="rId32"/>
    <p:sldId id="360" r:id="rId33"/>
    <p:sldId id="327" r:id="rId34"/>
    <p:sldId id="352" r:id="rId35"/>
    <p:sldId id="343" r:id="rId36"/>
    <p:sldId id="344" r:id="rId37"/>
    <p:sldId id="345" r:id="rId38"/>
    <p:sldId id="346" r:id="rId39"/>
    <p:sldId id="347" r:id="rId40"/>
    <p:sldId id="362" r:id="rId41"/>
    <p:sldId id="310" r:id="rId42"/>
    <p:sldId id="326" r:id="rId43"/>
    <p:sldId id="328" r:id="rId44"/>
    <p:sldId id="329" r:id="rId45"/>
    <p:sldId id="322" r:id="rId46"/>
    <p:sldId id="323" r:id="rId47"/>
    <p:sldId id="332" r:id="rId48"/>
    <p:sldId id="363" r:id="rId49"/>
    <p:sldId id="334" r:id="rId50"/>
    <p:sldId id="335" r:id="rId51"/>
    <p:sldId id="364" r:id="rId52"/>
    <p:sldId id="324" r:id="rId5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638" autoAdjust="0"/>
  </p:normalViewPr>
  <p:slideViewPr>
    <p:cSldViewPr snapToGrid="0">
      <p:cViewPr varScale="1">
        <p:scale>
          <a:sx n="66" d="100"/>
          <a:sy n="66" d="100"/>
        </p:scale>
        <p:origin x="133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42F765-516F-4C52-BE3F-AF5C2587FB4C}"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F0474B1D-612C-47CE-8CE2-A6DD46B6903F}">
      <dgm:prSet/>
      <dgm:spPr/>
      <dgm:t>
        <a:bodyPr/>
        <a:lstStyle/>
        <a:p>
          <a:r>
            <a:rPr lang="en-US" dirty="0"/>
            <a:t>Understanding the Lived Experiences of Modern-Day California Male Inmates in Prison</a:t>
          </a:r>
        </a:p>
      </dgm:t>
    </dgm:pt>
    <dgm:pt modelId="{64A49555-40FB-4A9D-8B2B-5A2F9C5E4ECD}" type="parTrans" cxnId="{260980F0-6751-4E28-BF20-488CD1C44E2B}">
      <dgm:prSet/>
      <dgm:spPr/>
      <dgm:t>
        <a:bodyPr/>
        <a:lstStyle/>
        <a:p>
          <a:endParaRPr lang="en-US"/>
        </a:p>
      </dgm:t>
    </dgm:pt>
    <dgm:pt modelId="{2FCA79B5-41DF-4101-978F-065A1D0BB074}" type="sibTrans" cxnId="{260980F0-6751-4E28-BF20-488CD1C44E2B}">
      <dgm:prSet/>
      <dgm:spPr/>
      <dgm:t>
        <a:bodyPr/>
        <a:lstStyle/>
        <a:p>
          <a:endParaRPr lang="en-US"/>
        </a:p>
      </dgm:t>
    </dgm:pt>
    <dgm:pt modelId="{CB39D30C-AF36-4447-A96B-3AF05B06AB76}">
      <dgm:prSet/>
      <dgm:spPr/>
      <dgm:t>
        <a:bodyPr/>
        <a:lstStyle/>
        <a:p>
          <a:r>
            <a:rPr lang="en-US" dirty="0"/>
            <a:t>Studying the Placer County Courts as well as the California Department of Corrections and Rehabilitation </a:t>
          </a:r>
        </a:p>
      </dgm:t>
    </dgm:pt>
    <dgm:pt modelId="{0AFEEE43-BF27-4B8D-A0D9-B462416F6951}" type="parTrans" cxnId="{523B07C7-CCC0-4B67-B22C-C37E9DB7E519}">
      <dgm:prSet/>
      <dgm:spPr/>
      <dgm:t>
        <a:bodyPr/>
        <a:lstStyle/>
        <a:p>
          <a:endParaRPr lang="en-US"/>
        </a:p>
      </dgm:t>
    </dgm:pt>
    <dgm:pt modelId="{771B5C68-B8AD-41D2-AB28-6AA01B7277C8}" type="sibTrans" cxnId="{523B07C7-CCC0-4B67-B22C-C37E9DB7E519}">
      <dgm:prSet/>
      <dgm:spPr/>
      <dgm:t>
        <a:bodyPr/>
        <a:lstStyle/>
        <a:p>
          <a:endParaRPr lang="en-US"/>
        </a:p>
      </dgm:t>
    </dgm:pt>
    <dgm:pt modelId="{5E9E3EE1-1B92-481D-832F-6D3C342350F2}">
      <dgm:prSet/>
      <dgm:spPr/>
      <dgm:t>
        <a:bodyPr/>
        <a:lstStyle/>
        <a:p>
          <a:r>
            <a:rPr lang="en-US" dirty="0"/>
            <a:t>Deeply studying the legal case of Shawn Rodriguez who I could see even after a cursory study of his case had been sent to prison for life for crimes he did not commit, for which there was ample evidence he did not commit them. </a:t>
          </a:r>
        </a:p>
      </dgm:t>
    </dgm:pt>
    <dgm:pt modelId="{369E3F77-35F1-4189-BC2C-1794FDDDEF1B}" type="parTrans" cxnId="{CB3F59AE-524A-4F7F-A1C7-B68E666C91F0}">
      <dgm:prSet/>
      <dgm:spPr/>
      <dgm:t>
        <a:bodyPr/>
        <a:lstStyle/>
        <a:p>
          <a:endParaRPr lang="en-US"/>
        </a:p>
      </dgm:t>
    </dgm:pt>
    <dgm:pt modelId="{5E5D0041-A1B7-451A-B9A7-E9FA8E6084F7}" type="sibTrans" cxnId="{CB3F59AE-524A-4F7F-A1C7-B68E666C91F0}">
      <dgm:prSet/>
      <dgm:spPr/>
      <dgm:t>
        <a:bodyPr/>
        <a:lstStyle/>
        <a:p>
          <a:endParaRPr lang="en-US"/>
        </a:p>
      </dgm:t>
    </dgm:pt>
    <dgm:pt modelId="{7B6BCF1E-ED9E-42D7-9275-A8FF9935E96A}">
      <dgm:prSet/>
      <dgm:spPr/>
      <dgm:t>
        <a:bodyPr/>
        <a:lstStyle/>
        <a:p>
          <a:r>
            <a:rPr lang="en-US" dirty="0"/>
            <a:t>This led to the formation of the Prison Transparency Project</a:t>
          </a:r>
        </a:p>
      </dgm:t>
    </dgm:pt>
    <dgm:pt modelId="{C7A5D484-C794-4ABB-A6FC-7717989214D4}" type="parTrans" cxnId="{C0E3E9E9-3809-4015-9A1C-32B99C35E827}">
      <dgm:prSet/>
      <dgm:spPr/>
      <dgm:t>
        <a:bodyPr/>
        <a:lstStyle/>
        <a:p>
          <a:endParaRPr lang="en-US"/>
        </a:p>
      </dgm:t>
    </dgm:pt>
    <dgm:pt modelId="{352195E0-9A7C-4DC4-BC5A-2F0ECAC393DF}" type="sibTrans" cxnId="{C0E3E9E9-3809-4015-9A1C-32B99C35E827}">
      <dgm:prSet/>
      <dgm:spPr/>
      <dgm:t>
        <a:bodyPr/>
        <a:lstStyle/>
        <a:p>
          <a:endParaRPr lang="en-US"/>
        </a:p>
      </dgm:t>
    </dgm:pt>
    <dgm:pt modelId="{EB21F478-0C97-4B4A-8CE3-BBD58E7CC8DD}">
      <dgm:prSet/>
      <dgm:spPr/>
      <dgm:t>
        <a:bodyPr/>
        <a:lstStyle/>
        <a:p>
          <a:r>
            <a:rPr lang="en-US" dirty="0"/>
            <a:t>This led to the writing of a book, still underway, which is an expose on the courts and prison system</a:t>
          </a:r>
        </a:p>
      </dgm:t>
    </dgm:pt>
    <dgm:pt modelId="{9DA05FAB-09BC-41DE-A761-A11454D757E1}" type="parTrans" cxnId="{88BDE23C-00A5-459F-8AFE-9EE0B544588B}">
      <dgm:prSet/>
      <dgm:spPr/>
      <dgm:t>
        <a:bodyPr/>
        <a:lstStyle/>
        <a:p>
          <a:endParaRPr lang="en-US"/>
        </a:p>
      </dgm:t>
    </dgm:pt>
    <dgm:pt modelId="{AFE7DB4C-5156-4889-AA27-839BB7D66138}" type="sibTrans" cxnId="{88BDE23C-00A5-459F-8AFE-9EE0B544588B}">
      <dgm:prSet/>
      <dgm:spPr/>
      <dgm:t>
        <a:bodyPr/>
        <a:lstStyle/>
        <a:p>
          <a:endParaRPr lang="en-US"/>
        </a:p>
      </dgm:t>
    </dgm:pt>
    <dgm:pt modelId="{8458F3B7-5731-488D-B0AE-6AE004B6BFFB}">
      <dgm:prSet/>
      <dgm:spPr/>
      <dgm:t>
        <a:bodyPr/>
        <a:lstStyle/>
        <a:p>
          <a:r>
            <a:rPr lang="en-US" dirty="0"/>
            <a:t>This led to the social media efforts for “Help Free Shawn Rodriguez”</a:t>
          </a:r>
        </a:p>
      </dgm:t>
    </dgm:pt>
    <dgm:pt modelId="{0C95A56F-F1DC-4EDD-A3AD-18CAC091CDBA}" type="parTrans" cxnId="{0B51B594-E62D-47E5-82F8-E7EF514BE8A1}">
      <dgm:prSet/>
      <dgm:spPr/>
      <dgm:t>
        <a:bodyPr/>
        <a:lstStyle/>
        <a:p>
          <a:endParaRPr lang="en-US"/>
        </a:p>
      </dgm:t>
    </dgm:pt>
    <dgm:pt modelId="{830B851A-7A10-4E81-8AFC-656D1AEDA7B0}" type="sibTrans" cxnId="{0B51B594-E62D-47E5-82F8-E7EF514BE8A1}">
      <dgm:prSet/>
      <dgm:spPr/>
      <dgm:t>
        <a:bodyPr/>
        <a:lstStyle/>
        <a:p>
          <a:endParaRPr lang="en-US"/>
        </a:p>
      </dgm:t>
    </dgm:pt>
    <dgm:pt modelId="{C89392C4-A6A6-421A-A3D0-37AB1E547B6F}" type="pres">
      <dgm:prSet presAssocID="{F042F765-516F-4C52-BE3F-AF5C2587FB4C}" presName="diagram" presStyleCnt="0">
        <dgm:presLayoutVars>
          <dgm:chPref val="1"/>
          <dgm:dir/>
          <dgm:animOne val="branch"/>
          <dgm:animLvl val="lvl"/>
          <dgm:resizeHandles/>
        </dgm:presLayoutVars>
      </dgm:prSet>
      <dgm:spPr/>
    </dgm:pt>
    <dgm:pt modelId="{0912BE17-E0D8-4D66-845D-64AD1BE2FD97}" type="pres">
      <dgm:prSet presAssocID="{F0474B1D-612C-47CE-8CE2-A6DD46B6903F}" presName="root" presStyleCnt="0"/>
      <dgm:spPr/>
    </dgm:pt>
    <dgm:pt modelId="{1E05072E-FD4F-474E-B886-6967E5E7465E}" type="pres">
      <dgm:prSet presAssocID="{F0474B1D-612C-47CE-8CE2-A6DD46B6903F}" presName="rootComposite" presStyleCnt="0"/>
      <dgm:spPr/>
    </dgm:pt>
    <dgm:pt modelId="{99A89CDB-5643-418F-B200-B1E678701DA5}" type="pres">
      <dgm:prSet presAssocID="{F0474B1D-612C-47CE-8CE2-A6DD46B6903F}" presName="rootText" presStyleLbl="node1" presStyleIdx="0" presStyleCnt="3"/>
      <dgm:spPr/>
    </dgm:pt>
    <dgm:pt modelId="{109C79FE-872C-4292-B715-1EEFEC506E2C}" type="pres">
      <dgm:prSet presAssocID="{F0474B1D-612C-47CE-8CE2-A6DD46B6903F}" presName="rootConnector" presStyleLbl="node1" presStyleIdx="0" presStyleCnt="3"/>
      <dgm:spPr/>
    </dgm:pt>
    <dgm:pt modelId="{F2CE38BE-B16F-42F2-BF4D-DA3D4D045F78}" type="pres">
      <dgm:prSet presAssocID="{F0474B1D-612C-47CE-8CE2-A6DD46B6903F}" presName="childShape" presStyleCnt="0"/>
      <dgm:spPr/>
    </dgm:pt>
    <dgm:pt modelId="{6D7617F3-E249-4848-9965-2515678E7B0D}" type="pres">
      <dgm:prSet presAssocID="{C7A5D484-C794-4ABB-A6FC-7717989214D4}" presName="Name13" presStyleLbl="parChTrans1D2" presStyleIdx="0" presStyleCnt="3"/>
      <dgm:spPr/>
    </dgm:pt>
    <dgm:pt modelId="{370FF845-A1F8-4EDE-B40F-ACEBD665661F}" type="pres">
      <dgm:prSet presAssocID="{7B6BCF1E-ED9E-42D7-9275-A8FF9935E96A}" presName="childText" presStyleLbl="bgAcc1" presStyleIdx="0" presStyleCnt="3">
        <dgm:presLayoutVars>
          <dgm:bulletEnabled val="1"/>
        </dgm:presLayoutVars>
      </dgm:prSet>
      <dgm:spPr/>
    </dgm:pt>
    <dgm:pt modelId="{606BE3A6-EDBB-4BA5-9015-B2B8104DDCC3}" type="pres">
      <dgm:prSet presAssocID="{CB39D30C-AF36-4447-A96B-3AF05B06AB76}" presName="root" presStyleCnt="0"/>
      <dgm:spPr/>
    </dgm:pt>
    <dgm:pt modelId="{8E8DE893-49D8-4C76-BD3F-40132E8FAEB0}" type="pres">
      <dgm:prSet presAssocID="{CB39D30C-AF36-4447-A96B-3AF05B06AB76}" presName="rootComposite" presStyleCnt="0"/>
      <dgm:spPr/>
    </dgm:pt>
    <dgm:pt modelId="{6BCE7019-BD8E-4EFC-8020-6C9BC99DB037}" type="pres">
      <dgm:prSet presAssocID="{CB39D30C-AF36-4447-A96B-3AF05B06AB76}" presName="rootText" presStyleLbl="node1" presStyleIdx="1" presStyleCnt="3"/>
      <dgm:spPr/>
    </dgm:pt>
    <dgm:pt modelId="{F6E682CB-FAC9-4072-8DDE-41B0E2D18D2C}" type="pres">
      <dgm:prSet presAssocID="{CB39D30C-AF36-4447-A96B-3AF05B06AB76}" presName="rootConnector" presStyleLbl="node1" presStyleIdx="1" presStyleCnt="3"/>
      <dgm:spPr/>
    </dgm:pt>
    <dgm:pt modelId="{3DEA64C6-73C9-4D5F-A163-9A7AEFEF4574}" type="pres">
      <dgm:prSet presAssocID="{CB39D30C-AF36-4447-A96B-3AF05B06AB76}" presName="childShape" presStyleCnt="0"/>
      <dgm:spPr/>
    </dgm:pt>
    <dgm:pt modelId="{153B9869-AAEF-42CE-8A46-548AA50B395B}" type="pres">
      <dgm:prSet presAssocID="{9DA05FAB-09BC-41DE-A761-A11454D757E1}" presName="Name13" presStyleLbl="parChTrans1D2" presStyleIdx="1" presStyleCnt="3"/>
      <dgm:spPr/>
    </dgm:pt>
    <dgm:pt modelId="{6CED9039-030A-452C-BC3D-700D939DB4AF}" type="pres">
      <dgm:prSet presAssocID="{EB21F478-0C97-4B4A-8CE3-BBD58E7CC8DD}" presName="childText" presStyleLbl="bgAcc1" presStyleIdx="1" presStyleCnt="3">
        <dgm:presLayoutVars>
          <dgm:bulletEnabled val="1"/>
        </dgm:presLayoutVars>
      </dgm:prSet>
      <dgm:spPr/>
    </dgm:pt>
    <dgm:pt modelId="{E15EA630-88F0-4645-8BD7-496DBE03B764}" type="pres">
      <dgm:prSet presAssocID="{5E9E3EE1-1B92-481D-832F-6D3C342350F2}" presName="root" presStyleCnt="0"/>
      <dgm:spPr/>
    </dgm:pt>
    <dgm:pt modelId="{CC2AD4D7-46AE-4C1B-AE98-325B48EDB461}" type="pres">
      <dgm:prSet presAssocID="{5E9E3EE1-1B92-481D-832F-6D3C342350F2}" presName="rootComposite" presStyleCnt="0"/>
      <dgm:spPr/>
    </dgm:pt>
    <dgm:pt modelId="{ECD9A201-A02B-4E7F-97A4-CE48B76E6E1D}" type="pres">
      <dgm:prSet presAssocID="{5E9E3EE1-1B92-481D-832F-6D3C342350F2}" presName="rootText" presStyleLbl="node1" presStyleIdx="2" presStyleCnt="3"/>
      <dgm:spPr/>
    </dgm:pt>
    <dgm:pt modelId="{68B73D6A-75A6-435A-AB46-86A16A312A40}" type="pres">
      <dgm:prSet presAssocID="{5E9E3EE1-1B92-481D-832F-6D3C342350F2}" presName="rootConnector" presStyleLbl="node1" presStyleIdx="2" presStyleCnt="3"/>
      <dgm:spPr/>
    </dgm:pt>
    <dgm:pt modelId="{70020E69-7579-4E1A-A447-91EF3A42E8E7}" type="pres">
      <dgm:prSet presAssocID="{5E9E3EE1-1B92-481D-832F-6D3C342350F2}" presName="childShape" presStyleCnt="0"/>
      <dgm:spPr/>
    </dgm:pt>
    <dgm:pt modelId="{17595178-5DDE-446D-BD37-790BCCDD9927}" type="pres">
      <dgm:prSet presAssocID="{0C95A56F-F1DC-4EDD-A3AD-18CAC091CDBA}" presName="Name13" presStyleLbl="parChTrans1D2" presStyleIdx="2" presStyleCnt="3"/>
      <dgm:spPr/>
    </dgm:pt>
    <dgm:pt modelId="{2A091E09-9E29-47F0-96B3-6EDAF0416BE4}" type="pres">
      <dgm:prSet presAssocID="{8458F3B7-5731-488D-B0AE-6AE004B6BFFB}" presName="childText" presStyleLbl="bgAcc1" presStyleIdx="2" presStyleCnt="3">
        <dgm:presLayoutVars>
          <dgm:bulletEnabled val="1"/>
        </dgm:presLayoutVars>
      </dgm:prSet>
      <dgm:spPr/>
    </dgm:pt>
  </dgm:ptLst>
  <dgm:cxnLst>
    <dgm:cxn modelId="{8009F401-EEE6-4D92-87CF-E3CC5EC080F1}" type="presOf" srcId="{C7A5D484-C794-4ABB-A6FC-7717989214D4}" destId="{6D7617F3-E249-4848-9965-2515678E7B0D}" srcOrd="0" destOrd="0" presId="urn:microsoft.com/office/officeart/2005/8/layout/hierarchy3"/>
    <dgm:cxn modelId="{F23CED06-CD12-46B7-A5F1-430DFFC7738A}" type="presOf" srcId="{CB39D30C-AF36-4447-A96B-3AF05B06AB76}" destId="{6BCE7019-BD8E-4EFC-8020-6C9BC99DB037}" srcOrd="0" destOrd="0" presId="urn:microsoft.com/office/officeart/2005/8/layout/hierarchy3"/>
    <dgm:cxn modelId="{17912211-0110-42EA-A3D4-044508E90557}" type="presOf" srcId="{F042F765-516F-4C52-BE3F-AF5C2587FB4C}" destId="{C89392C4-A6A6-421A-A3D0-37AB1E547B6F}" srcOrd="0" destOrd="0" presId="urn:microsoft.com/office/officeart/2005/8/layout/hierarchy3"/>
    <dgm:cxn modelId="{8523CA3C-2282-4370-98CF-704B82C11BA2}" type="presOf" srcId="{0C95A56F-F1DC-4EDD-A3AD-18CAC091CDBA}" destId="{17595178-5DDE-446D-BD37-790BCCDD9927}" srcOrd="0" destOrd="0" presId="urn:microsoft.com/office/officeart/2005/8/layout/hierarchy3"/>
    <dgm:cxn modelId="{88BDE23C-00A5-459F-8AFE-9EE0B544588B}" srcId="{CB39D30C-AF36-4447-A96B-3AF05B06AB76}" destId="{EB21F478-0C97-4B4A-8CE3-BBD58E7CC8DD}" srcOrd="0" destOrd="0" parTransId="{9DA05FAB-09BC-41DE-A761-A11454D757E1}" sibTransId="{AFE7DB4C-5156-4889-AA27-839BB7D66138}"/>
    <dgm:cxn modelId="{8CF76B6B-4162-484A-9250-34665B41CEDC}" type="presOf" srcId="{8458F3B7-5731-488D-B0AE-6AE004B6BFFB}" destId="{2A091E09-9E29-47F0-96B3-6EDAF0416BE4}" srcOrd="0" destOrd="0" presId="urn:microsoft.com/office/officeart/2005/8/layout/hierarchy3"/>
    <dgm:cxn modelId="{3EC9AB73-B7BF-461A-8E2A-CD760CC46E1B}" type="presOf" srcId="{F0474B1D-612C-47CE-8CE2-A6DD46B6903F}" destId="{109C79FE-872C-4292-B715-1EEFEC506E2C}" srcOrd="1" destOrd="0" presId="urn:microsoft.com/office/officeart/2005/8/layout/hierarchy3"/>
    <dgm:cxn modelId="{AD31CE81-FA5C-4047-9690-7E68115DDAE2}" type="presOf" srcId="{CB39D30C-AF36-4447-A96B-3AF05B06AB76}" destId="{F6E682CB-FAC9-4072-8DDE-41B0E2D18D2C}" srcOrd="1" destOrd="0" presId="urn:microsoft.com/office/officeart/2005/8/layout/hierarchy3"/>
    <dgm:cxn modelId="{68E63C91-7C37-477B-8ECD-19E93ECE60E3}" type="presOf" srcId="{F0474B1D-612C-47CE-8CE2-A6DD46B6903F}" destId="{99A89CDB-5643-418F-B200-B1E678701DA5}" srcOrd="0" destOrd="0" presId="urn:microsoft.com/office/officeart/2005/8/layout/hierarchy3"/>
    <dgm:cxn modelId="{FDD0DD91-7FF2-4C00-BA5A-A2A2CAE23E81}" type="presOf" srcId="{5E9E3EE1-1B92-481D-832F-6D3C342350F2}" destId="{68B73D6A-75A6-435A-AB46-86A16A312A40}" srcOrd="1" destOrd="0" presId="urn:microsoft.com/office/officeart/2005/8/layout/hierarchy3"/>
    <dgm:cxn modelId="{0B51B594-E62D-47E5-82F8-E7EF514BE8A1}" srcId="{5E9E3EE1-1B92-481D-832F-6D3C342350F2}" destId="{8458F3B7-5731-488D-B0AE-6AE004B6BFFB}" srcOrd="0" destOrd="0" parTransId="{0C95A56F-F1DC-4EDD-A3AD-18CAC091CDBA}" sibTransId="{830B851A-7A10-4E81-8AFC-656D1AEDA7B0}"/>
    <dgm:cxn modelId="{CB3F59AE-524A-4F7F-A1C7-B68E666C91F0}" srcId="{F042F765-516F-4C52-BE3F-AF5C2587FB4C}" destId="{5E9E3EE1-1B92-481D-832F-6D3C342350F2}" srcOrd="2" destOrd="0" parTransId="{369E3F77-35F1-4189-BC2C-1794FDDDEF1B}" sibTransId="{5E5D0041-A1B7-451A-B9A7-E9FA8E6084F7}"/>
    <dgm:cxn modelId="{25B8B0B1-A6EF-42A7-B023-CF4DB7657691}" type="presOf" srcId="{5E9E3EE1-1B92-481D-832F-6D3C342350F2}" destId="{ECD9A201-A02B-4E7F-97A4-CE48B76E6E1D}" srcOrd="0" destOrd="0" presId="urn:microsoft.com/office/officeart/2005/8/layout/hierarchy3"/>
    <dgm:cxn modelId="{523B07C7-CCC0-4B67-B22C-C37E9DB7E519}" srcId="{F042F765-516F-4C52-BE3F-AF5C2587FB4C}" destId="{CB39D30C-AF36-4447-A96B-3AF05B06AB76}" srcOrd="1" destOrd="0" parTransId="{0AFEEE43-BF27-4B8D-A0D9-B462416F6951}" sibTransId="{771B5C68-B8AD-41D2-AB28-6AA01B7277C8}"/>
    <dgm:cxn modelId="{53ACD3E6-E193-4398-9C3C-A3EB963969A7}" type="presOf" srcId="{EB21F478-0C97-4B4A-8CE3-BBD58E7CC8DD}" destId="{6CED9039-030A-452C-BC3D-700D939DB4AF}" srcOrd="0" destOrd="0" presId="urn:microsoft.com/office/officeart/2005/8/layout/hierarchy3"/>
    <dgm:cxn modelId="{C0E3E9E9-3809-4015-9A1C-32B99C35E827}" srcId="{F0474B1D-612C-47CE-8CE2-A6DD46B6903F}" destId="{7B6BCF1E-ED9E-42D7-9275-A8FF9935E96A}" srcOrd="0" destOrd="0" parTransId="{C7A5D484-C794-4ABB-A6FC-7717989214D4}" sibTransId="{352195E0-9A7C-4DC4-BC5A-2F0ECAC393DF}"/>
    <dgm:cxn modelId="{260980F0-6751-4E28-BF20-488CD1C44E2B}" srcId="{F042F765-516F-4C52-BE3F-AF5C2587FB4C}" destId="{F0474B1D-612C-47CE-8CE2-A6DD46B6903F}" srcOrd="0" destOrd="0" parTransId="{64A49555-40FB-4A9D-8B2B-5A2F9C5E4ECD}" sibTransId="{2FCA79B5-41DF-4101-978F-065A1D0BB074}"/>
    <dgm:cxn modelId="{D73864F9-7BD6-4715-898E-A1F214CF478A}" type="presOf" srcId="{9DA05FAB-09BC-41DE-A761-A11454D757E1}" destId="{153B9869-AAEF-42CE-8A46-548AA50B395B}" srcOrd="0" destOrd="0" presId="urn:microsoft.com/office/officeart/2005/8/layout/hierarchy3"/>
    <dgm:cxn modelId="{372A75FF-F5F4-46DD-B9E2-C0DDE6A040FD}" type="presOf" srcId="{7B6BCF1E-ED9E-42D7-9275-A8FF9935E96A}" destId="{370FF845-A1F8-4EDE-B40F-ACEBD665661F}" srcOrd="0" destOrd="0" presId="urn:microsoft.com/office/officeart/2005/8/layout/hierarchy3"/>
    <dgm:cxn modelId="{33290CE6-BECB-4096-A244-BBA7C1E16BB4}" type="presParOf" srcId="{C89392C4-A6A6-421A-A3D0-37AB1E547B6F}" destId="{0912BE17-E0D8-4D66-845D-64AD1BE2FD97}" srcOrd="0" destOrd="0" presId="urn:microsoft.com/office/officeart/2005/8/layout/hierarchy3"/>
    <dgm:cxn modelId="{D5CC695D-19C9-4ADC-944A-03DDEFD5C11B}" type="presParOf" srcId="{0912BE17-E0D8-4D66-845D-64AD1BE2FD97}" destId="{1E05072E-FD4F-474E-B886-6967E5E7465E}" srcOrd="0" destOrd="0" presId="urn:microsoft.com/office/officeart/2005/8/layout/hierarchy3"/>
    <dgm:cxn modelId="{0EBE81B3-C4DF-4EF2-B213-0F1965B83853}" type="presParOf" srcId="{1E05072E-FD4F-474E-B886-6967E5E7465E}" destId="{99A89CDB-5643-418F-B200-B1E678701DA5}" srcOrd="0" destOrd="0" presId="urn:microsoft.com/office/officeart/2005/8/layout/hierarchy3"/>
    <dgm:cxn modelId="{080D40D1-B7CD-441F-83DE-FA19D3789C3C}" type="presParOf" srcId="{1E05072E-FD4F-474E-B886-6967E5E7465E}" destId="{109C79FE-872C-4292-B715-1EEFEC506E2C}" srcOrd="1" destOrd="0" presId="urn:microsoft.com/office/officeart/2005/8/layout/hierarchy3"/>
    <dgm:cxn modelId="{51B9A963-F71B-4C23-87B1-D548D1AC9E60}" type="presParOf" srcId="{0912BE17-E0D8-4D66-845D-64AD1BE2FD97}" destId="{F2CE38BE-B16F-42F2-BF4D-DA3D4D045F78}" srcOrd="1" destOrd="0" presId="urn:microsoft.com/office/officeart/2005/8/layout/hierarchy3"/>
    <dgm:cxn modelId="{E0DEBD73-973A-4326-89E4-FA282072C581}" type="presParOf" srcId="{F2CE38BE-B16F-42F2-BF4D-DA3D4D045F78}" destId="{6D7617F3-E249-4848-9965-2515678E7B0D}" srcOrd="0" destOrd="0" presId="urn:microsoft.com/office/officeart/2005/8/layout/hierarchy3"/>
    <dgm:cxn modelId="{9D12C620-1655-46F9-8FAF-68896B1B0E97}" type="presParOf" srcId="{F2CE38BE-B16F-42F2-BF4D-DA3D4D045F78}" destId="{370FF845-A1F8-4EDE-B40F-ACEBD665661F}" srcOrd="1" destOrd="0" presId="urn:microsoft.com/office/officeart/2005/8/layout/hierarchy3"/>
    <dgm:cxn modelId="{C2213B7B-DEED-4D41-9586-C2D6DD565FC4}" type="presParOf" srcId="{C89392C4-A6A6-421A-A3D0-37AB1E547B6F}" destId="{606BE3A6-EDBB-4BA5-9015-B2B8104DDCC3}" srcOrd="1" destOrd="0" presId="urn:microsoft.com/office/officeart/2005/8/layout/hierarchy3"/>
    <dgm:cxn modelId="{8DF26905-540F-4D41-9084-03FF642FB9DB}" type="presParOf" srcId="{606BE3A6-EDBB-4BA5-9015-B2B8104DDCC3}" destId="{8E8DE893-49D8-4C76-BD3F-40132E8FAEB0}" srcOrd="0" destOrd="0" presId="urn:microsoft.com/office/officeart/2005/8/layout/hierarchy3"/>
    <dgm:cxn modelId="{9612B271-C852-4FBE-862F-65C763B19DC1}" type="presParOf" srcId="{8E8DE893-49D8-4C76-BD3F-40132E8FAEB0}" destId="{6BCE7019-BD8E-4EFC-8020-6C9BC99DB037}" srcOrd="0" destOrd="0" presId="urn:microsoft.com/office/officeart/2005/8/layout/hierarchy3"/>
    <dgm:cxn modelId="{2C9ADBE5-D0B4-4A7B-ADA5-0285DCDB1F02}" type="presParOf" srcId="{8E8DE893-49D8-4C76-BD3F-40132E8FAEB0}" destId="{F6E682CB-FAC9-4072-8DDE-41B0E2D18D2C}" srcOrd="1" destOrd="0" presId="urn:microsoft.com/office/officeart/2005/8/layout/hierarchy3"/>
    <dgm:cxn modelId="{02CBC1AE-5F28-4EA1-A633-0DB8DA73D62E}" type="presParOf" srcId="{606BE3A6-EDBB-4BA5-9015-B2B8104DDCC3}" destId="{3DEA64C6-73C9-4D5F-A163-9A7AEFEF4574}" srcOrd="1" destOrd="0" presId="urn:microsoft.com/office/officeart/2005/8/layout/hierarchy3"/>
    <dgm:cxn modelId="{F0E668DE-AA41-46F3-8BB3-A7A64010BD11}" type="presParOf" srcId="{3DEA64C6-73C9-4D5F-A163-9A7AEFEF4574}" destId="{153B9869-AAEF-42CE-8A46-548AA50B395B}" srcOrd="0" destOrd="0" presId="urn:microsoft.com/office/officeart/2005/8/layout/hierarchy3"/>
    <dgm:cxn modelId="{78BFA2D8-B4C4-4B5C-A308-69DC360CBD6C}" type="presParOf" srcId="{3DEA64C6-73C9-4D5F-A163-9A7AEFEF4574}" destId="{6CED9039-030A-452C-BC3D-700D939DB4AF}" srcOrd="1" destOrd="0" presId="urn:microsoft.com/office/officeart/2005/8/layout/hierarchy3"/>
    <dgm:cxn modelId="{92F4736E-C9F0-47E8-BA27-A09EE7888C63}" type="presParOf" srcId="{C89392C4-A6A6-421A-A3D0-37AB1E547B6F}" destId="{E15EA630-88F0-4645-8BD7-496DBE03B764}" srcOrd="2" destOrd="0" presId="urn:microsoft.com/office/officeart/2005/8/layout/hierarchy3"/>
    <dgm:cxn modelId="{3E6AB1AD-7F0F-4B2B-802B-C2AEBDF14E32}" type="presParOf" srcId="{E15EA630-88F0-4645-8BD7-496DBE03B764}" destId="{CC2AD4D7-46AE-4C1B-AE98-325B48EDB461}" srcOrd="0" destOrd="0" presId="urn:microsoft.com/office/officeart/2005/8/layout/hierarchy3"/>
    <dgm:cxn modelId="{62E7AA02-44B9-47BB-AD83-0B78BF82379A}" type="presParOf" srcId="{CC2AD4D7-46AE-4C1B-AE98-325B48EDB461}" destId="{ECD9A201-A02B-4E7F-97A4-CE48B76E6E1D}" srcOrd="0" destOrd="0" presId="urn:microsoft.com/office/officeart/2005/8/layout/hierarchy3"/>
    <dgm:cxn modelId="{0D392362-5772-416D-A53E-8CCF5CFAB3AF}" type="presParOf" srcId="{CC2AD4D7-46AE-4C1B-AE98-325B48EDB461}" destId="{68B73D6A-75A6-435A-AB46-86A16A312A40}" srcOrd="1" destOrd="0" presId="urn:microsoft.com/office/officeart/2005/8/layout/hierarchy3"/>
    <dgm:cxn modelId="{0D2131B8-939C-49BE-8842-A8411D0C59D8}" type="presParOf" srcId="{E15EA630-88F0-4645-8BD7-496DBE03B764}" destId="{70020E69-7579-4E1A-A447-91EF3A42E8E7}" srcOrd="1" destOrd="0" presId="urn:microsoft.com/office/officeart/2005/8/layout/hierarchy3"/>
    <dgm:cxn modelId="{92B707B9-47C8-4B9B-9153-949CECF43A10}" type="presParOf" srcId="{70020E69-7579-4E1A-A447-91EF3A42E8E7}" destId="{17595178-5DDE-446D-BD37-790BCCDD9927}" srcOrd="0" destOrd="0" presId="urn:microsoft.com/office/officeart/2005/8/layout/hierarchy3"/>
    <dgm:cxn modelId="{B917F866-7EB2-4519-B4AB-AE7C7BFC8A6F}" type="presParOf" srcId="{70020E69-7579-4E1A-A447-91EF3A42E8E7}" destId="{2A091E09-9E29-47F0-96B3-6EDAF0416BE4}"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13E2A0-7400-40CE-A61D-EEC6B55F30C4}"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53F4D674-9530-4C43-B258-481477242913}">
      <dgm:prSet/>
      <dgm:spPr/>
      <dgm:t>
        <a:bodyPr/>
        <a:lstStyle/>
        <a:p>
          <a:r>
            <a:rPr lang="en-US" b="1"/>
            <a:t>ANNA’S ACTIONS</a:t>
          </a:r>
          <a:endParaRPr lang="en-US"/>
        </a:p>
      </dgm:t>
    </dgm:pt>
    <dgm:pt modelId="{844C8DE2-071F-4A0F-AA11-4DE33E63C74D}" type="parTrans" cxnId="{DDE56C90-18DA-4F37-9E26-C3AD13583807}">
      <dgm:prSet/>
      <dgm:spPr/>
      <dgm:t>
        <a:bodyPr/>
        <a:lstStyle/>
        <a:p>
          <a:endParaRPr lang="en-US"/>
        </a:p>
      </dgm:t>
    </dgm:pt>
    <dgm:pt modelId="{84B420C1-F264-4396-B365-41E3916943D1}" type="sibTrans" cxnId="{DDE56C90-18DA-4F37-9E26-C3AD13583807}">
      <dgm:prSet/>
      <dgm:spPr/>
      <dgm:t>
        <a:bodyPr/>
        <a:lstStyle/>
        <a:p>
          <a:endParaRPr lang="en-US"/>
        </a:p>
      </dgm:t>
    </dgm:pt>
    <dgm:pt modelId="{65179EDA-CA2B-404A-9C9C-07698C5FCA6F}">
      <dgm:prSet/>
      <dgm:spPr/>
      <dgm:t>
        <a:bodyPr/>
        <a:lstStyle/>
        <a:p>
          <a:r>
            <a:rPr lang="en-US" b="1"/>
            <a:t>NICK’S ACTIONS</a:t>
          </a:r>
          <a:endParaRPr lang="en-US"/>
        </a:p>
      </dgm:t>
    </dgm:pt>
    <dgm:pt modelId="{0B9FB1EC-DCF1-43B7-BA36-1A6B0E0654C8}" type="parTrans" cxnId="{ABF13361-C67B-44E7-B718-6AB4C207D8A5}">
      <dgm:prSet/>
      <dgm:spPr/>
      <dgm:t>
        <a:bodyPr/>
        <a:lstStyle/>
        <a:p>
          <a:endParaRPr lang="en-US"/>
        </a:p>
      </dgm:t>
    </dgm:pt>
    <dgm:pt modelId="{0849E60C-52E3-4098-9CC4-DF44CCD2FD28}" type="sibTrans" cxnId="{ABF13361-C67B-44E7-B718-6AB4C207D8A5}">
      <dgm:prSet/>
      <dgm:spPr/>
      <dgm:t>
        <a:bodyPr/>
        <a:lstStyle/>
        <a:p>
          <a:endParaRPr lang="en-US"/>
        </a:p>
      </dgm:t>
    </dgm:pt>
    <dgm:pt modelId="{811F8DC6-E9B2-4DF1-88D1-A491F4040E95}">
      <dgm:prSet/>
      <dgm:spPr/>
      <dgm:t>
        <a:bodyPr/>
        <a:lstStyle/>
        <a:p>
          <a:r>
            <a:rPr lang="en-US" b="1"/>
            <a:t>SHAWN’S ACTIONS</a:t>
          </a:r>
          <a:endParaRPr lang="en-US"/>
        </a:p>
      </dgm:t>
    </dgm:pt>
    <dgm:pt modelId="{689C4E68-107F-4278-AC19-BCDD72BB4898}" type="parTrans" cxnId="{AC458815-0D57-4B9A-ACA6-98E374FBF795}">
      <dgm:prSet/>
      <dgm:spPr/>
      <dgm:t>
        <a:bodyPr/>
        <a:lstStyle/>
        <a:p>
          <a:endParaRPr lang="en-US"/>
        </a:p>
      </dgm:t>
    </dgm:pt>
    <dgm:pt modelId="{2BB0335C-0DAC-4C09-947A-6EF50D131210}" type="sibTrans" cxnId="{AC458815-0D57-4B9A-ACA6-98E374FBF795}">
      <dgm:prSet/>
      <dgm:spPr/>
      <dgm:t>
        <a:bodyPr/>
        <a:lstStyle/>
        <a:p>
          <a:endParaRPr lang="en-US"/>
        </a:p>
      </dgm:t>
    </dgm:pt>
    <dgm:pt modelId="{F21868EF-7027-4ED9-AE34-D86121FFFCC5}" type="pres">
      <dgm:prSet presAssocID="{8013E2A0-7400-40CE-A61D-EEC6B55F30C4}" presName="hierChild1" presStyleCnt="0">
        <dgm:presLayoutVars>
          <dgm:chPref val="1"/>
          <dgm:dir/>
          <dgm:animOne val="branch"/>
          <dgm:animLvl val="lvl"/>
          <dgm:resizeHandles/>
        </dgm:presLayoutVars>
      </dgm:prSet>
      <dgm:spPr/>
    </dgm:pt>
    <dgm:pt modelId="{F271903F-6357-436D-86E2-13C2345BF4CE}" type="pres">
      <dgm:prSet presAssocID="{53F4D674-9530-4C43-B258-481477242913}" presName="hierRoot1" presStyleCnt="0"/>
      <dgm:spPr/>
    </dgm:pt>
    <dgm:pt modelId="{F7747D7C-3CB1-4964-8FC2-106363FE1728}" type="pres">
      <dgm:prSet presAssocID="{53F4D674-9530-4C43-B258-481477242913}" presName="composite" presStyleCnt="0"/>
      <dgm:spPr/>
    </dgm:pt>
    <dgm:pt modelId="{084DD68E-4B88-4220-9DA0-5702561AC8BD}" type="pres">
      <dgm:prSet presAssocID="{53F4D674-9530-4C43-B258-481477242913}" presName="background" presStyleLbl="node0" presStyleIdx="0" presStyleCnt="3"/>
      <dgm:spPr/>
    </dgm:pt>
    <dgm:pt modelId="{3E0FBC54-CEAD-4728-B932-05845B9C5B94}" type="pres">
      <dgm:prSet presAssocID="{53F4D674-9530-4C43-B258-481477242913}" presName="text" presStyleLbl="fgAcc0" presStyleIdx="0" presStyleCnt="3">
        <dgm:presLayoutVars>
          <dgm:chPref val="3"/>
        </dgm:presLayoutVars>
      </dgm:prSet>
      <dgm:spPr/>
    </dgm:pt>
    <dgm:pt modelId="{CDE3D0A9-292A-43F3-B477-39B7EBCD6744}" type="pres">
      <dgm:prSet presAssocID="{53F4D674-9530-4C43-B258-481477242913}" presName="hierChild2" presStyleCnt="0"/>
      <dgm:spPr/>
    </dgm:pt>
    <dgm:pt modelId="{89A0A9B0-7803-4EBF-8CD3-03E2120D1320}" type="pres">
      <dgm:prSet presAssocID="{65179EDA-CA2B-404A-9C9C-07698C5FCA6F}" presName="hierRoot1" presStyleCnt="0"/>
      <dgm:spPr/>
    </dgm:pt>
    <dgm:pt modelId="{BAD47731-7A5A-4331-AFD5-DE0EF8804AA9}" type="pres">
      <dgm:prSet presAssocID="{65179EDA-CA2B-404A-9C9C-07698C5FCA6F}" presName="composite" presStyleCnt="0"/>
      <dgm:spPr/>
    </dgm:pt>
    <dgm:pt modelId="{15162539-7523-49E2-BC99-17CDDDAC21F0}" type="pres">
      <dgm:prSet presAssocID="{65179EDA-CA2B-404A-9C9C-07698C5FCA6F}" presName="background" presStyleLbl="node0" presStyleIdx="1" presStyleCnt="3"/>
      <dgm:spPr/>
    </dgm:pt>
    <dgm:pt modelId="{3261A331-A860-4A2D-A233-EF8ADEBCD8F4}" type="pres">
      <dgm:prSet presAssocID="{65179EDA-CA2B-404A-9C9C-07698C5FCA6F}" presName="text" presStyleLbl="fgAcc0" presStyleIdx="1" presStyleCnt="3">
        <dgm:presLayoutVars>
          <dgm:chPref val="3"/>
        </dgm:presLayoutVars>
      </dgm:prSet>
      <dgm:spPr/>
    </dgm:pt>
    <dgm:pt modelId="{CCC71235-6982-4FF3-954D-727823ADF84D}" type="pres">
      <dgm:prSet presAssocID="{65179EDA-CA2B-404A-9C9C-07698C5FCA6F}" presName="hierChild2" presStyleCnt="0"/>
      <dgm:spPr/>
    </dgm:pt>
    <dgm:pt modelId="{4B7E06F9-B53C-4DD3-AD7F-74792C004E16}" type="pres">
      <dgm:prSet presAssocID="{811F8DC6-E9B2-4DF1-88D1-A491F4040E95}" presName="hierRoot1" presStyleCnt="0"/>
      <dgm:spPr/>
    </dgm:pt>
    <dgm:pt modelId="{F4726D53-CE72-4647-9227-890A07876BAA}" type="pres">
      <dgm:prSet presAssocID="{811F8DC6-E9B2-4DF1-88D1-A491F4040E95}" presName="composite" presStyleCnt="0"/>
      <dgm:spPr/>
    </dgm:pt>
    <dgm:pt modelId="{4F71708D-70CE-485D-A936-C27A4A9B761A}" type="pres">
      <dgm:prSet presAssocID="{811F8DC6-E9B2-4DF1-88D1-A491F4040E95}" presName="background" presStyleLbl="node0" presStyleIdx="2" presStyleCnt="3"/>
      <dgm:spPr/>
    </dgm:pt>
    <dgm:pt modelId="{E7685635-971C-4E0B-A2CB-223C66ACA4D1}" type="pres">
      <dgm:prSet presAssocID="{811F8DC6-E9B2-4DF1-88D1-A491F4040E95}" presName="text" presStyleLbl="fgAcc0" presStyleIdx="2" presStyleCnt="3">
        <dgm:presLayoutVars>
          <dgm:chPref val="3"/>
        </dgm:presLayoutVars>
      </dgm:prSet>
      <dgm:spPr/>
    </dgm:pt>
    <dgm:pt modelId="{BE71E97F-E732-43E8-9661-687F39BEA1F1}" type="pres">
      <dgm:prSet presAssocID="{811F8DC6-E9B2-4DF1-88D1-A491F4040E95}" presName="hierChild2" presStyleCnt="0"/>
      <dgm:spPr/>
    </dgm:pt>
  </dgm:ptLst>
  <dgm:cxnLst>
    <dgm:cxn modelId="{AC458815-0D57-4B9A-ACA6-98E374FBF795}" srcId="{8013E2A0-7400-40CE-A61D-EEC6B55F30C4}" destId="{811F8DC6-E9B2-4DF1-88D1-A491F4040E95}" srcOrd="2" destOrd="0" parTransId="{689C4E68-107F-4278-AC19-BCDD72BB4898}" sibTransId="{2BB0335C-0DAC-4C09-947A-6EF50D131210}"/>
    <dgm:cxn modelId="{ABF13361-C67B-44E7-B718-6AB4C207D8A5}" srcId="{8013E2A0-7400-40CE-A61D-EEC6B55F30C4}" destId="{65179EDA-CA2B-404A-9C9C-07698C5FCA6F}" srcOrd="1" destOrd="0" parTransId="{0B9FB1EC-DCF1-43B7-BA36-1A6B0E0654C8}" sibTransId="{0849E60C-52E3-4098-9CC4-DF44CCD2FD28}"/>
    <dgm:cxn modelId="{2900E146-B614-41BF-B8F9-46083CD976D6}" type="presOf" srcId="{8013E2A0-7400-40CE-A61D-EEC6B55F30C4}" destId="{F21868EF-7027-4ED9-AE34-D86121FFFCC5}" srcOrd="0" destOrd="0" presId="urn:microsoft.com/office/officeart/2005/8/layout/hierarchy1"/>
    <dgm:cxn modelId="{E3E9EF75-49FB-46C0-8ACF-252D0A58772D}" type="presOf" srcId="{65179EDA-CA2B-404A-9C9C-07698C5FCA6F}" destId="{3261A331-A860-4A2D-A233-EF8ADEBCD8F4}" srcOrd="0" destOrd="0" presId="urn:microsoft.com/office/officeart/2005/8/layout/hierarchy1"/>
    <dgm:cxn modelId="{D7FE387B-51E9-4469-84EF-6BDB5F435558}" type="presOf" srcId="{811F8DC6-E9B2-4DF1-88D1-A491F4040E95}" destId="{E7685635-971C-4E0B-A2CB-223C66ACA4D1}" srcOrd="0" destOrd="0" presId="urn:microsoft.com/office/officeart/2005/8/layout/hierarchy1"/>
    <dgm:cxn modelId="{92420889-E309-4BD4-85C9-DCEE1FC3259E}" type="presOf" srcId="{53F4D674-9530-4C43-B258-481477242913}" destId="{3E0FBC54-CEAD-4728-B932-05845B9C5B94}" srcOrd="0" destOrd="0" presId="urn:microsoft.com/office/officeart/2005/8/layout/hierarchy1"/>
    <dgm:cxn modelId="{DDE56C90-18DA-4F37-9E26-C3AD13583807}" srcId="{8013E2A0-7400-40CE-A61D-EEC6B55F30C4}" destId="{53F4D674-9530-4C43-B258-481477242913}" srcOrd="0" destOrd="0" parTransId="{844C8DE2-071F-4A0F-AA11-4DE33E63C74D}" sibTransId="{84B420C1-F264-4396-B365-41E3916943D1}"/>
    <dgm:cxn modelId="{1BF0B172-D33C-4238-9488-31086BEF8D8D}" type="presParOf" srcId="{F21868EF-7027-4ED9-AE34-D86121FFFCC5}" destId="{F271903F-6357-436D-86E2-13C2345BF4CE}" srcOrd="0" destOrd="0" presId="urn:microsoft.com/office/officeart/2005/8/layout/hierarchy1"/>
    <dgm:cxn modelId="{D0064FEF-994D-425A-B10C-37B33A263ED9}" type="presParOf" srcId="{F271903F-6357-436D-86E2-13C2345BF4CE}" destId="{F7747D7C-3CB1-4964-8FC2-106363FE1728}" srcOrd="0" destOrd="0" presId="urn:microsoft.com/office/officeart/2005/8/layout/hierarchy1"/>
    <dgm:cxn modelId="{FC7A99D1-CF75-48A0-97EE-C86519E7EAAF}" type="presParOf" srcId="{F7747D7C-3CB1-4964-8FC2-106363FE1728}" destId="{084DD68E-4B88-4220-9DA0-5702561AC8BD}" srcOrd="0" destOrd="0" presId="urn:microsoft.com/office/officeart/2005/8/layout/hierarchy1"/>
    <dgm:cxn modelId="{517DB8FF-6CA9-4CD4-93AF-F4AEBB5D7CE1}" type="presParOf" srcId="{F7747D7C-3CB1-4964-8FC2-106363FE1728}" destId="{3E0FBC54-CEAD-4728-B932-05845B9C5B94}" srcOrd="1" destOrd="0" presId="urn:microsoft.com/office/officeart/2005/8/layout/hierarchy1"/>
    <dgm:cxn modelId="{9910D26A-63BB-476C-810D-AB64F15A9439}" type="presParOf" srcId="{F271903F-6357-436D-86E2-13C2345BF4CE}" destId="{CDE3D0A9-292A-43F3-B477-39B7EBCD6744}" srcOrd="1" destOrd="0" presId="urn:microsoft.com/office/officeart/2005/8/layout/hierarchy1"/>
    <dgm:cxn modelId="{79DAAEDB-6C26-4D63-89CE-381FC02B58E5}" type="presParOf" srcId="{F21868EF-7027-4ED9-AE34-D86121FFFCC5}" destId="{89A0A9B0-7803-4EBF-8CD3-03E2120D1320}" srcOrd="1" destOrd="0" presId="urn:microsoft.com/office/officeart/2005/8/layout/hierarchy1"/>
    <dgm:cxn modelId="{6F442B3A-1F7C-4C07-982A-FABBF2BDC903}" type="presParOf" srcId="{89A0A9B0-7803-4EBF-8CD3-03E2120D1320}" destId="{BAD47731-7A5A-4331-AFD5-DE0EF8804AA9}" srcOrd="0" destOrd="0" presId="urn:microsoft.com/office/officeart/2005/8/layout/hierarchy1"/>
    <dgm:cxn modelId="{C1712266-31EB-4381-B35A-7ED19B881BB5}" type="presParOf" srcId="{BAD47731-7A5A-4331-AFD5-DE0EF8804AA9}" destId="{15162539-7523-49E2-BC99-17CDDDAC21F0}" srcOrd="0" destOrd="0" presId="urn:microsoft.com/office/officeart/2005/8/layout/hierarchy1"/>
    <dgm:cxn modelId="{BA0E42BA-5B59-4DDD-B068-9A7C7DAB128B}" type="presParOf" srcId="{BAD47731-7A5A-4331-AFD5-DE0EF8804AA9}" destId="{3261A331-A860-4A2D-A233-EF8ADEBCD8F4}" srcOrd="1" destOrd="0" presId="urn:microsoft.com/office/officeart/2005/8/layout/hierarchy1"/>
    <dgm:cxn modelId="{848FF3F9-D8F3-4769-B1E0-5874F93E9EE3}" type="presParOf" srcId="{89A0A9B0-7803-4EBF-8CD3-03E2120D1320}" destId="{CCC71235-6982-4FF3-954D-727823ADF84D}" srcOrd="1" destOrd="0" presId="urn:microsoft.com/office/officeart/2005/8/layout/hierarchy1"/>
    <dgm:cxn modelId="{6E0CDB94-FA58-40B4-92FA-1814514F345C}" type="presParOf" srcId="{F21868EF-7027-4ED9-AE34-D86121FFFCC5}" destId="{4B7E06F9-B53C-4DD3-AD7F-74792C004E16}" srcOrd="2" destOrd="0" presId="urn:microsoft.com/office/officeart/2005/8/layout/hierarchy1"/>
    <dgm:cxn modelId="{9378B801-24E9-4620-9746-F2662E30F6B4}" type="presParOf" srcId="{4B7E06F9-B53C-4DD3-AD7F-74792C004E16}" destId="{F4726D53-CE72-4647-9227-890A07876BAA}" srcOrd="0" destOrd="0" presId="urn:microsoft.com/office/officeart/2005/8/layout/hierarchy1"/>
    <dgm:cxn modelId="{2855404D-2CBE-4DFF-B086-C332944DB718}" type="presParOf" srcId="{F4726D53-CE72-4647-9227-890A07876BAA}" destId="{4F71708D-70CE-485D-A936-C27A4A9B761A}" srcOrd="0" destOrd="0" presId="urn:microsoft.com/office/officeart/2005/8/layout/hierarchy1"/>
    <dgm:cxn modelId="{4A9FFEBC-F3BF-43E9-963D-F2B80BFFE621}" type="presParOf" srcId="{F4726D53-CE72-4647-9227-890A07876BAA}" destId="{E7685635-971C-4E0B-A2CB-223C66ACA4D1}" srcOrd="1" destOrd="0" presId="urn:microsoft.com/office/officeart/2005/8/layout/hierarchy1"/>
    <dgm:cxn modelId="{016DBEA4-5444-4A7F-A8DB-132656E9432A}" type="presParOf" srcId="{4B7E06F9-B53C-4DD3-AD7F-74792C004E16}" destId="{BE71E97F-E732-43E8-9661-687F39BEA1F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D6527D-4DA6-4F15-AB19-1ED0940638C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B334FCE-7226-412E-A862-A9D0B549520B}">
      <dgm:prSet/>
      <dgm:spPr/>
      <dgm:t>
        <a:bodyPr/>
        <a:lstStyle/>
        <a:p>
          <a:r>
            <a:rPr lang="en-US" b="0" i="0"/>
            <a:t>Nobody was physically harmed </a:t>
          </a:r>
          <a:endParaRPr lang="en-US"/>
        </a:p>
      </dgm:t>
    </dgm:pt>
    <dgm:pt modelId="{66443509-F17B-4B15-BBCB-24CDE2760279}" type="parTrans" cxnId="{53A4C158-458F-4994-9351-AC49AEC49CD3}">
      <dgm:prSet/>
      <dgm:spPr/>
      <dgm:t>
        <a:bodyPr/>
        <a:lstStyle/>
        <a:p>
          <a:endParaRPr lang="en-US"/>
        </a:p>
      </dgm:t>
    </dgm:pt>
    <dgm:pt modelId="{2035E753-7B98-442E-998E-257D658DBDB2}" type="sibTrans" cxnId="{53A4C158-458F-4994-9351-AC49AEC49CD3}">
      <dgm:prSet/>
      <dgm:spPr/>
      <dgm:t>
        <a:bodyPr/>
        <a:lstStyle/>
        <a:p>
          <a:endParaRPr lang="en-US"/>
        </a:p>
      </dgm:t>
    </dgm:pt>
    <dgm:pt modelId="{08C2C9E8-A3CA-4B6B-92B7-024726A03D08}">
      <dgm:prSet/>
      <dgm:spPr/>
      <dgm:t>
        <a:bodyPr/>
        <a:lstStyle/>
        <a:p>
          <a:r>
            <a:rPr lang="en-US" dirty="0"/>
            <a:t>The only victim, Nick (schizophrenic, child molester, meth addict), has repeatedly confessed to perjury during the trial. </a:t>
          </a:r>
        </a:p>
      </dgm:t>
    </dgm:pt>
    <dgm:pt modelId="{7B605E39-08D5-4FF6-9ABB-D847DA36013A}" type="parTrans" cxnId="{6789779B-0A5A-4BFE-A096-06752E53B98A}">
      <dgm:prSet/>
      <dgm:spPr/>
      <dgm:t>
        <a:bodyPr/>
        <a:lstStyle/>
        <a:p>
          <a:endParaRPr lang="en-US"/>
        </a:p>
      </dgm:t>
    </dgm:pt>
    <dgm:pt modelId="{E8F83EBB-4E66-434E-9042-2B687D2D7542}" type="sibTrans" cxnId="{6789779B-0A5A-4BFE-A096-06752E53B98A}">
      <dgm:prSet/>
      <dgm:spPr/>
      <dgm:t>
        <a:bodyPr/>
        <a:lstStyle/>
        <a:p>
          <a:endParaRPr lang="en-US"/>
        </a:p>
      </dgm:t>
    </dgm:pt>
    <dgm:pt modelId="{CD59576D-41A2-46A4-846B-4B3095E16A5E}">
      <dgm:prSet/>
      <dgm:spPr/>
      <dgm:t>
        <a:bodyPr/>
        <a:lstStyle/>
        <a:p>
          <a:r>
            <a:rPr lang="en-US" b="0" i="0" dirty="0"/>
            <a:t>Shawn’s </a:t>
          </a:r>
          <a:r>
            <a:rPr lang="en-US" dirty="0"/>
            <a:t>co-defendant, Anna, had a history of framing Shawn, and the judge did not allow in this information at trial</a:t>
          </a:r>
        </a:p>
      </dgm:t>
    </dgm:pt>
    <dgm:pt modelId="{A297BC5C-DD5A-4CD1-908F-B6F9E75E9D30}" type="parTrans" cxnId="{D4F0F416-E514-4657-9E7F-6A202DAC22DE}">
      <dgm:prSet/>
      <dgm:spPr/>
      <dgm:t>
        <a:bodyPr/>
        <a:lstStyle/>
        <a:p>
          <a:endParaRPr lang="en-US"/>
        </a:p>
      </dgm:t>
    </dgm:pt>
    <dgm:pt modelId="{A4D95E63-66CB-44CE-85EC-E6E074C26E6F}" type="sibTrans" cxnId="{D4F0F416-E514-4657-9E7F-6A202DAC22DE}">
      <dgm:prSet/>
      <dgm:spPr/>
      <dgm:t>
        <a:bodyPr/>
        <a:lstStyle/>
        <a:p>
          <a:endParaRPr lang="en-US"/>
        </a:p>
      </dgm:t>
    </dgm:pt>
    <dgm:pt modelId="{CF6B2BC9-6046-4F96-B9E6-6784AF1D0DF2}">
      <dgm:prSet/>
      <dgm:spPr/>
      <dgm:t>
        <a:bodyPr/>
        <a:lstStyle/>
        <a:p>
          <a:r>
            <a:rPr lang="en-US" b="0" i="0"/>
            <a:t>The laws which allowed Shawn to be found guilty of Kidnapping and Conspiracy to Commit Murder – namely, the “natural and probable consequences doctrine,” </a:t>
          </a:r>
          <a:r>
            <a:rPr lang="en-US"/>
            <a:t>is no longer valid due to law changes in recent years. </a:t>
          </a:r>
        </a:p>
      </dgm:t>
    </dgm:pt>
    <dgm:pt modelId="{0018E71B-8AAF-4F93-922E-B168136E0A0F}" type="parTrans" cxnId="{716C5760-75E6-4AB2-86F2-9610625B8362}">
      <dgm:prSet/>
      <dgm:spPr/>
      <dgm:t>
        <a:bodyPr/>
        <a:lstStyle/>
        <a:p>
          <a:endParaRPr lang="en-US"/>
        </a:p>
      </dgm:t>
    </dgm:pt>
    <dgm:pt modelId="{6E399863-5FCE-4BDC-A3A6-2C96784C1E7C}" type="sibTrans" cxnId="{716C5760-75E6-4AB2-86F2-9610625B8362}">
      <dgm:prSet/>
      <dgm:spPr/>
      <dgm:t>
        <a:bodyPr/>
        <a:lstStyle/>
        <a:p>
          <a:endParaRPr lang="en-US"/>
        </a:p>
      </dgm:t>
    </dgm:pt>
    <dgm:pt modelId="{2CBA1166-A1B8-477E-AF77-320B684D8C7C}" type="pres">
      <dgm:prSet presAssocID="{4BD6527D-4DA6-4F15-AB19-1ED0940638C0}" presName="linear" presStyleCnt="0">
        <dgm:presLayoutVars>
          <dgm:animLvl val="lvl"/>
          <dgm:resizeHandles val="exact"/>
        </dgm:presLayoutVars>
      </dgm:prSet>
      <dgm:spPr/>
    </dgm:pt>
    <dgm:pt modelId="{4C454412-B4A4-479B-82EE-90E77464A0F1}" type="pres">
      <dgm:prSet presAssocID="{AB334FCE-7226-412E-A862-A9D0B549520B}" presName="parentText" presStyleLbl="node1" presStyleIdx="0" presStyleCnt="4">
        <dgm:presLayoutVars>
          <dgm:chMax val="0"/>
          <dgm:bulletEnabled val="1"/>
        </dgm:presLayoutVars>
      </dgm:prSet>
      <dgm:spPr/>
    </dgm:pt>
    <dgm:pt modelId="{6C6DF532-8B9D-4B38-A62B-2F54F726C61C}" type="pres">
      <dgm:prSet presAssocID="{2035E753-7B98-442E-998E-257D658DBDB2}" presName="spacer" presStyleCnt="0"/>
      <dgm:spPr/>
    </dgm:pt>
    <dgm:pt modelId="{60835671-05AE-447E-9B6B-582B9A251742}" type="pres">
      <dgm:prSet presAssocID="{08C2C9E8-A3CA-4B6B-92B7-024726A03D08}" presName="parentText" presStyleLbl="node1" presStyleIdx="1" presStyleCnt="4">
        <dgm:presLayoutVars>
          <dgm:chMax val="0"/>
          <dgm:bulletEnabled val="1"/>
        </dgm:presLayoutVars>
      </dgm:prSet>
      <dgm:spPr/>
    </dgm:pt>
    <dgm:pt modelId="{E8E51FAE-2084-4BFB-B59E-E76CDB178637}" type="pres">
      <dgm:prSet presAssocID="{E8F83EBB-4E66-434E-9042-2B687D2D7542}" presName="spacer" presStyleCnt="0"/>
      <dgm:spPr/>
    </dgm:pt>
    <dgm:pt modelId="{983C315D-8C8B-407B-B43E-9E3CE071F5FE}" type="pres">
      <dgm:prSet presAssocID="{CD59576D-41A2-46A4-846B-4B3095E16A5E}" presName="parentText" presStyleLbl="node1" presStyleIdx="2" presStyleCnt="4">
        <dgm:presLayoutVars>
          <dgm:chMax val="0"/>
          <dgm:bulletEnabled val="1"/>
        </dgm:presLayoutVars>
      </dgm:prSet>
      <dgm:spPr/>
    </dgm:pt>
    <dgm:pt modelId="{4C8C93B7-F466-4D39-86EE-B0D43DE325C8}" type="pres">
      <dgm:prSet presAssocID="{A4D95E63-66CB-44CE-85EC-E6E074C26E6F}" presName="spacer" presStyleCnt="0"/>
      <dgm:spPr/>
    </dgm:pt>
    <dgm:pt modelId="{8B77292B-1DD5-4E30-B181-27BE5440A814}" type="pres">
      <dgm:prSet presAssocID="{CF6B2BC9-6046-4F96-B9E6-6784AF1D0DF2}" presName="parentText" presStyleLbl="node1" presStyleIdx="3" presStyleCnt="4">
        <dgm:presLayoutVars>
          <dgm:chMax val="0"/>
          <dgm:bulletEnabled val="1"/>
        </dgm:presLayoutVars>
      </dgm:prSet>
      <dgm:spPr/>
    </dgm:pt>
  </dgm:ptLst>
  <dgm:cxnLst>
    <dgm:cxn modelId="{D4F0F416-E514-4657-9E7F-6A202DAC22DE}" srcId="{4BD6527D-4DA6-4F15-AB19-1ED0940638C0}" destId="{CD59576D-41A2-46A4-846B-4B3095E16A5E}" srcOrd="2" destOrd="0" parTransId="{A297BC5C-DD5A-4CD1-908F-B6F9E75E9D30}" sibTransId="{A4D95E63-66CB-44CE-85EC-E6E074C26E6F}"/>
    <dgm:cxn modelId="{1B23BD3D-1D3E-4A6C-9F19-9D4F3E6B5728}" type="presOf" srcId="{4BD6527D-4DA6-4F15-AB19-1ED0940638C0}" destId="{2CBA1166-A1B8-477E-AF77-320B684D8C7C}" srcOrd="0" destOrd="0" presId="urn:microsoft.com/office/officeart/2005/8/layout/vList2"/>
    <dgm:cxn modelId="{716C5760-75E6-4AB2-86F2-9610625B8362}" srcId="{4BD6527D-4DA6-4F15-AB19-1ED0940638C0}" destId="{CF6B2BC9-6046-4F96-B9E6-6784AF1D0DF2}" srcOrd="3" destOrd="0" parTransId="{0018E71B-8AAF-4F93-922E-B168136E0A0F}" sibTransId="{6E399863-5FCE-4BDC-A3A6-2C96784C1E7C}"/>
    <dgm:cxn modelId="{A03BF767-4EBA-4B08-8828-3170BFB2D14B}" type="presOf" srcId="{CF6B2BC9-6046-4F96-B9E6-6784AF1D0DF2}" destId="{8B77292B-1DD5-4E30-B181-27BE5440A814}" srcOrd="0" destOrd="0" presId="urn:microsoft.com/office/officeart/2005/8/layout/vList2"/>
    <dgm:cxn modelId="{53A4C158-458F-4994-9351-AC49AEC49CD3}" srcId="{4BD6527D-4DA6-4F15-AB19-1ED0940638C0}" destId="{AB334FCE-7226-412E-A862-A9D0B549520B}" srcOrd="0" destOrd="0" parTransId="{66443509-F17B-4B15-BBCB-24CDE2760279}" sibTransId="{2035E753-7B98-442E-998E-257D658DBDB2}"/>
    <dgm:cxn modelId="{FC571894-FF70-4E2B-AFCB-0EC39B54033B}" type="presOf" srcId="{08C2C9E8-A3CA-4B6B-92B7-024726A03D08}" destId="{60835671-05AE-447E-9B6B-582B9A251742}" srcOrd="0" destOrd="0" presId="urn:microsoft.com/office/officeart/2005/8/layout/vList2"/>
    <dgm:cxn modelId="{6789779B-0A5A-4BFE-A096-06752E53B98A}" srcId="{4BD6527D-4DA6-4F15-AB19-1ED0940638C0}" destId="{08C2C9E8-A3CA-4B6B-92B7-024726A03D08}" srcOrd="1" destOrd="0" parTransId="{7B605E39-08D5-4FF6-9ABB-D847DA36013A}" sibTransId="{E8F83EBB-4E66-434E-9042-2B687D2D7542}"/>
    <dgm:cxn modelId="{9F96BAA6-34ED-43AD-8911-0E29A5716AC9}" type="presOf" srcId="{CD59576D-41A2-46A4-846B-4B3095E16A5E}" destId="{983C315D-8C8B-407B-B43E-9E3CE071F5FE}" srcOrd="0" destOrd="0" presId="urn:microsoft.com/office/officeart/2005/8/layout/vList2"/>
    <dgm:cxn modelId="{564B37D0-7945-45C0-95B9-732EA55BB790}" type="presOf" srcId="{AB334FCE-7226-412E-A862-A9D0B549520B}" destId="{4C454412-B4A4-479B-82EE-90E77464A0F1}" srcOrd="0" destOrd="0" presId="urn:microsoft.com/office/officeart/2005/8/layout/vList2"/>
    <dgm:cxn modelId="{D2320DFB-CDFD-4566-9992-5AC4D28E4B9E}" type="presParOf" srcId="{2CBA1166-A1B8-477E-AF77-320B684D8C7C}" destId="{4C454412-B4A4-479B-82EE-90E77464A0F1}" srcOrd="0" destOrd="0" presId="urn:microsoft.com/office/officeart/2005/8/layout/vList2"/>
    <dgm:cxn modelId="{17BEF235-4ACC-4D3D-B085-A5F8A340FA4C}" type="presParOf" srcId="{2CBA1166-A1B8-477E-AF77-320B684D8C7C}" destId="{6C6DF532-8B9D-4B38-A62B-2F54F726C61C}" srcOrd="1" destOrd="0" presId="urn:microsoft.com/office/officeart/2005/8/layout/vList2"/>
    <dgm:cxn modelId="{8DBF92AB-E776-43FD-BD9F-63AC818CB578}" type="presParOf" srcId="{2CBA1166-A1B8-477E-AF77-320B684D8C7C}" destId="{60835671-05AE-447E-9B6B-582B9A251742}" srcOrd="2" destOrd="0" presId="urn:microsoft.com/office/officeart/2005/8/layout/vList2"/>
    <dgm:cxn modelId="{153465DB-5BA9-42E8-B8EC-4DCDBD501B2C}" type="presParOf" srcId="{2CBA1166-A1B8-477E-AF77-320B684D8C7C}" destId="{E8E51FAE-2084-4BFB-B59E-E76CDB178637}" srcOrd="3" destOrd="0" presId="urn:microsoft.com/office/officeart/2005/8/layout/vList2"/>
    <dgm:cxn modelId="{8B11A903-4673-4CEE-890F-6737AC88AA7E}" type="presParOf" srcId="{2CBA1166-A1B8-477E-AF77-320B684D8C7C}" destId="{983C315D-8C8B-407B-B43E-9E3CE071F5FE}" srcOrd="4" destOrd="0" presId="urn:microsoft.com/office/officeart/2005/8/layout/vList2"/>
    <dgm:cxn modelId="{354BA98A-655B-437B-8914-DC52FF2A51A1}" type="presParOf" srcId="{2CBA1166-A1B8-477E-AF77-320B684D8C7C}" destId="{4C8C93B7-F466-4D39-86EE-B0D43DE325C8}" srcOrd="5" destOrd="0" presId="urn:microsoft.com/office/officeart/2005/8/layout/vList2"/>
    <dgm:cxn modelId="{51642F92-2E23-4E91-AC07-D05B1D53D20C}" type="presParOf" srcId="{2CBA1166-A1B8-477E-AF77-320B684D8C7C}" destId="{8B77292B-1DD5-4E30-B181-27BE5440A81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006192-C165-43B0-8202-69AF5BA84248}"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6A0361F5-4B0C-4D3B-AF48-BCE088ED9E48}">
      <dgm:prSet/>
      <dgm:spPr/>
      <dgm:t>
        <a:bodyPr/>
        <a:lstStyle/>
        <a:p>
          <a:r>
            <a:rPr lang="en-US" dirty="0"/>
            <a:t>Jury Foreman Lied by Omission about Critical Information in his Background </a:t>
          </a:r>
        </a:p>
      </dgm:t>
    </dgm:pt>
    <dgm:pt modelId="{B8E77F38-F177-423C-990A-AB36DD1AD2DE}" type="parTrans" cxnId="{7D5DACA2-AB6D-4984-9FDF-C9B8884C1A8B}">
      <dgm:prSet/>
      <dgm:spPr/>
      <dgm:t>
        <a:bodyPr/>
        <a:lstStyle/>
        <a:p>
          <a:endParaRPr lang="en-US"/>
        </a:p>
      </dgm:t>
    </dgm:pt>
    <dgm:pt modelId="{9EAA8A38-E826-436E-B51A-E7C6A2C3A95F}" type="sibTrans" cxnId="{7D5DACA2-AB6D-4984-9FDF-C9B8884C1A8B}">
      <dgm:prSet phldrT="1" phldr="0"/>
      <dgm:spPr/>
      <dgm:t>
        <a:bodyPr/>
        <a:lstStyle/>
        <a:p>
          <a:endParaRPr lang="en-US"/>
        </a:p>
      </dgm:t>
    </dgm:pt>
    <dgm:pt modelId="{022AAEAE-F0BB-4A5A-A387-8C5C09A1330D}">
      <dgm:prSet/>
      <dgm:spPr/>
      <dgm:t>
        <a:bodyPr/>
        <a:lstStyle/>
        <a:p>
          <a:r>
            <a:rPr lang="en-US" dirty="0"/>
            <a:t>One juror “begged” the judge to change Shawn’s sentence</a:t>
          </a:r>
        </a:p>
      </dgm:t>
    </dgm:pt>
    <dgm:pt modelId="{4F7D7624-21AB-46A9-AE6E-569F54E5CB92}" type="parTrans" cxnId="{24DDE6CC-B87E-434F-B0BE-6E18FD53AE1A}">
      <dgm:prSet/>
      <dgm:spPr/>
      <dgm:t>
        <a:bodyPr/>
        <a:lstStyle/>
        <a:p>
          <a:endParaRPr lang="en-US"/>
        </a:p>
      </dgm:t>
    </dgm:pt>
    <dgm:pt modelId="{253B99D6-3FE2-4AC2-8FD5-BC8491275008}" type="sibTrans" cxnId="{24DDE6CC-B87E-434F-B0BE-6E18FD53AE1A}">
      <dgm:prSet phldrT="2" phldr="0"/>
      <dgm:spPr/>
      <dgm:t>
        <a:bodyPr/>
        <a:lstStyle/>
        <a:p>
          <a:endParaRPr lang="en-US"/>
        </a:p>
      </dgm:t>
    </dgm:pt>
    <dgm:pt modelId="{23CE66AF-6CE9-4423-BEB2-C77C18A53941}">
      <dgm:prSet/>
      <dgm:spPr/>
      <dgm:t>
        <a:bodyPr/>
        <a:lstStyle/>
        <a:p>
          <a:r>
            <a:rPr lang="en-US"/>
            <a:t>Many jurors admit to being very confused, and regretting their votes.</a:t>
          </a:r>
        </a:p>
      </dgm:t>
    </dgm:pt>
    <dgm:pt modelId="{303E27CD-65F9-47F7-85B5-25C3083A967B}" type="parTrans" cxnId="{2D4D3EC8-F522-4DCE-96CA-A3229675E5A7}">
      <dgm:prSet/>
      <dgm:spPr/>
      <dgm:t>
        <a:bodyPr/>
        <a:lstStyle/>
        <a:p>
          <a:endParaRPr lang="en-US"/>
        </a:p>
      </dgm:t>
    </dgm:pt>
    <dgm:pt modelId="{AB02F0EC-521D-49D4-BBE6-AD33CB26B46D}" type="sibTrans" cxnId="{2D4D3EC8-F522-4DCE-96CA-A3229675E5A7}">
      <dgm:prSet phldrT="3" phldr="0"/>
      <dgm:spPr/>
      <dgm:t>
        <a:bodyPr/>
        <a:lstStyle/>
        <a:p>
          <a:endParaRPr lang="en-US"/>
        </a:p>
      </dgm:t>
    </dgm:pt>
    <dgm:pt modelId="{E5950C95-8142-4408-908E-36BAA8944E48}">
      <dgm:prSet/>
      <dgm:spPr/>
      <dgm:t>
        <a:bodyPr/>
        <a:lstStyle/>
        <a:p>
          <a:r>
            <a:rPr lang="en-US" dirty="0"/>
            <a:t>Had they known Nick Hamman was lying, and there was evidence that Shawn was Anna’s second victim, perhaps they would have voted differently.  There was no fair trial, which is a constitutional right.  </a:t>
          </a:r>
        </a:p>
      </dgm:t>
    </dgm:pt>
    <dgm:pt modelId="{DA37BAA2-6752-4E6F-B049-F3D904A44F93}" type="parTrans" cxnId="{57362AC0-3C69-488E-AED7-B9E0EA1D9586}">
      <dgm:prSet/>
      <dgm:spPr/>
      <dgm:t>
        <a:bodyPr/>
        <a:lstStyle/>
        <a:p>
          <a:endParaRPr lang="en-US"/>
        </a:p>
      </dgm:t>
    </dgm:pt>
    <dgm:pt modelId="{14EF2A3A-F483-4A96-9C62-DBB64C24DA9E}" type="sibTrans" cxnId="{57362AC0-3C69-488E-AED7-B9E0EA1D9586}">
      <dgm:prSet phldrT="4" phldr="0"/>
      <dgm:spPr/>
      <dgm:t>
        <a:bodyPr/>
        <a:lstStyle/>
        <a:p>
          <a:endParaRPr lang="en-US"/>
        </a:p>
      </dgm:t>
    </dgm:pt>
    <dgm:pt modelId="{F631CC6D-A16C-4D51-85D7-809F9048A7A2}">
      <dgm:prSet/>
      <dgm:spPr/>
      <dgm:t>
        <a:bodyPr/>
        <a:lstStyle/>
        <a:p>
          <a:r>
            <a:rPr lang="en-US"/>
            <a:t>One juror said he felt tricked into the verdict by a District Attorney that had a “go for the throat” attitude which was inappropriate and overly aggressive, towards Shawn.</a:t>
          </a:r>
        </a:p>
      </dgm:t>
    </dgm:pt>
    <dgm:pt modelId="{F9EB967E-E701-4349-831B-B5D27B92EF41}" type="parTrans" cxnId="{027EA075-FAEE-4F26-A840-C2EF2E5CA392}">
      <dgm:prSet/>
      <dgm:spPr/>
      <dgm:t>
        <a:bodyPr/>
        <a:lstStyle/>
        <a:p>
          <a:endParaRPr lang="en-US"/>
        </a:p>
      </dgm:t>
    </dgm:pt>
    <dgm:pt modelId="{A31C43BE-DB09-4368-BE17-CF675BBCF7C4}" type="sibTrans" cxnId="{027EA075-FAEE-4F26-A840-C2EF2E5CA392}">
      <dgm:prSet phldrT="5" phldr="0"/>
      <dgm:spPr/>
      <dgm:t>
        <a:bodyPr/>
        <a:lstStyle/>
        <a:p>
          <a:endParaRPr lang="en-US"/>
        </a:p>
      </dgm:t>
    </dgm:pt>
    <dgm:pt modelId="{157DE498-902A-4897-BEEB-DF47FEC8DE4F}">
      <dgm:prSet/>
      <dgm:spPr/>
      <dgm:t>
        <a:bodyPr/>
        <a:lstStyle/>
        <a:p>
          <a:r>
            <a:rPr lang="en-US" dirty="0"/>
            <a:t>Many jurors openly wept as Shawn was read his sentence.</a:t>
          </a:r>
        </a:p>
      </dgm:t>
    </dgm:pt>
    <dgm:pt modelId="{D0A9101D-F9F1-4926-B551-85130ED58889}" type="parTrans" cxnId="{5270AAD7-781E-4CDA-BC8D-390ED84DB6CB}">
      <dgm:prSet/>
      <dgm:spPr/>
      <dgm:t>
        <a:bodyPr/>
        <a:lstStyle/>
        <a:p>
          <a:endParaRPr lang="en-US"/>
        </a:p>
      </dgm:t>
    </dgm:pt>
    <dgm:pt modelId="{0B7D56CC-4B86-4288-AAE3-DD91920FE140}" type="sibTrans" cxnId="{5270AAD7-781E-4CDA-BC8D-390ED84DB6CB}">
      <dgm:prSet phldrT="6" phldr="0"/>
      <dgm:spPr/>
      <dgm:t>
        <a:bodyPr/>
        <a:lstStyle/>
        <a:p>
          <a:endParaRPr lang="en-US"/>
        </a:p>
      </dgm:t>
    </dgm:pt>
    <dgm:pt modelId="{F36DBD98-75F4-4D51-BF17-4F505AA6EEED}" type="pres">
      <dgm:prSet presAssocID="{27006192-C165-43B0-8202-69AF5BA84248}" presName="diagram" presStyleCnt="0">
        <dgm:presLayoutVars>
          <dgm:dir/>
          <dgm:resizeHandles val="exact"/>
        </dgm:presLayoutVars>
      </dgm:prSet>
      <dgm:spPr/>
    </dgm:pt>
    <dgm:pt modelId="{58119C80-957F-4B34-ACE5-ADAA811685CB}" type="pres">
      <dgm:prSet presAssocID="{6A0361F5-4B0C-4D3B-AF48-BCE088ED9E48}" presName="node" presStyleLbl="node1" presStyleIdx="0" presStyleCnt="6">
        <dgm:presLayoutVars>
          <dgm:bulletEnabled val="1"/>
        </dgm:presLayoutVars>
      </dgm:prSet>
      <dgm:spPr/>
    </dgm:pt>
    <dgm:pt modelId="{C0E0BD47-E812-405A-BC09-B02637DD7118}" type="pres">
      <dgm:prSet presAssocID="{9EAA8A38-E826-436E-B51A-E7C6A2C3A95F}" presName="sibTrans" presStyleCnt="0"/>
      <dgm:spPr/>
    </dgm:pt>
    <dgm:pt modelId="{C7D978F0-C11A-4B80-BC36-2AEF79C85302}" type="pres">
      <dgm:prSet presAssocID="{022AAEAE-F0BB-4A5A-A387-8C5C09A1330D}" presName="node" presStyleLbl="node1" presStyleIdx="1" presStyleCnt="6">
        <dgm:presLayoutVars>
          <dgm:bulletEnabled val="1"/>
        </dgm:presLayoutVars>
      </dgm:prSet>
      <dgm:spPr/>
    </dgm:pt>
    <dgm:pt modelId="{25B91206-0FE9-4D82-A030-00FB925C687C}" type="pres">
      <dgm:prSet presAssocID="{253B99D6-3FE2-4AC2-8FD5-BC8491275008}" presName="sibTrans" presStyleCnt="0"/>
      <dgm:spPr/>
    </dgm:pt>
    <dgm:pt modelId="{2A384885-A9DF-4B2C-B6D0-2953F673FAD3}" type="pres">
      <dgm:prSet presAssocID="{23CE66AF-6CE9-4423-BEB2-C77C18A53941}" presName="node" presStyleLbl="node1" presStyleIdx="2" presStyleCnt="6">
        <dgm:presLayoutVars>
          <dgm:bulletEnabled val="1"/>
        </dgm:presLayoutVars>
      </dgm:prSet>
      <dgm:spPr/>
    </dgm:pt>
    <dgm:pt modelId="{6EECBC64-B96E-4D02-AA75-B089B72ACEB6}" type="pres">
      <dgm:prSet presAssocID="{AB02F0EC-521D-49D4-BBE6-AD33CB26B46D}" presName="sibTrans" presStyleCnt="0"/>
      <dgm:spPr/>
    </dgm:pt>
    <dgm:pt modelId="{7BEF9194-01D7-4CB3-B41D-9E40F9F67F45}" type="pres">
      <dgm:prSet presAssocID="{E5950C95-8142-4408-908E-36BAA8944E48}" presName="node" presStyleLbl="node1" presStyleIdx="3" presStyleCnt="6">
        <dgm:presLayoutVars>
          <dgm:bulletEnabled val="1"/>
        </dgm:presLayoutVars>
      </dgm:prSet>
      <dgm:spPr/>
    </dgm:pt>
    <dgm:pt modelId="{63B71C74-9988-4861-9F42-07F225516FFC}" type="pres">
      <dgm:prSet presAssocID="{14EF2A3A-F483-4A96-9C62-DBB64C24DA9E}" presName="sibTrans" presStyleCnt="0"/>
      <dgm:spPr/>
    </dgm:pt>
    <dgm:pt modelId="{81EFE945-643E-40F9-A56E-88DDF5B9B9CE}" type="pres">
      <dgm:prSet presAssocID="{F631CC6D-A16C-4D51-85D7-809F9048A7A2}" presName="node" presStyleLbl="node1" presStyleIdx="4" presStyleCnt="6">
        <dgm:presLayoutVars>
          <dgm:bulletEnabled val="1"/>
        </dgm:presLayoutVars>
      </dgm:prSet>
      <dgm:spPr/>
    </dgm:pt>
    <dgm:pt modelId="{729100E2-707A-4B94-A10D-C00312CFC707}" type="pres">
      <dgm:prSet presAssocID="{A31C43BE-DB09-4368-BE17-CF675BBCF7C4}" presName="sibTrans" presStyleCnt="0"/>
      <dgm:spPr/>
    </dgm:pt>
    <dgm:pt modelId="{FB3980AF-BB6A-4D93-97ED-74D3236E4E70}" type="pres">
      <dgm:prSet presAssocID="{157DE498-902A-4897-BEEB-DF47FEC8DE4F}" presName="node" presStyleLbl="node1" presStyleIdx="5" presStyleCnt="6">
        <dgm:presLayoutVars>
          <dgm:bulletEnabled val="1"/>
        </dgm:presLayoutVars>
      </dgm:prSet>
      <dgm:spPr/>
    </dgm:pt>
  </dgm:ptLst>
  <dgm:cxnLst>
    <dgm:cxn modelId="{180A5105-A64D-4F54-A0E2-0239D68628DB}" type="presOf" srcId="{6A0361F5-4B0C-4D3B-AF48-BCE088ED9E48}" destId="{58119C80-957F-4B34-ACE5-ADAA811685CB}" srcOrd="0" destOrd="0" presId="urn:microsoft.com/office/officeart/2005/8/layout/default"/>
    <dgm:cxn modelId="{5C09DF24-A357-45C4-A363-2C5180163ACD}" type="presOf" srcId="{E5950C95-8142-4408-908E-36BAA8944E48}" destId="{7BEF9194-01D7-4CB3-B41D-9E40F9F67F45}" srcOrd="0" destOrd="0" presId="urn:microsoft.com/office/officeart/2005/8/layout/default"/>
    <dgm:cxn modelId="{027EA075-FAEE-4F26-A840-C2EF2E5CA392}" srcId="{27006192-C165-43B0-8202-69AF5BA84248}" destId="{F631CC6D-A16C-4D51-85D7-809F9048A7A2}" srcOrd="4" destOrd="0" parTransId="{F9EB967E-E701-4349-831B-B5D27B92EF41}" sibTransId="{A31C43BE-DB09-4368-BE17-CF675BBCF7C4}"/>
    <dgm:cxn modelId="{91414877-15DC-42C3-80F1-1C921081E724}" type="presOf" srcId="{F631CC6D-A16C-4D51-85D7-809F9048A7A2}" destId="{81EFE945-643E-40F9-A56E-88DDF5B9B9CE}" srcOrd="0" destOrd="0" presId="urn:microsoft.com/office/officeart/2005/8/layout/default"/>
    <dgm:cxn modelId="{D173C19F-3C73-427B-A463-77B75D4E00C3}" type="presOf" srcId="{27006192-C165-43B0-8202-69AF5BA84248}" destId="{F36DBD98-75F4-4D51-BF17-4F505AA6EEED}" srcOrd="0" destOrd="0" presId="urn:microsoft.com/office/officeart/2005/8/layout/default"/>
    <dgm:cxn modelId="{A48516A0-DD40-4DAE-9D8A-F9C2133DC480}" type="presOf" srcId="{157DE498-902A-4897-BEEB-DF47FEC8DE4F}" destId="{FB3980AF-BB6A-4D93-97ED-74D3236E4E70}" srcOrd="0" destOrd="0" presId="urn:microsoft.com/office/officeart/2005/8/layout/default"/>
    <dgm:cxn modelId="{7D5DACA2-AB6D-4984-9FDF-C9B8884C1A8B}" srcId="{27006192-C165-43B0-8202-69AF5BA84248}" destId="{6A0361F5-4B0C-4D3B-AF48-BCE088ED9E48}" srcOrd="0" destOrd="0" parTransId="{B8E77F38-F177-423C-990A-AB36DD1AD2DE}" sibTransId="{9EAA8A38-E826-436E-B51A-E7C6A2C3A95F}"/>
    <dgm:cxn modelId="{57362AC0-3C69-488E-AED7-B9E0EA1D9586}" srcId="{27006192-C165-43B0-8202-69AF5BA84248}" destId="{E5950C95-8142-4408-908E-36BAA8944E48}" srcOrd="3" destOrd="0" parTransId="{DA37BAA2-6752-4E6F-B049-F3D904A44F93}" sibTransId="{14EF2A3A-F483-4A96-9C62-DBB64C24DA9E}"/>
    <dgm:cxn modelId="{2D4D3EC8-F522-4DCE-96CA-A3229675E5A7}" srcId="{27006192-C165-43B0-8202-69AF5BA84248}" destId="{23CE66AF-6CE9-4423-BEB2-C77C18A53941}" srcOrd="2" destOrd="0" parTransId="{303E27CD-65F9-47F7-85B5-25C3083A967B}" sibTransId="{AB02F0EC-521D-49D4-BBE6-AD33CB26B46D}"/>
    <dgm:cxn modelId="{24DDE6CC-B87E-434F-B0BE-6E18FD53AE1A}" srcId="{27006192-C165-43B0-8202-69AF5BA84248}" destId="{022AAEAE-F0BB-4A5A-A387-8C5C09A1330D}" srcOrd="1" destOrd="0" parTransId="{4F7D7624-21AB-46A9-AE6E-569F54E5CB92}" sibTransId="{253B99D6-3FE2-4AC2-8FD5-BC8491275008}"/>
    <dgm:cxn modelId="{5270AAD7-781E-4CDA-BC8D-390ED84DB6CB}" srcId="{27006192-C165-43B0-8202-69AF5BA84248}" destId="{157DE498-902A-4897-BEEB-DF47FEC8DE4F}" srcOrd="5" destOrd="0" parTransId="{D0A9101D-F9F1-4926-B551-85130ED58889}" sibTransId="{0B7D56CC-4B86-4288-AAE3-DD91920FE140}"/>
    <dgm:cxn modelId="{E72E05EE-A1AF-46C4-9F7F-23F663AB5E94}" type="presOf" srcId="{022AAEAE-F0BB-4A5A-A387-8C5C09A1330D}" destId="{C7D978F0-C11A-4B80-BC36-2AEF79C85302}" srcOrd="0" destOrd="0" presId="urn:microsoft.com/office/officeart/2005/8/layout/default"/>
    <dgm:cxn modelId="{E247F1F0-C74F-43AA-9987-6734DA87A36D}" type="presOf" srcId="{23CE66AF-6CE9-4423-BEB2-C77C18A53941}" destId="{2A384885-A9DF-4B2C-B6D0-2953F673FAD3}" srcOrd="0" destOrd="0" presId="urn:microsoft.com/office/officeart/2005/8/layout/default"/>
    <dgm:cxn modelId="{8DBCC363-AA73-4138-BC2F-1BC5225E7868}" type="presParOf" srcId="{F36DBD98-75F4-4D51-BF17-4F505AA6EEED}" destId="{58119C80-957F-4B34-ACE5-ADAA811685CB}" srcOrd="0" destOrd="0" presId="urn:microsoft.com/office/officeart/2005/8/layout/default"/>
    <dgm:cxn modelId="{6863E0FB-F495-4977-86FC-2A6B94952E6A}" type="presParOf" srcId="{F36DBD98-75F4-4D51-BF17-4F505AA6EEED}" destId="{C0E0BD47-E812-405A-BC09-B02637DD7118}" srcOrd="1" destOrd="0" presId="urn:microsoft.com/office/officeart/2005/8/layout/default"/>
    <dgm:cxn modelId="{DDD81FAB-2876-45C1-8629-EB06887EAD62}" type="presParOf" srcId="{F36DBD98-75F4-4D51-BF17-4F505AA6EEED}" destId="{C7D978F0-C11A-4B80-BC36-2AEF79C85302}" srcOrd="2" destOrd="0" presId="urn:microsoft.com/office/officeart/2005/8/layout/default"/>
    <dgm:cxn modelId="{3A6173F4-7412-467C-AAF2-C5D417E4BFB5}" type="presParOf" srcId="{F36DBD98-75F4-4D51-BF17-4F505AA6EEED}" destId="{25B91206-0FE9-4D82-A030-00FB925C687C}" srcOrd="3" destOrd="0" presId="urn:microsoft.com/office/officeart/2005/8/layout/default"/>
    <dgm:cxn modelId="{ED832463-A613-45DB-8DEF-3774F0BAAF88}" type="presParOf" srcId="{F36DBD98-75F4-4D51-BF17-4F505AA6EEED}" destId="{2A384885-A9DF-4B2C-B6D0-2953F673FAD3}" srcOrd="4" destOrd="0" presId="urn:microsoft.com/office/officeart/2005/8/layout/default"/>
    <dgm:cxn modelId="{0E74B300-C706-428E-9784-88BC1FD2A141}" type="presParOf" srcId="{F36DBD98-75F4-4D51-BF17-4F505AA6EEED}" destId="{6EECBC64-B96E-4D02-AA75-B089B72ACEB6}" srcOrd="5" destOrd="0" presId="urn:microsoft.com/office/officeart/2005/8/layout/default"/>
    <dgm:cxn modelId="{ADBECF7E-A1A3-417A-9F66-DB9522D6F6FF}" type="presParOf" srcId="{F36DBD98-75F4-4D51-BF17-4F505AA6EEED}" destId="{7BEF9194-01D7-4CB3-B41D-9E40F9F67F45}" srcOrd="6" destOrd="0" presId="urn:microsoft.com/office/officeart/2005/8/layout/default"/>
    <dgm:cxn modelId="{4C386AB6-B9F2-4E6E-8224-807AC568D197}" type="presParOf" srcId="{F36DBD98-75F4-4D51-BF17-4F505AA6EEED}" destId="{63B71C74-9988-4861-9F42-07F225516FFC}" srcOrd="7" destOrd="0" presId="urn:microsoft.com/office/officeart/2005/8/layout/default"/>
    <dgm:cxn modelId="{A481CB07-DF56-4193-8265-7406CE7DE391}" type="presParOf" srcId="{F36DBD98-75F4-4D51-BF17-4F505AA6EEED}" destId="{81EFE945-643E-40F9-A56E-88DDF5B9B9CE}" srcOrd="8" destOrd="0" presId="urn:microsoft.com/office/officeart/2005/8/layout/default"/>
    <dgm:cxn modelId="{D28A8F25-84F0-4FB2-9BCD-B53808C48103}" type="presParOf" srcId="{F36DBD98-75F4-4D51-BF17-4F505AA6EEED}" destId="{729100E2-707A-4B94-A10D-C00312CFC707}" srcOrd="9" destOrd="0" presId="urn:microsoft.com/office/officeart/2005/8/layout/default"/>
    <dgm:cxn modelId="{D8A489B7-8FDC-427F-BD2C-B855FF3DF70E}" type="presParOf" srcId="{F36DBD98-75F4-4D51-BF17-4F505AA6EEED}" destId="{FB3980AF-BB6A-4D93-97ED-74D3236E4E7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6DFA04-31EF-49B6-AFAE-2287858E030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B50AE85-DEA1-41F3-9C2C-24A18069C473}">
      <dgm:prSet/>
      <dgm:spPr/>
      <dgm:t>
        <a:bodyPr/>
        <a:lstStyle/>
        <a:p>
          <a:r>
            <a:rPr lang="en-US" dirty="0"/>
            <a:t>1983</a:t>
          </a:r>
        </a:p>
      </dgm:t>
    </dgm:pt>
    <dgm:pt modelId="{20A9B789-9B22-478C-970C-71496754809B}" type="parTrans" cxnId="{A4CE7A9B-B015-4E32-A86C-C3A08970D2FB}">
      <dgm:prSet/>
      <dgm:spPr/>
      <dgm:t>
        <a:bodyPr/>
        <a:lstStyle/>
        <a:p>
          <a:pPr algn="l"/>
          <a:endParaRPr lang="en-US"/>
        </a:p>
      </dgm:t>
    </dgm:pt>
    <dgm:pt modelId="{12A4AEA8-BC1D-4ADD-8236-A533A455F22E}" type="sibTrans" cxnId="{A4CE7A9B-B015-4E32-A86C-C3A08970D2FB}">
      <dgm:prSet/>
      <dgm:spPr/>
      <dgm:t>
        <a:bodyPr/>
        <a:lstStyle/>
        <a:p>
          <a:endParaRPr lang="en-US"/>
        </a:p>
      </dgm:t>
    </dgm:pt>
    <dgm:pt modelId="{82968BA3-DFCC-4B51-ABB1-F1F4791698B0}">
      <dgm:prSet/>
      <dgm:spPr/>
      <dgm:t>
        <a:bodyPr/>
        <a:lstStyle/>
        <a:p>
          <a:r>
            <a:rPr lang="en-US" dirty="0"/>
            <a:t>Shawn becomes a ward of the state/an orphan</a:t>
          </a:r>
        </a:p>
      </dgm:t>
    </dgm:pt>
    <dgm:pt modelId="{B474C1A9-9141-4567-8AA6-A8446206794E}" type="parTrans" cxnId="{E50EA410-61F4-443F-B045-5AC0708EA191}">
      <dgm:prSet/>
      <dgm:spPr/>
      <dgm:t>
        <a:bodyPr/>
        <a:lstStyle/>
        <a:p>
          <a:pPr algn="l"/>
          <a:endParaRPr lang="en-US"/>
        </a:p>
      </dgm:t>
    </dgm:pt>
    <dgm:pt modelId="{8BC987EC-BEB5-4480-B241-99E630336DA8}" type="sibTrans" cxnId="{E50EA410-61F4-443F-B045-5AC0708EA191}">
      <dgm:prSet/>
      <dgm:spPr/>
      <dgm:t>
        <a:bodyPr/>
        <a:lstStyle/>
        <a:p>
          <a:endParaRPr lang="en-US"/>
        </a:p>
      </dgm:t>
    </dgm:pt>
    <dgm:pt modelId="{B157653D-2397-47E3-94A8-8E8B13726408}">
      <dgm:prSet/>
      <dgm:spPr/>
      <dgm:t>
        <a:bodyPr/>
        <a:lstStyle/>
        <a:p>
          <a:r>
            <a:rPr lang="en-US" dirty="0"/>
            <a:t>2001</a:t>
          </a:r>
        </a:p>
      </dgm:t>
    </dgm:pt>
    <dgm:pt modelId="{7C340691-872A-42EE-977C-5B833001E6A0}" type="parTrans" cxnId="{950692EB-01A7-4BA3-A03C-6D1E2A5F26EE}">
      <dgm:prSet/>
      <dgm:spPr/>
      <dgm:t>
        <a:bodyPr/>
        <a:lstStyle/>
        <a:p>
          <a:pPr algn="l"/>
          <a:endParaRPr lang="en-US"/>
        </a:p>
      </dgm:t>
    </dgm:pt>
    <dgm:pt modelId="{C11CD3A4-ED92-4609-A589-8DA6272582F8}" type="sibTrans" cxnId="{950692EB-01A7-4BA3-A03C-6D1E2A5F26EE}">
      <dgm:prSet/>
      <dgm:spPr/>
      <dgm:t>
        <a:bodyPr/>
        <a:lstStyle/>
        <a:p>
          <a:endParaRPr lang="en-US"/>
        </a:p>
      </dgm:t>
    </dgm:pt>
    <dgm:pt modelId="{CFC6C321-565B-4736-9600-0849B35804F7}">
      <dgm:prSet/>
      <dgm:spPr/>
      <dgm:t>
        <a:bodyPr/>
        <a:lstStyle/>
        <a:p>
          <a:r>
            <a:rPr lang="en-US" dirty="0"/>
            <a:t>Shawn is released from the state’s care into homelessness as an 18 year old </a:t>
          </a:r>
        </a:p>
      </dgm:t>
    </dgm:pt>
    <dgm:pt modelId="{E16317D1-6F50-4823-97B7-A2996F0FE94D}" type="parTrans" cxnId="{1CBB0F56-2A16-469E-B30F-2E05729C9C4B}">
      <dgm:prSet/>
      <dgm:spPr/>
      <dgm:t>
        <a:bodyPr/>
        <a:lstStyle/>
        <a:p>
          <a:pPr algn="l"/>
          <a:endParaRPr lang="en-US"/>
        </a:p>
      </dgm:t>
    </dgm:pt>
    <dgm:pt modelId="{E552DB50-1B67-4762-89F9-7D3490111E2B}" type="sibTrans" cxnId="{1CBB0F56-2A16-469E-B30F-2E05729C9C4B}">
      <dgm:prSet/>
      <dgm:spPr/>
      <dgm:t>
        <a:bodyPr/>
        <a:lstStyle/>
        <a:p>
          <a:endParaRPr lang="en-US"/>
        </a:p>
      </dgm:t>
    </dgm:pt>
    <dgm:pt modelId="{501DC69F-43F9-4B1E-BE22-6D9FA0AFC528}">
      <dgm:prSet/>
      <dgm:spPr/>
      <dgm:t>
        <a:bodyPr/>
        <a:lstStyle/>
        <a:p>
          <a:r>
            <a:rPr lang="en-US" dirty="0"/>
            <a:t>2003</a:t>
          </a:r>
        </a:p>
      </dgm:t>
    </dgm:pt>
    <dgm:pt modelId="{D662275D-EF71-4EF0-8C53-5B09830A2AA4}" type="parTrans" cxnId="{A1DD0BFE-1A98-40AA-BB60-9659ADA72CA3}">
      <dgm:prSet/>
      <dgm:spPr/>
      <dgm:t>
        <a:bodyPr/>
        <a:lstStyle/>
        <a:p>
          <a:pPr algn="l"/>
          <a:endParaRPr lang="en-US"/>
        </a:p>
      </dgm:t>
    </dgm:pt>
    <dgm:pt modelId="{05A1C2F3-0854-4F17-AD49-F6E4F5029DC1}" type="sibTrans" cxnId="{A1DD0BFE-1A98-40AA-BB60-9659ADA72CA3}">
      <dgm:prSet/>
      <dgm:spPr/>
      <dgm:t>
        <a:bodyPr/>
        <a:lstStyle/>
        <a:p>
          <a:endParaRPr lang="en-US"/>
        </a:p>
      </dgm:t>
    </dgm:pt>
    <dgm:pt modelId="{44097D21-977F-4452-AE35-C129A16A3F89}">
      <dgm:prSet/>
      <dgm:spPr/>
      <dgm:t>
        <a:bodyPr/>
        <a:lstStyle/>
        <a:p>
          <a:r>
            <a:rPr lang="en-US" dirty="0"/>
            <a:t>“The” crime occurred. Shawn thought it was a robbery. Anna turned it into a kidnapping and potential murder scene while Shawn sabotaged her efforts.  At trial, Hamman committed perjury, claiming he was near death because the water in the room he was trapped in was neck-height.  He eventually confessed it was only ever up to his knees. </a:t>
          </a:r>
        </a:p>
      </dgm:t>
    </dgm:pt>
    <dgm:pt modelId="{5FFA1078-907B-401E-8F53-8B5E1527C8B3}" type="parTrans" cxnId="{F88F4232-77DC-40B9-BB0F-3421FBFA38E2}">
      <dgm:prSet/>
      <dgm:spPr/>
      <dgm:t>
        <a:bodyPr/>
        <a:lstStyle/>
        <a:p>
          <a:pPr algn="l"/>
          <a:endParaRPr lang="en-US"/>
        </a:p>
      </dgm:t>
    </dgm:pt>
    <dgm:pt modelId="{EB2757D3-D785-439B-8033-3912AFC7CDAA}" type="sibTrans" cxnId="{F88F4232-77DC-40B9-BB0F-3421FBFA38E2}">
      <dgm:prSet/>
      <dgm:spPr/>
      <dgm:t>
        <a:bodyPr/>
        <a:lstStyle/>
        <a:p>
          <a:endParaRPr lang="en-US"/>
        </a:p>
      </dgm:t>
    </dgm:pt>
    <dgm:pt modelId="{AE7358A2-3D9A-4A4C-BBED-5424660EAD51}">
      <dgm:prSet/>
      <dgm:spPr/>
      <dgm:t>
        <a:bodyPr/>
        <a:lstStyle/>
        <a:p>
          <a:r>
            <a:rPr lang="en-US" dirty="0"/>
            <a:t>2015</a:t>
          </a:r>
        </a:p>
      </dgm:t>
    </dgm:pt>
    <dgm:pt modelId="{8A0C3D83-7482-48F5-9A7B-7BCCFFA89D39}" type="parTrans" cxnId="{AB4C7C27-9298-4339-A781-9A16BCBB27E7}">
      <dgm:prSet/>
      <dgm:spPr/>
      <dgm:t>
        <a:bodyPr/>
        <a:lstStyle/>
        <a:p>
          <a:pPr algn="l"/>
          <a:endParaRPr lang="en-US"/>
        </a:p>
      </dgm:t>
    </dgm:pt>
    <dgm:pt modelId="{BCA8377F-58EC-40FD-8F05-DF4E529335AA}" type="sibTrans" cxnId="{AB4C7C27-9298-4339-A781-9A16BCBB27E7}">
      <dgm:prSet/>
      <dgm:spPr/>
      <dgm:t>
        <a:bodyPr/>
        <a:lstStyle/>
        <a:p>
          <a:endParaRPr lang="en-US"/>
        </a:p>
      </dgm:t>
    </dgm:pt>
    <dgm:pt modelId="{D8FCE50B-8057-456A-B2A9-965F28038B25}">
      <dgm:prSet/>
      <dgm:spPr/>
      <dgm:t>
        <a:bodyPr/>
        <a:lstStyle/>
        <a:p>
          <a:r>
            <a:rPr lang="en-US" dirty="0"/>
            <a:t>Nicholas Hamman writes a series of letters confessing to perjury</a:t>
          </a:r>
        </a:p>
      </dgm:t>
    </dgm:pt>
    <dgm:pt modelId="{D5DFEBC1-CD5A-4769-8915-305975D67145}" type="parTrans" cxnId="{D3D5DDFE-3C40-4FB4-A2D6-AF320BE8808D}">
      <dgm:prSet/>
      <dgm:spPr/>
      <dgm:t>
        <a:bodyPr/>
        <a:lstStyle/>
        <a:p>
          <a:pPr algn="l"/>
          <a:endParaRPr lang="en-US"/>
        </a:p>
      </dgm:t>
    </dgm:pt>
    <dgm:pt modelId="{338B3E43-3652-4902-AE82-69646DE76CA7}" type="sibTrans" cxnId="{D3D5DDFE-3C40-4FB4-A2D6-AF320BE8808D}">
      <dgm:prSet/>
      <dgm:spPr/>
      <dgm:t>
        <a:bodyPr/>
        <a:lstStyle/>
        <a:p>
          <a:endParaRPr lang="en-US"/>
        </a:p>
      </dgm:t>
    </dgm:pt>
    <dgm:pt modelId="{DE382D6A-87CE-4A41-B730-78D8B014C42E}">
      <dgm:prSet/>
      <dgm:spPr/>
      <dgm:t>
        <a:bodyPr/>
        <a:lstStyle/>
        <a:p>
          <a:r>
            <a:rPr lang="en-US" dirty="0"/>
            <a:t>2017</a:t>
          </a:r>
        </a:p>
      </dgm:t>
    </dgm:pt>
    <dgm:pt modelId="{D933F83B-C6B0-4088-8DA2-B8DA09AB67E9}" type="parTrans" cxnId="{79BFE405-75CD-4D00-83E3-924DDA83B85C}">
      <dgm:prSet/>
      <dgm:spPr/>
      <dgm:t>
        <a:bodyPr/>
        <a:lstStyle/>
        <a:p>
          <a:endParaRPr lang="en-US"/>
        </a:p>
      </dgm:t>
    </dgm:pt>
    <dgm:pt modelId="{88CD81BD-E177-45E7-95F4-CF2E737A4D90}" type="sibTrans" cxnId="{79BFE405-75CD-4D00-83E3-924DDA83B85C}">
      <dgm:prSet/>
      <dgm:spPr/>
      <dgm:t>
        <a:bodyPr/>
        <a:lstStyle/>
        <a:p>
          <a:endParaRPr lang="en-US"/>
        </a:p>
      </dgm:t>
    </dgm:pt>
    <dgm:pt modelId="{E583B5D7-731D-440E-8320-23C0B61CAA8B}">
      <dgm:prSet/>
      <dgm:spPr/>
      <dgm:t>
        <a:bodyPr/>
        <a:lstStyle/>
        <a:p>
          <a:r>
            <a:rPr lang="en-US" dirty="0"/>
            <a:t>Shawn’s legal efforts to obtain a retrial or a resentencing are squashed by Placer County despite Nick’s confessions</a:t>
          </a:r>
        </a:p>
      </dgm:t>
    </dgm:pt>
    <dgm:pt modelId="{27858A2C-7A91-433A-BB8D-F283C97F37C8}" type="parTrans" cxnId="{0222D8F7-94D6-45E0-86CF-774B5E4024A5}">
      <dgm:prSet/>
      <dgm:spPr/>
      <dgm:t>
        <a:bodyPr/>
        <a:lstStyle/>
        <a:p>
          <a:endParaRPr lang="en-US"/>
        </a:p>
      </dgm:t>
    </dgm:pt>
    <dgm:pt modelId="{8A78D427-4B25-444B-AEB5-4F493D469F00}" type="sibTrans" cxnId="{0222D8F7-94D6-45E0-86CF-774B5E4024A5}">
      <dgm:prSet/>
      <dgm:spPr/>
      <dgm:t>
        <a:bodyPr/>
        <a:lstStyle/>
        <a:p>
          <a:endParaRPr lang="en-US"/>
        </a:p>
      </dgm:t>
    </dgm:pt>
    <dgm:pt modelId="{D07C21C5-E5D1-4914-AC93-EB7FBF4C7BEF}">
      <dgm:prSet/>
      <dgm:spPr/>
      <dgm:t>
        <a:bodyPr/>
        <a:lstStyle/>
        <a:p>
          <a:r>
            <a:rPr lang="en-US" dirty="0"/>
            <a:t>2022</a:t>
          </a:r>
        </a:p>
      </dgm:t>
    </dgm:pt>
    <dgm:pt modelId="{4A9E78CC-8BC6-49DE-BE2E-0917AFB5AF5F}" type="parTrans" cxnId="{77C459C3-ED3D-46AB-88EF-9193461DBBC0}">
      <dgm:prSet/>
      <dgm:spPr/>
      <dgm:t>
        <a:bodyPr/>
        <a:lstStyle/>
        <a:p>
          <a:endParaRPr lang="en-US"/>
        </a:p>
      </dgm:t>
    </dgm:pt>
    <dgm:pt modelId="{C5CA37E2-60E2-403A-B1BB-457CA65F6D40}" type="sibTrans" cxnId="{77C459C3-ED3D-46AB-88EF-9193461DBBC0}">
      <dgm:prSet/>
      <dgm:spPr/>
      <dgm:t>
        <a:bodyPr/>
        <a:lstStyle/>
        <a:p>
          <a:endParaRPr lang="en-US"/>
        </a:p>
      </dgm:t>
    </dgm:pt>
    <dgm:pt modelId="{6451F943-838B-4D1B-AD3E-5D7DEDE74F30}">
      <dgm:prSet/>
      <dgm:spPr/>
      <dgm:t>
        <a:bodyPr/>
        <a:lstStyle/>
        <a:p>
          <a:r>
            <a:rPr lang="en-US" dirty="0"/>
            <a:t>Shawn submitted a writ of </a:t>
          </a:r>
          <a:r>
            <a:rPr lang="en-US" dirty="0" err="1"/>
            <a:t>habeus</a:t>
          </a:r>
          <a:r>
            <a:rPr lang="en-US" dirty="0"/>
            <a:t> corpus to get a retrial or a resentencing given the “natural and probable consequences” doctrine which sent Shawn to prison have been made unlawful. The petition </a:t>
          </a:r>
          <a:r>
            <a:rPr lang="en-US"/>
            <a:t>was denied. </a:t>
          </a:r>
          <a:endParaRPr lang="en-US" dirty="0"/>
        </a:p>
      </dgm:t>
    </dgm:pt>
    <dgm:pt modelId="{777ECDDA-B13C-4084-994E-E0645AE3BCDB}" type="parTrans" cxnId="{6D7D34A1-2EB1-4268-B233-F1E840CEA6D4}">
      <dgm:prSet/>
      <dgm:spPr/>
      <dgm:t>
        <a:bodyPr/>
        <a:lstStyle/>
        <a:p>
          <a:endParaRPr lang="en-US"/>
        </a:p>
      </dgm:t>
    </dgm:pt>
    <dgm:pt modelId="{3A62EF09-108D-4411-B6D8-114314E0177D}" type="sibTrans" cxnId="{6D7D34A1-2EB1-4268-B233-F1E840CEA6D4}">
      <dgm:prSet/>
      <dgm:spPr/>
      <dgm:t>
        <a:bodyPr/>
        <a:lstStyle/>
        <a:p>
          <a:endParaRPr lang="en-US"/>
        </a:p>
      </dgm:t>
    </dgm:pt>
    <dgm:pt modelId="{82776299-D707-44FC-BF65-C19F16010172}">
      <dgm:prSet/>
      <dgm:spPr/>
      <dgm:t>
        <a:bodyPr/>
        <a:lstStyle/>
        <a:p>
          <a:r>
            <a:rPr lang="en-US" dirty="0"/>
            <a:t>2023</a:t>
          </a:r>
        </a:p>
      </dgm:t>
    </dgm:pt>
    <dgm:pt modelId="{8E65FDBB-FF11-4B44-A28C-0FB798842739}" type="parTrans" cxnId="{A18567A2-9904-45ED-9442-B71308A5FE49}">
      <dgm:prSet/>
      <dgm:spPr/>
      <dgm:t>
        <a:bodyPr/>
        <a:lstStyle/>
        <a:p>
          <a:endParaRPr lang="en-US"/>
        </a:p>
      </dgm:t>
    </dgm:pt>
    <dgm:pt modelId="{CF5BBA44-6105-4B1B-8087-BC57E26DC450}" type="sibTrans" cxnId="{A18567A2-9904-45ED-9442-B71308A5FE49}">
      <dgm:prSet/>
      <dgm:spPr/>
      <dgm:t>
        <a:bodyPr/>
        <a:lstStyle/>
        <a:p>
          <a:endParaRPr lang="en-US"/>
        </a:p>
      </dgm:t>
    </dgm:pt>
    <dgm:pt modelId="{9BA4C523-2C4B-447F-B3E1-34AF7B65D5FB}">
      <dgm:prSet/>
      <dgm:spPr/>
      <dgm:t>
        <a:bodyPr/>
        <a:lstStyle/>
        <a:p>
          <a:r>
            <a:rPr lang="en-US" dirty="0"/>
            <a:t>Shawn filed a case with the Court of Appeals. </a:t>
          </a:r>
        </a:p>
      </dgm:t>
    </dgm:pt>
    <dgm:pt modelId="{E6A3D3B1-45E5-470D-9E30-1F1F9993A1F8}" type="parTrans" cxnId="{A758F3BF-3AC7-44E9-BADE-18A4417F48DA}">
      <dgm:prSet/>
      <dgm:spPr/>
      <dgm:t>
        <a:bodyPr/>
        <a:lstStyle/>
        <a:p>
          <a:endParaRPr lang="en-US"/>
        </a:p>
      </dgm:t>
    </dgm:pt>
    <dgm:pt modelId="{6A174782-E5FC-4ED5-8D6E-26713AF1022B}" type="sibTrans" cxnId="{A758F3BF-3AC7-44E9-BADE-18A4417F48DA}">
      <dgm:prSet/>
      <dgm:spPr/>
      <dgm:t>
        <a:bodyPr/>
        <a:lstStyle/>
        <a:p>
          <a:endParaRPr lang="en-US"/>
        </a:p>
      </dgm:t>
    </dgm:pt>
    <dgm:pt modelId="{55A84F50-28F3-4C31-A43F-DD75294BF962}">
      <dgm:prSet/>
      <dgm:spPr/>
      <dgm:t>
        <a:bodyPr/>
        <a:lstStyle/>
        <a:p>
          <a:r>
            <a:rPr lang="en-US" dirty="0"/>
            <a:t>Shawn is born</a:t>
          </a:r>
        </a:p>
      </dgm:t>
    </dgm:pt>
    <dgm:pt modelId="{6D304589-DBB4-47EC-9F62-0F55C85F34CA}" type="parTrans" cxnId="{3277A7FC-5F51-4681-8E67-6BF54DB63F30}">
      <dgm:prSet/>
      <dgm:spPr/>
      <dgm:t>
        <a:bodyPr/>
        <a:lstStyle/>
        <a:p>
          <a:endParaRPr lang="en-US"/>
        </a:p>
      </dgm:t>
    </dgm:pt>
    <dgm:pt modelId="{2FCB27E4-0B10-40A9-BE3A-BE4CFB1BDD5B}" type="sibTrans" cxnId="{3277A7FC-5F51-4681-8E67-6BF54DB63F30}">
      <dgm:prSet/>
      <dgm:spPr/>
      <dgm:t>
        <a:bodyPr/>
        <a:lstStyle/>
        <a:p>
          <a:endParaRPr lang="en-US"/>
        </a:p>
      </dgm:t>
    </dgm:pt>
    <dgm:pt modelId="{BD8D3094-1427-4D36-BBA5-D61545FC3A2C}">
      <dgm:prSet/>
      <dgm:spPr/>
      <dgm:t>
        <a:bodyPr/>
        <a:lstStyle/>
        <a:p>
          <a:r>
            <a:rPr lang="en-US"/>
            <a:t>1991</a:t>
          </a:r>
          <a:endParaRPr lang="en-US" dirty="0"/>
        </a:p>
      </dgm:t>
    </dgm:pt>
    <dgm:pt modelId="{F28010DE-173B-4B13-A0E5-CBA66D8DDC6D}" type="parTrans" cxnId="{F06C13C6-392C-4152-B51E-FAFBB297FC94}">
      <dgm:prSet/>
      <dgm:spPr/>
      <dgm:t>
        <a:bodyPr/>
        <a:lstStyle/>
        <a:p>
          <a:endParaRPr lang="en-US"/>
        </a:p>
      </dgm:t>
    </dgm:pt>
    <dgm:pt modelId="{415D82EF-5B7E-47F0-87B3-3A2EDCBFE977}" type="sibTrans" cxnId="{F06C13C6-392C-4152-B51E-FAFBB297FC94}">
      <dgm:prSet/>
      <dgm:spPr/>
      <dgm:t>
        <a:bodyPr/>
        <a:lstStyle/>
        <a:p>
          <a:endParaRPr lang="en-US"/>
        </a:p>
      </dgm:t>
    </dgm:pt>
    <dgm:pt modelId="{A427AF37-06F6-4399-B997-B11DDDE067E0}">
      <dgm:prSet/>
      <dgm:spPr/>
      <dgm:t>
        <a:bodyPr/>
        <a:lstStyle/>
        <a:p>
          <a:r>
            <a:rPr lang="en-US" dirty="0"/>
            <a:t>We are currently awaiting response</a:t>
          </a:r>
        </a:p>
      </dgm:t>
    </dgm:pt>
    <dgm:pt modelId="{ECCED687-C9B0-44C5-8A29-19D0E3CB191F}" type="parTrans" cxnId="{47B8BED7-9A75-4787-B927-E792660414B3}">
      <dgm:prSet/>
      <dgm:spPr/>
    </dgm:pt>
    <dgm:pt modelId="{8E43FC7E-D932-4EFF-A1C3-C16222E3AF1E}" type="sibTrans" cxnId="{47B8BED7-9A75-4787-B927-E792660414B3}">
      <dgm:prSet/>
      <dgm:spPr/>
    </dgm:pt>
    <dgm:pt modelId="{C6CC3620-DC5D-4B55-A98A-489EA3ABD600}" type="pres">
      <dgm:prSet presAssocID="{A86DFA04-31EF-49B6-AFAE-2287858E0303}" presName="linear" presStyleCnt="0">
        <dgm:presLayoutVars>
          <dgm:animLvl val="lvl"/>
          <dgm:resizeHandles val="exact"/>
        </dgm:presLayoutVars>
      </dgm:prSet>
      <dgm:spPr/>
    </dgm:pt>
    <dgm:pt modelId="{C0E6EB9A-2091-4F2F-8618-6FD91D233440}" type="pres">
      <dgm:prSet presAssocID="{9B50AE85-DEA1-41F3-9C2C-24A18069C473}" presName="parentText" presStyleLbl="node1" presStyleIdx="0" presStyleCnt="8">
        <dgm:presLayoutVars>
          <dgm:chMax val="0"/>
          <dgm:bulletEnabled val="1"/>
        </dgm:presLayoutVars>
      </dgm:prSet>
      <dgm:spPr/>
    </dgm:pt>
    <dgm:pt modelId="{611394E0-6153-4805-A97D-B05BEC38BB20}" type="pres">
      <dgm:prSet presAssocID="{9B50AE85-DEA1-41F3-9C2C-24A18069C473}" presName="childText" presStyleLbl="revTx" presStyleIdx="0" presStyleCnt="8">
        <dgm:presLayoutVars>
          <dgm:bulletEnabled val="1"/>
        </dgm:presLayoutVars>
      </dgm:prSet>
      <dgm:spPr/>
    </dgm:pt>
    <dgm:pt modelId="{0DA5EC4A-5C7D-4284-82BA-06F27F6DD739}" type="pres">
      <dgm:prSet presAssocID="{BD8D3094-1427-4D36-BBA5-D61545FC3A2C}" presName="parentText" presStyleLbl="node1" presStyleIdx="1" presStyleCnt="8">
        <dgm:presLayoutVars>
          <dgm:chMax val="0"/>
          <dgm:bulletEnabled val="1"/>
        </dgm:presLayoutVars>
      </dgm:prSet>
      <dgm:spPr/>
    </dgm:pt>
    <dgm:pt modelId="{BECA3C28-2BF6-4C1E-81A8-FBBD1ABC5643}" type="pres">
      <dgm:prSet presAssocID="{BD8D3094-1427-4D36-BBA5-D61545FC3A2C}" presName="childText" presStyleLbl="revTx" presStyleIdx="1" presStyleCnt="8">
        <dgm:presLayoutVars>
          <dgm:bulletEnabled val="1"/>
        </dgm:presLayoutVars>
      </dgm:prSet>
      <dgm:spPr/>
    </dgm:pt>
    <dgm:pt modelId="{68C7CF8D-E0D0-44B7-B110-2A914499F5F9}" type="pres">
      <dgm:prSet presAssocID="{B157653D-2397-47E3-94A8-8E8B13726408}" presName="parentText" presStyleLbl="node1" presStyleIdx="2" presStyleCnt="8">
        <dgm:presLayoutVars>
          <dgm:chMax val="0"/>
          <dgm:bulletEnabled val="1"/>
        </dgm:presLayoutVars>
      </dgm:prSet>
      <dgm:spPr/>
    </dgm:pt>
    <dgm:pt modelId="{DE7490F8-072A-4252-80E6-0C05CF3EBC39}" type="pres">
      <dgm:prSet presAssocID="{B157653D-2397-47E3-94A8-8E8B13726408}" presName="childText" presStyleLbl="revTx" presStyleIdx="2" presStyleCnt="8">
        <dgm:presLayoutVars>
          <dgm:bulletEnabled val="1"/>
        </dgm:presLayoutVars>
      </dgm:prSet>
      <dgm:spPr/>
    </dgm:pt>
    <dgm:pt modelId="{1420E4A2-BEA9-4AF3-BDB5-84B3F644455E}" type="pres">
      <dgm:prSet presAssocID="{501DC69F-43F9-4B1E-BE22-6D9FA0AFC528}" presName="parentText" presStyleLbl="node1" presStyleIdx="3" presStyleCnt="8">
        <dgm:presLayoutVars>
          <dgm:chMax val="0"/>
          <dgm:bulletEnabled val="1"/>
        </dgm:presLayoutVars>
      </dgm:prSet>
      <dgm:spPr/>
    </dgm:pt>
    <dgm:pt modelId="{2D0CDE19-F883-42C1-98E3-FA8E1F416235}" type="pres">
      <dgm:prSet presAssocID="{501DC69F-43F9-4B1E-BE22-6D9FA0AFC528}" presName="childText" presStyleLbl="revTx" presStyleIdx="3" presStyleCnt="8">
        <dgm:presLayoutVars>
          <dgm:bulletEnabled val="1"/>
        </dgm:presLayoutVars>
      </dgm:prSet>
      <dgm:spPr/>
    </dgm:pt>
    <dgm:pt modelId="{930B20DE-42FB-494B-9A78-B54FDE9B185C}" type="pres">
      <dgm:prSet presAssocID="{AE7358A2-3D9A-4A4C-BBED-5424660EAD51}" presName="parentText" presStyleLbl="node1" presStyleIdx="4" presStyleCnt="8">
        <dgm:presLayoutVars>
          <dgm:chMax val="0"/>
          <dgm:bulletEnabled val="1"/>
        </dgm:presLayoutVars>
      </dgm:prSet>
      <dgm:spPr/>
    </dgm:pt>
    <dgm:pt modelId="{C33EBAF5-DD07-4D80-B8A0-5342A4FC6A4F}" type="pres">
      <dgm:prSet presAssocID="{AE7358A2-3D9A-4A4C-BBED-5424660EAD51}" presName="childText" presStyleLbl="revTx" presStyleIdx="4" presStyleCnt="8">
        <dgm:presLayoutVars>
          <dgm:bulletEnabled val="1"/>
        </dgm:presLayoutVars>
      </dgm:prSet>
      <dgm:spPr/>
    </dgm:pt>
    <dgm:pt modelId="{D29AACA7-A86B-4367-82FD-6109912428A8}" type="pres">
      <dgm:prSet presAssocID="{DE382D6A-87CE-4A41-B730-78D8B014C42E}" presName="parentText" presStyleLbl="node1" presStyleIdx="5" presStyleCnt="8">
        <dgm:presLayoutVars>
          <dgm:chMax val="0"/>
          <dgm:bulletEnabled val="1"/>
        </dgm:presLayoutVars>
      </dgm:prSet>
      <dgm:spPr/>
    </dgm:pt>
    <dgm:pt modelId="{6B2221B4-3A4E-4342-A8BB-126212208221}" type="pres">
      <dgm:prSet presAssocID="{DE382D6A-87CE-4A41-B730-78D8B014C42E}" presName="childText" presStyleLbl="revTx" presStyleIdx="5" presStyleCnt="8">
        <dgm:presLayoutVars>
          <dgm:bulletEnabled val="1"/>
        </dgm:presLayoutVars>
      </dgm:prSet>
      <dgm:spPr/>
    </dgm:pt>
    <dgm:pt modelId="{7E6F3EF9-C501-4F6E-B7FC-F973A709E2F7}" type="pres">
      <dgm:prSet presAssocID="{D07C21C5-E5D1-4914-AC93-EB7FBF4C7BEF}" presName="parentText" presStyleLbl="node1" presStyleIdx="6" presStyleCnt="8">
        <dgm:presLayoutVars>
          <dgm:chMax val="0"/>
          <dgm:bulletEnabled val="1"/>
        </dgm:presLayoutVars>
      </dgm:prSet>
      <dgm:spPr/>
    </dgm:pt>
    <dgm:pt modelId="{1C8828D3-B475-4DA1-9BF6-A5731E707D0D}" type="pres">
      <dgm:prSet presAssocID="{D07C21C5-E5D1-4914-AC93-EB7FBF4C7BEF}" presName="childText" presStyleLbl="revTx" presStyleIdx="6" presStyleCnt="8">
        <dgm:presLayoutVars>
          <dgm:bulletEnabled val="1"/>
        </dgm:presLayoutVars>
      </dgm:prSet>
      <dgm:spPr/>
    </dgm:pt>
    <dgm:pt modelId="{DE9A1F42-3A2C-46F7-B9D0-C66BB0E77FAD}" type="pres">
      <dgm:prSet presAssocID="{82776299-D707-44FC-BF65-C19F16010172}" presName="parentText" presStyleLbl="node1" presStyleIdx="7" presStyleCnt="8">
        <dgm:presLayoutVars>
          <dgm:chMax val="0"/>
          <dgm:bulletEnabled val="1"/>
        </dgm:presLayoutVars>
      </dgm:prSet>
      <dgm:spPr/>
    </dgm:pt>
    <dgm:pt modelId="{FD9667FD-9F3A-4407-9983-968EE1953C2A}" type="pres">
      <dgm:prSet presAssocID="{82776299-D707-44FC-BF65-C19F16010172}" presName="childText" presStyleLbl="revTx" presStyleIdx="7" presStyleCnt="8">
        <dgm:presLayoutVars>
          <dgm:bulletEnabled val="1"/>
        </dgm:presLayoutVars>
      </dgm:prSet>
      <dgm:spPr/>
    </dgm:pt>
  </dgm:ptLst>
  <dgm:cxnLst>
    <dgm:cxn modelId="{79BFE405-75CD-4D00-83E3-924DDA83B85C}" srcId="{A86DFA04-31EF-49B6-AFAE-2287858E0303}" destId="{DE382D6A-87CE-4A41-B730-78D8B014C42E}" srcOrd="5" destOrd="0" parTransId="{D933F83B-C6B0-4088-8DA2-B8DA09AB67E9}" sibTransId="{88CD81BD-E177-45E7-95F4-CF2E737A4D90}"/>
    <dgm:cxn modelId="{E50EA410-61F4-443F-B045-5AC0708EA191}" srcId="{BD8D3094-1427-4D36-BBA5-D61545FC3A2C}" destId="{82968BA3-DFCC-4B51-ABB1-F1F4791698B0}" srcOrd="0" destOrd="0" parTransId="{B474C1A9-9141-4567-8AA6-A8446206794E}" sibTransId="{8BC987EC-BEB5-4480-B241-99E630336DA8}"/>
    <dgm:cxn modelId="{C2DE8620-8D5A-4BC2-9088-936727CC4191}" type="presOf" srcId="{CFC6C321-565B-4736-9600-0849B35804F7}" destId="{DE7490F8-072A-4252-80E6-0C05CF3EBC39}" srcOrd="0" destOrd="0" presId="urn:microsoft.com/office/officeart/2005/8/layout/vList2"/>
    <dgm:cxn modelId="{AB4C7C27-9298-4339-A781-9A16BCBB27E7}" srcId="{A86DFA04-31EF-49B6-AFAE-2287858E0303}" destId="{AE7358A2-3D9A-4A4C-BBED-5424660EAD51}" srcOrd="4" destOrd="0" parTransId="{8A0C3D83-7482-48F5-9A7B-7BCCFFA89D39}" sibTransId="{BCA8377F-58EC-40FD-8F05-DF4E529335AA}"/>
    <dgm:cxn modelId="{ED88F82B-1A36-4349-A120-6114E4931099}" type="presOf" srcId="{82968BA3-DFCC-4B51-ABB1-F1F4791698B0}" destId="{BECA3C28-2BF6-4C1E-81A8-FBBD1ABC5643}" srcOrd="0" destOrd="0" presId="urn:microsoft.com/office/officeart/2005/8/layout/vList2"/>
    <dgm:cxn modelId="{436F082D-63DB-4BA5-BA30-911FCF1461D6}" type="presOf" srcId="{9B50AE85-DEA1-41F3-9C2C-24A18069C473}" destId="{C0E6EB9A-2091-4F2F-8618-6FD91D233440}" srcOrd="0" destOrd="0" presId="urn:microsoft.com/office/officeart/2005/8/layout/vList2"/>
    <dgm:cxn modelId="{F88F4232-77DC-40B9-BB0F-3421FBFA38E2}" srcId="{501DC69F-43F9-4B1E-BE22-6D9FA0AFC528}" destId="{44097D21-977F-4452-AE35-C129A16A3F89}" srcOrd="0" destOrd="0" parTransId="{5FFA1078-907B-401E-8F53-8B5E1527C8B3}" sibTransId="{EB2757D3-D785-439B-8033-3912AFC7CDAA}"/>
    <dgm:cxn modelId="{83B01963-9528-40DE-9CBA-09AA6CA158DD}" type="presOf" srcId="{55A84F50-28F3-4C31-A43F-DD75294BF962}" destId="{611394E0-6153-4805-A97D-B05BEC38BB20}" srcOrd="0" destOrd="0" presId="urn:microsoft.com/office/officeart/2005/8/layout/vList2"/>
    <dgm:cxn modelId="{C1E2E263-66C8-40B2-98EF-3CBD43DF873D}" type="presOf" srcId="{A427AF37-06F6-4399-B997-B11DDDE067E0}" destId="{FD9667FD-9F3A-4407-9983-968EE1953C2A}" srcOrd="0" destOrd="1" presId="urn:microsoft.com/office/officeart/2005/8/layout/vList2"/>
    <dgm:cxn modelId="{5B1C7465-EABA-4771-A951-87469D568D3D}" type="presOf" srcId="{44097D21-977F-4452-AE35-C129A16A3F89}" destId="{2D0CDE19-F883-42C1-98E3-FA8E1F416235}" srcOrd="0" destOrd="0" presId="urn:microsoft.com/office/officeart/2005/8/layout/vList2"/>
    <dgm:cxn modelId="{B9F61767-2355-4705-911F-6F838B2C8604}" type="presOf" srcId="{DE382D6A-87CE-4A41-B730-78D8B014C42E}" destId="{D29AACA7-A86B-4367-82FD-6109912428A8}" srcOrd="0" destOrd="0" presId="urn:microsoft.com/office/officeart/2005/8/layout/vList2"/>
    <dgm:cxn modelId="{6A39A86C-3F8E-4C50-A4B3-DFC042220D48}" type="presOf" srcId="{A86DFA04-31EF-49B6-AFAE-2287858E0303}" destId="{C6CC3620-DC5D-4B55-A98A-489EA3ABD600}" srcOrd="0" destOrd="0" presId="urn:microsoft.com/office/officeart/2005/8/layout/vList2"/>
    <dgm:cxn modelId="{1CBB0F56-2A16-469E-B30F-2E05729C9C4B}" srcId="{B157653D-2397-47E3-94A8-8E8B13726408}" destId="{CFC6C321-565B-4736-9600-0849B35804F7}" srcOrd="0" destOrd="0" parTransId="{E16317D1-6F50-4823-97B7-A2996F0FE94D}" sibTransId="{E552DB50-1B67-4762-89F9-7D3490111E2B}"/>
    <dgm:cxn modelId="{75109C59-4227-4CD3-B850-98DE291DF571}" type="presOf" srcId="{AE7358A2-3D9A-4A4C-BBED-5424660EAD51}" destId="{930B20DE-42FB-494B-9A78-B54FDE9B185C}" srcOrd="0" destOrd="0" presId="urn:microsoft.com/office/officeart/2005/8/layout/vList2"/>
    <dgm:cxn modelId="{F7FFA385-4BCD-4332-989F-6D212CEA3C9B}" type="presOf" srcId="{6451F943-838B-4D1B-AD3E-5D7DEDE74F30}" destId="{1C8828D3-B475-4DA1-9BF6-A5731E707D0D}" srcOrd="0" destOrd="0" presId="urn:microsoft.com/office/officeart/2005/8/layout/vList2"/>
    <dgm:cxn modelId="{F591B292-1F18-4CDA-85D7-0C192273B2A3}" type="presOf" srcId="{D8FCE50B-8057-456A-B2A9-965F28038B25}" destId="{C33EBAF5-DD07-4D80-B8A0-5342A4FC6A4F}" srcOrd="0" destOrd="0" presId="urn:microsoft.com/office/officeart/2005/8/layout/vList2"/>
    <dgm:cxn modelId="{1AF14B95-E726-4789-972E-2BF90B992DDB}" type="presOf" srcId="{D07C21C5-E5D1-4914-AC93-EB7FBF4C7BEF}" destId="{7E6F3EF9-C501-4F6E-B7FC-F973A709E2F7}" srcOrd="0" destOrd="0" presId="urn:microsoft.com/office/officeart/2005/8/layout/vList2"/>
    <dgm:cxn modelId="{A4CE7A9B-B015-4E32-A86C-C3A08970D2FB}" srcId="{A86DFA04-31EF-49B6-AFAE-2287858E0303}" destId="{9B50AE85-DEA1-41F3-9C2C-24A18069C473}" srcOrd="0" destOrd="0" parTransId="{20A9B789-9B22-478C-970C-71496754809B}" sibTransId="{12A4AEA8-BC1D-4ADD-8236-A533A455F22E}"/>
    <dgm:cxn modelId="{8FF9CDA0-BB0D-4AB2-8C19-D2B2A1AD2B49}" type="presOf" srcId="{82776299-D707-44FC-BF65-C19F16010172}" destId="{DE9A1F42-3A2C-46F7-B9D0-C66BB0E77FAD}" srcOrd="0" destOrd="0" presId="urn:microsoft.com/office/officeart/2005/8/layout/vList2"/>
    <dgm:cxn modelId="{6D7D34A1-2EB1-4268-B233-F1E840CEA6D4}" srcId="{D07C21C5-E5D1-4914-AC93-EB7FBF4C7BEF}" destId="{6451F943-838B-4D1B-AD3E-5D7DEDE74F30}" srcOrd="0" destOrd="0" parTransId="{777ECDDA-B13C-4084-994E-E0645AE3BCDB}" sibTransId="{3A62EF09-108D-4411-B6D8-114314E0177D}"/>
    <dgm:cxn modelId="{A18567A2-9904-45ED-9442-B71308A5FE49}" srcId="{A86DFA04-31EF-49B6-AFAE-2287858E0303}" destId="{82776299-D707-44FC-BF65-C19F16010172}" srcOrd="7" destOrd="0" parTransId="{8E65FDBB-FF11-4B44-A28C-0FB798842739}" sibTransId="{CF5BBA44-6105-4B1B-8087-BC57E26DC450}"/>
    <dgm:cxn modelId="{A758F3BF-3AC7-44E9-BADE-18A4417F48DA}" srcId="{82776299-D707-44FC-BF65-C19F16010172}" destId="{9BA4C523-2C4B-447F-B3E1-34AF7B65D5FB}" srcOrd="0" destOrd="0" parTransId="{E6A3D3B1-45E5-470D-9E30-1F1F9993A1F8}" sibTransId="{6A174782-E5FC-4ED5-8D6E-26713AF1022B}"/>
    <dgm:cxn modelId="{77C459C3-ED3D-46AB-88EF-9193461DBBC0}" srcId="{A86DFA04-31EF-49B6-AFAE-2287858E0303}" destId="{D07C21C5-E5D1-4914-AC93-EB7FBF4C7BEF}" srcOrd="6" destOrd="0" parTransId="{4A9E78CC-8BC6-49DE-BE2E-0917AFB5AF5F}" sibTransId="{C5CA37E2-60E2-403A-B1BB-457CA65F6D40}"/>
    <dgm:cxn modelId="{F06C13C6-392C-4152-B51E-FAFBB297FC94}" srcId="{A86DFA04-31EF-49B6-AFAE-2287858E0303}" destId="{BD8D3094-1427-4D36-BBA5-D61545FC3A2C}" srcOrd="1" destOrd="0" parTransId="{F28010DE-173B-4B13-A0E5-CBA66D8DDC6D}" sibTransId="{415D82EF-5B7E-47F0-87B3-3A2EDCBFE977}"/>
    <dgm:cxn modelId="{47B8BED7-9A75-4787-B927-E792660414B3}" srcId="{82776299-D707-44FC-BF65-C19F16010172}" destId="{A427AF37-06F6-4399-B997-B11DDDE067E0}" srcOrd="1" destOrd="0" parTransId="{ECCED687-C9B0-44C5-8A29-19D0E3CB191F}" sibTransId="{8E43FC7E-D932-4EFF-A1C3-C16222E3AF1E}"/>
    <dgm:cxn modelId="{D81968E1-315F-4202-B5B5-ED6C9C0D4D78}" type="presOf" srcId="{501DC69F-43F9-4B1E-BE22-6D9FA0AFC528}" destId="{1420E4A2-BEA9-4AF3-BDB5-84B3F644455E}" srcOrd="0" destOrd="0" presId="urn:microsoft.com/office/officeart/2005/8/layout/vList2"/>
    <dgm:cxn modelId="{950692EB-01A7-4BA3-A03C-6D1E2A5F26EE}" srcId="{A86DFA04-31EF-49B6-AFAE-2287858E0303}" destId="{B157653D-2397-47E3-94A8-8E8B13726408}" srcOrd="2" destOrd="0" parTransId="{7C340691-872A-42EE-977C-5B833001E6A0}" sibTransId="{C11CD3A4-ED92-4609-A589-8DA6272582F8}"/>
    <dgm:cxn modelId="{86659AF4-12EA-42B8-BA4C-5BDAE7A07338}" type="presOf" srcId="{B157653D-2397-47E3-94A8-8E8B13726408}" destId="{68C7CF8D-E0D0-44B7-B110-2A914499F5F9}" srcOrd="0" destOrd="0" presId="urn:microsoft.com/office/officeart/2005/8/layout/vList2"/>
    <dgm:cxn modelId="{0222D8F7-94D6-45E0-86CF-774B5E4024A5}" srcId="{DE382D6A-87CE-4A41-B730-78D8B014C42E}" destId="{E583B5D7-731D-440E-8320-23C0B61CAA8B}" srcOrd="0" destOrd="0" parTransId="{27858A2C-7A91-433A-BB8D-F283C97F37C8}" sibTransId="{8A78D427-4B25-444B-AEB5-4F493D469F00}"/>
    <dgm:cxn modelId="{231FFAFA-5C91-49F4-8A0E-54A8B5385C4A}" type="presOf" srcId="{E583B5D7-731D-440E-8320-23C0B61CAA8B}" destId="{6B2221B4-3A4E-4342-A8BB-126212208221}" srcOrd="0" destOrd="0" presId="urn:microsoft.com/office/officeart/2005/8/layout/vList2"/>
    <dgm:cxn modelId="{C5DBFEFA-E0C0-4606-A337-169B93D203D7}" type="presOf" srcId="{BD8D3094-1427-4D36-BBA5-D61545FC3A2C}" destId="{0DA5EC4A-5C7D-4284-82BA-06F27F6DD739}" srcOrd="0" destOrd="0" presId="urn:microsoft.com/office/officeart/2005/8/layout/vList2"/>
    <dgm:cxn modelId="{3277A7FC-5F51-4681-8E67-6BF54DB63F30}" srcId="{9B50AE85-DEA1-41F3-9C2C-24A18069C473}" destId="{55A84F50-28F3-4C31-A43F-DD75294BF962}" srcOrd="0" destOrd="0" parTransId="{6D304589-DBB4-47EC-9F62-0F55C85F34CA}" sibTransId="{2FCB27E4-0B10-40A9-BE3A-BE4CFB1BDD5B}"/>
    <dgm:cxn modelId="{A1DD0BFE-1A98-40AA-BB60-9659ADA72CA3}" srcId="{A86DFA04-31EF-49B6-AFAE-2287858E0303}" destId="{501DC69F-43F9-4B1E-BE22-6D9FA0AFC528}" srcOrd="3" destOrd="0" parTransId="{D662275D-EF71-4EF0-8C53-5B09830A2AA4}" sibTransId="{05A1C2F3-0854-4F17-AD49-F6E4F5029DC1}"/>
    <dgm:cxn modelId="{D3D5DDFE-3C40-4FB4-A2D6-AF320BE8808D}" srcId="{AE7358A2-3D9A-4A4C-BBED-5424660EAD51}" destId="{D8FCE50B-8057-456A-B2A9-965F28038B25}" srcOrd="0" destOrd="0" parTransId="{D5DFEBC1-CD5A-4769-8915-305975D67145}" sibTransId="{338B3E43-3652-4902-AE82-69646DE76CA7}"/>
    <dgm:cxn modelId="{EACC18FF-7035-470F-BD71-A22EAE178ED4}" type="presOf" srcId="{9BA4C523-2C4B-447F-B3E1-34AF7B65D5FB}" destId="{FD9667FD-9F3A-4407-9983-968EE1953C2A}" srcOrd="0" destOrd="0" presId="urn:microsoft.com/office/officeart/2005/8/layout/vList2"/>
    <dgm:cxn modelId="{A1C55C25-1B57-423D-8822-25F9F5BA169F}" type="presParOf" srcId="{C6CC3620-DC5D-4B55-A98A-489EA3ABD600}" destId="{C0E6EB9A-2091-4F2F-8618-6FD91D233440}" srcOrd="0" destOrd="0" presId="urn:microsoft.com/office/officeart/2005/8/layout/vList2"/>
    <dgm:cxn modelId="{AFECE112-4C7D-40FD-BB60-50CBC437EDEB}" type="presParOf" srcId="{C6CC3620-DC5D-4B55-A98A-489EA3ABD600}" destId="{611394E0-6153-4805-A97D-B05BEC38BB20}" srcOrd="1" destOrd="0" presId="urn:microsoft.com/office/officeart/2005/8/layout/vList2"/>
    <dgm:cxn modelId="{B8173E8D-70C5-4508-B9A0-F077E7DAB37F}" type="presParOf" srcId="{C6CC3620-DC5D-4B55-A98A-489EA3ABD600}" destId="{0DA5EC4A-5C7D-4284-82BA-06F27F6DD739}" srcOrd="2" destOrd="0" presId="urn:microsoft.com/office/officeart/2005/8/layout/vList2"/>
    <dgm:cxn modelId="{4913BFFA-E67F-42ED-8F69-8FEFA1FBFBEE}" type="presParOf" srcId="{C6CC3620-DC5D-4B55-A98A-489EA3ABD600}" destId="{BECA3C28-2BF6-4C1E-81A8-FBBD1ABC5643}" srcOrd="3" destOrd="0" presId="urn:microsoft.com/office/officeart/2005/8/layout/vList2"/>
    <dgm:cxn modelId="{5EF0C0A2-1642-469D-9288-8F049D33E793}" type="presParOf" srcId="{C6CC3620-DC5D-4B55-A98A-489EA3ABD600}" destId="{68C7CF8D-E0D0-44B7-B110-2A914499F5F9}" srcOrd="4" destOrd="0" presId="urn:microsoft.com/office/officeart/2005/8/layout/vList2"/>
    <dgm:cxn modelId="{E0738F1A-AF5B-49B5-BE17-F606099C6EEE}" type="presParOf" srcId="{C6CC3620-DC5D-4B55-A98A-489EA3ABD600}" destId="{DE7490F8-072A-4252-80E6-0C05CF3EBC39}" srcOrd="5" destOrd="0" presId="urn:microsoft.com/office/officeart/2005/8/layout/vList2"/>
    <dgm:cxn modelId="{49E5C6B7-8153-474A-B0BF-2D2D354CB0F1}" type="presParOf" srcId="{C6CC3620-DC5D-4B55-A98A-489EA3ABD600}" destId="{1420E4A2-BEA9-4AF3-BDB5-84B3F644455E}" srcOrd="6" destOrd="0" presId="urn:microsoft.com/office/officeart/2005/8/layout/vList2"/>
    <dgm:cxn modelId="{93E36761-3AFC-48CA-9058-4BB29294D06A}" type="presParOf" srcId="{C6CC3620-DC5D-4B55-A98A-489EA3ABD600}" destId="{2D0CDE19-F883-42C1-98E3-FA8E1F416235}" srcOrd="7" destOrd="0" presId="urn:microsoft.com/office/officeart/2005/8/layout/vList2"/>
    <dgm:cxn modelId="{25DFD846-E3FE-4550-B8EE-4512A4839BEF}" type="presParOf" srcId="{C6CC3620-DC5D-4B55-A98A-489EA3ABD600}" destId="{930B20DE-42FB-494B-9A78-B54FDE9B185C}" srcOrd="8" destOrd="0" presId="urn:microsoft.com/office/officeart/2005/8/layout/vList2"/>
    <dgm:cxn modelId="{50AAD80B-739A-4FB1-8052-CAA3B31DDB12}" type="presParOf" srcId="{C6CC3620-DC5D-4B55-A98A-489EA3ABD600}" destId="{C33EBAF5-DD07-4D80-B8A0-5342A4FC6A4F}" srcOrd="9" destOrd="0" presId="urn:microsoft.com/office/officeart/2005/8/layout/vList2"/>
    <dgm:cxn modelId="{9C6F39A5-58A7-492A-9143-09E7E58452F0}" type="presParOf" srcId="{C6CC3620-DC5D-4B55-A98A-489EA3ABD600}" destId="{D29AACA7-A86B-4367-82FD-6109912428A8}" srcOrd="10" destOrd="0" presId="urn:microsoft.com/office/officeart/2005/8/layout/vList2"/>
    <dgm:cxn modelId="{B36C97B5-AC4D-4F6B-A2E8-E5D5C2904849}" type="presParOf" srcId="{C6CC3620-DC5D-4B55-A98A-489EA3ABD600}" destId="{6B2221B4-3A4E-4342-A8BB-126212208221}" srcOrd="11" destOrd="0" presId="urn:microsoft.com/office/officeart/2005/8/layout/vList2"/>
    <dgm:cxn modelId="{2AA794A8-DF83-4459-AEE7-CE31F2C8A1B6}" type="presParOf" srcId="{C6CC3620-DC5D-4B55-A98A-489EA3ABD600}" destId="{7E6F3EF9-C501-4F6E-B7FC-F973A709E2F7}" srcOrd="12" destOrd="0" presId="urn:microsoft.com/office/officeart/2005/8/layout/vList2"/>
    <dgm:cxn modelId="{72A0D7E7-9D47-4CB5-B5F7-E7BEB3E18A99}" type="presParOf" srcId="{C6CC3620-DC5D-4B55-A98A-489EA3ABD600}" destId="{1C8828D3-B475-4DA1-9BF6-A5731E707D0D}" srcOrd="13" destOrd="0" presId="urn:microsoft.com/office/officeart/2005/8/layout/vList2"/>
    <dgm:cxn modelId="{378D8FAD-50DB-455E-B6F3-2598DB183429}" type="presParOf" srcId="{C6CC3620-DC5D-4B55-A98A-489EA3ABD600}" destId="{DE9A1F42-3A2C-46F7-B9D0-C66BB0E77FAD}" srcOrd="14" destOrd="0" presId="urn:microsoft.com/office/officeart/2005/8/layout/vList2"/>
    <dgm:cxn modelId="{F74BE228-E6E9-47E3-BBA6-586CE12F95D3}" type="presParOf" srcId="{C6CC3620-DC5D-4B55-A98A-489EA3ABD600}" destId="{FD9667FD-9F3A-4407-9983-968EE1953C2A}" srcOrd="1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89CDB-5643-418F-B200-B1E678701DA5}">
      <dsp:nvSpPr>
        <dsp:cNvPr id="0" name=""/>
        <dsp:cNvSpPr/>
      </dsp:nvSpPr>
      <dsp:spPr>
        <a:xfrm>
          <a:off x="1227" y="276906"/>
          <a:ext cx="2873126" cy="143656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Understanding the Lived Experiences of Modern-Day California Male Inmates in Prison</a:t>
          </a:r>
        </a:p>
      </dsp:txBody>
      <dsp:txXfrm>
        <a:off x="43302" y="318981"/>
        <a:ext cx="2788976" cy="1352413"/>
      </dsp:txXfrm>
    </dsp:sp>
    <dsp:sp modelId="{6D7617F3-E249-4848-9965-2515678E7B0D}">
      <dsp:nvSpPr>
        <dsp:cNvPr id="0" name=""/>
        <dsp:cNvSpPr/>
      </dsp:nvSpPr>
      <dsp:spPr>
        <a:xfrm>
          <a:off x="288540" y="1713469"/>
          <a:ext cx="287312" cy="1077422"/>
        </a:xfrm>
        <a:custGeom>
          <a:avLst/>
          <a:gdLst/>
          <a:ahLst/>
          <a:cxnLst/>
          <a:rect l="0" t="0" r="0" b="0"/>
          <a:pathLst>
            <a:path>
              <a:moveTo>
                <a:pt x="0" y="0"/>
              </a:moveTo>
              <a:lnTo>
                <a:pt x="0" y="1077422"/>
              </a:lnTo>
              <a:lnTo>
                <a:pt x="287312" y="107742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0FF845-A1F8-4EDE-B40F-ACEBD665661F}">
      <dsp:nvSpPr>
        <dsp:cNvPr id="0" name=""/>
        <dsp:cNvSpPr/>
      </dsp:nvSpPr>
      <dsp:spPr>
        <a:xfrm>
          <a:off x="575853" y="2072610"/>
          <a:ext cx="2298501" cy="143656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This led to the formation of the Prison Transparency Project</a:t>
          </a:r>
        </a:p>
      </dsp:txBody>
      <dsp:txXfrm>
        <a:off x="617928" y="2114685"/>
        <a:ext cx="2214351" cy="1352413"/>
      </dsp:txXfrm>
    </dsp:sp>
    <dsp:sp modelId="{6BCE7019-BD8E-4EFC-8020-6C9BC99DB037}">
      <dsp:nvSpPr>
        <dsp:cNvPr id="0" name=""/>
        <dsp:cNvSpPr/>
      </dsp:nvSpPr>
      <dsp:spPr>
        <a:xfrm>
          <a:off x="3592636" y="276906"/>
          <a:ext cx="2873126" cy="143656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Studying the Placer County Courts as well as the California Department of Corrections and Rehabilitation </a:t>
          </a:r>
        </a:p>
      </dsp:txBody>
      <dsp:txXfrm>
        <a:off x="3634711" y="318981"/>
        <a:ext cx="2788976" cy="1352413"/>
      </dsp:txXfrm>
    </dsp:sp>
    <dsp:sp modelId="{153B9869-AAEF-42CE-8A46-548AA50B395B}">
      <dsp:nvSpPr>
        <dsp:cNvPr id="0" name=""/>
        <dsp:cNvSpPr/>
      </dsp:nvSpPr>
      <dsp:spPr>
        <a:xfrm>
          <a:off x="3879949" y="1713469"/>
          <a:ext cx="287312" cy="1077422"/>
        </a:xfrm>
        <a:custGeom>
          <a:avLst/>
          <a:gdLst/>
          <a:ahLst/>
          <a:cxnLst/>
          <a:rect l="0" t="0" r="0" b="0"/>
          <a:pathLst>
            <a:path>
              <a:moveTo>
                <a:pt x="0" y="0"/>
              </a:moveTo>
              <a:lnTo>
                <a:pt x="0" y="1077422"/>
              </a:lnTo>
              <a:lnTo>
                <a:pt x="287312" y="107742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ED9039-030A-452C-BC3D-700D939DB4AF}">
      <dsp:nvSpPr>
        <dsp:cNvPr id="0" name=""/>
        <dsp:cNvSpPr/>
      </dsp:nvSpPr>
      <dsp:spPr>
        <a:xfrm>
          <a:off x="4167261" y="2072610"/>
          <a:ext cx="2298501" cy="143656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This led to the writing of a book, still underway, which is an expose on the courts and prison system</a:t>
          </a:r>
        </a:p>
      </dsp:txBody>
      <dsp:txXfrm>
        <a:off x="4209336" y="2114685"/>
        <a:ext cx="2214351" cy="1352413"/>
      </dsp:txXfrm>
    </dsp:sp>
    <dsp:sp modelId="{ECD9A201-A02B-4E7F-97A4-CE48B76E6E1D}">
      <dsp:nvSpPr>
        <dsp:cNvPr id="0" name=""/>
        <dsp:cNvSpPr/>
      </dsp:nvSpPr>
      <dsp:spPr>
        <a:xfrm>
          <a:off x="7184045" y="276906"/>
          <a:ext cx="2873126" cy="143656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Deeply studying the legal case of Shawn Rodriguez who I could see even after a cursory study of his case had been sent to prison for life for crimes he did not commit, for which there was ample evidence he did not commit them. </a:t>
          </a:r>
        </a:p>
      </dsp:txBody>
      <dsp:txXfrm>
        <a:off x="7226120" y="318981"/>
        <a:ext cx="2788976" cy="1352413"/>
      </dsp:txXfrm>
    </dsp:sp>
    <dsp:sp modelId="{17595178-5DDE-446D-BD37-790BCCDD9927}">
      <dsp:nvSpPr>
        <dsp:cNvPr id="0" name=""/>
        <dsp:cNvSpPr/>
      </dsp:nvSpPr>
      <dsp:spPr>
        <a:xfrm>
          <a:off x="7471357" y="1713469"/>
          <a:ext cx="287312" cy="1077422"/>
        </a:xfrm>
        <a:custGeom>
          <a:avLst/>
          <a:gdLst/>
          <a:ahLst/>
          <a:cxnLst/>
          <a:rect l="0" t="0" r="0" b="0"/>
          <a:pathLst>
            <a:path>
              <a:moveTo>
                <a:pt x="0" y="0"/>
              </a:moveTo>
              <a:lnTo>
                <a:pt x="0" y="1077422"/>
              </a:lnTo>
              <a:lnTo>
                <a:pt x="287312" y="107742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091E09-9E29-47F0-96B3-6EDAF0416BE4}">
      <dsp:nvSpPr>
        <dsp:cNvPr id="0" name=""/>
        <dsp:cNvSpPr/>
      </dsp:nvSpPr>
      <dsp:spPr>
        <a:xfrm>
          <a:off x="7758670" y="2072610"/>
          <a:ext cx="2298501" cy="143656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This led to the social media efforts for “Help Free Shawn Rodriguez”</a:t>
          </a:r>
        </a:p>
      </dsp:txBody>
      <dsp:txXfrm>
        <a:off x="7800745" y="2114685"/>
        <a:ext cx="2214351" cy="13524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DD68E-4B88-4220-9DA0-5702561AC8BD}">
      <dsp:nvSpPr>
        <dsp:cNvPr id="0" name=""/>
        <dsp:cNvSpPr/>
      </dsp:nvSpPr>
      <dsp:spPr>
        <a:xfrm>
          <a:off x="0" y="845551"/>
          <a:ext cx="2828924" cy="1796367"/>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0FBC54-CEAD-4728-B932-05845B9C5B94}">
      <dsp:nvSpPr>
        <dsp:cNvPr id="0" name=""/>
        <dsp:cNvSpPr/>
      </dsp:nvSpPr>
      <dsp:spPr>
        <a:xfrm>
          <a:off x="314325" y="1144160"/>
          <a:ext cx="2828924" cy="1796367"/>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b="1" kern="1200"/>
            <a:t>ANNA’S ACTIONS</a:t>
          </a:r>
          <a:endParaRPr lang="en-US" sz="4600" kern="1200"/>
        </a:p>
      </dsp:txBody>
      <dsp:txXfrm>
        <a:off x="366939" y="1196774"/>
        <a:ext cx="2723696" cy="1691139"/>
      </dsp:txXfrm>
    </dsp:sp>
    <dsp:sp modelId="{15162539-7523-49E2-BC99-17CDDDAC21F0}">
      <dsp:nvSpPr>
        <dsp:cNvPr id="0" name=""/>
        <dsp:cNvSpPr/>
      </dsp:nvSpPr>
      <dsp:spPr>
        <a:xfrm>
          <a:off x="3457574" y="845551"/>
          <a:ext cx="2828924" cy="1796367"/>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61A331-A860-4A2D-A233-EF8ADEBCD8F4}">
      <dsp:nvSpPr>
        <dsp:cNvPr id="0" name=""/>
        <dsp:cNvSpPr/>
      </dsp:nvSpPr>
      <dsp:spPr>
        <a:xfrm>
          <a:off x="3771900" y="1144160"/>
          <a:ext cx="2828924" cy="1796367"/>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b="1" kern="1200"/>
            <a:t>NICK’S ACTIONS</a:t>
          </a:r>
          <a:endParaRPr lang="en-US" sz="4600" kern="1200"/>
        </a:p>
      </dsp:txBody>
      <dsp:txXfrm>
        <a:off x="3824514" y="1196774"/>
        <a:ext cx="2723696" cy="1691139"/>
      </dsp:txXfrm>
    </dsp:sp>
    <dsp:sp modelId="{4F71708D-70CE-485D-A936-C27A4A9B761A}">
      <dsp:nvSpPr>
        <dsp:cNvPr id="0" name=""/>
        <dsp:cNvSpPr/>
      </dsp:nvSpPr>
      <dsp:spPr>
        <a:xfrm>
          <a:off x="6915149" y="845551"/>
          <a:ext cx="2828924" cy="1796367"/>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685635-971C-4E0B-A2CB-223C66ACA4D1}">
      <dsp:nvSpPr>
        <dsp:cNvPr id="0" name=""/>
        <dsp:cNvSpPr/>
      </dsp:nvSpPr>
      <dsp:spPr>
        <a:xfrm>
          <a:off x="7229475" y="1144160"/>
          <a:ext cx="2828924" cy="1796367"/>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b="1" kern="1200"/>
            <a:t>SHAWN’S ACTIONS</a:t>
          </a:r>
          <a:endParaRPr lang="en-US" sz="4600" kern="1200"/>
        </a:p>
      </dsp:txBody>
      <dsp:txXfrm>
        <a:off x="7282089" y="1196774"/>
        <a:ext cx="2723696" cy="16911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454412-B4A4-479B-82EE-90E77464A0F1}">
      <dsp:nvSpPr>
        <dsp:cNvPr id="0" name=""/>
        <dsp:cNvSpPr/>
      </dsp:nvSpPr>
      <dsp:spPr>
        <a:xfrm>
          <a:off x="0" y="102536"/>
          <a:ext cx="6582555" cy="1190301"/>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Nobody was physically harmed </a:t>
          </a:r>
          <a:endParaRPr lang="en-US" sz="1800" kern="1200"/>
        </a:p>
      </dsp:txBody>
      <dsp:txXfrm>
        <a:off x="58106" y="160642"/>
        <a:ext cx="6466343" cy="1074089"/>
      </dsp:txXfrm>
    </dsp:sp>
    <dsp:sp modelId="{60835671-05AE-447E-9B6B-582B9A251742}">
      <dsp:nvSpPr>
        <dsp:cNvPr id="0" name=""/>
        <dsp:cNvSpPr/>
      </dsp:nvSpPr>
      <dsp:spPr>
        <a:xfrm>
          <a:off x="0" y="1344677"/>
          <a:ext cx="6582555" cy="1190301"/>
        </a:xfrm>
        <a:prstGeom prst="roundRect">
          <a:avLst/>
        </a:prstGeom>
        <a:solidFill>
          <a:schemeClr val="accent5">
            <a:hueOff val="-942505"/>
            <a:satOff val="-26613"/>
            <a:lumOff val="-6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The only victim, Nick (schizophrenic, child molester, meth addict), has repeatedly confessed to perjury during the trial. </a:t>
          </a:r>
        </a:p>
      </dsp:txBody>
      <dsp:txXfrm>
        <a:off x="58106" y="1402783"/>
        <a:ext cx="6466343" cy="1074089"/>
      </dsp:txXfrm>
    </dsp:sp>
    <dsp:sp modelId="{983C315D-8C8B-407B-B43E-9E3CE071F5FE}">
      <dsp:nvSpPr>
        <dsp:cNvPr id="0" name=""/>
        <dsp:cNvSpPr/>
      </dsp:nvSpPr>
      <dsp:spPr>
        <a:xfrm>
          <a:off x="0" y="2586819"/>
          <a:ext cx="6582555" cy="1190301"/>
        </a:xfrm>
        <a:prstGeom prst="roundRect">
          <a:avLst/>
        </a:prstGeom>
        <a:solidFill>
          <a:schemeClr val="accent5">
            <a:hueOff val="-1885010"/>
            <a:satOff val="-53226"/>
            <a:lumOff val="-1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t>Shawn’s </a:t>
          </a:r>
          <a:r>
            <a:rPr lang="en-US" sz="1800" kern="1200" dirty="0"/>
            <a:t>co-defendant, Anna, had a history of framing Shawn, and the judge did not allow in this information at trial</a:t>
          </a:r>
        </a:p>
      </dsp:txBody>
      <dsp:txXfrm>
        <a:off x="58106" y="2644925"/>
        <a:ext cx="6466343" cy="1074089"/>
      </dsp:txXfrm>
    </dsp:sp>
    <dsp:sp modelId="{8B77292B-1DD5-4E30-B181-27BE5440A814}">
      <dsp:nvSpPr>
        <dsp:cNvPr id="0" name=""/>
        <dsp:cNvSpPr/>
      </dsp:nvSpPr>
      <dsp:spPr>
        <a:xfrm>
          <a:off x="0" y="3828960"/>
          <a:ext cx="6582555" cy="1190301"/>
        </a:xfrm>
        <a:prstGeom prst="roundRect">
          <a:avLst/>
        </a:prstGeom>
        <a:solidFill>
          <a:schemeClr val="accent5">
            <a:hueOff val="-2827515"/>
            <a:satOff val="-79839"/>
            <a:lumOff val="-19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The laws which allowed Shawn to be found guilty of Kidnapping and Conspiracy to Commit Murder – namely, the “natural and probable consequences doctrine,” </a:t>
          </a:r>
          <a:r>
            <a:rPr lang="en-US" sz="1800" kern="1200"/>
            <a:t>is no longer valid due to law changes in recent years. </a:t>
          </a:r>
        </a:p>
      </dsp:txBody>
      <dsp:txXfrm>
        <a:off x="58106" y="3887066"/>
        <a:ext cx="6466343" cy="10740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19C80-957F-4B34-ACE5-ADAA811685CB}">
      <dsp:nvSpPr>
        <dsp:cNvPr id="0" name=""/>
        <dsp:cNvSpPr/>
      </dsp:nvSpPr>
      <dsp:spPr>
        <a:xfrm>
          <a:off x="289294" y="1768"/>
          <a:ext cx="3552026" cy="2131215"/>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Jury Foreman Lied by Omission about Critical Information in his Background </a:t>
          </a:r>
        </a:p>
      </dsp:txBody>
      <dsp:txXfrm>
        <a:off x="289294" y="1768"/>
        <a:ext cx="3552026" cy="2131215"/>
      </dsp:txXfrm>
    </dsp:sp>
    <dsp:sp modelId="{C7D978F0-C11A-4B80-BC36-2AEF79C85302}">
      <dsp:nvSpPr>
        <dsp:cNvPr id="0" name=""/>
        <dsp:cNvSpPr/>
      </dsp:nvSpPr>
      <dsp:spPr>
        <a:xfrm>
          <a:off x="4196523" y="1768"/>
          <a:ext cx="3552026" cy="2131215"/>
        </a:xfrm>
        <a:prstGeom prst="rect">
          <a:avLst/>
        </a:prstGeom>
        <a:solidFill>
          <a:schemeClr val="accent5">
            <a:hueOff val="-565503"/>
            <a:satOff val="-15968"/>
            <a:lumOff val="-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One juror “begged” the judge to change Shawn’s sentence</a:t>
          </a:r>
        </a:p>
      </dsp:txBody>
      <dsp:txXfrm>
        <a:off x="4196523" y="1768"/>
        <a:ext cx="3552026" cy="2131215"/>
      </dsp:txXfrm>
    </dsp:sp>
    <dsp:sp modelId="{2A384885-A9DF-4B2C-B6D0-2953F673FAD3}">
      <dsp:nvSpPr>
        <dsp:cNvPr id="0" name=""/>
        <dsp:cNvSpPr/>
      </dsp:nvSpPr>
      <dsp:spPr>
        <a:xfrm>
          <a:off x="8103752" y="1768"/>
          <a:ext cx="3552026" cy="2131215"/>
        </a:xfrm>
        <a:prstGeom prst="rect">
          <a:avLst/>
        </a:prstGeom>
        <a:solidFill>
          <a:schemeClr val="accent5">
            <a:hueOff val="-1131006"/>
            <a:satOff val="-31936"/>
            <a:lumOff val="-7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Many jurors admit to being very confused, and regretting their votes.</a:t>
          </a:r>
        </a:p>
      </dsp:txBody>
      <dsp:txXfrm>
        <a:off x="8103752" y="1768"/>
        <a:ext cx="3552026" cy="2131215"/>
      </dsp:txXfrm>
    </dsp:sp>
    <dsp:sp modelId="{7BEF9194-01D7-4CB3-B41D-9E40F9F67F45}">
      <dsp:nvSpPr>
        <dsp:cNvPr id="0" name=""/>
        <dsp:cNvSpPr/>
      </dsp:nvSpPr>
      <dsp:spPr>
        <a:xfrm>
          <a:off x="289294" y="2488186"/>
          <a:ext cx="3552026" cy="2131215"/>
        </a:xfrm>
        <a:prstGeom prst="rect">
          <a:avLst/>
        </a:prstGeom>
        <a:solidFill>
          <a:schemeClr val="accent5">
            <a:hueOff val="-1696509"/>
            <a:satOff val="-47903"/>
            <a:lumOff val="-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Had they known Nick Hamman was lying, and there was evidence that Shawn was Anna’s second victim, perhaps they would have voted differently.  There was no fair trial, which is a constitutional right.  </a:t>
          </a:r>
        </a:p>
      </dsp:txBody>
      <dsp:txXfrm>
        <a:off x="289294" y="2488186"/>
        <a:ext cx="3552026" cy="2131215"/>
      </dsp:txXfrm>
    </dsp:sp>
    <dsp:sp modelId="{81EFE945-643E-40F9-A56E-88DDF5B9B9CE}">
      <dsp:nvSpPr>
        <dsp:cNvPr id="0" name=""/>
        <dsp:cNvSpPr/>
      </dsp:nvSpPr>
      <dsp:spPr>
        <a:xfrm>
          <a:off x="4196523" y="2488186"/>
          <a:ext cx="3552026" cy="2131215"/>
        </a:xfrm>
        <a:prstGeom prst="rect">
          <a:avLst/>
        </a:prstGeom>
        <a:solidFill>
          <a:schemeClr val="accent5">
            <a:hueOff val="-2262012"/>
            <a:satOff val="-63871"/>
            <a:lumOff val="-15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One juror said he felt tricked into the verdict by a District Attorney that had a “go for the throat” attitude which was inappropriate and overly aggressive, towards Shawn.</a:t>
          </a:r>
        </a:p>
      </dsp:txBody>
      <dsp:txXfrm>
        <a:off x="4196523" y="2488186"/>
        <a:ext cx="3552026" cy="2131215"/>
      </dsp:txXfrm>
    </dsp:sp>
    <dsp:sp modelId="{FB3980AF-BB6A-4D93-97ED-74D3236E4E70}">
      <dsp:nvSpPr>
        <dsp:cNvPr id="0" name=""/>
        <dsp:cNvSpPr/>
      </dsp:nvSpPr>
      <dsp:spPr>
        <a:xfrm>
          <a:off x="8103752" y="2488186"/>
          <a:ext cx="3552026" cy="2131215"/>
        </a:xfrm>
        <a:prstGeom prst="rect">
          <a:avLst/>
        </a:prstGeom>
        <a:solidFill>
          <a:schemeClr val="accent5">
            <a:hueOff val="-2827515"/>
            <a:satOff val="-79839"/>
            <a:lumOff val="-19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Many jurors openly wept as Shawn was read his sentence.</a:t>
          </a:r>
        </a:p>
      </dsp:txBody>
      <dsp:txXfrm>
        <a:off x="8103752" y="2488186"/>
        <a:ext cx="3552026" cy="21312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6EB9A-2091-4F2F-8618-6FD91D233440}">
      <dsp:nvSpPr>
        <dsp:cNvPr id="0" name=""/>
        <dsp:cNvSpPr/>
      </dsp:nvSpPr>
      <dsp:spPr>
        <a:xfrm>
          <a:off x="0" y="587"/>
          <a:ext cx="6797675" cy="34222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1983</a:t>
          </a:r>
        </a:p>
      </dsp:txBody>
      <dsp:txXfrm>
        <a:off x="16706" y="17293"/>
        <a:ext cx="6764263" cy="308813"/>
      </dsp:txXfrm>
    </dsp:sp>
    <dsp:sp modelId="{611394E0-6153-4805-A97D-B05BEC38BB20}">
      <dsp:nvSpPr>
        <dsp:cNvPr id="0" name=""/>
        <dsp:cNvSpPr/>
      </dsp:nvSpPr>
      <dsp:spPr>
        <a:xfrm>
          <a:off x="0" y="342812"/>
          <a:ext cx="6797675"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Shawn is born</a:t>
          </a:r>
        </a:p>
      </dsp:txBody>
      <dsp:txXfrm>
        <a:off x="0" y="342812"/>
        <a:ext cx="6797675" cy="248400"/>
      </dsp:txXfrm>
    </dsp:sp>
    <dsp:sp modelId="{0DA5EC4A-5C7D-4284-82BA-06F27F6DD739}">
      <dsp:nvSpPr>
        <dsp:cNvPr id="0" name=""/>
        <dsp:cNvSpPr/>
      </dsp:nvSpPr>
      <dsp:spPr>
        <a:xfrm>
          <a:off x="0" y="591212"/>
          <a:ext cx="6797675" cy="342225"/>
        </a:xfrm>
        <a:prstGeom prst="roundRect">
          <a:avLst/>
        </a:prstGeom>
        <a:solidFill>
          <a:schemeClr val="accent5">
            <a:hueOff val="-318231"/>
            <a:satOff val="-9368"/>
            <a:lumOff val="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1991</a:t>
          </a:r>
          <a:endParaRPr lang="en-US" sz="1500" kern="1200" dirty="0"/>
        </a:p>
      </dsp:txBody>
      <dsp:txXfrm>
        <a:off x="16706" y="607918"/>
        <a:ext cx="6764263" cy="308813"/>
      </dsp:txXfrm>
    </dsp:sp>
    <dsp:sp modelId="{BECA3C28-2BF6-4C1E-81A8-FBBD1ABC5643}">
      <dsp:nvSpPr>
        <dsp:cNvPr id="0" name=""/>
        <dsp:cNvSpPr/>
      </dsp:nvSpPr>
      <dsp:spPr>
        <a:xfrm>
          <a:off x="0" y="933437"/>
          <a:ext cx="6797675"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Shawn becomes a ward of the state/an orphan</a:t>
          </a:r>
        </a:p>
      </dsp:txBody>
      <dsp:txXfrm>
        <a:off x="0" y="933437"/>
        <a:ext cx="6797675" cy="248400"/>
      </dsp:txXfrm>
    </dsp:sp>
    <dsp:sp modelId="{68C7CF8D-E0D0-44B7-B110-2A914499F5F9}">
      <dsp:nvSpPr>
        <dsp:cNvPr id="0" name=""/>
        <dsp:cNvSpPr/>
      </dsp:nvSpPr>
      <dsp:spPr>
        <a:xfrm>
          <a:off x="0" y="1181837"/>
          <a:ext cx="6797675" cy="342225"/>
        </a:xfrm>
        <a:prstGeom prst="roundRect">
          <a:avLst/>
        </a:prstGeom>
        <a:solidFill>
          <a:schemeClr val="accent5">
            <a:hueOff val="-636462"/>
            <a:satOff val="-18735"/>
            <a:lumOff val="16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2001</a:t>
          </a:r>
        </a:p>
      </dsp:txBody>
      <dsp:txXfrm>
        <a:off x="16706" y="1198543"/>
        <a:ext cx="6764263" cy="308813"/>
      </dsp:txXfrm>
    </dsp:sp>
    <dsp:sp modelId="{DE7490F8-072A-4252-80E6-0C05CF3EBC39}">
      <dsp:nvSpPr>
        <dsp:cNvPr id="0" name=""/>
        <dsp:cNvSpPr/>
      </dsp:nvSpPr>
      <dsp:spPr>
        <a:xfrm>
          <a:off x="0" y="1524062"/>
          <a:ext cx="6797675"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Shawn is released from the state’s care into homelessness as an 18 year old </a:t>
          </a:r>
        </a:p>
      </dsp:txBody>
      <dsp:txXfrm>
        <a:off x="0" y="1524062"/>
        <a:ext cx="6797675" cy="248400"/>
      </dsp:txXfrm>
    </dsp:sp>
    <dsp:sp modelId="{1420E4A2-BEA9-4AF3-BDB5-84B3F644455E}">
      <dsp:nvSpPr>
        <dsp:cNvPr id="0" name=""/>
        <dsp:cNvSpPr/>
      </dsp:nvSpPr>
      <dsp:spPr>
        <a:xfrm>
          <a:off x="0" y="1772462"/>
          <a:ext cx="6797675" cy="342225"/>
        </a:xfrm>
        <a:prstGeom prst="roundRect">
          <a:avLst/>
        </a:prstGeom>
        <a:solidFill>
          <a:schemeClr val="accent5">
            <a:hueOff val="-954693"/>
            <a:satOff val="-28103"/>
            <a:lumOff val="25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2003</a:t>
          </a:r>
        </a:p>
      </dsp:txBody>
      <dsp:txXfrm>
        <a:off x="16706" y="1789168"/>
        <a:ext cx="6764263" cy="308813"/>
      </dsp:txXfrm>
    </dsp:sp>
    <dsp:sp modelId="{2D0CDE19-F883-42C1-98E3-FA8E1F416235}">
      <dsp:nvSpPr>
        <dsp:cNvPr id="0" name=""/>
        <dsp:cNvSpPr/>
      </dsp:nvSpPr>
      <dsp:spPr>
        <a:xfrm>
          <a:off x="0" y="2114687"/>
          <a:ext cx="6797675" cy="66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“The” crime occurred. Shawn thought it was a robbery. Anna turned it into a kidnapping and potential murder scene while Shawn sabotaged her efforts.  At trial, Hamman committed perjury, claiming he was near death because the water in the room he was trapped in was neck-height.  He eventually confessed it was only ever up to his knees. </a:t>
          </a:r>
        </a:p>
      </dsp:txBody>
      <dsp:txXfrm>
        <a:off x="0" y="2114687"/>
        <a:ext cx="6797675" cy="667575"/>
      </dsp:txXfrm>
    </dsp:sp>
    <dsp:sp modelId="{930B20DE-42FB-494B-9A78-B54FDE9B185C}">
      <dsp:nvSpPr>
        <dsp:cNvPr id="0" name=""/>
        <dsp:cNvSpPr/>
      </dsp:nvSpPr>
      <dsp:spPr>
        <a:xfrm>
          <a:off x="0" y="2782262"/>
          <a:ext cx="6797675" cy="342225"/>
        </a:xfrm>
        <a:prstGeom prst="roundRect">
          <a:avLst/>
        </a:prstGeom>
        <a:solidFill>
          <a:schemeClr val="accent5">
            <a:hueOff val="-1272923"/>
            <a:satOff val="-37471"/>
            <a:lumOff val="3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2015</a:t>
          </a:r>
        </a:p>
      </dsp:txBody>
      <dsp:txXfrm>
        <a:off x="16706" y="2798968"/>
        <a:ext cx="6764263" cy="308813"/>
      </dsp:txXfrm>
    </dsp:sp>
    <dsp:sp modelId="{C33EBAF5-DD07-4D80-B8A0-5342A4FC6A4F}">
      <dsp:nvSpPr>
        <dsp:cNvPr id="0" name=""/>
        <dsp:cNvSpPr/>
      </dsp:nvSpPr>
      <dsp:spPr>
        <a:xfrm>
          <a:off x="0" y="3124487"/>
          <a:ext cx="6797675"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Nicholas Hamman writes a series of letters confessing to perjury</a:t>
          </a:r>
        </a:p>
      </dsp:txBody>
      <dsp:txXfrm>
        <a:off x="0" y="3124487"/>
        <a:ext cx="6797675" cy="248400"/>
      </dsp:txXfrm>
    </dsp:sp>
    <dsp:sp modelId="{D29AACA7-A86B-4367-82FD-6109912428A8}">
      <dsp:nvSpPr>
        <dsp:cNvPr id="0" name=""/>
        <dsp:cNvSpPr/>
      </dsp:nvSpPr>
      <dsp:spPr>
        <a:xfrm>
          <a:off x="0" y="3372887"/>
          <a:ext cx="6797675" cy="342225"/>
        </a:xfrm>
        <a:prstGeom prst="roundRect">
          <a:avLst/>
        </a:prstGeom>
        <a:solidFill>
          <a:schemeClr val="accent5">
            <a:hueOff val="-1591154"/>
            <a:satOff val="-46839"/>
            <a:lumOff val="4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2017</a:t>
          </a:r>
        </a:p>
      </dsp:txBody>
      <dsp:txXfrm>
        <a:off x="16706" y="3389593"/>
        <a:ext cx="6764263" cy="308813"/>
      </dsp:txXfrm>
    </dsp:sp>
    <dsp:sp modelId="{6B2221B4-3A4E-4342-A8BB-126212208221}">
      <dsp:nvSpPr>
        <dsp:cNvPr id="0" name=""/>
        <dsp:cNvSpPr/>
      </dsp:nvSpPr>
      <dsp:spPr>
        <a:xfrm>
          <a:off x="0" y="3715112"/>
          <a:ext cx="6797675" cy="349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Shawn’s legal efforts to obtain a retrial or a resentencing are squashed by Placer County despite Nick’s confessions</a:t>
          </a:r>
        </a:p>
      </dsp:txBody>
      <dsp:txXfrm>
        <a:off x="0" y="3715112"/>
        <a:ext cx="6797675" cy="349312"/>
      </dsp:txXfrm>
    </dsp:sp>
    <dsp:sp modelId="{7E6F3EF9-C501-4F6E-B7FC-F973A709E2F7}">
      <dsp:nvSpPr>
        <dsp:cNvPr id="0" name=""/>
        <dsp:cNvSpPr/>
      </dsp:nvSpPr>
      <dsp:spPr>
        <a:xfrm>
          <a:off x="0" y="4064424"/>
          <a:ext cx="6797675" cy="342225"/>
        </a:xfrm>
        <a:prstGeom prst="roundRect">
          <a:avLst/>
        </a:prstGeom>
        <a:solidFill>
          <a:schemeClr val="accent5">
            <a:hueOff val="-1909385"/>
            <a:satOff val="-56206"/>
            <a:lumOff val="50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2022</a:t>
          </a:r>
        </a:p>
      </dsp:txBody>
      <dsp:txXfrm>
        <a:off x="16706" y="4081130"/>
        <a:ext cx="6764263" cy="308813"/>
      </dsp:txXfrm>
    </dsp:sp>
    <dsp:sp modelId="{1C8828D3-B475-4DA1-9BF6-A5731E707D0D}">
      <dsp:nvSpPr>
        <dsp:cNvPr id="0" name=""/>
        <dsp:cNvSpPr/>
      </dsp:nvSpPr>
      <dsp:spPr>
        <a:xfrm>
          <a:off x="0" y="4406649"/>
          <a:ext cx="6797675" cy="512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Shawn submitted a writ of </a:t>
          </a:r>
          <a:r>
            <a:rPr lang="en-US" sz="1200" kern="1200" dirty="0" err="1"/>
            <a:t>habeus</a:t>
          </a:r>
          <a:r>
            <a:rPr lang="en-US" sz="1200" kern="1200" dirty="0"/>
            <a:t> corpus to get a retrial or a resentencing given the “natural and probable consequences” doctrine which sent Shawn to prison have been made unlawful. The petition </a:t>
          </a:r>
          <a:r>
            <a:rPr lang="en-US" sz="1200" kern="1200"/>
            <a:t>was denied. </a:t>
          </a:r>
          <a:endParaRPr lang="en-US" sz="1200" kern="1200" dirty="0"/>
        </a:p>
      </dsp:txBody>
      <dsp:txXfrm>
        <a:off x="0" y="4406649"/>
        <a:ext cx="6797675" cy="512325"/>
      </dsp:txXfrm>
    </dsp:sp>
    <dsp:sp modelId="{DE9A1F42-3A2C-46F7-B9D0-C66BB0E77FAD}">
      <dsp:nvSpPr>
        <dsp:cNvPr id="0" name=""/>
        <dsp:cNvSpPr/>
      </dsp:nvSpPr>
      <dsp:spPr>
        <a:xfrm>
          <a:off x="0" y="4918974"/>
          <a:ext cx="6797675" cy="342225"/>
        </a:xfrm>
        <a:prstGeom prst="roundRect">
          <a:avLst/>
        </a:prstGeom>
        <a:solidFill>
          <a:schemeClr val="accent5">
            <a:hueOff val="-2227616"/>
            <a:satOff val="-65574"/>
            <a:lumOff val="58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2023</a:t>
          </a:r>
        </a:p>
      </dsp:txBody>
      <dsp:txXfrm>
        <a:off x="16706" y="4935680"/>
        <a:ext cx="6764263" cy="308813"/>
      </dsp:txXfrm>
    </dsp:sp>
    <dsp:sp modelId="{FD9667FD-9F3A-4407-9983-968EE1953C2A}">
      <dsp:nvSpPr>
        <dsp:cNvPr id="0" name=""/>
        <dsp:cNvSpPr/>
      </dsp:nvSpPr>
      <dsp:spPr>
        <a:xfrm>
          <a:off x="0" y="5261199"/>
          <a:ext cx="6797675" cy="38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Shawn filed a case with the Court of Appeals. </a:t>
          </a:r>
        </a:p>
        <a:p>
          <a:pPr marL="114300" lvl="1" indent="-114300" algn="l" defTabSz="533400">
            <a:lnSpc>
              <a:spcPct val="90000"/>
            </a:lnSpc>
            <a:spcBef>
              <a:spcPct val="0"/>
            </a:spcBef>
            <a:spcAft>
              <a:spcPct val="20000"/>
            </a:spcAft>
            <a:buChar char="•"/>
          </a:pPr>
          <a:r>
            <a:rPr lang="en-US" sz="1200" kern="1200" dirty="0"/>
            <a:t>We are currently awaiting response</a:t>
          </a:r>
        </a:p>
      </dsp:txBody>
      <dsp:txXfrm>
        <a:off x="0" y="5261199"/>
        <a:ext cx="6797675" cy="38812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C7D9B44-D739-463C-AFCD-4CA084CC86CA}" type="datetimeFigureOut">
              <a:rPr lang="en-US" smtClean="0"/>
              <a:t>7/28/2023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FFAB584-371B-4D55-AC87-6CBBC2EA8F24}" type="slidenum">
              <a:rPr lang="en-US" smtClean="0"/>
              <a:t>‹#›</a:t>
            </a:fld>
            <a:endParaRPr lang="en-US"/>
          </a:p>
        </p:txBody>
      </p:sp>
    </p:spTree>
    <p:extLst>
      <p:ext uri="{BB962C8B-B14F-4D97-AF65-F5344CB8AC3E}">
        <p14:creationId xmlns:p14="http://schemas.microsoft.com/office/powerpoint/2010/main" val="2975717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panose="020B0502040204020203" pitchFamily="34" charset="0"/>
                <a:ea typeface="Times New Roman" panose="02020603050405020304" pitchFamily="18" charset="0"/>
              </a:rPr>
              <a:t>Purpose of this presentation: to Highlight the wrongful conviction and imprisonment of Shawn Rodriguez for crimes he partially did commit and much worse crimes he did not actually commit, due to a chorus of bad actors in the justice system and the criminal behavior of other people Shawn knew. </a:t>
            </a:r>
          </a:p>
          <a:p>
            <a:endParaRPr lang="en-US" sz="1800" dirty="0">
              <a:latin typeface="Segoe UI" panose="020B0502040204020203" pitchFamily="34" charset="0"/>
            </a:endParaRPr>
          </a:p>
          <a:p>
            <a:r>
              <a:rPr lang="en-US" sz="1800" dirty="0">
                <a:latin typeface="Segoe UI" panose="020B0502040204020203" pitchFamily="34" charset="0"/>
              </a:rPr>
              <a:t>Shawn has been in prison for 20 years. I asked him once if he would consider it “hell.”  He thought about it for a minute, and confidently looked me in the eye and said “yes.”  </a:t>
            </a:r>
            <a:r>
              <a:rPr lang="en-US" sz="1800" dirty="0" err="1">
                <a:latin typeface="Segoe UI" panose="020B0502040204020203" pitchFamily="34" charset="0"/>
              </a:rPr>
              <a:t>Dehuamnization</a:t>
            </a:r>
            <a:r>
              <a:rPr lang="en-US" sz="1800" dirty="0">
                <a:latin typeface="Segoe UI" panose="020B0502040204020203" pitchFamily="34" charset="0"/>
              </a:rPr>
              <a:t>. Trauma. Torture even.  Horrible use of taxpayer dollars. Government is ruining lives and they don’t take responsibility for it.</a:t>
            </a:r>
            <a:endParaRPr lang="en-US" dirty="0"/>
          </a:p>
        </p:txBody>
      </p:sp>
      <p:sp>
        <p:nvSpPr>
          <p:cNvPr id="4" name="Slide Number Placeholder 3"/>
          <p:cNvSpPr>
            <a:spLocks noGrp="1"/>
          </p:cNvSpPr>
          <p:nvPr>
            <p:ph type="sldNum" sz="quarter" idx="5"/>
          </p:nvPr>
        </p:nvSpPr>
        <p:spPr/>
        <p:txBody>
          <a:bodyPr/>
          <a:lstStyle/>
          <a:p>
            <a:fld id="{FFFAB584-371B-4D55-AC87-6CBBC2EA8F24}" type="slidenum">
              <a:rPr lang="en-US" smtClean="0"/>
              <a:t>1</a:t>
            </a:fld>
            <a:endParaRPr lang="en-US"/>
          </a:p>
        </p:txBody>
      </p:sp>
    </p:spTree>
    <p:extLst>
      <p:ext uri="{BB962C8B-B14F-4D97-AF65-F5344CB8AC3E}">
        <p14:creationId xmlns:p14="http://schemas.microsoft.com/office/powerpoint/2010/main" val="1928138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FAB584-371B-4D55-AC87-6CBBC2EA8F24}" type="slidenum">
              <a:rPr lang="en-US" smtClean="0"/>
              <a:t>10</a:t>
            </a:fld>
            <a:endParaRPr lang="en-US"/>
          </a:p>
        </p:txBody>
      </p:sp>
    </p:spTree>
    <p:extLst>
      <p:ext uri="{BB962C8B-B14F-4D97-AF65-F5344CB8AC3E}">
        <p14:creationId xmlns:p14="http://schemas.microsoft.com/office/powerpoint/2010/main" val="3327084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400" dirty="0">
                <a:solidFill>
                  <a:srgbClr val="FFFFFF"/>
                </a:solidFill>
              </a:rPr>
              <a:t>Jurors all stated they knew Shawn had no intent to kill Hamman, which is a requirement to find him guilty of “Conspiracy to Commit Murder.”  So why did they vote Shawn guilty anyway?  </a:t>
            </a:r>
          </a:p>
          <a:p>
            <a:pPr lvl="1">
              <a:lnSpc>
                <a:spcPct val="90000"/>
              </a:lnSpc>
            </a:pPr>
            <a:r>
              <a:rPr lang="en-US" sz="1400" dirty="0">
                <a:solidFill>
                  <a:srgbClr val="FFFFFF"/>
                </a:solidFill>
              </a:rPr>
              <a:t>District Attorney William </a:t>
            </a:r>
            <a:r>
              <a:rPr lang="en-US" sz="1400" dirty="0" err="1">
                <a:solidFill>
                  <a:srgbClr val="FFFFFF"/>
                </a:solidFill>
              </a:rPr>
              <a:t>Marchi</a:t>
            </a:r>
            <a:r>
              <a:rPr lang="en-US" sz="1400" dirty="0">
                <a:solidFill>
                  <a:srgbClr val="FFFFFF"/>
                </a:solidFill>
              </a:rPr>
              <a:t> told them that they had to hold Shawn just as guilty as Anna was, since he “aided and abetted” her.  (The fact is Shawn did not actually aid and abet the kidnapping nor Anna’s desire to murder Hamman.) Jurors voted Shawn guilty of Conspiracy to Commit Murder, which has the same sentence as actual murder. Many of them admit to being very confused and regretting their votes. Many of them openly wept as Shawn was read his sentence in court.</a:t>
            </a:r>
          </a:p>
          <a:p>
            <a:pPr>
              <a:lnSpc>
                <a:spcPct val="90000"/>
              </a:lnSpc>
            </a:pPr>
            <a:r>
              <a:rPr lang="en-US" sz="1400" dirty="0">
                <a:solidFill>
                  <a:srgbClr val="FFFFFF"/>
                </a:solidFill>
              </a:rPr>
              <a:t>Bottom line: Shawn was sent to prison for Anna’s intent to kill, which Shawn sabotaged, and given a prison sentence as if someone had died even though nobody was killed or even physically harmed.</a:t>
            </a:r>
          </a:p>
          <a:p>
            <a:endParaRPr lang="en-US" dirty="0"/>
          </a:p>
        </p:txBody>
      </p:sp>
      <p:sp>
        <p:nvSpPr>
          <p:cNvPr id="4" name="Slide Number Placeholder 3"/>
          <p:cNvSpPr>
            <a:spLocks noGrp="1"/>
          </p:cNvSpPr>
          <p:nvPr>
            <p:ph type="sldNum" sz="quarter" idx="5"/>
          </p:nvPr>
        </p:nvSpPr>
        <p:spPr/>
        <p:txBody>
          <a:bodyPr/>
          <a:lstStyle/>
          <a:p>
            <a:fld id="{FFFAB584-371B-4D55-AC87-6CBBC2EA8F24}" type="slidenum">
              <a:rPr lang="en-US" smtClean="0"/>
              <a:t>11</a:t>
            </a:fld>
            <a:endParaRPr lang="en-US"/>
          </a:p>
        </p:txBody>
      </p:sp>
    </p:spTree>
    <p:extLst>
      <p:ext uri="{BB962C8B-B14F-4D97-AF65-F5344CB8AC3E}">
        <p14:creationId xmlns:p14="http://schemas.microsoft.com/office/powerpoint/2010/main" val="2183442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Shawn was given a 25 to life sentence for “conspiracy to commit murder.”  Though nobody was even physically harmed, he received the same prison term as if a human being had actually died.  Nick Hamman is still alive and well today, and had no lasting physical injuries from his experience in March of 2003.  Though the emotional turmoil of those 40 hours certainly must have had negative effects on Hamman, he also lied at trial, leading an innocent man to life in prison when he deserved, at most, a handful of years for his involvement in the robbery and auto theft. </a:t>
            </a:r>
          </a:p>
          <a:p>
            <a:r>
              <a:rPr lang="en-US" dirty="0"/>
              <a:t>In my opinion, if Shawn was not there, Hamman would have died; Anna would have let him die, or she would have actively killed him.</a:t>
            </a:r>
          </a:p>
          <a:p>
            <a:r>
              <a:rPr lang="en-US" dirty="0"/>
              <a:t>The average prison term in the USA for actual murder is less than 18 years.  Shawn has been in prison for more than 20 years despite the fact that no murder occurred and he is there because of someone else’s intent and actions. </a:t>
            </a:r>
          </a:p>
          <a:p>
            <a:r>
              <a:rPr lang="en-US" dirty="0"/>
              <a:t>Our American Constitution guarantees citizens the right to a fair trial. The only victim lied at trial about very material details, and Placer County has swept this inconvenient truth under the rug since 2015, and arguably since 2003 when District Attorney William </a:t>
            </a:r>
            <a:r>
              <a:rPr lang="en-US" dirty="0" err="1"/>
              <a:t>Marchi</a:t>
            </a:r>
            <a:r>
              <a:rPr lang="en-US" dirty="0"/>
              <a:t> knew Hamman was lying on the stand and went along with it, so he could win the trial.  Truth did not matter – only conviction. </a:t>
            </a:r>
          </a:p>
          <a:p>
            <a:endParaRPr lang="en-US" dirty="0"/>
          </a:p>
        </p:txBody>
      </p:sp>
      <p:sp>
        <p:nvSpPr>
          <p:cNvPr id="4" name="Slide Number Placeholder 3"/>
          <p:cNvSpPr>
            <a:spLocks noGrp="1"/>
          </p:cNvSpPr>
          <p:nvPr>
            <p:ph type="sldNum" sz="quarter" idx="5"/>
          </p:nvPr>
        </p:nvSpPr>
        <p:spPr/>
        <p:txBody>
          <a:bodyPr/>
          <a:lstStyle/>
          <a:p>
            <a:fld id="{FFFAB584-371B-4D55-AC87-6CBBC2EA8F24}" type="slidenum">
              <a:rPr lang="en-US" smtClean="0"/>
              <a:t>12</a:t>
            </a:fld>
            <a:endParaRPr lang="en-US"/>
          </a:p>
        </p:txBody>
      </p:sp>
    </p:spTree>
    <p:extLst>
      <p:ext uri="{BB962C8B-B14F-4D97-AF65-F5344CB8AC3E}">
        <p14:creationId xmlns:p14="http://schemas.microsoft.com/office/powerpoint/2010/main" val="747625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FAB584-371B-4D55-AC87-6CBBC2EA8F24}" type="slidenum">
              <a:rPr lang="en-US" smtClean="0"/>
              <a:t>13</a:t>
            </a:fld>
            <a:endParaRPr lang="en-US"/>
          </a:p>
        </p:txBody>
      </p:sp>
    </p:spTree>
    <p:extLst>
      <p:ext uri="{BB962C8B-B14F-4D97-AF65-F5344CB8AC3E}">
        <p14:creationId xmlns:p14="http://schemas.microsoft.com/office/powerpoint/2010/main" val="3484321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FAB584-371B-4D55-AC87-6CBBC2EA8F24}" type="slidenum">
              <a:rPr lang="en-US" smtClean="0"/>
              <a:t>14</a:t>
            </a:fld>
            <a:endParaRPr lang="en-US"/>
          </a:p>
        </p:txBody>
      </p:sp>
    </p:spTree>
    <p:extLst>
      <p:ext uri="{BB962C8B-B14F-4D97-AF65-F5344CB8AC3E}">
        <p14:creationId xmlns:p14="http://schemas.microsoft.com/office/powerpoint/2010/main" val="3478159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374151"/>
                </a:solidFill>
                <a:effectLst/>
                <a:latin typeface="Söhne"/>
              </a:rPr>
              <a:t>Nobody was physically harmed (other than damp feet and one degree colder than average body temperature—both of which are extremely temporary)</a:t>
            </a:r>
          </a:p>
          <a:p>
            <a:pPr algn="l">
              <a:buFont typeface="Arial" panose="020B0604020202020204" pitchFamily="34" charset="0"/>
              <a:buChar char="•"/>
            </a:pPr>
            <a:r>
              <a:rPr lang="en-US" dirty="0">
                <a:solidFill>
                  <a:srgbClr val="374151"/>
                </a:solidFill>
                <a:latin typeface="Söhne"/>
              </a:rPr>
              <a:t>The only victim has repeatedly admitted in letters to county authorities that he lied  to during the trial (this is a crime known as perjury). He also has paranoid schizophrenia which means he has trouble telling truth from delusions (and is a convicted child molester and known meth user).</a:t>
            </a:r>
          </a:p>
          <a:p>
            <a:pPr algn="l">
              <a:buFont typeface="Arial" panose="020B0604020202020204" pitchFamily="34" charset="0"/>
              <a:buChar char="•"/>
            </a:pPr>
            <a:r>
              <a:rPr lang="en-US" b="0" i="0" dirty="0">
                <a:solidFill>
                  <a:srgbClr val="374151"/>
                </a:solidFill>
                <a:effectLst/>
                <a:latin typeface="Söhne"/>
              </a:rPr>
              <a:t>Shawn’s </a:t>
            </a:r>
            <a:r>
              <a:rPr lang="en-US" dirty="0">
                <a:solidFill>
                  <a:srgbClr val="374151"/>
                </a:solidFill>
                <a:latin typeface="Söhne"/>
              </a:rPr>
              <a:t>co-defendant had a history of framing Shawn, which is what she tried to do in this case, by claiming Shawn had kidnapped her.  Anna had a well documented history of trying to rope young men into being there for her crimes so she would have a male scapegoat in the event of getting caught. She had framed Shawn for a robbery at a church he wasn’t even around for, and this was confirmed by multiple eyewitnesses.  </a:t>
            </a:r>
          </a:p>
          <a:p>
            <a:pPr algn="l">
              <a:buFont typeface="Arial" panose="020B0604020202020204" pitchFamily="34" charset="0"/>
              <a:buChar char="•"/>
            </a:pPr>
            <a:r>
              <a:rPr lang="en-US" b="0" i="0" dirty="0">
                <a:solidFill>
                  <a:srgbClr val="374151"/>
                </a:solidFill>
                <a:effectLst/>
                <a:latin typeface="Söhne"/>
              </a:rPr>
              <a:t>The laws which allowed Shawn to be found guilty of Kidnapping and Conspiracy to Commit Murder – namely, the “natural and probable consequences doctrine,” </a:t>
            </a:r>
            <a:r>
              <a:rPr lang="en-US" dirty="0">
                <a:solidFill>
                  <a:srgbClr val="374151"/>
                </a:solidFill>
                <a:latin typeface="Söhne"/>
              </a:rPr>
              <a:t>is no longer valid due to law changes in recent years. </a:t>
            </a:r>
          </a:p>
        </p:txBody>
      </p:sp>
      <p:sp>
        <p:nvSpPr>
          <p:cNvPr id="4" name="Slide Number Placeholder 3"/>
          <p:cNvSpPr>
            <a:spLocks noGrp="1"/>
          </p:cNvSpPr>
          <p:nvPr>
            <p:ph type="sldNum" sz="quarter" idx="5"/>
          </p:nvPr>
        </p:nvSpPr>
        <p:spPr/>
        <p:txBody>
          <a:bodyPr/>
          <a:lstStyle/>
          <a:p>
            <a:fld id="{FFFAB584-371B-4D55-AC87-6CBBC2EA8F24}" type="slidenum">
              <a:rPr lang="en-US" smtClean="0"/>
              <a:t>15</a:t>
            </a:fld>
            <a:endParaRPr lang="en-US"/>
          </a:p>
        </p:txBody>
      </p:sp>
    </p:spTree>
    <p:extLst>
      <p:ext uri="{BB962C8B-B14F-4D97-AF65-F5344CB8AC3E}">
        <p14:creationId xmlns:p14="http://schemas.microsoft.com/office/powerpoint/2010/main" val="2275020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anose="020B0604020202020204" pitchFamily="34" charset="0"/>
              <a:buChar char="•"/>
            </a:pPr>
            <a:r>
              <a:rPr lang="en-US" dirty="0">
                <a:solidFill>
                  <a:srgbClr val="374151"/>
                </a:solidFill>
                <a:latin typeface="Söhne"/>
              </a:rPr>
              <a:t>Repeated confessions of perjury by the only victim have been swept under the rug. Shawn has repeatedly been denied release from prison despite the only victim’s confessions to lying and jurors begging and advocating on Shawn’s behalf for justice to finally be enacted for him</a:t>
            </a:r>
          </a:p>
          <a:p>
            <a:pPr lvl="1">
              <a:buFont typeface="Arial" panose="020B0604020202020204" pitchFamily="34" charset="0"/>
              <a:buChar char="•"/>
            </a:pPr>
            <a:r>
              <a:rPr lang="en-US" dirty="0">
                <a:solidFill>
                  <a:srgbClr val="374151"/>
                </a:solidFill>
                <a:latin typeface="Söhne"/>
              </a:rPr>
              <a:t>There are many statements from jurors that they were confused and regret their votes</a:t>
            </a:r>
          </a:p>
          <a:p>
            <a:pPr lvl="1">
              <a:buFont typeface="Arial" panose="020B0604020202020204" pitchFamily="34" charset="0"/>
              <a:buChar char="•"/>
            </a:pPr>
            <a:r>
              <a:rPr lang="en-US" dirty="0">
                <a:solidFill>
                  <a:srgbClr val="374151"/>
                </a:solidFill>
                <a:latin typeface="Söhne"/>
              </a:rPr>
              <a:t>Critical eyewitness testimony from Erin Hughes was silenced through intimidation by the District Attorney who we believe was later fired or forced to resign for suborning perjury in Shawn’s case, but then Placer County never went back and cleaned up </a:t>
            </a:r>
            <a:r>
              <a:rPr lang="en-US" dirty="0" err="1">
                <a:solidFill>
                  <a:srgbClr val="374151"/>
                </a:solidFill>
                <a:latin typeface="Söhne"/>
              </a:rPr>
              <a:t>Marchi’s</a:t>
            </a:r>
            <a:r>
              <a:rPr lang="en-US" dirty="0">
                <a:solidFill>
                  <a:srgbClr val="374151"/>
                </a:solidFill>
                <a:latin typeface="Söhne"/>
              </a:rPr>
              <a:t> messes.  They let Shawn continue to rot in prison even as they knew </a:t>
            </a:r>
            <a:r>
              <a:rPr lang="en-US" dirty="0" err="1">
                <a:solidFill>
                  <a:srgbClr val="374151"/>
                </a:solidFill>
                <a:latin typeface="Söhne"/>
              </a:rPr>
              <a:t>Marchi</a:t>
            </a:r>
            <a:r>
              <a:rPr lang="en-US" dirty="0">
                <a:solidFill>
                  <a:srgbClr val="374151"/>
                </a:solidFill>
                <a:latin typeface="Söhne"/>
              </a:rPr>
              <a:t> had suborned perjury in Shawn’s trial, by allowing in information he knew was false, in Nick Hamman’s testimony.</a:t>
            </a:r>
          </a:p>
          <a:p>
            <a:pPr lvl="1">
              <a:buFont typeface="Arial" panose="020B0604020202020204" pitchFamily="34" charset="0"/>
              <a:buChar char="•"/>
            </a:pPr>
            <a:r>
              <a:rPr lang="en-US" dirty="0">
                <a:solidFill>
                  <a:srgbClr val="374151"/>
                </a:solidFill>
                <a:latin typeface="Söhne"/>
              </a:rPr>
              <a:t>Relevant information which would have helped exonerate Shawn was not allowed in by the Judge.  This information would have changed how jurors viewed Shawn in light of the fact that Anna had framed Shawn already for a crime he wasn’t even around for (the church robbery), falsely accused him of kidnaping her, and she had also started hatching plans to kill Shawn, in addition to killing Nick.</a:t>
            </a:r>
          </a:p>
          <a:p>
            <a:pPr lvl="1">
              <a:buFont typeface="Arial" panose="020B0604020202020204" pitchFamily="34" charset="0"/>
              <a:buChar char="•"/>
            </a:pPr>
            <a:r>
              <a:rPr lang="en-US" b="0" i="0" dirty="0">
                <a:solidFill>
                  <a:srgbClr val="374151"/>
                </a:solidFill>
                <a:effectLst/>
                <a:latin typeface="Söhne"/>
              </a:rPr>
              <a:t>Law changes have been enacted wh</a:t>
            </a:r>
            <a:r>
              <a:rPr lang="en-US" dirty="0">
                <a:solidFill>
                  <a:srgbClr val="374151"/>
                </a:solidFill>
                <a:latin typeface="Söhne"/>
              </a:rPr>
              <a:t>ich</a:t>
            </a:r>
            <a:r>
              <a:rPr lang="en-US" b="0" i="0" dirty="0">
                <a:solidFill>
                  <a:srgbClr val="374151"/>
                </a:solidFill>
                <a:effectLst/>
                <a:latin typeface="Söhne"/>
              </a:rPr>
              <a:t> make the natural and probable consequences </a:t>
            </a:r>
            <a:r>
              <a:rPr lang="en-US" dirty="0">
                <a:solidFill>
                  <a:srgbClr val="374151"/>
                </a:solidFill>
                <a:latin typeface="Söhne"/>
              </a:rPr>
              <a:t>doctrine no longer valid; Shawn was sent to prison based on that doctrine, which is now invalid. Placer County has refused to resentence Shawn.</a:t>
            </a:r>
          </a:p>
          <a:p>
            <a:pPr lvl="1">
              <a:buFont typeface="Arial" panose="020B0604020202020204" pitchFamily="34" charset="0"/>
              <a:buChar char="•"/>
            </a:pPr>
            <a:r>
              <a:rPr lang="en-US" dirty="0">
                <a:solidFill>
                  <a:srgbClr val="374151"/>
                </a:solidFill>
                <a:latin typeface="Söhne"/>
              </a:rPr>
              <a:t> Shawn therefore deserves immediate release from prison since he has already service 3 -5 times the prison sentence he would have received if he went to trial today and was found guilty only for crimes he actually did himself rather than being given punishment for Anna’s intentions and behaviors. </a:t>
            </a:r>
            <a:endParaRPr lang="en-US" b="0" i="0" dirty="0">
              <a:solidFill>
                <a:srgbClr val="374151"/>
              </a:solidFill>
              <a:effectLst/>
              <a:latin typeface="Söhne"/>
            </a:endParaRPr>
          </a:p>
          <a:p>
            <a:endParaRPr lang="en-US" dirty="0"/>
          </a:p>
        </p:txBody>
      </p:sp>
      <p:sp>
        <p:nvSpPr>
          <p:cNvPr id="4" name="Slide Number Placeholder 3"/>
          <p:cNvSpPr>
            <a:spLocks noGrp="1"/>
          </p:cNvSpPr>
          <p:nvPr>
            <p:ph type="sldNum" sz="quarter" idx="5"/>
          </p:nvPr>
        </p:nvSpPr>
        <p:spPr/>
        <p:txBody>
          <a:bodyPr/>
          <a:lstStyle/>
          <a:p>
            <a:fld id="{FFFAB584-371B-4D55-AC87-6CBBC2EA8F24}" type="slidenum">
              <a:rPr lang="en-US" smtClean="0"/>
              <a:t>16</a:t>
            </a:fld>
            <a:endParaRPr lang="en-US"/>
          </a:p>
        </p:txBody>
      </p:sp>
    </p:spTree>
    <p:extLst>
      <p:ext uri="{BB962C8B-B14F-4D97-AF65-F5344CB8AC3E}">
        <p14:creationId xmlns:p14="http://schemas.microsoft.com/office/powerpoint/2010/main" val="3992797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FAB584-371B-4D55-AC87-6CBBC2EA8F24}" type="slidenum">
              <a:rPr lang="en-US" smtClean="0"/>
              <a:t>17</a:t>
            </a:fld>
            <a:endParaRPr lang="en-US"/>
          </a:p>
        </p:txBody>
      </p:sp>
    </p:spTree>
    <p:extLst>
      <p:ext uri="{BB962C8B-B14F-4D97-AF65-F5344CB8AC3E}">
        <p14:creationId xmlns:p14="http://schemas.microsoft.com/office/powerpoint/2010/main" val="1364634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FAB584-371B-4D55-AC87-6CBBC2EA8F24}" type="slidenum">
              <a:rPr lang="en-US" smtClean="0"/>
              <a:t>18</a:t>
            </a:fld>
            <a:endParaRPr lang="en-US"/>
          </a:p>
        </p:txBody>
      </p:sp>
    </p:spTree>
    <p:extLst>
      <p:ext uri="{BB962C8B-B14F-4D97-AF65-F5344CB8AC3E}">
        <p14:creationId xmlns:p14="http://schemas.microsoft.com/office/powerpoint/2010/main" val="3311689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FAB584-371B-4D55-AC87-6CBBC2EA8F24}" type="slidenum">
              <a:rPr lang="en-US" smtClean="0"/>
              <a:t>19</a:t>
            </a:fld>
            <a:endParaRPr lang="en-US"/>
          </a:p>
        </p:txBody>
      </p:sp>
    </p:spTree>
    <p:extLst>
      <p:ext uri="{BB962C8B-B14F-4D97-AF65-F5344CB8AC3E}">
        <p14:creationId xmlns:p14="http://schemas.microsoft.com/office/powerpoint/2010/main" val="882579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FAB584-371B-4D55-AC87-6CBBC2EA8F24}" type="slidenum">
              <a:rPr lang="en-US" smtClean="0"/>
              <a:t>2</a:t>
            </a:fld>
            <a:endParaRPr lang="en-US"/>
          </a:p>
        </p:txBody>
      </p:sp>
    </p:spTree>
    <p:extLst>
      <p:ext uri="{BB962C8B-B14F-4D97-AF65-F5344CB8AC3E}">
        <p14:creationId xmlns:p14="http://schemas.microsoft.com/office/powerpoint/2010/main" val="1845719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FAB584-371B-4D55-AC87-6CBBC2EA8F24}" type="slidenum">
              <a:rPr lang="en-US" smtClean="0"/>
              <a:t>20</a:t>
            </a:fld>
            <a:endParaRPr lang="en-US"/>
          </a:p>
        </p:txBody>
      </p:sp>
    </p:spTree>
    <p:extLst>
      <p:ext uri="{BB962C8B-B14F-4D97-AF65-F5344CB8AC3E}">
        <p14:creationId xmlns:p14="http://schemas.microsoft.com/office/powerpoint/2010/main" val="953806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FAB584-371B-4D55-AC87-6CBBC2EA8F24}" type="slidenum">
              <a:rPr lang="en-US" smtClean="0"/>
              <a:t>21</a:t>
            </a:fld>
            <a:endParaRPr lang="en-US"/>
          </a:p>
        </p:txBody>
      </p:sp>
    </p:spTree>
    <p:extLst>
      <p:ext uri="{BB962C8B-B14F-4D97-AF65-F5344CB8AC3E}">
        <p14:creationId xmlns:p14="http://schemas.microsoft.com/office/powerpoint/2010/main" val="1699370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FAB584-371B-4D55-AC87-6CBBC2EA8F24}" type="slidenum">
              <a:rPr lang="en-US" smtClean="0"/>
              <a:t>22</a:t>
            </a:fld>
            <a:endParaRPr lang="en-US"/>
          </a:p>
        </p:txBody>
      </p:sp>
    </p:spTree>
    <p:extLst>
      <p:ext uri="{BB962C8B-B14F-4D97-AF65-F5344CB8AC3E}">
        <p14:creationId xmlns:p14="http://schemas.microsoft.com/office/powerpoint/2010/main" val="2981660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FAB584-371B-4D55-AC87-6CBBC2EA8F24}" type="slidenum">
              <a:rPr lang="en-US" smtClean="0"/>
              <a:t>23</a:t>
            </a:fld>
            <a:endParaRPr lang="en-US"/>
          </a:p>
        </p:txBody>
      </p:sp>
    </p:spTree>
    <p:extLst>
      <p:ext uri="{BB962C8B-B14F-4D97-AF65-F5344CB8AC3E}">
        <p14:creationId xmlns:p14="http://schemas.microsoft.com/office/powerpoint/2010/main" val="3322043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FAB584-371B-4D55-AC87-6CBBC2EA8F24}" type="slidenum">
              <a:rPr lang="en-US" smtClean="0"/>
              <a:t>24</a:t>
            </a:fld>
            <a:endParaRPr lang="en-US"/>
          </a:p>
        </p:txBody>
      </p:sp>
    </p:spTree>
    <p:extLst>
      <p:ext uri="{BB962C8B-B14F-4D97-AF65-F5344CB8AC3E}">
        <p14:creationId xmlns:p14="http://schemas.microsoft.com/office/powerpoint/2010/main" val="153835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FAB584-371B-4D55-AC87-6CBBC2EA8F24}" type="slidenum">
              <a:rPr lang="en-US" smtClean="0"/>
              <a:t>25</a:t>
            </a:fld>
            <a:endParaRPr lang="en-US"/>
          </a:p>
        </p:txBody>
      </p:sp>
    </p:spTree>
    <p:extLst>
      <p:ext uri="{BB962C8B-B14F-4D97-AF65-F5344CB8AC3E}">
        <p14:creationId xmlns:p14="http://schemas.microsoft.com/office/powerpoint/2010/main" val="16418485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panose="020B0502040204020203" pitchFamily="34" charset="0"/>
                <a:ea typeface="Times New Roman" panose="02020603050405020304" pitchFamily="18" charset="0"/>
              </a:rPr>
              <a:t>This additional information about the prosecuting attorney's actions and manipulation during the trial. It sheds light on potential misconduct and questionable practices that could have affected the outcome of the case. </a:t>
            </a:r>
            <a:endParaRPr lang="en-US" dirty="0"/>
          </a:p>
        </p:txBody>
      </p:sp>
      <p:sp>
        <p:nvSpPr>
          <p:cNvPr id="4" name="Slide Number Placeholder 3"/>
          <p:cNvSpPr>
            <a:spLocks noGrp="1"/>
          </p:cNvSpPr>
          <p:nvPr>
            <p:ph type="sldNum" sz="quarter" idx="5"/>
          </p:nvPr>
        </p:nvSpPr>
        <p:spPr/>
        <p:txBody>
          <a:bodyPr/>
          <a:lstStyle/>
          <a:p>
            <a:fld id="{FFFAB584-371B-4D55-AC87-6CBBC2EA8F24}" type="slidenum">
              <a:rPr lang="en-US" smtClean="0"/>
              <a:t>26</a:t>
            </a:fld>
            <a:endParaRPr lang="en-US"/>
          </a:p>
        </p:txBody>
      </p:sp>
    </p:spTree>
    <p:extLst>
      <p:ext uri="{BB962C8B-B14F-4D97-AF65-F5344CB8AC3E}">
        <p14:creationId xmlns:p14="http://schemas.microsoft.com/office/powerpoint/2010/main" val="27991705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panose="020B0502040204020203" pitchFamily="34" charset="0"/>
                <a:ea typeface="Times New Roman" panose="02020603050405020304" pitchFamily="18" charset="0"/>
              </a:rPr>
              <a:t>This slide highlights potential issues with the presentation of critical evidence that could have affected the jury's perception of the case in ways which would have helped Shawn. </a:t>
            </a:r>
            <a:endParaRPr lang="en-US" dirty="0"/>
          </a:p>
        </p:txBody>
      </p:sp>
      <p:sp>
        <p:nvSpPr>
          <p:cNvPr id="4" name="Slide Number Placeholder 3"/>
          <p:cNvSpPr>
            <a:spLocks noGrp="1"/>
          </p:cNvSpPr>
          <p:nvPr>
            <p:ph type="sldNum" sz="quarter" idx="5"/>
          </p:nvPr>
        </p:nvSpPr>
        <p:spPr/>
        <p:txBody>
          <a:bodyPr/>
          <a:lstStyle/>
          <a:p>
            <a:fld id="{FFFAB584-371B-4D55-AC87-6CBBC2EA8F24}" type="slidenum">
              <a:rPr lang="en-US" smtClean="0"/>
              <a:t>27</a:t>
            </a:fld>
            <a:endParaRPr lang="en-US"/>
          </a:p>
        </p:txBody>
      </p:sp>
    </p:spTree>
    <p:extLst>
      <p:ext uri="{BB962C8B-B14F-4D97-AF65-F5344CB8AC3E}">
        <p14:creationId xmlns:p14="http://schemas.microsoft.com/office/powerpoint/2010/main" val="2536019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FAB584-371B-4D55-AC87-6CBBC2EA8F24}" type="slidenum">
              <a:rPr lang="en-US" smtClean="0"/>
              <a:t>28</a:t>
            </a:fld>
            <a:endParaRPr lang="en-US"/>
          </a:p>
        </p:txBody>
      </p:sp>
    </p:spTree>
    <p:extLst>
      <p:ext uri="{BB962C8B-B14F-4D97-AF65-F5344CB8AC3E}">
        <p14:creationId xmlns:p14="http://schemas.microsoft.com/office/powerpoint/2010/main" val="2633301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FAB584-371B-4D55-AC87-6CBBC2EA8F24}" type="slidenum">
              <a:rPr lang="en-US" smtClean="0"/>
              <a:t>29</a:t>
            </a:fld>
            <a:endParaRPr lang="en-US"/>
          </a:p>
        </p:txBody>
      </p:sp>
    </p:spTree>
    <p:extLst>
      <p:ext uri="{BB962C8B-B14F-4D97-AF65-F5344CB8AC3E}">
        <p14:creationId xmlns:p14="http://schemas.microsoft.com/office/powerpoint/2010/main" val="4086538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Currently a self-employed thought leader/social media influencer/author/speaker. In start-up phase of a new organization called the Modern Polymaths Institute, for which I am the Executive Director (still the early stage). I am the sole Owner of Polymath’s Place, LLC.  Check out www.drangelameyers.com for more information. </a:t>
            </a:r>
          </a:p>
          <a:p>
            <a:endParaRPr lang="en-US" dirty="0"/>
          </a:p>
          <a:p>
            <a:r>
              <a:rPr lang="en-US" dirty="0"/>
              <a:t>I left government service after almost 15 years of dutiful service because they thought I was inappropriate for extending humanity and kindness to a “criminal” in prison, and because I continued to associate with him when I was essentially told to stop talking to him.  Nowadays I focus more on my intellectual contributions and advocacy work, outside of government.  I have become a </a:t>
            </a:r>
            <a:r>
              <a:rPr lang="en-US" dirty="0" err="1"/>
              <a:t>critiquer</a:t>
            </a:r>
            <a:r>
              <a:rPr lang="en-US" dirty="0"/>
              <a:t> of our government on social media.</a:t>
            </a:r>
          </a:p>
        </p:txBody>
      </p:sp>
      <p:sp>
        <p:nvSpPr>
          <p:cNvPr id="4" name="Slide Number Placeholder 3"/>
          <p:cNvSpPr>
            <a:spLocks noGrp="1"/>
          </p:cNvSpPr>
          <p:nvPr>
            <p:ph type="sldNum" sz="quarter" idx="5"/>
          </p:nvPr>
        </p:nvSpPr>
        <p:spPr/>
        <p:txBody>
          <a:bodyPr/>
          <a:lstStyle/>
          <a:p>
            <a:fld id="{FFFAB584-371B-4D55-AC87-6CBBC2EA8F24}" type="slidenum">
              <a:rPr lang="en-US" smtClean="0"/>
              <a:t>3</a:t>
            </a:fld>
            <a:endParaRPr lang="en-US"/>
          </a:p>
        </p:txBody>
      </p:sp>
    </p:spTree>
    <p:extLst>
      <p:ext uri="{BB962C8B-B14F-4D97-AF65-F5344CB8AC3E}">
        <p14:creationId xmlns:p14="http://schemas.microsoft.com/office/powerpoint/2010/main" val="27073179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jury foreman was part of a law enforcement family, but hid this during jury selection. We only know because a news reporter got a quote from him where he shared that his father was a prison warden.  This is not a neutral arbiter for justice and he volunteered to be the foreman, and pressured jurors to vote guilty on all counts. He was a commanding figure and was part of why many jurors voted against their gut feelings and beliefs, because they were pressured to do so by the District Attorney and the jury foreman. </a:t>
            </a:r>
          </a:p>
          <a:p>
            <a:endParaRPr lang="en-US" dirty="0"/>
          </a:p>
        </p:txBody>
      </p:sp>
      <p:sp>
        <p:nvSpPr>
          <p:cNvPr id="4" name="Slide Number Placeholder 3"/>
          <p:cNvSpPr>
            <a:spLocks noGrp="1"/>
          </p:cNvSpPr>
          <p:nvPr>
            <p:ph type="sldNum" sz="quarter" idx="5"/>
          </p:nvPr>
        </p:nvSpPr>
        <p:spPr/>
        <p:txBody>
          <a:bodyPr/>
          <a:lstStyle/>
          <a:p>
            <a:fld id="{FFFAB584-371B-4D55-AC87-6CBBC2EA8F24}" type="slidenum">
              <a:rPr lang="en-US" smtClean="0"/>
              <a:t>30</a:t>
            </a:fld>
            <a:endParaRPr lang="en-US"/>
          </a:p>
        </p:txBody>
      </p:sp>
    </p:spTree>
    <p:extLst>
      <p:ext uri="{BB962C8B-B14F-4D97-AF65-F5344CB8AC3E}">
        <p14:creationId xmlns:p14="http://schemas.microsoft.com/office/powerpoint/2010/main" val="39768580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FAB584-371B-4D55-AC87-6CBBC2EA8F24}" type="slidenum">
              <a:rPr lang="en-US" smtClean="0"/>
              <a:t>31</a:t>
            </a:fld>
            <a:endParaRPr lang="en-US"/>
          </a:p>
        </p:txBody>
      </p:sp>
    </p:spTree>
    <p:extLst>
      <p:ext uri="{BB962C8B-B14F-4D97-AF65-F5344CB8AC3E}">
        <p14:creationId xmlns:p14="http://schemas.microsoft.com/office/powerpoint/2010/main" val="25665425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FAB584-371B-4D55-AC87-6CBBC2EA8F24}" type="slidenum">
              <a:rPr lang="en-US" smtClean="0"/>
              <a:t>32</a:t>
            </a:fld>
            <a:endParaRPr lang="en-US"/>
          </a:p>
        </p:txBody>
      </p:sp>
    </p:spTree>
    <p:extLst>
      <p:ext uri="{BB962C8B-B14F-4D97-AF65-F5344CB8AC3E}">
        <p14:creationId xmlns:p14="http://schemas.microsoft.com/office/powerpoint/2010/main" val="12054591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FAB584-371B-4D55-AC87-6CBBC2EA8F24}" type="slidenum">
              <a:rPr lang="en-US" smtClean="0"/>
              <a:t>33</a:t>
            </a:fld>
            <a:endParaRPr lang="en-US"/>
          </a:p>
        </p:txBody>
      </p:sp>
    </p:spTree>
    <p:extLst>
      <p:ext uri="{BB962C8B-B14F-4D97-AF65-F5344CB8AC3E}">
        <p14:creationId xmlns:p14="http://schemas.microsoft.com/office/powerpoint/2010/main" val="34114978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FAB584-371B-4D55-AC87-6CBBC2EA8F24}" type="slidenum">
              <a:rPr lang="en-US" smtClean="0"/>
              <a:t>34</a:t>
            </a:fld>
            <a:endParaRPr lang="en-US"/>
          </a:p>
        </p:txBody>
      </p:sp>
    </p:spTree>
    <p:extLst>
      <p:ext uri="{BB962C8B-B14F-4D97-AF65-F5344CB8AC3E}">
        <p14:creationId xmlns:p14="http://schemas.microsoft.com/office/powerpoint/2010/main" val="37912901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FAB584-371B-4D55-AC87-6CBBC2EA8F24}" type="slidenum">
              <a:rPr lang="en-US" smtClean="0"/>
              <a:t>35</a:t>
            </a:fld>
            <a:endParaRPr lang="en-US"/>
          </a:p>
        </p:txBody>
      </p:sp>
    </p:spTree>
    <p:extLst>
      <p:ext uri="{BB962C8B-B14F-4D97-AF65-F5344CB8AC3E}">
        <p14:creationId xmlns:p14="http://schemas.microsoft.com/office/powerpoint/2010/main" val="16589255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FAB584-371B-4D55-AC87-6CBBC2EA8F24}" type="slidenum">
              <a:rPr lang="en-US" smtClean="0"/>
              <a:t>36</a:t>
            </a:fld>
            <a:endParaRPr lang="en-US"/>
          </a:p>
        </p:txBody>
      </p:sp>
    </p:spTree>
    <p:extLst>
      <p:ext uri="{BB962C8B-B14F-4D97-AF65-F5344CB8AC3E}">
        <p14:creationId xmlns:p14="http://schemas.microsoft.com/office/powerpoint/2010/main" val="29462397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FAB584-371B-4D55-AC87-6CBBC2EA8F24}" type="slidenum">
              <a:rPr lang="en-US" smtClean="0"/>
              <a:t>37</a:t>
            </a:fld>
            <a:endParaRPr lang="en-US"/>
          </a:p>
        </p:txBody>
      </p:sp>
    </p:spTree>
    <p:extLst>
      <p:ext uri="{BB962C8B-B14F-4D97-AF65-F5344CB8AC3E}">
        <p14:creationId xmlns:p14="http://schemas.microsoft.com/office/powerpoint/2010/main" val="40382603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FAB584-371B-4D55-AC87-6CBBC2EA8F24}" type="slidenum">
              <a:rPr lang="en-US" smtClean="0"/>
              <a:t>38</a:t>
            </a:fld>
            <a:endParaRPr lang="en-US"/>
          </a:p>
        </p:txBody>
      </p:sp>
    </p:spTree>
    <p:extLst>
      <p:ext uri="{BB962C8B-B14F-4D97-AF65-F5344CB8AC3E}">
        <p14:creationId xmlns:p14="http://schemas.microsoft.com/office/powerpoint/2010/main" val="7969965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Shawn was 19 at the time of the Hamman incident. </a:t>
            </a:r>
          </a:p>
        </p:txBody>
      </p:sp>
      <p:sp>
        <p:nvSpPr>
          <p:cNvPr id="4" name="Slide Number Placeholder 3"/>
          <p:cNvSpPr>
            <a:spLocks noGrp="1"/>
          </p:cNvSpPr>
          <p:nvPr>
            <p:ph type="sldNum" sz="quarter" idx="5"/>
          </p:nvPr>
        </p:nvSpPr>
        <p:spPr/>
        <p:txBody>
          <a:bodyPr/>
          <a:lstStyle/>
          <a:p>
            <a:fld id="{FFFAB584-371B-4D55-AC87-6CBBC2EA8F24}" type="slidenum">
              <a:rPr lang="en-US" smtClean="0"/>
              <a:t>39</a:t>
            </a:fld>
            <a:endParaRPr lang="en-US"/>
          </a:p>
        </p:txBody>
      </p:sp>
    </p:spTree>
    <p:extLst>
      <p:ext uri="{BB962C8B-B14F-4D97-AF65-F5344CB8AC3E}">
        <p14:creationId xmlns:p14="http://schemas.microsoft.com/office/powerpoint/2010/main" val="891639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FAB584-371B-4D55-AC87-6CBBC2EA8F24}" type="slidenum">
              <a:rPr lang="en-US" smtClean="0"/>
              <a:t>4</a:t>
            </a:fld>
            <a:endParaRPr lang="en-US"/>
          </a:p>
        </p:txBody>
      </p:sp>
    </p:spTree>
    <p:extLst>
      <p:ext uri="{BB962C8B-B14F-4D97-AF65-F5344CB8AC3E}">
        <p14:creationId xmlns:p14="http://schemas.microsoft.com/office/powerpoint/2010/main" val="34933282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FAB584-371B-4D55-AC87-6CBBC2EA8F24}" type="slidenum">
              <a:rPr lang="en-US" smtClean="0"/>
              <a:t>40</a:t>
            </a:fld>
            <a:endParaRPr lang="en-US"/>
          </a:p>
        </p:txBody>
      </p:sp>
    </p:spTree>
    <p:extLst>
      <p:ext uri="{BB962C8B-B14F-4D97-AF65-F5344CB8AC3E}">
        <p14:creationId xmlns:p14="http://schemas.microsoft.com/office/powerpoint/2010/main" val="40065756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FAB584-371B-4D55-AC87-6CBBC2EA8F24}" type="slidenum">
              <a:rPr lang="en-US" smtClean="0"/>
              <a:t>41</a:t>
            </a:fld>
            <a:endParaRPr lang="en-US"/>
          </a:p>
        </p:txBody>
      </p:sp>
    </p:spTree>
    <p:extLst>
      <p:ext uri="{BB962C8B-B14F-4D97-AF65-F5344CB8AC3E}">
        <p14:creationId xmlns:p14="http://schemas.microsoft.com/office/powerpoint/2010/main" val="5419619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FAB584-371B-4D55-AC87-6CBBC2EA8F24}" type="slidenum">
              <a:rPr lang="en-US" smtClean="0"/>
              <a:t>42</a:t>
            </a:fld>
            <a:endParaRPr lang="en-US"/>
          </a:p>
        </p:txBody>
      </p:sp>
    </p:spTree>
    <p:extLst>
      <p:ext uri="{BB962C8B-B14F-4D97-AF65-F5344CB8AC3E}">
        <p14:creationId xmlns:p14="http://schemas.microsoft.com/office/powerpoint/2010/main" val="5027919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FAB584-371B-4D55-AC87-6CBBC2EA8F24}" type="slidenum">
              <a:rPr lang="en-US" smtClean="0"/>
              <a:t>43</a:t>
            </a:fld>
            <a:endParaRPr lang="en-US"/>
          </a:p>
        </p:txBody>
      </p:sp>
    </p:spTree>
    <p:extLst>
      <p:ext uri="{BB962C8B-B14F-4D97-AF65-F5344CB8AC3E}">
        <p14:creationId xmlns:p14="http://schemas.microsoft.com/office/powerpoint/2010/main" val="30894075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Shawn has been in prison for over 20 years. At most, for crimes he actually committed, he deserved anywhere from 3 to 8 years in prison, based on California sentencing guidelines.  California laws no longer allow Shawn to be found guilty of Anna’s crimes simply because he was there.  Jurors were given limited information since Erin did not fully testify and Nick Hamman lied in court, and Judge Frances Kearney did not allow in important information which would have shown Anna was manipulating and framing Shawn for her misdeeds.  Though Shawn was an “aider and </a:t>
            </a:r>
            <a:r>
              <a:rPr lang="en-US" dirty="0" err="1"/>
              <a:t>abetter</a:t>
            </a:r>
            <a:r>
              <a:rPr lang="en-US" dirty="0"/>
              <a:t>” for robbery and auto theft, he was not an ACTUAL aider and </a:t>
            </a:r>
            <a:r>
              <a:rPr lang="en-US" dirty="0" err="1"/>
              <a:t>abetter</a:t>
            </a:r>
            <a:r>
              <a:rPr lang="en-US" dirty="0"/>
              <a:t> for kidnapping or conspiracy to commit murder, for which he received life sentences. He did nothing to further kidnapping nor a murder, and actively worked against Anna’s attempts to entrap and kill Hamman, for which he has never received credit or recognition for risking his own life to save another’s. </a:t>
            </a:r>
          </a:p>
          <a:p>
            <a:endParaRPr lang="en-US" dirty="0"/>
          </a:p>
        </p:txBody>
      </p:sp>
      <p:sp>
        <p:nvSpPr>
          <p:cNvPr id="4" name="Slide Number Placeholder 3"/>
          <p:cNvSpPr>
            <a:spLocks noGrp="1"/>
          </p:cNvSpPr>
          <p:nvPr>
            <p:ph type="sldNum" sz="quarter" idx="5"/>
          </p:nvPr>
        </p:nvSpPr>
        <p:spPr/>
        <p:txBody>
          <a:bodyPr/>
          <a:lstStyle/>
          <a:p>
            <a:fld id="{FFFAB584-371B-4D55-AC87-6CBBC2EA8F24}" type="slidenum">
              <a:rPr lang="en-US" smtClean="0"/>
              <a:t>44</a:t>
            </a:fld>
            <a:endParaRPr lang="en-US"/>
          </a:p>
        </p:txBody>
      </p:sp>
    </p:spTree>
    <p:extLst>
      <p:ext uri="{BB962C8B-B14F-4D97-AF65-F5344CB8AC3E}">
        <p14:creationId xmlns:p14="http://schemas.microsoft.com/office/powerpoint/2010/main" val="1972632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FAB584-371B-4D55-AC87-6CBBC2EA8F24}" type="slidenum">
              <a:rPr lang="en-US" smtClean="0"/>
              <a:t>45</a:t>
            </a:fld>
            <a:endParaRPr lang="en-US"/>
          </a:p>
        </p:txBody>
      </p:sp>
    </p:spTree>
    <p:extLst>
      <p:ext uri="{BB962C8B-B14F-4D97-AF65-F5344CB8AC3E}">
        <p14:creationId xmlns:p14="http://schemas.microsoft.com/office/powerpoint/2010/main" val="37811240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FAB584-371B-4D55-AC87-6CBBC2EA8F24}" type="slidenum">
              <a:rPr lang="en-US" smtClean="0"/>
              <a:t>46</a:t>
            </a:fld>
            <a:endParaRPr lang="en-US"/>
          </a:p>
        </p:txBody>
      </p:sp>
    </p:spTree>
    <p:extLst>
      <p:ext uri="{BB962C8B-B14F-4D97-AF65-F5344CB8AC3E}">
        <p14:creationId xmlns:p14="http://schemas.microsoft.com/office/powerpoint/2010/main" val="42660577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FAB584-371B-4D55-AC87-6CBBC2EA8F24}" type="slidenum">
              <a:rPr lang="en-US" smtClean="0"/>
              <a:t>47</a:t>
            </a:fld>
            <a:endParaRPr lang="en-US"/>
          </a:p>
        </p:txBody>
      </p:sp>
    </p:spTree>
    <p:extLst>
      <p:ext uri="{BB962C8B-B14F-4D97-AF65-F5344CB8AC3E}">
        <p14:creationId xmlns:p14="http://schemas.microsoft.com/office/powerpoint/2010/main" val="19433161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FAB584-371B-4D55-AC87-6CBBC2EA8F24}" type="slidenum">
              <a:rPr lang="en-US" smtClean="0"/>
              <a:t>48</a:t>
            </a:fld>
            <a:endParaRPr lang="en-US"/>
          </a:p>
        </p:txBody>
      </p:sp>
    </p:spTree>
    <p:extLst>
      <p:ext uri="{BB962C8B-B14F-4D97-AF65-F5344CB8AC3E}">
        <p14:creationId xmlns:p14="http://schemas.microsoft.com/office/powerpoint/2010/main" val="24582301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FAB584-371B-4D55-AC87-6CBBC2EA8F24}" type="slidenum">
              <a:rPr lang="en-US" smtClean="0"/>
              <a:t>49</a:t>
            </a:fld>
            <a:endParaRPr lang="en-US"/>
          </a:p>
        </p:txBody>
      </p:sp>
    </p:spTree>
    <p:extLst>
      <p:ext uri="{BB962C8B-B14F-4D97-AF65-F5344CB8AC3E}">
        <p14:creationId xmlns:p14="http://schemas.microsoft.com/office/powerpoint/2010/main" val="2137877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had intended to study prison polymaths.  Instead, I ended up getting an entirely different education.</a:t>
            </a:r>
          </a:p>
          <a:p>
            <a:endParaRPr lang="en-US" dirty="0"/>
          </a:p>
          <a:p>
            <a:r>
              <a:rPr lang="en-US" dirty="0"/>
              <a:t>As a result of these studies, I began the “Prison Transparency Project,” have been a voice for holding government (not politics) accountable for the level of services they provide for our tax payer dollars, and also created and manage the “Help Free Shawn Rodriguez” movement on four different social media platforms.  I’m working on a book that will highlight the brokenness of our government, particular prison and the courts, in hopes that citizens will care what is actually happening behind prison walls and in America’s courts, and realize that any of us can become a victim of our government. We need to hold them more accountable and put more power back where it belongs: in the hands of citizens, and not our behemoth government machine which ruins lives and never takes responsibility for it because individual actors are incentivized to selfish behaviors that are good for them, even at the cost of the mission. </a:t>
            </a:r>
          </a:p>
        </p:txBody>
      </p:sp>
      <p:sp>
        <p:nvSpPr>
          <p:cNvPr id="4" name="Slide Number Placeholder 3"/>
          <p:cNvSpPr>
            <a:spLocks noGrp="1"/>
          </p:cNvSpPr>
          <p:nvPr>
            <p:ph type="sldNum" sz="quarter" idx="5"/>
          </p:nvPr>
        </p:nvSpPr>
        <p:spPr/>
        <p:txBody>
          <a:bodyPr/>
          <a:lstStyle/>
          <a:p>
            <a:fld id="{FFFAB584-371B-4D55-AC87-6CBBC2EA8F24}" type="slidenum">
              <a:rPr lang="en-US" smtClean="0"/>
              <a:t>5</a:t>
            </a:fld>
            <a:endParaRPr lang="en-US"/>
          </a:p>
        </p:txBody>
      </p:sp>
    </p:spTree>
    <p:extLst>
      <p:ext uri="{BB962C8B-B14F-4D97-AF65-F5344CB8AC3E}">
        <p14:creationId xmlns:p14="http://schemas.microsoft.com/office/powerpoint/2010/main" val="2033003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 I say?  Shawn is of my best friends. He is a good guy. He is also a strong polymath.  Incredibly intelligent.</a:t>
            </a:r>
          </a:p>
          <a:p>
            <a:r>
              <a:rPr lang="en-US" dirty="0"/>
              <a:t>Resourceful, thoughtful, resilient. So many good qualities.  Amazing guy, wrongfully sent to prison for life </a:t>
            </a:r>
          </a:p>
          <a:p>
            <a:r>
              <a:rPr lang="en-US" dirty="0"/>
              <a:t>Shawn is a repeated victim of a broken government</a:t>
            </a:r>
          </a:p>
          <a:p>
            <a:r>
              <a:rPr lang="en-US" dirty="0"/>
              <a:t>So yes, I am Shawn’s significant other, but I am also someone who has been in government, has studied government, and now is a </a:t>
            </a:r>
            <a:r>
              <a:rPr lang="en-US" dirty="0" err="1"/>
              <a:t>critiquer</a:t>
            </a:r>
            <a:r>
              <a:rPr lang="en-US" dirty="0"/>
              <a:t> of its brokenness.  We must keep government accountable. That’s separate from politics, by the way. </a:t>
            </a:r>
          </a:p>
        </p:txBody>
      </p:sp>
      <p:sp>
        <p:nvSpPr>
          <p:cNvPr id="4" name="Slide Number Placeholder 3"/>
          <p:cNvSpPr>
            <a:spLocks noGrp="1"/>
          </p:cNvSpPr>
          <p:nvPr>
            <p:ph type="sldNum" sz="quarter" idx="5"/>
          </p:nvPr>
        </p:nvSpPr>
        <p:spPr/>
        <p:txBody>
          <a:bodyPr/>
          <a:lstStyle/>
          <a:p>
            <a:fld id="{FFFAB584-371B-4D55-AC87-6CBBC2EA8F24}" type="slidenum">
              <a:rPr lang="en-US" smtClean="0"/>
              <a:t>6</a:t>
            </a:fld>
            <a:endParaRPr lang="en-US"/>
          </a:p>
        </p:txBody>
      </p:sp>
    </p:spTree>
    <p:extLst>
      <p:ext uri="{BB962C8B-B14F-4D97-AF65-F5344CB8AC3E}">
        <p14:creationId xmlns:p14="http://schemas.microsoft.com/office/powerpoint/2010/main" val="2652236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FAB584-371B-4D55-AC87-6CBBC2EA8F24}" type="slidenum">
              <a:rPr lang="en-US" smtClean="0"/>
              <a:t>7</a:t>
            </a:fld>
            <a:endParaRPr lang="en-US"/>
          </a:p>
        </p:txBody>
      </p:sp>
    </p:spTree>
    <p:extLst>
      <p:ext uri="{BB962C8B-B14F-4D97-AF65-F5344CB8AC3E}">
        <p14:creationId xmlns:p14="http://schemas.microsoft.com/office/powerpoint/2010/main" val="2143080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dirty="0"/>
              <a:t>TIME AND PLACE: March 2003, Auburn, California.  Forty hour experience. </a:t>
            </a:r>
          </a:p>
          <a:p>
            <a:pPr>
              <a:lnSpc>
                <a:spcPct val="100000"/>
              </a:lnSpc>
            </a:pPr>
            <a:r>
              <a:rPr lang="en-US" dirty="0"/>
              <a:t>MAIN CHARACTERS: </a:t>
            </a:r>
          </a:p>
          <a:p>
            <a:pPr>
              <a:lnSpc>
                <a:spcPct val="100000"/>
              </a:lnSpc>
              <a:buFont typeface="Wingdings" panose="05000000000000000000" pitchFamily="2" charset="2"/>
              <a:buChar char="§"/>
            </a:pPr>
            <a:r>
              <a:rPr lang="en-US" dirty="0"/>
              <a:t> 19 year old Anna Rugg: homeless orphan.  Shaved head, men’s clothing, and armed with a knife.  Now identifies as a transgender man. Heavily traumatized, ready to kill.  History of framing young men for her crimes.  There is evidence that she began plotting how to kill Shawn in addition to her desire to kill Nick. </a:t>
            </a:r>
          </a:p>
          <a:p>
            <a:pPr>
              <a:lnSpc>
                <a:spcPct val="100000"/>
              </a:lnSpc>
              <a:buFont typeface="Wingdings" panose="05000000000000000000" pitchFamily="2" charset="2"/>
              <a:buChar char="§"/>
            </a:pPr>
            <a:r>
              <a:rPr lang="en-US" dirty="0"/>
              <a:t> 19 year old Shawn Rodriguez: homeless orphan. Agreed to be present for Anna’s robbery; got sucked into her kidnapping scene. Actively sabotaged her efforts to murder Nick, even at his own peril.  Shawn was repeatedly framed by Anna for crimes he didn’t commit (church robbery he wasn’t therefore – with eyewitnesses to confirm this – and for kidnapping her, which he had never done; police did not even charge Shawn with kidnapping Anna because it was so obvious Anna lied about that).</a:t>
            </a:r>
          </a:p>
          <a:p>
            <a:pPr>
              <a:lnSpc>
                <a:spcPct val="100000"/>
              </a:lnSpc>
              <a:buFont typeface="Wingdings" panose="05000000000000000000" pitchFamily="2" charset="2"/>
              <a:buChar char="§"/>
            </a:pPr>
            <a:r>
              <a:rPr lang="en-US" dirty="0"/>
              <a:t>40 year old Nick Hamman (convicted child molester, meth addict, and schizophrenic man, often homeless as well).  He is the victim in this crime. Also committed perjury during the trial. </a:t>
            </a:r>
          </a:p>
          <a:p>
            <a:pPr>
              <a:lnSpc>
                <a:spcPct val="100000"/>
              </a:lnSpc>
            </a:pPr>
            <a:r>
              <a:rPr lang="en-US" dirty="0"/>
              <a:t>RELATIONSHIPS: Anna and Shawn were “friends” who had met three weeks prior; they were surviving homelessness together.  Nick considered teenager Anna Rugg his girlfriend. Erin is a more minor character—that was Shawn’s quasi-girlfriend at the time; she was much older than Shawn, around 30, and was also pregnant. She was an eyewitness to much of what happened, but was bullied out of talking at trial.</a:t>
            </a:r>
          </a:p>
          <a:p>
            <a:pPr>
              <a:lnSpc>
                <a:spcPct val="100000"/>
              </a:lnSpc>
            </a:pPr>
            <a:r>
              <a:rPr lang="en-US" dirty="0"/>
              <a:t>THE LEAD UP: Anna told Shawn Nick had burned her with a cigarette, and made unwanted sexual advances, so she wanted to rob her then boyfriend, Nick. She asked Shawn to be around to help protect her in case he tried to beat her up.</a:t>
            </a:r>
          </a:p>
          <a:p>
            <a:endParaRPr lang="en-US" dirty="0"/>
          </a:p>
        </p:txBody>
      </p:sp>
      <p:sp>
        <p:nvSpPr>
          <p:cNvPr id="4" name="Slide Number Placeholder 3"/>
          <p:cNvSpPr>
            <a:spLocks noGrp="1"/>
          </p:cNvSpPr>
          <p:nvPr>
            <p:ph type="sldNum" sz="quarter" idx="5"/>
          </p:nvPr>
        </p:nvSpPr>
        <p:spPr/>
        <p:txBody>
          <a:bodyPr/>
          <a:lstStyle/>
          <a:p>
            <a:fld id="{FFFAB584-371B-4D55-AC87-6CBBC2EA8F24}" type="slidenum">
              <a:rPr lang="en-US" smtClean="0"/>
              <a:t>8</a:t>
            </a:fld>
            <a:endParaRPr lang="en-US"/>
          </a:p>
        </p:txBody>
      </p:sp>
    </p:spTree>
    <p:extLst>
      <p:ext uri="{BB962C8B-B14F-4D97-AF65-F5344CB8AC3E}">
        <p14:creationId xmlns:p14="http://schemas.microsoft.com/office/powerpoint/2010/main" val="3664283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ANNA’S ACTIONS: </a:t>
            </a:r>
            <a:r>
              <a:rPr lang="en-US" dirty="0"/>
              <a:t>Anna planned to get Nick to an abandoned juvenile hall building in Auburn, CA and trap him in a holding cell while Shawn and his girlfriend, Erin, were in a different part of the building altogether.  The act of getting Nick into the holding cell and trapping him there is what constitutes kidnapping. Anna did this act alone.  After obtaining Nick’s ATM card, ATM code, and car keys, she got $80 out of the ATM. Anna began trying to identify ways to murder Nick. She wanted to push Nick off the </a:t>
            </a:r>
            <a:r>
              <a:rPr lang="en-US" dirty="0" err="1"/>
              <a:t>Forresthill</a:t>
            </a:r>
            <a:r>
              <a:rPr lang="en-US" dirty="0"/>
              <a:t> Bridge, beat him to death with a baseball bat wrapped in barbed wire, and/or gas him to death. The bank card was also used to buy duct tape and hoses (to be explained later). Anna repeatedly framed Shawn (church robbery, false accusations of Shawn kidnapping her).</a:t>
            </a:r>
          </a:p>
          <a:p>
            <a:r>
              <a:rPr lang="en-US" b="1" dirty="0"/>
              <a:t>NICK’S ACTIONS: </a:t>
            </a:r>
            <a:r>
              <a:rPr lang="en-US" dirty="0"/>
              <a:t>Nick began acting irate, which made the teenagers too afraid to let him out of the holding cell.  Nick eventually gave up his ATM card and code, and car keys.  In hopes of county firefighters or police coming to rescue him, Nick foolishly set off the sprinkler while trapped in a room, therefore exposing himself to water for much of the time he was trapped in the room by Anna. Nick lied at trial about how high the level of the water he himself set off got, leading jurors to believe he was near death and his life was under threat, when at no time was he actually at risk of dying. He claimed the water was up to his neck when in reality it was knee height, at most.  There was a table where he could sit or stand in the room to avoid the water. He never smelled any car exhaust (Shawn made sure it never got to him and tried to get Anna to give up on murdering Nick, by tricking her into believing Nick had died via gassing when Shawn knew it was impossible).  Since 2015, Nick has repeatedly confessed to lying during the 2003 trial, and also confirmed in 2022 that “Anna was the mastermind, not Shawn.” Nick also has paranoid schizophrenia and difficulty telling reality from delusions but has been consistent since 2015 in his confessions of committing perjury at the trial, for which he has never been brought to justice.</a:t>
            </a:r>
          </a:p>
          <a:p>
            <a:r>
              <a:rPr lang="en-US" b="1" dirty="0"/>
              <a:t>SHAWN’S ACTIONS: </a:t>
            </a:r>
            <a:r>
              <a:rPr lang="en-US" dirty="0"/>
              <a:t>Shawn got a special tool and tried to turn off the water in the building, to help Nick from the water he set off on himself. Shawn tried to break the glass in the room where Nick was trapped, to help him escape.  Shawn tried to unscrew the screws holding the glass in place, so Nick could kick it in and free himself once Shawn and Anna left (investigators never took finger printers which would have proven this). Shawn talked Anna out of pushing Nick off the </a:t>
            </a:r>
            <a:r>
              <a:rPr lang="en-US" dirty="0" err="1"/>
              <a:t>Forresthill</a:t>
            </a:r>
            <a:r>
              <a:rPr lang="en-US" dirty="0"/>
              <a:t> Bridge.  Shawn talked Anna out of beating Nick to death with a baseball bat wrapped in barbed wire.  </a:t>
            </a:r>
          </a:p>
          <a:p>
            <a:endParaRPr lang="en-US" dirty="0"/>
          </a:p>
        </p:txBody>
      </p:sp>
      <p:sp>
        <p:nvSpPr>
          <p:cNvPr id="4" name="Slide Number Placeholder 3"/>
          <p:cNvSpPr>
            <a:spLocks noGrp="1"/>
          </p:cNvSpPr>
          <p:nvPr>
            <p:ph type="sldNum" sz="quarter" idx="5"/>
          </p:nvPr>
        </p:nvSpPr>
        <p:spPr/>
        <p:txBody>
          <a:bodyPr/>
          <a:lstStyle/>
          <a:p>
            <a:fld id="{FFFAB584-371B-4D55-AC87-6CBBC2EA8F24}" type="slidenum">
              <a:rPr lang="en-US" smtClean="0"/>
              <a:t>9</a:t>
            </a:fld>
            <a:endParaRPr lang="en-US"/>
          </a:p>
        </p:txBody>
      </p:sp>
    </p:spTree>
    <p:extLst>
      <p:ext uri="{BB962C8B-B14F-4D97-AF65-F5344CB8AC3E}">
        <p14:creationId xmlns:p14="http://schemas.microsoft.com/office/powerpoint/2010/main" val="3158649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7/28/2023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22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7/28/2023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201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7/28/2023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7040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7/28/2023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223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7/28/2023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677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7/28/2023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42260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7/28/2023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072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7/28/2023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1185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7/28/2023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4398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7/28/2023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070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goldcountrymedia.com/news/122304/25-years-to-life-sentence-handed-down-in-kidnap-case/" TargetMode="External"/><Relationship Id="rId3" Type="http://schemas.openxmlformats.org/officeDocument/2006/relationships/hyperlink" Target="https://goldcountrymedia.com/news/119023/two-arrested-on-charges-of-attempted-murder-of-ophir-man/" TargetMode="External"/><Relationship Id="rId7" Type="http://schemas.openxmlformats.org/officeDocument/2006/relationships/hyperlink" Target="https://goldcountrymedia.com/news/121401/rodriguez-found-guilty-sentencing-set-for-oct-2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goldcountrymedia.com/news/121327/closing-arguments-presented-in-juvenile-hall-kidnapping-trial/" TargetMode="External"/><Relationship Id="rId5" Type="http://schemas.openxmlformats.org/officeDocument/2006/relationships/hyperlink" Target="https://goldcountrymedia.com/news/119128/scrutiny-of-hall-follows-3-day-lockup/" TargetMode="External"/><Relationship Id="rId4" Type="http://schemas.openxmlformats.org/officeDocument/2006/relationships/hyperlink" Target="https://goldcountrymedia.com/news/121149/court-hears-of-mans-40-hours-of-fear/"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www.helpfreeshawn.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38.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www.youtube.com/watch?v=i4bylK8BibU" TargetMode="Externa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yiz_J19aN6k&amp;t=306s"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hyperlink" Target="http://www.helpfreeshawn.com/" TargetMode="External"/><Relationship Id="rId7" Type="http://schemas.openxmlformats.org/officeDocument/2006/relationships/hyperlink" Target="https://twitter.com/HelpFreeShawn"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www.tiktok.com/discover/helpfreeshawnrodriguez" TargetMode="External"/><Relationship Id="rId5" Type="http://schemas.openxmlformats.org/officeDocument/2006/relationships/hyperlink" Target="https://www.facebook.com/groups/helpfreeshawnrodriguez" TargetMode="External"/><Relationship Id="rId4" Type="http://schemas.openxmlformats.org/officeDocument/2006/relationships/hyperlink" Target="https://www.youtube.com/@helpfreeshawnrodriguez" TargetMode="External"/><Relationship Id="rId9" Type="http://schemas.openxmlformats.org/officeDocument/2006/relationships/image" Target="../media/image30.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3">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010AF38-26DF-48B3-952C-4A9091D6863C}"/>
              </a:ext>
            </a:extLst>
          </p:cNvPr>
          <p:cNvSpPr>
            <a:spLocks noGrp="1"/>
          </p:cNvSpPr>
          <p:nvPr>
            <p:ph type="ctrTitle"/>
          </p:nvPr>
        </p:nvSpPr>
        <p:spPr>
          <a:xfrm>
            <a:off x="484814" y="640080"/>
            <a:ext cx="3659246" cy="2850319"/>
          </a:xfrm>
        </p:spPr>
        <p:txBody>
          <a:bodyPr>
            <a:normAutofit fontScale="90000"/>
          </a:bodyPr>
          <a:lstStyle/>
          <a:p>
            <a:r>
              <a:rPr lang="en-US" sz="2400" dirty="0">
                <a:solidFill>
                  <a:srgbClr val="FFFFFF"/>
                </a:solidFill>
              </a:rPr>
              <a:t>American Injustice: </a:t>
            </a:r>
            <a:br>
              <a:rPr lang="en-US" sz="2400" dirty="0">
                <a:solidFill>
                  <a:srgbClr val="FFFFFF"/>
                </a:solidFill>
              </a:rPr>
            </a:br>
            <a:r>
              <a:rPr lang="en-US" sz="2400" dirty="0">
                <a:solidFill>
                  <a:srgbClr val="FFFFFF"/>
                </a:solidFill>
              </a:rPr>
              <a:t>Shawn Rodriguez’ Fight for Freedom After Being Sent to Prison for Life for a Kidnapping He Was Not There for and a “Conspiracy to Commit Murder” He Bravely Sabotaged</a:t>
            </a:r>
          </a:p>
        </p:txBody>
      </p:sp>
      <p:sp>
        <p:nvSpPr>
          <p:cNvPr id="3" name="Subtitle 2">
            <a:extLst>
              <a:ext uri="{FF2B5EF4-FFF2-40B4-BE49-F238E27FC236}">
                <a16:creationId xmlns:a16="http://schemas.microsoft.com/office/drawing/2014/main" id="{37FC2D8F-56D2-4ADF-B439-0E09E7C37894}"/>
              </a:ext>
            </a:extLst>
          </p:cNvPr>
          <p:cNvSpPr>
            <a:spLocks noGrp="1"/>
          </p:cNvSpPr>
          <p:nvPr>
            <p:ph type="subTitle" idx="1"/>
          </p:nvPr>
        </p:nvSpPr>
        <p:spPr>
          <a:xfrm>
            <a:off x="484814" y="3812134"/>
            <a:ext cx="3659246" cy="2349823"/>
          </a:xfrm>
        </p:spPr>
        <p:txBody>
          <a:bodyPr>
            <a:normAutofit/>
          </a:bodyPr>
          <a:lstStyle/>
          <a:p>
            <a:r>
              <a:rPr lang="en-US" sz="1800" dirty="0">
                <a:solidFill>
                  <a:srgbClr val="FFFFFF"/>
                </a:solidFill>
              </a:rPr>
              <a:t>By Dr. Angela Meyers Cotellessa</a:t>
            </a:r>
          </a:p>
        </p:txBody>
      </p:sp>
      <p:cxnSp>
        <p:nvCxnSpPr>
          <p:cNvPr id="41" name="Straight Connector 35">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2">
            <a:extLst>
              <a:ext uri="{FF2B5EF4-FFF2-40B4-BE49-F238E27FC236}">
                <a16:creationId xmlns:a16="http://schemas.microsoft.com/office/drawing/2014/main" id="{F9375C2C-C6C8-E986-785C-A4CC696214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563" r="1" b="6189"/>
          <a:stretch/>
        </p:blipFill>
        <p:spPr bwMode="auto">
          <a:xfrm>
            <a:off x="4635095" y="10"/>
            <a:ext cx="7556889"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274730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C2457-71CA-3578-C278-62916B4D1B88}"/>
              </a:ext>
            </a:extLst>
          </p:cNvPr>
          <p:cNvSpPr>
            <a:spLocks noGrp="1"/>
          </p:cNvSpPr>
          <p:nvPr>
            <p:ph type="ctrTitle"/>
          </p:nvPr>
        </p:nvSpPr>
        <p:spPr/>
        <p:txBody>
          <a:bodyPr>
            <a:normAutofit fontScale="90000"/>
          </a:bodyPr>
          <a:lstStyle/>
          <a:p>
            <a:r>
              <a:rPr lang="en-US" dirty="0"/>
              <a:t>So, now that we know what happened at the crime scene, what happened at trial?</a:t>
            </a:r>
          </a:p>
        </p:txBody>
      </p:sp>
      <p:sp>
        <p:nvSpPr>
          <p:cNvPr id="3" name="Subtitle 2">
            <a:extLst>
              <a:ext uri="{FF2B5EF4-FFF2-40B4-BE49-F238E27FC236}">
                <a16:creationId xmlns:a16="http://schemas.microsoft.com/office/drawing/2014/main" id="{61A4A2DF-5966-6565-6FF1-E8A353FCD472}"/>
              </a:ext>
            </a:extLst>
          </p:cNvPr>
          <p:cNvSpPr>
            <a:spLocks noGrp="1"/>
          </p:cNvSpPr>
          <p:nvPr>
            <p:ph type="subTitle" idx="1"/>
          </p:nvPr>
        </p:nvSpPr>
        <p:spPr/>
        <p:txBody>
          <a:bodyPr/>
          <a:lstStyle/>
          <a:p>
            <a:r>
              <a:rPr lang="en-US" dirty="0"/>
              <a:t>Buckle your seatbelts; it’s ugly</a:t>
            </a:r>
          </a:p>
        </p:txBody>
      </p:sp>
    </p:spTree>
    <p:extLst>
      <p:ext uri="{BB962C8B-B14F-4D97-AF65-F5344CB8AC3E}">
        <p14:creationId xmlns:p14="http://schemas.microsoft.com/office/powerpoint/2010/main" val="1436586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028FCEA-34EE-8188-F7CF-A9F13C0229BD}"/>
              </a:ext>
            </a:extLst>
          </p:cNvPr>
          <p:cNvSpPr>
            <a:spLocks noGrp="1"/>
          </p:cNvSpPr>
          <p:nvPr>
            <p:ph type="title"/>
          </p:nvPr>
        </p:nvSpPr>
        <p:spPr>
          <a:xfrm>
            <a:off x="643467" y="516835"/>
            <a:ext cx="3448259" cy="1666501"/>
          </a:xfrm>
        </p:spPr>
        <p:txBody>
          <a:bodyPr>
            <a:normAutofit/>
          </a:bodyPr>
          <a:lstStyle/>
          <a:p>
            <a:r>
              <a:rPr lang="en-US" sz="3700">
                <a:solidFill>
                  <a:srgbClr val="FFFFFF"/>
                </a:solidFill>
              </a:rPr>
              <a:t>What Happened At Trial?</a:t>
            </a:r>
          </a:p>
        </p:txBody>
      </p:sp>
      <p:cxnSp>
        <p:nvCxnSpPr>
          <p:cNvPr id="18" name="Straight Connector 17">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9CE7BFC-61EA-5ADE-E672-727049AD5803}"/>
              </a:ext>
            </a:extLst>
          </p:cNvPr>
          <p:cNvSpPr>
            <a:spLocks noGrp="1"/>
          </p:cNvSpPr>
          <p:nvPr>
            <p:ph idx="1"/>
          </p:nvPr>
        </p:nvSpPr>
        <p:spPr>
          <a:xfrm>
            <a:off x="138896" y="2546224"/>
            <a:ext cx="4398379" cy="4311771"/>
          </a:xfrm>
        </p:spPr>
        <p:txBody>
          <a:bodyPr>
            <a:normAutofit/>
          </a:bodyPr>
          <a:lstStyle/>
          <a:p>
            <a:pPr>
              <a:lnSpc>
                <a:spcPct val="90000"/>
              </a:lnSpc>
            </a:pPr>
            <a:r>
              <a:rPr lang="en-US" sz="2400" dirty="0">
                <a:solidFill>
                  <a:srgbClr val="FFFFFF"/>
                </a:solidFill>
              </a:rPr>
              <a:t>Shawn was sent to prison for Anna’s intent to kill, which Shawn sabotaged, and then he was given a prison sentence as if someone had died even though nobody was killed or even physically harmed.</a:t>
            </a:r>
          </a:p>
          <a:p>
            <a:pPr>
              <a:lnSpc>
                <a:spcPct val="90000"/>
              </a:lnSpc>
            </a:pPr>
            <a:endParaRPr lang="en-US" sz="2400" dirty="0">
              <a:solidFill>
                <a:srgbClr val="FFFFFF"/>
              </a:solidFill>
            </a:endParaRPr>
          </a:p>
          <a:p>
            <a:pPr>
              <a:lnSpc>
                <a:spcPct val="90000"/>
              </a:lnSpc>
            </a:pPr>
            <a:r>
              <a:rPr lang="en-US" sz="2400" dirty="0">
                <a:solidFill>
                  <a:srgbClr val="FFFFFF"/>
                </a:solidFill>
              </a:rPr>
              <a:t>One juror wrote after the trial, “Where is the justice?”</a:t>
            </a:r>
          </a:p>
          <a:p>
            <a:pPr>
              <a:lnSpc>
                <a:spcPct val="90000"/>
              </a:lnSpc>
            </a:pPr>
            <a:endParaRPr lang="en-US" sz="1100" dirty="0">
              <a:solidFill>
                <a:srgbClr val="FFFFFF"/>
              </a:solidFill>
            </a:endParaRPr>
          </a:p>
        </p:txBody>
      </p:sp>
      <p:pic>
        <p:nvPicPr>
          <p:cNvPr id="5" name="Picture 4" descr="Front steps and columns of a majestic city building">
            <a:extLst>
              <a:ext uri="{FF2B5EF4-FFF2-40B4-BE49-F238E27FC236}">
                <a16:creationId xmlns:a16="http://schemas.microsoft.com/office/drawing/2014/main" id="{AB25E31C-93B7-A37F-369F-9C75588C213E}"/>
              </a:ext>
            </a:extLst>
          </p:cNvPr>
          <p:cNvPicPr>
            <a:picLocks noChangeAspect="1"/>
          </p:cNvPicPr>
          <p:nvPr/>
        </p:nvPicPr>
        <p:blipFill rotWithShape="1">
          <a:blip r:embed="rId3"/>
          <a:srcRect l="12143" r="14490" b="-1"/>
          <a:stretch/>
        </p:blipFill>
        <p:spPr>
          <a:xfrm>
            <a:off x="4654296" y="10"/>
            <a:ext cx="7537703" cy="6857990"/>
          </a:xfrm>
          <a:prstGeom prst="rect">
            <a:avLst/>
          </a:prstGeom>
        </p:spPr>
      </p:pic>
    </p:spTree>
    <p:extLst>
      <p:ext uri="{BB962C8B-B14F-4D97-AF65-F5344CB8AC3E}">
        <p14:creationId xmlns:p14="http://schemas.microsoft.com/office/powerpoint/2010/main" val="242978479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 name="Straight Connector 9">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F172CB-A1B8-AA21-A400-42D1BE5C97CF}"/>
              </a:ext>
            </a:extLst>
          </p:cNvPr>
          <p:cNvSpPr>
            <a:spLocks noGrp="1"/>
          </p:cNvSpPr>
          <p:nvPr>
            <p:ph type="title"/>
          </p:nvPr>
        </p:nvSpPr>
        <p:spPr>
          <a:xfrm>
            <a:off x="965201" y="643467"/>
            <a:ext cx="6255026" cy="5054008"/>
          </a:xfrm>
        </p:spPr>
        <p:txBody>
          <a:bodyPr vert="horz" lIns="91440" tIns="45720" rIns="91440" bIns="45720" rtlCol="0" anchor="ctr">
            <a:normAutofit/>
          </a:bodyPr>
          <a:lstStyle/>
          <a:p>
            <a:pPr algn="r"/>
            <a:r>
              <a:rPr lang="en-US" sz="6800">
                <a:solidFill>
                  <a:schemeClr val="tx1">
                    <a:lumMod val="85000"/>
                    <a:lumOff val="15000"/>
                  </a:schemeClr>
                </a:solidFill>
              </a:rPr>
              <a:t>What Happened with Sentencing Shawn:</a:t>
            </a:r>
          </a:p>
        </p:txBody>
      </p:sp>
      <p:sp>
        <p:nvSpPr>
          <p:cNvPr id="3" name="Content Placeholder 2">
            <a:extLst>
              <a:ext uri="{FF2B5EF4-FFF2-40B4-BE49-F238E27FC236}">
                <a16:creationId xmlns:a16="http://schemas.microsoft.com/office/drawing/2014/main" id="{33EBB29E-F42E-61E1-E134-B38700CB86C9}"/>
              </a:ext>
            </a:extLst>
          </p:cNvPr>
          <p:cNvSpPr>
            <a:spLocks noGrp="1"/>
          </p:cNvSpPr>
          <p:nvPr>
            <p:ph idx="1"/>
          </p:nvPr>
        </p:nvSpPr>
        <p:spPr>
          <a:xfrm>
            <a:off x="7870995" y="643467"/>
            <a:ext cx="3341488" cy="5054008"/>
          </a:xfrm>
        </p:spPr>
        <p:txBody>
          <a:bodyPr vert="horz" lIns="91440" tIns="45720" rIns="91440" bIns="45720" rtlCol="0" anchor="ctr">
            <a:normAutofit/>
          </a:bodyPr>
          <a:lstStyle/>
          <a:p>
            <a:pPr marL="0" indent="0">
              <a:lnSpc>
                <a:spcPct val="100000"/>
              </a:lnSpc>
              <a:buNone/>
            </a:pPr>
            <a:r>
              <a:rPr lang="en-US" sz="2400" cap="all" spc="200" dirty="0">
                <a:solidFill>
                  <a:schemeClr val="tx1"/>
                </a:solidFill>
              </a:rPr>
              <a:t>25 to Life</a:t>
            </a:r>
          </a:p>
        </p:txBody>
      </p:sp>
      <p:cxnSp>
        <p:nvCxnSpPr>
          <p:cNvPr id="14" name="Straight Connector 13">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624C8D3-B9AD-4F4F-8554-4EAF3724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98986208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549C0-B22D-0F50-50BB-1712DC87595A}"/>
              </a:ext>
            </a:extLst>
          </p:cNvPr>
          <p:cNvSpPr>
            <a:spLocks noGrp="1"/>
          </p:cNvSpPr>
          <p:nvPr>
            <p:ph type="title"/>
          </p:nvPr>
        </p:nvSpPr>
        <p:spPr/>
        <p:txBody>
          <a:bodyPr/>
          <a:lstStyle/>
          <a:p>
            <a:r>
              <a:rPr lang="en-US" dirty="0"/>
              <a:t>Auburn Journal Coverage </a:t>
            </a:r>
            <a:br>
              <a:rPr lang="en-US" dirty="0"/>
            </a:br>
            <a:r>
              <a:rPr lang="en-US" dirty="0"/>
              <a:t>of the Case</a:t>
            </a:r>
          </a:p>
        </p:txBody>
      </p:sp>
      <p:sp>
        <p:nvSpPr>
          <p:cNvPr id="3" name="Content Placeholder 2">
            <a:extLst>
              <a:ext uri="{FF2B5EF4-FFF2-40B4-BE49-F238E27FC236}">
                <a16:creationId xmlns:a16="http://schemas.microsoft.com/office/drawing/2014/main" id="{D7259A9B-46D3-FA64-A794-D7B3A902B62E}"/>
              </a:ext>
            </a:extLst>
          </p:cNvPr>
          <p:cNvSpPr>
            <a:spLocks noGrp="1"/>
          </p:cNvSpPr>
          <p:nvPr>
            <p:ph idx="1"/>
          </p:nvPr>
        </p:nvSpPr>
        <p:spPr/>
        <p:txBody>
          <a:bodyPr/>
          <a:lstStyle/>
          <a:p>
            <a:pPr marL="457200" indent="-457200">
              <a:buFont typeface="+mj-lt"/>
              <a:buAutoNum type="arabicPeriod"/>
            </a:pPr>
            <a:r>
              <a:rPr lang="en-US" dirty="0">
                <a:hlinkClick r:id="rId3"/>
              </a:rPr>
              <a:t>Two arrested on charges of attempted murder of Ophir man | Gold Country Media</a:t>
            </a:r>
            <a:endParaRPr lang="en-US" dirty="0">
              <a:hlinkClick r:id="rId4"/>
            </a:endParaRPr>
          </a:p>
          <a:p>
            <a:pPr marL="457200" indent="-457200">
              <a:buFont typeface="+mj-lt"/>
              <a:buAutoNum type="arabicPeriod"/>
            </a:pPr>
            <a:r>
              <a:rPr lang="en-US" dirty="0">
                <a:hlinkClick r:id="rId4"/>
              </a:rPr>
              <a:t>Court hears of man's 40 hours of fear | Gold Country Media</a:t>
            </a:r>
            <a:endParaRPr lang="en-US" dirty="0"/>
          </a:p>
          <a:p>
            <a:pPr marL="457200" indent="-457200">
              <a:buFont typeface="+mj-lt"/>
              <a:buAutoNum type="arabicPeriod"/>
            </a:pPr>
            <a:r>
              <a:rPr lang="en-US" dirty="0">
                <a:hlinkClick r:id="rId5"/>
              </a:rPr>
              <a:t>Scrutiny of hall follows 3-day lockup | Gold Country Media</a:t>
            </a:r>
            <a:endParaRPr lang="en-US" dirty="0"/>
          </a:p>
          <a:p>
            <a:pPr marL="457200" indent="-457200">
              <a:buFont typeface="+mj-lt"/>
              <a:buAutoNum type="arabicPeriod"/>
            </a:pPr>
            <a:r>
              <a:rPr lang="en-US" dirty="0">
                <a:hlinkClick r:id="rId6"/>
              </a:rPr>
              <a:t>Closing arguments presented in juvenile hall kidnapping trial | Gold Country Media</a:t>
            </a:r>
            <a:endParaRPr lang="en-US" dirty="0"/>
          </a:p>
          <a:p>
            <a:pPr marL="457200" indent="-457200">
              <a:buFont typeface="+mj-lt"/>
              <a:buAutoNum type="arabicPeriod"/>
            </a:pPr>
            <a:r>
              <a:rPr lang="en-US" dirty="0">
                <a:hlinkClick r:id="rId7"/>
              </a:rPr>
              <a:t>Rodriguez found guilty; sentencing set for Oct. 23 | Gold Country Media</a:t>
            </a:r>
            <a:endParaRPr lang="en-US" dirty="0"/>
          </a:p>
          <a:p>
            <a:pPr marL="457200" indent="-457200">
              <a:buFont typeface="+mj-lt"/>
              <a:buAutoNum type="arabicPeriod"/>
            </a:pPr>
            <a:r>
              <a:rPr lang="en-US" dirty="0">
                <a:hlinkClick r:id="rId8"/>
              </a:rPr>
              <a:t>25-years-to-life sentence handed down in kidnap case | Gold Country Media</a:t>
            </a:r>
            <a:endParaRPr lang="en-US" dirty="0"/>
          </a:p>
        </p:txBody>
      </p:sp>
    </p:spTree>
    <p:extLst>
      <p:ext uri="{BB962C8B-B14F-4D97-AF65-F5344CB8AC3E}">
        <p14:creationId xmlns:p14="http://schemas.microsoft.com/office/powerpoint/2010/main" val="3719837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1FA81-7EF4-A490-639E-52BEE5C47BFC}"/>
              </a:ext>
            </a:extLst>
          </p:cNvPr>
          <p:cNvSpPr>
            <a:spLocks noGrp="1"/>
          </p:cNvSpPr>
          <p:nvPr>
            <p:ph type="ctrTitle"/>
          </p:nvPr>
        </p:nvSpPr>
        <p:spPr/>
        <p:txBody>
          <a:bodyPr/>
          <a:lstStyle/>
          <a:p>
            <a:r>
              <a:rPr lang="en-US" dirty="0"/>
              <a:t>Let’s step back and examine what we just covered</a:t>
            </a:r>
          </a:p>
        </p:txBody>
      </p:sp>
      <p:sp>
        <p:nvSpPr>
          <p:cNvPr id="3" name="Subtitle 2">
            <a:extLst>
              <a:ext uri="{FF2B5EF4-FFF2-40B4-BE49-F238E27FC236}">
                <a16:creationId xmlns:a16="http://schemas.microsoft.com/office/drawing/2014/main" id="{5D0B2290-84A5-E295-0065-555920E288DB}"/>
              </a:ext>
            </a:extLst>
          </p:cNvPr>
          <p:cNvSpPr>
            <a:spLocks noGrp="1"/>
          </p:cNvSpPr>
          <p:nvPr>
            <p:ph type="subTitle" idx="1"/>
          </p:nvPr>
        </p:nvSpPr>
        <p:spPr/>
        <p:txBody>
          <a:bodyPr/>
          <a:lstStyle/>
          <a:p>
            <a:r>
              <a:rPr lang="en-US" dirty="0"/>
              <a:t>Go ahead and exhale. </a:t>
            </a:r>
          </a:p>
        </p:txBody>
      </p:sp>
    </p:spTree>
    <p:extLst>
      <p:ext uri="{BB962C8B-B14F-4D97-AF65-F5344CB8AC3E}">
        <p14:creationId xmlns:p14="http://schemas.microsoft.com/office/powerpoint/2010/main" val="3718460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8BDBE5C-BBE9-4E89-BEE5-DEB6EAB87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C549C0-B22D-0F50-50BB-1712DC87595A}"/>
              </a:ext>
            </a:extLst>
          </p:cNvPr>
          <p:cNvSpPr>
            <a:spLocks noGrp="1"/>
          </p:cNvSpPr>
          <p:nvPr>
            <p:ph type="title"/>
          </p:nvPr>
        </p:nvSpPr>
        <p:spPr>
          <a:xfrm>
            <a:off x="643467" y="634946"/>
            <a:ext cx="3689094" cy="5055904"/>
          </a:xfrm>
        </p:spPr>
        <p:txBody>
          <a:bodyPr anchor="ctr">
            <a:normAutofit/>
          </a:bodyPr>
          <a:lstStyle/>
          <a:p>
            <a:pPr algn="r"/>
            <a:r>
              <a:rPr lang="en-US" dirty="0"/>
              <a:t>The Highlights of the Shawn Rodriguez Case</a:t>
            </a:r>
            <a:endParaRPr lang="en-US"/>
          </a:p>
        </p:txBody>
      </p:sp>
      <p:cxnSp>
        <p:nvCxnSpPr>
          <p:cNvPr id="11" name="Straight Connector 10">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FC4168B-AA75-4715-9B96-CF84B170A6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790A59F4-D57F-9E05-5C21-134688F40239}"/>
              </a:ext>
            </a:extLst>
          </p:cNvPr>
          <p:cNvGraphicFramePr>
            <a:graphicFrameLocks noGrp="1"/>
          </p:cNvGraphicFramePr>
          <p:nvPr>
            <p:ph idx="1"/>
            <p:extLst>
              <p:ext uri="{D42A27DB-BD31-4B8C-83A1-F6EECF244321}">
                <p14:modId xmlns:p14="http://schemas.microsoft.com/office/powerpoint/2010/main" val="1797500921"/>
              </p:ext>
            </p:extLst>
          </p:nvPr>
        </p:nvGraphicFramePr>
        <p:xfrm>
          <a:off x="4976031" y="634947"/>
          <a:ext cx="6582555" cy="5121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2224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96C610-FF53-65B2-4EC4-8BC88FA18D66}"/>
              </a:ext>
            </a:extLst>
          </p:cNvPr>
          <p:cNvSpPr>
            <a:spLocks noGrp="1"/>
          </p:cNvSpPr>
          <p:nvPr>
            <p:ph type="title"/>
          </p:nvPr>
        </p:nvSpPr>
        <p:spPr>
          <a:xfrm>
            <a:off x="5172074" y="286603"/>
            <a:ext cx="5983605" cy="1450757"/>
          </a:xfrm>
        </p:spPr>
        <p:txBody>
          <a:bodyPr>
            <a:normAutofit/>
          </a:bodyPr>
          <a:lstStyle/>
          <a:p>
            <a:r>
              <a:rPr lang="en-US" sz="3300">
                <a:latin typeface="Söhne"/>
              </a:rPr>
              <a:t>Placer County Government’s Performance to Date:</a:t>
            </a:r>
            <a:br>
              <a:rPr lang="en-US" sz="3300">
                <a:latin typeface="Söhne"/>
              </a:rPr>
            </a:br>
            <a:endParaRPr lang="en-US" sz="3300"/>
          </a:p>
        </p:txBody>
      </p:sp>
      <p:pic>
        <p:nvPicPr>
          <p:cNvPr id="5" name="Picture 4" descr="Exclamation mark on a yellow background">
            <a:extLst>
              <a:ext uri="{FF2B5EF4-FFF2-40B4-BE49-F238E27FC236}">
                <a16:creationId xmlns:a16="http://schemas.microsoft.com/office/drawing/2014/main" id="{A16CAF6E-500F-696E-1A70-DAA07C92DCBD}"/>
              </a:ext>
            </a:extLst>
          </p:cNvPr>
          <p:cNvPicPr>
            <a:picLocks noChangeAspect="1"/>
          </p:cNvPicPr>
          <p:nvPr/>
        </p:nvPicPr>
        <p:blipFill rotWithShape="1">
          <a:blip r:embed="rId3"/>
          <a:srcRect l="31414" r="18497"/>
          <a:stretch/>
        </p:blipFill>
        <p:spPr>
          <a:xfrm>
            <a:off x="20" y="10"/>
            <a:ext cx="4580077" cy="6857990"/>
          </a:xfrm>
          <a:prstGeom prst="rect">
            <a:avLst/>
          </a:prstGeom>
        </p:spPr>
      </p:pic>
      <p:cxnSp>
        <p:nvCxnSpPr>
          <p:cNvPr id="11" name="Straight Connector 10">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08A9765-2D3C-20F1-FFB8-CB322A61729B}"/>
              </a:ext>
            </a:extLst>
          </p:cNvPr>
          <p:cNvSpPr>
            <a:spLocks noGrp="1"/>
          </p:cNvSpPr>
          <p:nvPr>
            <p:ph idx="1"/>
          </p:nvPr>
        </p:nvSpPr>
        <p:spPr>
          <a:xfrm>
            <a:off x="5172074" y="2108201"/>
            <a:ext cx="5983606" cy="3760891"/>
          </a:xfrm>
        </p:spPr>
        <p:txBody>
          <a:bodyPr>
            <a:normAutofit lnSpcReduction="10000"/>
          </a:bodyPr>
          <a:lstStyle/>
          <a:p>
            <a:pPr lvl="1">
              <a:lnSpc>
                <a:spcPct val="90000"/>
              </a:lnSpc>
              <a:buFont typeface="Arial" panose="020B0604020202020204" pitchFamily="34" charset="0"/>
              <a:buChar char="•"/>
            </a:pPr>
            <a:r>
              <a:rPr lang="en-US" dirty="0">
                <a:latin typeface="Söhne"/>
              </a:rPr>
              <a:t>Ignore and minimize confessions of perjury</a:t>
            </a:r>
          </a:p>
          <a:p>
            <a:pPr lvl="1">
              <a:lnSpc>
                <a:spcPct val="90000"/>
              </a:lnSpc>
              <a:buFont typeface="Arial" panose="020B0604020202020204" pitchFamily="34" charset="0"/>
              <a:buChar char="•"/>
            </a:pPr>
            <a:r>
              <a:rPr lang="en-US" dirty="0">
                <a:latin typeface="Söhne"/>
              </a:rPr>
              <a:t>Ignore jurors stating they were confused by jury instructions and regret their votes</a:t>
            </a:r>
          </a:p>
          <a:p>
            <a:pPr lvl="1">
              <a:lnSpc>
                <a:spcPct val="90000"/>
              </a:lnSpc>
              <a:buFont typeface="Arial" panose="020B0604020202020204" pitchFamily="34" charset="0"/>
              <a:buChar char="•"/>
            </a:pPr>
            <a:r>
              <a:rPr lang="en-US" dirty="0">
                <a:latin typeface="Söhne"/>
              </a:rPr>
              <a:t>Silence eyewitness testimony (Erin’s) which would have exonerated Shawn from kidnapping and conspiracy to commit murder charges</a:t>
            </a:r>
          </a:p>
          <a:p>
            <a:pPr lvl="1">
              <a:lnSpc>
                <a:spcPct val="90000"/>
              </a:lnSpc>
              <a:buFont typeface="Arial" panose="020B0604020202020204" pitchFamily="34" charset="0"/>
              <a:buChar char="•"/>
            </a:pPr>
            <a:r>
              <a:rPr lang="en-US" dirty="0">
                <a:latin typeface="Söhne"/>
              </a:rPr>
              <a:t>Critical information such as Anna’s history of framing young men which would have shown Shawn was Anna’s second victim wasn’t allowed into the trial</a:t>
            </a:r>
          </a:p>
          <a:p>
            <a:pPr lvl="1">
              <a:lnSpc>
                <a:spcPct val="90000"/>
              </a:lnSpc>
              <a:buFont typeface="Arial" panose="020B0604020202020204" pitchFamily="34" charset="0"/>
              <a:buChar char="•"/>
            </a:pPr>
            <a:r>
              <a:rPr lang="en-US" b="0" i="0" dirty="0">
                <a:effectLst/>
                <a:latin typeface="Söhne"/>
              </a:rPr>
              <a:t>The county has failed to enact recent law changes which make the natural and probable consequences doctrine, which sent Shawn to prison for life, no longer valid.</a:t>
            </a:r>
            <a:endParaRPr lang="en-US" dirty="0">
              <a:latin typeface="Söhne"/>
            </a:endParaRPr>
          </a:p>
          <a:p>
            <a:pPr marL="201168" lvl="1" indent="0">
              <a:lnSpc>
                <a:spcPct val="90000"/>
              </a:lnSpc>
              <a:buNone/>
            </a:pPr>
            <a:endParaRPr lang="en-US" dirty="0">
              <a:latin typeface="Söhne"/>
            </a:endParaRPr>
          </a:p>
          <a:p>
            <a:pPr marL="201168" lvl="1" indent="0">
              <a:lnSpc>
                <a:spcPct val="90000"/>
              </a:lnSpc>
              <a:buNone/>
            </a:pPr>
            <a:r>
              <a:rPr lang="en-US" b="1" u="sng" dirty="0">
                <a:latin typeface="Söhne"/>
              </a:rPr>
              <a:t>Shawn therefore deserves immediate release!</a:t>
            </a:r>
            <a:endParaRPr lang="en-US" b="1" i="0" u="sng" dirty="0">
              <a:effectLst/>
              <a:latin typeface="Söhne"/>
            </a:endParaRPr>
          </a:p>
          <a:p>
            <a:pPr>
              <a:lnSpc>
                <a:spcPct val="90000"/>
              </a:lnSpc>
            </a:pPr>
            <a:endParaRPr lang="en-US" sz="1700" dirty="0"/>
          </a:p>
        </p:txBody>
      </p:sp>
    </p:spTree>
    <p:extLst>
      <p:ext uri="{BB962C8B-B14F-4D97-AF65-F5344CB8AC3E}">
        <p14:creationId xmlns:p14="http://schemas.microsoft.com/office/powerpoint/2010/main" val="1349144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87F80-6101-DFD7-9256-F873101F47CA}"/>
              </a:ext>
            </a:extLst>
          </p:cNvPr>
          <p:cNvSpPr>
            <a:spLocks noGrp="1"/>
          </p:cNvSpPr>
          <p:nvPr>
            <p:ph type="ctrTitle"/>
          </p:nvPr>
        </p:nvSpPr>
        <p:spPr/>
        <p:txBody>
          <a:bodyPr>
            <a:normAutofit fontScale="90000"/>
          </a:bodyPr>
          <a:lstStyle/>
          <a:p>
            <a:r>
              <a:rPr lang="en-US" dirty="0"/>
              <a:t>Let’s go deeper and examine each of the main actors in this case.</a:t>
            </a:r>
          </a:p>
        </p:txBody>
      </p:sp>
      <p:sp>
        <p:nvSpPr>
          <p:cNvPr id="3" name="Subtitle 2">
            <a:extLst>
              <a:ext uri="{FF2B5EF4-FFF2-40B4-BE49-F238E27FC236}">
                <a16:creationId xmlns:a16="http://schemas.microsoft.com/office/drawing/2014/main" id="{F6FDF2A9-8425-1124-809D-42D4B9EB26A8}"/>
              </a:ext>
            </a:extLst>
          </p:cNvPr>
          <p:cNvSpPr>
            <a:spLocks noGrp="1"/>
          </p:cNvSpPr>
          <p:nvPr>
            <p:ph type="subTitle" idx="1"/>
          </p:nvPr>
        </p:nvSpPr>
        <p:spPr/>
        <p:txBody>
          <a:bodyPr/>
          <a:lstStyle/>
          <a:p>
            <a:r>
              <a:rPr lang="en-US" dirty="0"/>
              <a:t>Shawn, anna, and nick</a:t>
            </a:r>
          </a:p>
        </p:txBody>
      </p:sp>
    </p:spTree>
    <p:extLst>
      <p:ext uri="{BB962C8B-B14F-4D97-AF65-F5344CB8AC3E}">
        <p14:creationId xmlns:p14="http://schemas.microsoft.com/office/powerpoint/2010/main" val="3211202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42" name="Rectangle 15441">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5444" name="Straight Connector 15443">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5446" name="Rectangle 15445">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A0C7B5-B47E-D1AD-2ECA-73C78BED1EF4}"/>
              </a:ext>
            </a:extLst>
          </p:cNvPr>
          <p:cNvSpPr>
            <a:spLocks noGrp="1"/>
          </p:cNvSpPr>
          <p:nvPr>
            <p:ph type="title"/>
          </p:nvPr>
        </p:nvSpPr>
        <p:spPr>
          <a:xfrm>
            <a:off x="5172074" y="286603"/>
            <a:ext cx="5983605" cy="1450757"/>
          </a:xfrm>
        </p:spPr>
        <p:txBody>
          <a:bodyPr vert="horz" lIns="91440" tIns="45720" rIns="91440" bIns="45720" rtlCol="0" anchor="b">
            <a:normAutofit/>
          </a:bodyPr>
          <a:lstStyle/>
          <a:p>
            <a:r>
              <a:rPr lang="en-US" sz="4800">
                <a:solidFill>
                  <a:schemeClr val="tx1">
                    <a:lumMod val="75000"/>
                    <a:lumOff val="25000"/>
                  </a:schemeClr>
                </a:solidFill>
              </a:rPr>
              <a:t>Shawn Rodriguez</a:t>
            </a:r>
          </a:p>
        </p:txBody>
      </p:sp>
      <p:pic>
        <p:nvPicPr>
          <p:cNvPr id="15362" name="Picture 2">
            <a:extLst>
              <a:ext uri="{FF2B5EF4-FFF2-40B4-BE49-F238E27FC236}">
                <a16:creationId xmlns:a16="http://schemas.microsoft.com/office/drawing/2014/main" id="{5EC3EB31-2003-8B3D-ADAA-EA6D7731FF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62" t="5401" r="15027" b="6666"/>
          <a:stretch/>
        </p:blipFill>
        <p:spPr bwMode="auto">
          <a:xfrm>
            <a:off x="162023" y="150699"/>
            <a:ext cx="4363635" cy="66089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448" name="Straight Connector 15447">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EACD30ED-00F6-D963-8A59-620F87791172}"/>
              </a:ext>
            </a:extLst>
          </p:cNvPr>
          <p:cNvSpPr>
            <a:spLocks noGrp="1"/>
          </p:cNvSpPr>
          <p:nvPr>
            <p:ph type="body" sz="half" idx="2"/>
          </p:nvPr>
        </p:nvSpPr>
        <p:spPr>
          <a:xfrm>
            <a:off x="4791919" y="2108201"/>
            <a:ext cx="7396905" cy="4651410"/>
          </a:xfrm>
        </p:spPr>
        <p:txBody>
          <a:bodyPr vert="horz" lIns="0" tIns="45720" rIns="0" bIns="45720" rtlCol="0">
            <a:normAutofit/>
          </a:bodyPr>
          <a:lstStyle/>
          <a:p>
            <a:pPr marL="285750" indent="-285750">
              <a:lnSpc>
                <a:spcPct val="90000"/>
              </a:lnSpc>
              <a:buFont typeface="Wingdings" panose="05000000000000000000" pitchFamily="2" charset="2"/>
              <a:buChar char="v"/>
            </a:pPr>
            <a:r>
              <a:rPr lang="en-US" sz="1400" dirty="0">
                <a:solidFill>
                  <a:schemeClr val="tx1">
                    <a:lumMod val="75000"/>
                    <a:lumOff val="25000"/>
                  </a:schemeClr>
                </a:solidFill>
              </a:rPr>
              <a:t>Was a 19 year old homeless orphan at the time he get swept into Anna’s crime scene.  Shawn did his best to protect Nick as well as his girlfriend, Erin, and himself, against Anna’s desire to kill.  Anna was armed with a deadly weapon and had framed Shawn for her crimes in the past already.  He had to navigate this carefully so as not to upset her too much, while also sabotaging her efforts to injure or kill Hamman. </a:t>
            </a:r>
          </a:p>
          <a:p>
            <a:pPr marL="285750" indent="-285750">
              <a:lnSpc>
                <a:spcPct val="90000"/>
              </a:lnSpc>
              <a:buFont typeface="Wingdings" panose="05000000000000000000" pitchFamily="2" charset="2"/>
              <a:buChar char="v"/>
            </a:pPr>
            <a:r>
              <a:rPr lang="en-US" sz="1400" dirty="0">
                <a:solidFill>
                  <a:schemeClr val="tx1">
                    <a:lumMod val="75000"/>
                    <a:lumOff val="25000"/>
                  </a:schemeClr>
                </a:solidFill>
              </a:rPr>
              <a:t>Shawn was sent to prison for life for intent to kill that he didn’t have to murder someone who wasn’t even physically harmed and later repeatedly confessed to lying at trial.</a:t>
            </a:r>
          </a:p>
          <a:p>
            <a:pPr marL="285750" indent="-285750">
              <a:lnSpc>
                <a:spcPct val="90000"/>
              </a:lnSpc>
              <a:buFont typeface="Wingdings" panose="05000000000000000000" pitchFamily="2" charset="2"/>
              <a:buChar char="v"/>
            </a:pPr>
            <a:r>
              <a:rPr lang="en-US" sz="1400" dirty="0">
                <a:solidFill>
                  <a:schemeClr val="tx1">
                    <a:lumMod val="75000"/>
                    <a:lumOff val="25000"/>
                  </a:schemeClr>
                </a:solidFill>
              </a:rPr>
              <a:t>Was given over double the prison sentence as Anna Rugg, who was the main perpetrator of the crime, while he was only convicted as her “aider and abettor” but received a harsher punishment despite that fact. </a:t>
            </a:r>
          </a:p>
          <a:p>
            <a:pPr marL="285750" indent="-285750">
              <a:lnSpc>
                <a:spcPct val="90000"/>
              </a:lnSpc>
              <a:buFont typeface="Wingdings" panose="05000000000000000000" pitchFamily="2" charset="2"/>
              <a:buChar char="v"/>
            </a:pPr>
            <a:r>
              <a:rPr lang="en-US" sz="1400" dirty="0">
                <a:solidFill>
                  <a:schemeClr val="tx1">
                    <a:lumMod val="75000"/>
                    <a:lumOff val="25000"/>
                  </a:schemeClr>
                </a:solidFill>
              </a:rPr>
              <a:t>Shawn has earned countless certificates, participated in many different prison programs, and reengaged in countless rehabilitative efforts while incarcerated the last 20+ years</a:t>
            </a:r>
          </a:p>
          <a:p>
            <a:pPr marL="285750" indent="-285750">
              <a:lnSpc>
                <a:spcPct val="90000"/>
              </a:lnSpc>
              <a:buFont typeface="Wingdings" panose="05000000000000000000" pitchFamily="2" charset="2"/>
              <a:buChar char="v"/>
            </a:pPr>
            <a:r>
              <a:rPr lang="en-US" sz="1400" dirty="0">
                <a:solidFill>
                  <a:schemeClr val="tx1">
                    <a:lumMod val="75000"/>
                    <a:lumOff val="25000"/>
                  </a:schemeClr>
                </a:solidFill>
              </a:rPr>
              <a:t>Proudly drug and gang free for his entire prison term</a:t>
            </a:r>
          </a:p>
          <a:p>
            <a:pPr marL="285750" indent="-285750">
              <a:lnSpc>
                <a:spcPct val="90000"/>
              </a:lnSpc>
              <a:buFont typeface="Wingdings" panose="05000000000000000000" pitchFamily="2" charset="2"/>
              <a:buChar char="v"/>
            </a:pPr>
            <a:r>
              <a:rPr lang="en-US" sz="1400" dirty="0">
                <a:solidFill>
                  <a:schemeClr val="tx1">
                    <a:lumMod val="75000"/>
                    <a:lumOff val="25000"/>
                  </a:schemeClr>
                </a:solidFill>
              </a:rPr>
              <a:t>Has read more than 1,000 books while in prison. </a:t>
            </a:r>
          </a:p>
          <a:p>
            <a:pPr marL="285750" indent="-285750">
              <a:lnSpc>
                <a:spcPct val="90000"/>
              </a:lnSpc>
              <a:buFont typeface="Wingdings" panose="05000000000000000000" pitchFamily="2" charset="2"/>
              <a:buChar char="v"/>
            </a:pPr>
            <a:r>
              <a:rPr lang="en-US" sz="1400" dirty="0">
                <a:solidFill>
                  <a:schemeClr val="tx1">
                    <a:lumMod val="75000"/>
                    <a:lumOff val="25000"/>
                  </a:schemeClr>
                </a:solidFill>
              </a:rPr>
              <a:t>Certified as an electrician and ready to work. </a:t>
            </a:r>
          </a:p>
          <a:p>
            <a:pPr marL="285750" indent="-285750">
              <a:lnSpc>
                <a:spcPct val="90000"/>
              </a:lnSpc>
              <a:buFont typeface="Wingdings" panose="05000000000000000000" pitchFamily="2" charset="2"/>
              <a:buChar char="v"/>
            </a:pPr>
            <a:r>
              <a:rPr lang="en-US" sz="1400" dirty="0">
                <a:solidFill>
                  <a:schemeClr val="tx1">
                    <a:lumMod val="75000"/>
                    <a:lumOff val="25000"/>
                  </a:schemeClr>
                </a:solidFill>
              </a:rPr>
              <a:t>Has family to go home to.</a:t>
            </a:r>
          </a:p>
        </p:txBody>
      </p:sp>
    </p:spTree>
    <p:extLst>
      <p:ext uri="{BB962C8B-B14F-4D97-AF65-F5344CB8AC3E}">
        <p14:creationId xmlns:p14="http://schemas.microsoft.com/office/powerpoint/2010/main" val="1304370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549C0-B22D-0F50-50BB-1712DC87595A}"/>
              </a:ext>
            </a:extLst>
          </p:cNvPr>
          <p:cNvSpPr>
            <a:spLocks noGrp="1"/>
          </p:cNvSpPr>
          <p:nvPr>
            <p:ph type="title"/>
          </p:nvPr>
        </p:nvSpPr>
        <p:spPr/>
        <p:txBody>
          <a:bodyPr/>
          <a:lstStyle/>
          <a:p>
            <a:r>
              <a:rPr lang="en-US" dirty="0"/>
              <a:t>Anna Rugg</a:t>
            </a:r>
          </a:p>
        </p:txBody>
      </p:sp>
      <p:sp>
        <p:nvSpPr>
          <p:cNvPr id="3" name="Content Placeholder 2">
            <a:extLst>
              <a:ext uri="{FF2B5EF4-FFF2-40B4-BE49-F238E27FC236}">
                <a16:creationId xmlns:a16="http://schemas.microsoft.com/office/drawing/2014/main" id="{D7259A9B-46D3-FA64-A794-D7B3A902B62E}"/>
              </a:ext>
            </a:extLst>
          </p:cNvPr>
          <p:cNvSpPr>
            <a:spLocks noGrp="1"/>
          </p:cNvSpPr>
          <p:nvPr>
            <p:ph idx="1"/>
          </p:nvPr>
        </p:nvSpPr>
        <p:spPr>
          <a:xfrm>
            <a:off x="162046" y="2108201"/>
            <a:ext cx="11771453" cy="4142128"/>
          </a:xfrm>
        </p:spPr>
        <p:txBody>
          <a:bodyPr>
            <a:normAutofit fontScale="85000" lnSpcReduction="20000"/>
          </a:bodyPr>
          <a:lstStyle/>
          <a:p>
            <a:r>
              <a:rPr lang="en-US" b="0" i="0" dirty="0">
                <a:solidFill>
                  <a:srgbClr val="343541"/>
                </a:solidFill>
                <a:effectLst/>
                <a:latin typeface="Söhne"/>
              </a:rPr>
              <a:t>Anna Rugg was the "mastermind" of the crime - this is the verbiage of the victim, Nick Hamman. He said that Anna was the mastermind, not Shawn, when an attorney interviewed him in 2022, while Nick was in jail for evading his Meghan’s Law requirements, as a registered sex offender/pedophile.</a:t>
            </a:r>
          </a:p>
          <a:p>
            <a:r>
              <a:rPr lang="en-US" b="0" i="0" dirty="0">
                <a:solidFill>
                  <a:srgbClr val="343541"/>
                </a:solidFill>
                <a:effectLst/>
                <a:latin typeface="Söhne"/>
              </a:rPr>
              <a:t>Anna framed Shawn for a robbery he wasn't even there for, at a church, a week or two prior to the Hamman incident. </a:t>
            </a:r>
          </a:p>
          <a:p>
            <a:r>
              <a:rPr lang="en-US" b="0" i="0" dirty="0">
                <a:solidFill>
                  <a:srgbClr val="343541"/>
                </a:solidFill>
                <a:effectLst/>
                <a:latin typeface="Söhne"/>
              </a:rPr>
              <a:t>Also, Anna had a well documented history of trying to get young MALES to be around while she committed a crime so if police showed up and caught her she could blame the male and claim innocence, and be perhaps more believed because she was technically female (though she had a shaved head, wore men's clothes, and now identifies as a transgender man, "CJ"). This is all documented in the Recorder’s Transcripts, available on </a:t>
            </a:r>
            <a:r>
              <a:rPr lang="en-US" b="0" i="0" dirty="0">
                <a:solidFill>
                  <a:srgbClr val="343541"/>
                </a:solidFill>
                <a:effectLst/>
                <a:latin typeface="Söhne"/>
                <a:hlinkClick r:id="rId3"/>
              </a:rPr>
              <a:t>www.helpfreeshawn.com</a:t>
            </a:r>
            <a:r>
              <a:rPr lang="en-US" b="0" i="0" dirty="0">
                <a:solidFill>
                  <a:srgbClr val="343541"/>
                </a:solidFill>
                <a:effectLst/>
                <a:latin typeface="Söhne"/>
              </a:rPr>
              <a:t>.   Many young men came forward with reports that Anna had tried to frame them for her crimes, too.</a:t>
            </a:r>
          </a:p>
          <a:p>
            <a:r>
              <a:rPr lang="en-US" b="0" i="0" dirty="0">
                <a:solidFill>
                  <a:srgbClr val="343541"/>
                </a:solidFill>
                <a:effectLst/>
                <a:latin typeface="Söhne"/>
              </a:rPr>
              <a:t>Anna also wrote a note claiming Shawn had kidnapped her; she left this in a gas station. She was literally trying to frame Shawn for her repeated crimes and the system basically let her do so. </a:t>
            </a:r>
          </a:p>
          <a:p>
            <a:r>
              <a:rPr lang="en-US" dirty="0">
                <a:solidFill>
                  <a:srgbClr val="343541"/>
                </a:solidFill>
                <a:latin typeface="Söhne"/>
              </a:rPr>
              <a:t>Anna was armed with a deadly weapon—a very large knife.</a:t>
            </a:r>
          </a:p>
          <a:p>
            <a:r>
              <a:rPr lang="en-US" dirty="0">
                <a:solidFill>
                  <a:srgbClr val="343541"/>
                </a:solidFill>
                <a:latin typeface="Söhne"/>
              </a:rPr>
              <a:t>Anna began discussing plans to kill Shawn in addition to Nick in front of Erin, who was an eyewitness to many of the crimes that occurred though Erin was later scared into silence. </a:t>
            </a:r>
            <a:endParaRPr lang="en-US" dirty="0"/>
          </a:p>
        </p:txBody>
      </p:sp>
    </p:spTree>
    <p:extLst>
      <p:ext uri="{BB962C8B-B14F-4D97-AF65-F5344CB8AC3E}">
        <p14:creationId xmlns:p14="http://schemas.microsoft.com/office/powerpoint/2010/main" val="1425140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22B33-47CD-6AFB-6C0E-678833553DBD}"/>
              </a:ext>
            </a:extLst>
          </p:cNvPr>
          <p:cNvSpPr>
            <a:spLocks noGrp="1"/>
          </p:cNvSpPr>
          <p:nvPr>
            <p:ph type="ctrTitle"/>
          </p:nvPr>
        </p:nvSpPr>
        <p:spPr/>
        <p:txBody>
          <a:bodyPr/>
          <a:lstStyle/>
          <a:p>
            <a:r>
              <a:rPr lang="en-US" dirty="0"/>
              <a:t>First, please allow me to introduce myself</a:t>
            </a:r>
          </a:p>
        </p:txBody>
      </p:sp>
    </p:spTree>
    <p:extLst>
      <p:ext uri="{BB962C8B-B14F-4D97-AF65-F5344CB8AC3E}">
        <p14:creationId xmlns:p14="http://schemas.microsoft.com/office/powerpoint/2010/main" val="3648484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56" name="Rectangle 14355">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C549C0-B22D-0F50-50BB-1712DC87595A}"/>
              </a:ext>
            </a:extLst>
          </p:cNvPr>
          <p:cNvSpPr>
            <a:spLocks noGrp="1"/>
          </p:cNvSpPr>
          <p:nvPr>
            <p:ph type="title"/>
          </p:nvPr>
        </p:nvSpPr>
        <p:spPr>
          <a:xfrm>
            <a:off x="1097280" y="286603"/>
            <a:ext cx="6437363" cy="1450757"/>
          </a:xfrm>
        </p:spPr>
        <p:txBody>
          <a:bodyPr>
            <a:normAutofit/>
          </a:bodyPr>
          <a:lstStyle/>
          <a:p>
            <a:r>
              <a:rPr lang="en-US"/>
              <a:t>Nicholas Hamman</a:t>
            </a:r>
          </a:p>
        </p:txBody>
      </p:sp>
      <p:cxnSp>
        <p:nvCxnSpPr>
          <p:cNvPr id="14358" name="Straight Connector 14357">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5846"/>
            <a:ext cx="62179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7259A9B-46D3-FA64-A794-D7B3A902B62E}"/>
              </a:ext>
            </a:extLst>
          </p:cNvPr>
          <p:cNvSpPr>
            <a:spLocks noGrp="1"/>
          </p:cNvSpPr>
          <p:nvPr>
            <p:ph idx="1"/>
          </p:nvPr>
        </p:nvSpPr>
        <p:spPr>
          <a:xfrm>
            <a:off x="81022" y="1895847"/>
            <a:ext cx="9662545" cy="4504948"/>
          </a:xfrm>
        </p:spPr>
        <p:txBody>
          <a:bodyPr>
            <a:normAutofit/>
          </a:bodyPr>
          <a:lstStyle/>
          <a:p>
            <a:pPr>
              <a:lnSpc>
                <a:spcPct val="100000"/>
              </a:lnSpc>
              <a:buFont typeface="Arial" panose="020B0604020202020204" pitchFamily="34" charset="0"/>
              <a:buChar char="•"/>
            </a:pPr>
            <a:r>
              <a:rPr lang="en-US" sz="1800" b="0" i="0" dirty="0">
                <a:effectLst/>
                <a:latin typeface="Söhne"/>
              </a:rPr>
              <a:t>Nick's Statement: “Anna Rugg </a:t>
            </a:r>
            <a:r>
              <a:rPr lang="en-US" sz="1800" dirty="0">
                <a:latin typeface="Söhne"/>
              </a:rPr>
              <a:t>w</a:t>
            </a:r>
            <a:r>
              <a:rPr lang="en-US" sz="1800" b="0" i="0" dirty="0">
                <a:effectLst/>
                <a:latin typeface="Söhne"/>
              </a:rPr>
              <a:t>as the Mastermind, not Shawn.”</a:t>
            </a:r>
          </a:p>
          <a:p>
            <a:pPr>
              <a:lnSpc>
                <a:spcPct val="100000"/>
              </a:lnSpc>
              <a:buFont typeface="Arial" panose="020B0604020202020204" pitchFamily="34" charset="0"/>
              <a:buChar char="•"/>
            </a:pPr>
            <a:r>
              <a:rPr lang="en-US" sz="1800" b="0" i="0" dirty="0">
                <a:effectLst/>
                <a:latin typeface="Söhne"/>
              </a:rPr>
              <a:t>Nick's severe paranoid schizophrenia raises questions about the credibility of his testimony</a:t>
            </a:r>
            <a:r>
              <a:rPr lang="en-US" sz="1800" dirty="0">
                <a:latin typeface="Söhne"/>
              </a:rPr>
              <a:t>, in general.</a:t>
            </a:r>
            <a:endParaRPr lang="en-US" sz="1800" b="0" i="0" dirty="0">
              <a:effectLst/>
              <a:latin typeface="Söhne"/>
            </a:endParaRPr>
          </a:p>
          <a:p>
            <a:pPr>
              <a:lnSpc>
                <a:spcPct val="100000"/>
              </a:lnSpc>
              <a:buFont typeface="Arial" panose="020B0604020202020204" pitchFamily="34" charset="0"/>
              <a:buChar char="•"/>
            </a:pPr>
            <a:r>
              <a:rPr lang="en-US" sz="1800" dirty="0">
                <a:effectLst/>
                <a:latin typeface="Segoe UI" panose="020B0502040204020203" pitchFamily="34" charset="0"/>
                <a:ea typeface="Times New Roman" panose="02020603050405020304" pitchFamily="18" charset="0"/>
                <a:cs typeface="Times New Roman" panose="02020603050405020304" pitchFamily="18" charset="0"/>
              </a:rPr>
              <a:t>Nick Hamman, the victim of the crime, was Anna's boyfriend. He was 39 years old, and she was a 19-year-old at the time. </a:t>
            </a:r>
          </a:p>
          <a:p>
            <a:pPr>
              <a:lnSpc>
                <a:spcPct val="100000"/>
              </a:lnSpc>
              <a:buFont typeface="Arial" panose="020B0604020202020204" pitchFamily="34" charset="0"/>
              <a:buChar char="•"/>
            </a:pPr>
            <a:r>
              <a:rPr lang="en-US" sz="1800" dirty="0">
                <a:effectLst/>
                <a:latin typeface="Segoe UI" panose="020B0502040204020203" pitchFamily="34" charset="0"/>
                <a:ea typeface="Times New Roman" panose="02020603050405020304" pitchFamily="18" charset="0"/>
                <a:cs typeface="Times New Roman" panose="02020603050405020304" pitchFamily="18" charset="0"/>
              </a:rPr>
              <a:t>Anna told Shawn Nick had harmed her by burning her with a cigarette. Shawn also witnessed Nick making unwanted sexual advances at Anna. Nick was also a convicted child molester</a:t>
            </a:r>
            <a:r>
              <a:rPr lang="en-US" sz="1800" dirty="0">
                <a:latin typeface="Segoe UI" panose="020B0502040204020203" pitchFamily="34" charset="0"/>
                <a:ea typeface="Times New Roman" panose="02020603050405020304" pitchFamily="18" charset="0"/>
                <a:cs typeface="Times New Roman" panose="02020603050405020304" pitchFamily="18" charset="0"/>
              </a:rPr>
              <a:t>: a</a:t>
            </a:r>
            <a:r>
              <a:rPr lang="en-US" sz="1800" dirty="0">
                <a:effectLst/>
                <a:latin typeface="Segoe UI" panose="020B0502040204020203" pitchFamily="34" charset="0"/>
                <a:ea typeface="Times New Roman" panose="02020603050405020304" pitchFamily="18" charset="0"/>
                <a:cs typeface="Times New Roman" panose="02020603050405020304" pitchFamily="18" charset="0"/>
              </a:rPr>
              <a:t> pedophile. </a:t>
            </a:r>
          </a:p>
          <a:p>
            <a:pPr>
              <a:lnSpc>
                <a:spcPct val="100000"/>
              </a:lnSpc>
              <a:buFont typeface="Arial" panose="020B0604020202020204" pitchFamily="34" charset="0"/>
              <a:buChar char="•"/>
            </a:pPr>
            <a:r>
              <a:rPr lang="en-US" sz="1800" dirty="0">
                <a:effectLst/>
                <a:latin typeface="Segoe UI" panose="020B0502040204020203" pitchFamily="34" charset="0"/>
                <a:ea typeface="Times New Roman" panose="02020603050405020304" pitchFamily="18" charset="0"/>
                <a:cs typeface="Times New Roman" panose="02020603050405020304" pitchFamily="18" charset="0"/>
              </a:rPr>
              <a:t>When Anna told Shawn she wanted to rob her boyfriend and wanted Shawn to be "around" to help protect her, although Shawn had only known Anna about three weeks at that time, he agreed to be there. </a:t>
            </a:r>
          </a:p>
          <a:p>
            <a:pPr marL="0" indent="0">
              <a:lnSpc>
                <a:spcPct val="100000"/>
              </a:lnSpc>
              <a:buNone/>
            </a:pPr>
            <a:endParaRPr lang="en-US" sz="900" dirty="0"/>
          </a:p>
        </p:txBody>
      </p:sp>
      <p:pic>
        <p:nvPicPr>
          <p:cNvPr id="14338" name="Picture 2">
            <a:extLst>
              <a:ext uri="{FF2B5EF4-FFF2-40B4-BE49-F238E27FC236}">
                <a16:creationId xmlns:a16="http://schemas.microsoft.com/office/drawing/2014/main" id="{AAFD6C13-0C13-E49F-039B-AE83B24260E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743567" y="870374"/>
            <a:ext cx="2366728" cy="51172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0" name="Rectangle 14359">
            <a:extLst>
              <a:ext uri="{FF2B5EF4-FFF2-40B4-BE49-F238E27FC236}">
                <a16:creationId xmlns:a16="http://schemas.microsoft.com/office/drawing/2014/main" id="{FEC9799F-A0B8-45B9-8164-71F283892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438058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549C0-B22D-0F50-50BB-1712DC87595A}"/>
              </a:ext>
            </a:extLst>
          </p:cNvPr>
          <p:cNvSpPr>
            <a:spLocks noGrp="1"/>
          </p:cNvSpPr>
          <p:nvPr>
            <p:ph type="title"/>
          </p:nvPr>
        </p:nvSpPr>
        <p:spPr>
          <a:xfrm>
            <a:off x="1097280" y="286603"/>
            <a:ext cx="6437363" cy="1450757"/>
          </a:xfrm>
        </p:spPr>
        <p:txBody>
          <a:bodyPr>
            <a:normAutofit/>
          </a:bodyPr>
          <a:lstStyle/>
          <a:p>
            <a:r>
              <a:rPr lang="en-US" dirty="0"/>
              <a:t>Nicholas Hamman (continued)</a:t>
            </a:r>
          </a:p>
        </p:txBody>
      </p:sp>
      <p:sp>
        <p:nvSpPr>
          <p:cNvPr id="3" name="Content Placeholder 2">
            <a:extLst>
              <a:ext uri="{FF2B5EF4-FFF2-40B4-BE49-F238E27FC236}">
                <a16:creationId xmlns:a16="http://schemas.microsoft.com/office/drawing/2014/main" id="{D7259A9B-46D3-FA64-A794-D7B3A902B62E}"/>
              </a:ext>
            </a:extLst>
          </p:cNvPr>
          <p:cNvSpPr>
            <a:spLocks noGrp="1"/>
          </p:cNvSpPr>
          <p:nvPr>
            <p:ph idx="1"/>
          </p:nvPr>
        </p:nvSpPr>
        <p:spPr>
          <a:xfrm>
            <a:off x="81022" y="1895847"/>
            <a:ext cx="9662545" cy="4504948"/>
          </a:xfrm>
        </p:spPr>
        <p:txBody>
          <a:bodyPr>
            <a:normAutofit/>
          </a:bodyPr>
          <a:lstStyle/>
          <a:p>
            <a:pPr>
              <a:lnSpc>
                <a:spcPct val="100000"/>
              </a:lnSpc>
              <a:buFont typeface="Arial" panose="020B0604020202020204" pitchFamily="34" charset="0"/>
              <a:buChar char="•"/>
            </a:pPr>
            <a:r>
              <a:rPr lang="en-US" sz="1600" dirty="0">
                <a:effectLst/>
                <a:latin typeface="Segoe UI" panose="020B0502040204020203" pitchFamily="34" charset="0"/>
                <a:ea typeface="Times New Roman" panose="02020603050405020304" pitchFamily="18" charset="0"/>
                <a:cs typeface="Times New Roman" panose="02020603050405020304" pitchFamily="18" charset="0"/>
              </a:rPr>
              <a:t>Anna took Nick to an abandoned juvenile hall. Shawn was in the same building with his pregnant girlfriend at the time, Erin. While Erin and Shawn were walking around exploring this abandoned building, Anna shoved Nick in a holding cell from which he could not escape. She alone kidnapped Nick Hamman but later, Shawn received a life sentence for kidnapping when he wasn't even physically present when it was done. </a:t>
            </a:r>
            <a:r>
              <a:rPr lang="en-US" sz="1600" dirty="0">
                <a:latin typeface="Segoe UI" panose="020B0502040204020203" pitchFamily="34" charset="0"/>
                <a:ea typeface="Times New Roman" panose="02020603050405020304" pitchFamily="18" charset="0"/>
                <a:cs typeface="Times New Roman" panose="02020603050405020304" pitchFamily="18" charset="0"/>
              </a:rPr>
              <a:t>Shawn</a:t>
            </a:r>
            <a:r>
              <a:rPr lang="en-US" sz="1600" dirty="0">
                <a:effectLst/>
                <a:latin typeface="Segoe UI" panose="020B0502040204020203" pitchFamily="34" charset="0"/>
                <a:ea typeface="Times New Roman" panose="02020603050405020304" pitchFamily="18" charset="0"/>
                <a:cs typeface="Times New Roman" panose="02020603050405020304" pitchFamily="18" charset="0"/>
              </a:rPr>
              <a:t> was in a separate building and could not see or hear anything that was happening. Also, Shawn tried to get Nick out of there when Anna wasn't looking.</a:t>
            </a:r>
          </a:p>
          <a:p>
            <a:pPr marL="0" marR="0">
              <a:lnSpc>
                <a:spcPct val="100000"/>
              </a:lnSpc>
              <a:spcBef>
                <a:spcPts val="0"/>
              </a:spcBef>
              <a:spcAft>
                <a:spcPts val="0"/>
              </a:spcAft>
            </a:pPr>
            <a:r>
              <a:rPr lang="en-US" sz="1600" dirty="0">
                <a:effectLst/>
                <a:latin typeface="Segoe UI" panose="020B0502040204020203" pitchFamily="34" charset="0"/>
                <a:ea typeface="Times New Roman" panose="02020603050405020304" pitchFamily="18" charset="0"/>
                <a:cs typeface="Times New Roman" panose="02020603050405020304" pitchFamily="18" charset="0"/>
              </a:rPr>
              <a:t> </a:t>
            </a:r>
          </a:p>
          <a:p>
            <a:pPr>
              <a:lnSpc>
                <a:spcPct val="100000"/>
              </a:lnSpc>
              <a:spcBef>
                <a:spcPts val="0"/>
              </a:spcBef>
              <a:spcAft>
                <a:spcPts val="0"/>
              </a:spcAft>
              <a:buFont typeface="Arial" panose="020B0604020202020204" pitchFamily="34" charset="0"/>
              <a:buChar char="•"/>
            </a:pPr>
            <a:r>
              <a:rPr lang="en-US" sz="1600" dirty="0">
                <a:effectLst/>
                <a:latin typeface="Segoe UI" panose="020B0502040204020203" pitchFamily="34" charset="0"/>
                <a:ea typeface="Times New Roman" panose="02020603050405020304" pitchFamily="18" charset="0"/>
                <a:cs typeface="Times New Roman" panose="02020603050405020304" pitchFamily="18" charset="0"/>
              </a:rPr>
              <a:t>Nick Hamman was stuck in a holding cell. Anna and Shawn left the building. </a:t>
            </a:r>
            <a:r>
              <a:rPr lang="en-US" sz="1600" dirty="0">
                <a:latin typeface="Segoe UI" panose="020B0502040204020203" pitchFamily="34" charset="0"/>
                <a:ea typeface="Times New Roman" panose="02020603050405020304" pitchFamily="18" charset="0"/>
                <a:cs typeface="Times New Roman" panose="02020603050405020304" pitchFamily="18" charset="0"/>
              </a:rPr>
              <a:t>Nick</a:t>
            </a:r>
            <a:r>
              <a:rPr lang="en-US" sz="1600" dirty="0">
                <a:effectLst/>
                <a:latin typeface="Segoe UI" panose="020B0502040204020203" pitchFamily="34" charset="0"/>
                <a:ea typeface="Times New Roman" panose="02020603050405020304" pitchFamily="18" charset="0"/>
                <a:cs typeface="Times New Roman" panose="02020603050405020304" pitchFamily="18" charset="0"/>
              </a:rPr>
              <a:t> decided to set off a water sprinkler in the room, because he figured local authorities would be alerted - fire or police --but they weren't. So, there he was, trapped in a room, with water pouring in. Of course, the water escaped through the bottom of the door. The room was not watertight. </a:t>
            </a:r>
          </a:p>
          <a:p>
            <a:pPr>
              <a:lnSpc>
                <a:spcPct val="100000"/>
              </a:lnSpc>
              <a:spcBef>
                <a:spcPts val="0"/>
              </a:spcBef>
              <a:spcAft>
                <a:spcPts val="0"/>
              </a:spcAft>
              <a:buFont typeface="Arial" panose="020B0604020202020204" pitchFamily="34" charset="0"/>
              <a:buChar char="•"/>
            </a:pPr>
            <a:endParaRPr lang="en-US" sz="1600" dirty="0">
              <a:latin typeface="Segoe UI" panose="020B0502040204020203" pitchFamily="34" charset="0"/>
              <a:ea typeface="Times New Roman" panose="02020603050405020304" pitchFamily="18" charset="0"/>
              <a:cs typeface="Times New Roman" panose="02020603050405020304" pitchFamily="18" charset="0"/>
            </a:endParaRPr>
          </a:p>
          <a:p>
            <a:pPr>
              <a:lnSpc>
                <a:spcPct val="100000"/>
              </a:lnSpc>
              <a:spcBef>
                <a:spcPts val="0"/>
              </a:spcBef>
              <a:spcAft>
                <a:spcPts val="0"/>
              </a:spcAft>
              <a:buFont typeface="Arial" panose="020B0604020202020204" pitchFamily="34" charset="0"/>
              <a:buChar char="•"/>
            </a:pPr>
            <a:r>
              <a:rPr lang="en-US" sz="1600" dirty="0">
                <a:effectLst/>
                <a:latin typeface="Segoe UI" panose="020B0502040204020203" pitchFamily="34" charset="0"/>
                <a:ea typeface="Times New Roman" panose="02020603050405020304" pitchFamily="18" charset="0"/>
                <a:cs typeface="Times New Roman" panose="02020603050405020304" pitchFamily="18" charset="0"/>
              </a:rPr>
              <a:t>At trial, Nick lied and said the water got up to his neck, implying he was close to complete drowning. That was a lie, to which Nick later confessed to 4 times in writing to Placer County, CA authorities. They swept his confession of perjury under the rug and let Shawn continue to rot in prison over Hamman's lies. It has been 8 years since Nick wrote those letters which Placer County did not handle properly.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n-US" sz="900" dirty="0"/>
          </a:p>
        </p:txBody>
      </p:sp>
      <p:pic>
        <p:nvPicPr>
          <p:cNvPr id="14338" name="Picture 2">
            <a:extLst>
              <a:ext uri="{FF2B5EF4-FFF2-40B4-BE49-F238E27FC236}">
                <a16:creationId xmlns:a16="http://schemas.microsoft.com/office/drawing/2014/main" id="{AAFD6C13-0C13-E49F-039B-AE83B24260E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743567" y="870374"/>
            <a:ext cx="2366728" cy="51172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44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1" name="Rectangle 1127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1273" name="Straight Connector 1127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1275" name="Rectangle 11274">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277" name="Rectangle 11276">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9919"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1964D24-643C-0EF4-B6EC-6AE11F5F6B18}"/>
              </a:ext>
            </a:extLst>
          </p:cNvPr>
          <p:cNvSpPr>
            <a:spLocks noGrp="1"/>
          </p:cNvSpPr>
          <p:nvPr>
            <p:ph type="title"/>
          </p:nvPr>
        </p:nvSpPr>
        <p:spPr>
          <a:xfrm>
            <a:off x="492370" y="516836"/>
            <a:ext cx="3084844" cy="1961086"/>
          </a:xfrm>
        </p:spPr>
        <p:txBody>
          <a:bodyPr vert="horz" lIns="91440" tIns="45720" rIns="91440" bIns="45720" rtlCol="0" anchor="b">
            <a:normAutofit/>
          </a:bodyPr>
          <a:lstStyle/>
          <a:p>
            <a:r>
              <a:rPr lang="en-US" sz="4000"/>
              <a:t>Letter from Nicholas Hamman</a:t>
            </a:r>
          </a:p>
        </p:txBody>
      </p:sp>
      <p:cxnSp>
        <p:nvCxnSpPr>
          <p:cNvPr id="11279" name="Straight Connector 11278">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752" y="2638787"/>
            <a:ext cx="2743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FE0186D6-4B23-41AA-CA98-0AA20F1D3331}"/>
              </a:ext>
            </a:extLst>
          </p:cNvPr>
          <p:cNvSpPr>
            <a:spLocks noGrp="1"/>
          </p:cNvSpPr>
          <p:nvPr>
            <p:ph type="body" sz="half" idx="2"/>
          </p:nvPr>
        </p:nvSpPr>
        <p:spPr>
          <a:xfrm>
            <a:off x="571752" y="2799654"/>
            <a:ext cx="3005462" cy="3189665"/>
          </a:xfrm>
        </p:spPr>
        <p:txBody>
          <a:bodyPr vert="horz" lIns="0" tIns="45720" rIns="0" bIns="45720" rtlCol="0">
            <a:normAutofit/>
          </a:bodyPr>
          <a:lstStyle/>
          <a:p>
            <a:pPr>
              <a:lnSpc>
                <a:spcPct val="100000"/>
              </a:lnSpc>
            </a:pPr>
            <a:r>
              <a:rPr lang="en-US" dirty="0"/>
              <a:t>“Let me come right to the point. I perjured myself in a  trial against two different defendants, back in 2003; but I’m a Christian now in your county…I lied about how deep the water in the cell got. It didn’t get up to my neck it only got up to my lower part of my thighs.”</a:t>
            </a:r>
            <a:endParaRPr lang="en-US"/>
          </a:p>
        </p:txBody>
      </p:sp>
      <p:pic>
        <p:nvPicPr>
          <p:cNvPr id="11266" name="Picture 2" descr="A letter from a person&#10;&#10;Description automatically generated">
            <a:extLst>
              <a:ext uri="{FF2B5EF4-FFF2-40B4-BE49-F238E27FC236}">
                <a16:creationId xmlns:a16="http://schemas.microsoft.com/office/drawing/2014/main" id="{FC497682-9E14-2F2A-B94A-68BEA16C061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09922" y="640080"/>
            <a:ext cx="4462272" cy="55778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807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19" name="Rectangle 12318">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321" name="Straight Connector 12320">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2323" name="Rectangle 12322">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325" name="Rectangle 12324">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9919"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58297FD-5F23-3C4E-B204-EA60145E58B2}"/>
              </a:ext>
            </a:extLst>
          </p:cNvPr>
          <p:cNvSpPr>
            <a:spLocks noGrp="1"/>
          </p:cNvSpPr>
          <p:nvPr>
            <p:ph type="title"/>
          </p:nvPr>
        </p:nvSpPr>
        <p:spPr>
          <a:xfrm>
            <a:off x="492370" y="516836"/>
            <a:ext cx="3084844" cy="1961086"/>
          </a:xfrm>
        </p:spPr>
        <p:txBody>
          <a:bodyPr vert="horz" lIns="91440" tIns="45720" rIns="91440" bIns="45720" rtlCol="0" anchor="b">
            <a:normAutofit/>
          </a:bodyPr>
          <a:lstStyle/>
          <a:p>
            <a:r>
              <a:rPr lang="en-US" sz="3400"/>
              <a:t>Another of Nick Hamman’s Letters</a:t>
            </a:r>
          </a:p>
        </p:txBody>
      </p:sp>
      <p:cxnSp>
        <p:nvCxnSpPr>
          <p:cNvPr id="12327" name="Straight Connector 12326">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752" y="2638787"/>
            <a:ext cx="2743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35CA29B5-E285-4887-8DFE-23BBAA209F80}"/>
              </a:ext>
            </a:extLst>
          </p:cNvPr>
          <p:cNvSpPr>
            <a:spLocks noGrp="1"/>
          </p:cNvSpPr>
          <p:nvPr>
            <p:ph type="body" sz="half" idx="2"/>
          </p:nvPr>
        </p:nvSpPr>
        <p:spPr>
          <a:xfrm>
            <a:off x="571752" y="2799654"/>
            <a:ext cx="3005462" cy="3189665"/>
          </a:xfrm>
        </p:spPr>
        <p:txBody>
          <a:bodyPr vert="horz" lIns="0" tIns="45720" rIns="0" bIns="45720" rtlCol="0">
            <a:normAutofit/>
          </a:bodyPr>
          <a:lstStyle/>
          <a:p>
            <a:pPr>
              <a:lnSpc>
                <a:spcPct val="100000"/>
              </a:lnSpc>
            </a:pPr>
            <a:r>
              <a:rPr lang="en-US" dirty="0"/>
              <a:t>“Mabey you </a:t>
            </a:r>
            <a:r>
              <a:rPr lang="en-US" dirty="0" err="1"/>
              <a:t>did’nt</a:t>
            </a:r>
            <a:r>
              <a:rPr lang="en-US" dirty="0"/>
              <a:t> understand but I perjured myself in the Anna Rugg and Shawn Rodriguez cases…I’m also the victim in the case.”</a:t>
            </a:r>
          </a:p>
        </p:txBody>
      </p:sp>
      <p:pic>
        <p:nvPicPr>
          <p:cNvPr id="12290" name="Picture 2">
            <a:extLst>
              <a:ext uri="{FF2B5EF4-FFF2-40B4-BE49-F238E27FC236}">
                <a16:creationId xmlns:a16="http://schemas.microsoft.com/office/drawing/2014/main" id="{568C8EEB-D8FB-0F22-8786-786377F911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612" b="17193"/>
          <a:stretch/>
        </p:blipFill>
        <p:spPr bwMode="auto">
          <a:xfrm>
            <a:off x="5075772" y="640080"/>
            <a:ext cx="6130571" cy="55778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4188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43" name="Rectangle 1334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345" name="Straight Connector 1334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3347" name="Rectangle 13346">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349" name="Rectangle 13348">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9919"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A88D31D-15BD-979A-C6A8-DC746981316E}"/>
              </a:ext>
            </a:extLst>
          </p:cNvPr>
          <p:cNvSpPr>
            <a:spLocks noGrp="1"/>
          </p:cNvSpPr>
          <p:nvPr>
            <p:ph type="title"/>
          </p:nvPr>
        </p:nvSpPr>
        <p:spPr>
          <a:xfrm>
            <a:off x="492370" y="516836"/>
            <a:ext cx="3084844" cy="1961086"/>
          </a:xfrm>
        </p:spPr>
        <p:txBody>
          <a:bodyPr vert="horz" lIns="91440" tIns="45720" rIns="91440" bIns="45720" rtlCol="0" anchor="b">
            <a:normAutofit/>
          </a:bodyPr>
          <a:lstStyle/>
          <a:p>
            <a:r>
              <a:rPr lang="en-US" sz="4000"/>
              <a:t>Another Letter from Hamman</a:t>
            </a:r>
          </a:p>
        </p:txBody>
      </p:sp>
      <p:cxnSp>
        <p:nvCxnSpPr>
          <p:cNvPr id="13351" name="Straight Connector 13350">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752" y="2638787"/>
            <a:ext cx="2743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50A69AF-C2F5-4656-BD8F-1C4FE86AE3A5}"/>
              </a:ext>
            </a:extLst>
          </p:cNvPr>
          <p:cNvSpPr>
            <a:spLocks noGrp="1"/>
          </p:cNvSpPr>
          <p:nvPr>
            <p:ph type="body" sz="half" idx="2"/>
          </p:nvPr>
        </p:nvSpPr>
        <p:spPr>
          <a:xfrm>
            <a:off x="571752" y="2799654"/>
            <a:ext cx="3005462" cy="3189665"/>
          </a:xfrm>
        </p:spPr>
        <p:txBody>
          <a:bodyPr vert="horz" lIns="0" tIns="45720" rIns="0" bIns="45720" rtlCol="0">
            <a:normAutofit/>
          </a:bodyPr>
          <a:lstStyle/>
          <a:p>
            <a:pPr>
              <a:lnSpc>
                <a:spcPct val="90000"/>
              </a:lnSpc>
            </a:pPr>
            <a:r>
              <a:rPr lang="en-US" dirty="0"/>
              <a:t>“If you want to know what exactly I perjured myself about I suggest you have your lawyer come see me.  I saw the Placer County DA’s investigator on Friday 4-24-2015 and I told him what I lied about and he said nothing would come of it cause their appeals are all over. I’m not saying anymore in a letter. So I suggest you have your lawyer come see me…”</a:t>
            </a:r>
          </a:p>
        </p:txBody>
      </p:sp>
      <p:pic>
        <p:nvPicPr>
          <p:cNvPr id="13314" name="Picture 2">
            <a:extLst>
              <a:ext uri="{FF2B5EF4-FFF2-40B4-BE49-F238E27FC236}">
                <a16:creationId xmlns:a16="http://schemas.microsoft.com/office/drawing/2014/main" id="{CAF9049A-7296-E445-BAF8-D057DA05CF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35" b="24151"/>
          <a:stretch/>
        </p:blipFill>
        <p:spPr bwMode="auto">
          <a:xfrm>
            <a:off x="5075744" y="640080"/>
            <a:ext cx="6130628" cy="55778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926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6E373-C588-DED0-D494-2B8CBF79DE4F}"/>
              </a:ext>
            </a:extLst>
          </p:cNvPr>
          <p:cNvSpPr>
            <a:spLocks noGrp="1"/>
          </p:cNvSpPr>
          <p:nvPr>
            <p:ph type="ctrTitle"/>
          </p:nvPr>
        </p:nvSpPr>
        <p:spPr/>
        <p:txBody>
          <a:bodyPr/>
          <a:lstStyle/>
          <a:p>
            <a:r>
              <a:rPr lang="en-US" dirty="0"/>
              <a:t>Other Bad Actors in this Narrative</a:t>
            </a:r>
          </a:p>
        </p:txBody>
      </p:sp>
      <p:sp>
        <p:nvSpPr>
          <p:cNvPr id="3" name="Subtitle 2">
            <a:extLst>
              <a:ext uri="{FF2B5EF4-FFF2-40B4-BE49-F238E27FC236}">
                <a16:creationId xmlns:a16="http://schemas.microsoft.com/office/drawing/2014/main" id="{BE895E45-D69C-5E3C-3241-C8E300F6F572}"/>
              </a:ext>
            </a:extLst>
          </p:cNvPr>
          <p:cNvSpPr>
            <a:spLocks noGrp="1"/>
          </p:cNvSpPr>
          <p:nvPr>
            <p:ph type="subTitle" idx="1"/>
          </p:nvPr>
        </p:nvSpPr>
        <p:spPr/>
        <p:txBody>
          <a:bodyPr/>
          <a:lstStyle/>
          <a:p>
            <a:r>
              <a:rPr lang="en-US" dirty="0"/>
              <a:t>Meet the “professionals” paid for by placer county tax payers (and try not to cringe)</a:t>
            </a:r>
          </a:p>
        </p:txBody>
      </p:sp>
    </p:spTree>
    <p:extLst>
      <p:ext uri="{BB962C8B-B14F-4D97-AF65-F5344CB8AC3E}">
        <p14:creationId xmlns:p14="http://schemas.microsoft.com/office/powerpoint/2010/main" val="2546966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549C0-B22D-0F50-50BB-1712DC87595A}"/>
              </a:ext>
            </a:extLst>
          </p:cNvPr>
          <p:cNvSpPr>
            <a:spLocks noGrp="1"/>
          </p:cNvSpPr>
          <p:nvPr>
            <p:ph type="title"/>
          </p:nvPr>
        </p:nvSpPr>
        <p:spPr/>
        <p:txBody>
          <a:bodyPr/>
          <a:lstStyle/>
          <a:p>
            <a:r>
              <a:rPr lang="en-US" dirty="0"/>
              <a:t>District/Prosecuting Attorney William </a:t>
            </a:r>
            <a:r>
              <a:rPr lang="en-US" dirty="0" err="1"/>
              <a:t>Marchi</a:t>
            </a:r>
            <a:endParaRPr lang="en-US" dirty="0"/>
          </a:p>
        </p:txBody>
      </p:sp>
      <p:sp>
        <p:nvSpPr>
          <p:cNvPr id="3" name="Content Placeholder 2">
            <a:extLst>
              <a:ext uri="{FF2B5EF4-FFF2-40B4-BE49-F238E27FC236}">
                <a16:creationId xmlns:a16="http://schemas.microsoft.com/office/drawing/2014/main" id="{D7259A9B-46D3-FA64-A794-D7B3A902B62E}"/>
              </a:ext>
            </a:extLst>
          </p:cNvPr>
          <p:cNvSpPr>
            <a:spLocks noGrp="1"/>
          </p:cNvSpPr>
          <p:nvPr>
            <p:ph idx="1"/>
          </p:nvPr>
        </p:nvSpPr>
        <p:spPr/>
        <p:txBody>
          <a:bodyPr>
            <a:normAutofit/>
          </a:bodyPr>
          <a:lstStyle/>
          <a:p>
            <a:r>
              <a:rPr lang="en-US" sz="1800" dirty="0">
                <a:effectLst/>
                <a:latin typeface="Segoe UI" panose="020B0502040204020203" pitchFamily="34" charset="0"/>
                <a:ea typeface="Times New Roman" panose="02020603050405020304" pitchFamily="18" charset="0"/>
                <a:cs typeface="Times New Roman" panose="02020603050405020304" pitchFamily="18" charset="0"/>
              </a:rPr>
              <a:t>District/Prosecuting attorney William </a:t>
            </a:r>
            <a:r>
              <a:rPr lang="en-US" sz="1800" dirty="0" err="1">
                <a:effectLst/>
                <a:latin typeface="Segoe UI" panose="020B0502040204020203" pitchFamily="34" charset="0"/>
                <a:ea typeface="Times New Roman" panose="02020603050405020304" pitchFamily="18" charset="0"/>
                <a:cs typeface="Times New Roman" panose="02020603050405020304" pitchFamily="18" charset="0"/>
              </a:rPr>
              <a:t>Marchi</a:t>
            </a:r>
            <a:r>
              <a:rPr lang="en-US" sz="1800" dirty="0">
                <a:effectLst/>
                <a:latin typeface="Segoe UI" panose="020B0502040204020203" pitchFamily="34" charset="0"/>
                <a:ea typeface="Times New Roman" panose="02020603050405020304" pitchFamily="18" charset="0"/>
                <a:cs typeface="Times New Roman" panose="02020603050405020304" pitchFamily="18" charset="0"/>
              </a:rPr>
              <a:t> knew Nick Hamman was lying but "suborned perjury" anyway. We are fairly confident that he was later forced to resign/retire for his behavior in Shawn's case, though Placer County never went back and cleaned up his mess. </a:t>
            </a:r>
          </a:p>
          <a:p>
            <a:r>
              <a:rPr lang="en-US" sz="1800" dirty="0">
                <a:effectLst/>
                <a:latin typeface="Segoe UI" panose="020B0502040204020203" pitchFamily="34" charset="0"/>
                <a:ea typeface="Times New Roman" panose="02020603050405020304" pitchFamily="18" charset="0"/>
                <a:cs typeface="Times New Roman" panose="02020603050405020304" pitchFamily="18" charset="0"/>
              </a:rPr>
              <a:t>He also manipulated Erin out of speaking the truth, as a critical eyewitness, which would have alerted the jury that Shawn was Anna Rugg's second victim. Erin knew Shawn was not there for the kidnapping, when Anna alone shoved Nick into the holding cell (which Nick made accumulate water by later setting off the sprinkler himself even while trapped in the room Anna had shoved him in). </a:t>
            </a:r>
          </a:p>
          <a:p>
            <a:r>
              <a:rPr lang="en-US" sz="1800" dirty="0">
                <a:latin typeface="Segoe UI" panose="020B0502040204020203" pitchFamily="34" charset="0"/>
                <a:cs typeface="Times New Roman" panose="02020603050405020304" pitchFamily="18" charset="0"/>
              </a:rPr>
              <a:t>At one point, </a:t>
            </a:r>
            <a:r>
              <a:rPr lang="en-US" sz="1800" dirty="0" err="1">
                <a:latin typeface="Segoe UI" panose="020B0502040204020203" pitchFamily="34" charset="0"/>
                <a:cs typeface="Times New Roman" panose="02020603050405020304" pitchFamily="18" charset="0"/>
              </a:rPr>
              <a:t>Marchi</a:t>
            </a:r>
            <a:r>
              <a:rPr lang="en-US" sz="1800" dirty="0">
                <a:latin typeface="Segoe UI" panose="020B0502040204020203" pitchFamily="34" charset="0"/>
                <a:cs typeface="Times New Roman" panose="02020603050405020304" pitchFamily="18" charset="0"/>
              </a:rPr>
              <a:t> screamed across the court room for Nick Hamman to “SHUT UP!” because he didn’t want Nick to say the truth, but rather wanted him to keep up with the lies he had probably been coached to tell, or at least encouraged to continue on with. </a:t>
            </a:r>
            <a:endParaRPr lang="en-US" dirty="0"/>
          </a:p>
        </p:txBody>
      </p:sp>
    </p:spTree>
    <p:extLst>
      <p:ext uri="{BB962C8B-B14F-4D97-AF65-F5344CB8AC3E}">
        <p14:creationId xmlns:p14="http://schemas.microsoft.com/office/powerpoint/2010/main" val="2651875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EC549C0-B22D-0F50-50BB-1712DC87595A}"/>
              </a:ext>
            </a:extLst>
          </p:cNvPr>
          <p:cNvSpPr>
            <a:spLocks noGrp="1"/>
          </p:cNvSpPr>
          <p:nvPr>
            <p:ph type="title"/>
          </p:nvPr>
        </p:nvSpPr>
        <p:spPr>
          <a:xfrm>
            <a:off x="643467" y="516835"/>
            <a:ext cx="3448259" cy="1666501"/>
          </a:xfrm>
        </p:spPr>
        <p:txBody>
          <a:bodyPr>
            <a:normAutofit/>
          </a:bodyPr>
          <a:lstStyle/>
          <a:p>
            <a:r>
              <a:rPr lang="en-US" sz="3400">
                <a:solidFill>
                  <a:srgbClr val="FFFFFF"/>
                </a:solidFill>
              </a:rPr>
              <a:t>Presiding Judge Frances Kearney</a:t>
            </a:r>
          </a:p>
        </p:txBody>
      </p:sp>
      <p:cxnSp>
        <p:nvCxnSpPr>
          <p:cNvPr id="11" name="Straight Connector 10">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7259A9B-46D3-FA64-A794-D7B3A902B62E}"/>
              </a:ext>
            </a:extLst>
          </p:cNvPr>
          <p:cNvSpPr>
            <a:spLocks noGrp="1"/>
          </p:cNvSpPr>
          <p:nvPr>
            <p:ph idx="1"/>
          </p:nvPr>
        </p:nvSpPr>
        <p:spPr>
          <a:xfrm>
            <a:off x="0" y="2546224"/>
            <a:ext cx="4514127" cy="4028183"/>
          </a:xfrm>
        </p:spPr>
        <p:txBody>
          <a:bodyPr>
            <a:normAutofit/>
          </a:bodyPr>
          <a:lstStyle/>
          <a:p>
            <a:pPr>
              <a:lnSpc>
                <a:spcPct val="100000"/>
              </a:lnSpc>
            </a:pPr>
            <a:r>
              <a:rPr lang="en-US" sz="1600" dirty="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Judge Frances Kearney did not allow in critical information that Anna had framed Shawn for the church robbery just prior to the Hamman incident, that she had framed Shawn for kidnapping her as part of the crime at hand, and also that she had a well documented history of many boys/men coming forward saying she had tried to attach them to her crimes as well – clearly, to have a scapegoat. </a:t>
            </a:r>
          </a:p>
          <a:p>
            <a:pPr>
              <a:lnSpc>
                <a:spcPct val="100000"/>
              </a:lnSpc>
            </a:pPr>
            <a:r>
              <a:rPr lang="en-US" sz="1600" dirty="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Jurors did not get to hear this critical information because the judge did not allow it - perhaps because she deemed Shawn guilty until proven innocent, rather than the reverse - which is his right to be deemed innocent until proven guilty.</a:t>
            </a:r>
            <a:endParaRPr lang="en-US" sz="1600" dirty="0">
              <a:solidFill>
                <a:srgbClr val="FFFFFF"/>
              </a:solidFill>
            </a:endParaRPr>
          </a:p>
        </p:txBody>
      </p:sp>
      <p:pic>
        <p:nvPicPr>
          <p:cNvPr id="5" name="Picture 4" descr="Front steps and columns of a majestic city building">
            <a:extLst>
              <a:ext uri="{FF2B5EF4-FFF2-40B4-BE49-F238E27FC236}">
                <a16:creationId xmlns:a16="http://schemas.microsoft.com/office/drawing/2014/main" id="{7CCEAB4D-2E31-E136-F3CF-6C90EFA4EE3A}"/>
              </a:ext>
            </a:extLst>
          </p:cNvPr>
          <p:cNvPicPr>
            <a:picLocks noChangeAspect="1"/>
          </p:cNvPicPr>
          <p:nvPr/>
        </p:nvPicPr>
        <p:blipFill rotWithShape="1">
          <a:blip r:embed="rId3"/>
          <a:srcRect l="12142" r="14491" b="-1"/>
          <a:stretch/>
        </p:blipFill>
        <p:spPr>
          <a:xfrm>
            <a:off x="4654296" y="10"/>
            <a:ext cx="7537703" cy="6857990"/>
          </a:xfrm>
          <a:prstGeom prst="rect">
            <a:avLst/>
          </a:prstGeom>
        </p:spPr>
      </p:pic>
    </p:spTree>
    <p:extLst>
      <p:ext uri="{BB962C8B-B14F-4D97-AF65-F5344CB8AC3E}">
        <p14:creationId xmlns:p14="http://schemas.microsoft.com/office/powerpoint/2010/main" val="368799771"/>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C549C0-B22D-0F50-50BB-1712DC87595A}"/>
              </a:ext>
            </a:extLst>
          </p:cNvPr>
          <p:cNvSpPr>
            <a:spLocks noGrp="1"/>
          </p:cNvSpPr>
          <p:nvPr>
            <p:ph type="title"/>
          </p:nvPr>
        </p:nvSpPr>
        <p:spPr>
          <a:xfrm>
            <a:off x="949047" y="643466"/>
            <a:ext cx="2771273" cy="5470463"/>
          </a:xfrm>
        </p:spPr>
        <p:txBody>
          <a:bodyPr anchor="ctr">
            <a:normAutofit/>
          </a:bodyPr>
          <a:lstStyle/>
          <a:p>
            <a:r>
              <a:rPr lang="en-US" sz="3600"/>
              <a:t>Erin Hughes</a:t>
            </a:r>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7259A9B-46D3-FA64-A794-D7B3A902B62E}"/>
              </a:ext>
            </a:extLst>
          </p:cNvPr>
          <p:cNvSpPr>
            <a:spLocks noGrp="1"/>
          </p:cNvSpPr>
          <p:nvPr>
            <p:ph idx="1"/>
          </p:nvPr>
        </p:nvSpPr>
        <p:spPr>
          <a:xfrm>
            <a:off x="4428565" y="643466"/>
            <a:ext cx="6818427" cy="5470462"/>
          </a:xfrm>
        </p:spPr>
        <p:txBody>
          <a:bodyPr anchor="ctr">
            <a:normAutofit/>
          </a:bodyPr>
          <a:lstStyle/>
          <a:p>
            <a:r>
              <a:rPr lang="en-US" dirty="0"/>
              <a:t>Shawn’s older, pregnant girlfriend.</a:t>
            </a:r>
          </a:p>
          <a:p>
            <a:r>
              <a:rPr lang="en-US" dirty="0"/>
              <a:t>Witness to much of what occurred with Shawn, Anna, and Nick.</a:t>
            </a:r>
          </a:p>
          <a:p>
            <a:r>
              <a:rPr lang="en-US" dirty="0"/>
              <a:t>Scared out of testifying by District/Prosecuting Attorney William </a:t>
            </a:r>
            <a:r>
              <a:rPr lang="en-US" dirty="0" err="1"/>
              <a:t>Marchi</a:t>
            </a:r>
            <a:r>
              <a:rPr lang="en-US" dirty="0"/>
              <a:t>, because she was told if she said too much he would have to charge Erin with all the same charges Shawn was being charged with including attempted murder.  As a result, Erin pled the fifth repeatedly during trial, and the truth of what had occurred remained hidden.</a:t>
            </a:r>
          </a:p>
          <a:p>
            <a:r>
              <a:rPr lang="en-US" dirty="0"/>
              <a:t>Erin overheard Anna discussing with Anna’s uncle about killing Shawn, in addition to killing Nick, because Shawn wasn’t going along with her plans to kill Nick. This information also never got into the trial because Prosecuting Attorney William </a:t>
            </a:r>
            <a:r>
              <a:rPr lang="en-US" dirty="0" err="1"/>
              <a:t>Marchi</a:t>
            </a:r>
            <a:r>
              <a:rPr lang="en-US" dirty="0"/>
              <a:t> had worked so hard to scare Erin into silence. </a:t>
            </a:r>
          </a:p>
        </p:txBody>
      </p:sp>
    </p:spTree>
    <p:extLst>
      <p:ext uri="{BB962C8B-B14F-4D97-AF65-F5344CB8AC3E}">
        <p14:creationId xmlns:p14="http://schemas.microsoft.com/office/powerpoint/2010/main" val="411932685"/>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EFC7DE1-DF3F-80A1-0D3A-C64FE32E2E11}"/>
              </a:ext>
            </a:extLst>
          </p:cNvPr>
          <p:cNvSpPr>
            <a:spLocks noGrp="1"/>
          </p:cNvSpPr>
          <p:nvPr>
            <p:ph type="ctrTitle"/>
          </p:nvPr>
        </p:nvSpPr>
        <p:spPr>
          <a:xfrm>
            <a:off x="484814" y="640080"/>
            <a:ext cx="3659246" cy="2850319"/>
          </a:xfrm>
        </p:spPr>
        <p:txBody>
          <a:bodyPr>
            <a:normAutofit/>
          </a:bodyPr>
          <a:lstStyle/>
          <a:p>
            <a:r>
              <a:rPr lang="en-US" sz="5400" dirty="0">
                <a:solidFill>
                  <a:srgbClr val="FFFFFF"/>
                </a:solidFill>
              </a:rPr>
              <a:t>Now Let’s Look at the Jury</a:t>
            </a:r>
          </a:p>
        </p:txBody>
      </p:sp>
      <p:cxnSp>
        <p:nvCxnSpPr>
          <p:cNvPr id="11" name="Straight Connector 10">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Close up image of hands applauding">
            <a:extLst>
              <a:ext uri="{FF2B5EF4-FFF2-40B4-BE49-F238E27FC236}">
                <a16:creationId xmlns:a16="http://schemas.microsoft.com/office/drawing/2014/main" id="{C7DCB471-5BC4-7997-CA4D-063A89CF9057}"/>
              </a:ext>
            </a:extLst>
          </p:cNvPr>
          <p:cNvPicPr>
            <a:picLocks noChangeAspect="1"/>
          </p:cNvPicPr>
          <p:nvPr/>
        </p:nvPicPr>
        <p:blipFill rotWithShape="1">
          <a:blip r:embed="rId3"/>
          <a:srcRect l="19914" r="6532" b="-1"/>
          <a:stretch/>
        </p:blipFill>
        <p:spPr>
          <a:xfrm>
            <a:off x="4635095" y="10"/>
            <a:ext cx="7556889" cy="6857990"/>
          </a:xfrm>
          <a:prstGeom prst="rect">
            <a:avLst/>
          </a:prstGeom>
        </p:spPr>
      </p:pic>
    </p:spTree>
    <p:extLst>
      <p:ext uri="{BB962C8B-B14F-4D97-AF65-F5344CB8AC3E}">
        <p14:creationId xmlns:p14="http://schemas.microsoft.com/office/powerpoint/2010/main" val="122866438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9FB66-B14D-30C6-8C39-FB733C4D9ECA}"/>
              </a:ext>
            </a:extLst>
          </p:cNvPr>
          <p:cNvSpPr>
            <a:spLocks noGrp="1"/>
          </p:cNvSpPr>
          <p:nvPr>
            <p:ph type="title"/>
          </p:nvPr>
        </p:nvSpPr>
        <p:spPr>
          <a:xfrm>
            <a:off x="231494" y="498442"/>
            <a:ext cx="4534320" cy="739737"/>
          </a:xfrm>
        </p:spPr>
        <p:txBody>
          <a:bodyPr>
            <a:normAutofit/>
          </a:bodyPr>
          <a:lstStyle/>
          <a:p>
            <a:r>
              <a:rPr lang="en-US" sz="2400" dirty="0"/>
              <a:t>I’m Dr. Angie</a:t>
            </a:r>
          </a:p>
        </p:txBody>
      </p:sp>
      <p:sp>
        <p:nvSpPr>
          <p:cNvPr id="4" name="Text Placeholder 3">
            <a:extLst>
              <a:ext uri="{FF2B5EF4-FFF2-40B4-BE49-F238E27FC236}">
                <a16:creationId xmlns:a16="http://schemas.microsoft.com/office/drawing/2014/main" id="{D50263A3-9234-A260-2471-16CF80569C10}"/>
              </a:ext>
            </a:extLst>
          </p:cNvPr>
          <p:cNvSpPr>
            <a:spLocks noGrp="1"/>
          </p:cNvSpPr>
          <p:nvPr>
            <p:ph type="body" sz="half" idx="2"/>
          </p:nvPr>
        </p:nvSpPr>
        <p:spPr>
          <a:xfrm>
            <a:off x="516143" y="1319515"/>
            <a:ext cx="3517567" cy="5162308"/>
          </a:xfrm>
        </p:spPr>
        <p:txBody>
          <a:bodyPr>
            <a:normAutofit fontScale="92500" lnSpcReduction="10000"/>
          </a:bodyPr>
          <a:lstStyle/>
          <a:p>
            <a:r>
              <a:rPr lang="en-US" sz="1800" dirty="0"/>
              <a:t>Scholar/Academic/Researcher</a:t>
            </a:r>
          </a:p>
          <a:p>
            <a:r>
              <a:rPr lang="en-US" dirty="0"/>
              <a:t>Doctorate in Human &amp; Organizational Learning</a:t>
            </a:r>
            <a:endParaRPr lang="en-US" sz="1800" dirty="0"/>
          </a:p>
          <a:p>
            <a:br>
              <a:rPr lang="en-US" sz="1800" dirty="0"/>
            </a:br>
            <a:r>
              <a:rPr lang="en-US" sz="1800" dirty="0"/>
              <a:t>Social Media Content Creator</a:t>
            </a:r>
          </a:p>
          <a:p>
            <a:br>
              <a:rPr lang="en-US" sz="1800" dirty="0"/>
            </a:br>
            <a:r>
              <a:rPr lang="en-US" sz="1800" dirty="0"/>
              <a:t>Author</a:t>
            </a:r>
          </a:p>
          <a:p>
            <a:r>
              <a:rPr lang="en-US" sz="1800" dirty="0"/>
              <a:t>Spent 15 years working in government, for the State of California and in the Federal Government including at the Executive Office of the President, where I started my federal career. I also spent nearly a decade working in the field of adult education, for the federal government. </a:t>
            </a:r>
          </a:p>
          <a:p>
            <a:endParaRPr lang="en-US" dirty="0"/>
          </a:p>
        </p:txBody>
      </p:sp>
      <p:pic>
        <p:nvPicPr>
          <p:cNvPr id="9" name="Picture 3">
            <a:extLst>
              <a:ext uri="{FF2B5EF4-FFF2-40B4-BE49-F238E27FC236}">
                <a16:creationId xmlns:a16="http://schemas.microsoft.com/office/drawing/2014/main" id="{35A05D10-EDA7-DC59-0A19-924DFF75663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50381" y="90230"/>
            <a:ext cx="1928211" cy="2570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257A954D-B01D-A8FC-7FAB-87BE6B6FC2A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974" t="14579" r="10839" b="28837"/>
          <a:stretch/>
        </p:blipFill>
        <p:spPr bwMode="auto">
          <a:xfrm>
            <a:off x="6564065" y="1527546"/>
            <a:ext cx="3188454" cy="226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70CAEA19-0E57-405D-AA8A-540ABF48EA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5815" y="3579291"/>
            <a:ext cx="2286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a:extLst>
              <a:ext uri="{FF2B5EF4-FFF2-40B4-BE49-F238E27FC236}">
                <a16:creationId xmlns:a16="http://schemas.microsoft.com/office/drawing/2014/main" id="{BA872A48-6F54-24E4-D087-F5E0228625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1605" y="3886453"/>
            <a:ext cx="3668261" cy="2879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B3D56DB7-C29E-31EC-B618-076F2132582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456" t="13319" r="26628"/>
          <a:stretch/>
        </p:blipFill>
        <p:spPr bwMode="auto">
          <a:xfrm>
            <a:off x="10243594" y="2354201"/>
            <a:ext cx="1727634" cy="226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a:extLst>
              <a:ext uri="{FF2B5EF4-FFF2-40B4-BE49-F238E27FC236}">
                <a16:creationId xmlns:a16="http://schemas.microsoft.com/office/drawing/2014/main" id="{CCC69BDF-0B5B-E9DF-9B50-1410FB638DC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305" t="5463" r="3023" b="12411"/>
          <a:stretch/>
        </p:blipFill>
        <p:spPr bwMode="auto">
          <a:xfrm>
            <a:off x="9392732" y="92344"/>
            <a:ext cx="2714267" cy="1695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9602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F6F1E82-F603-49E4-9641-09EEA984A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C549C0-B22D-0F50-50BB-1712DC87595A}"/>
              </a:ext>
            </a:extLst>
          </p:cNvPr>
          <p:cNvSpPr>
            <a:spLocks noGrp="1"/>
          </p:cNvSpPr>
          <p:nvPr>
            <p:ph type="title"/>
          </p:nvPr>
        </p:nvSpPr>
        <p:spPr>
          <a:xfrm>
            <a:off x="1097280" y="286603"/>
            <a:ext cx="10058400" cy="1450757"/>
          </a:xfrm>
        </p:spPr>
        <p:txBody>
          <a:bodyPr>
            <a:normAutofit/>
          </a:bodyPr>
          <a:lstStyle/>
          <a:p>
            <a:r>
              <a:rPr lang="en-US" dirty="0"/>
              <a:t>The Jurors</a:t>
            </a:r>
          </a:p>
        </p:txBody>
      </p:sp>
      <p:cxnSp>
        <p:nvCxnSpPr>
          <p:cNvPr id="20" name="Straight Connector 19">
            <a:extLst>
              <a:ext uri="{FF2B5EF4-FFF2-40B4-BE49-F238E27FC236}">
                <a16:creationId xmlns:a16="http://schemas.microsoft.com/office/drawing/2014/main" id="{C81CFD00-FC30-4AFB-A61F-3127B2C90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9D1595AB-90F6-488F-B5E3-F8CFCC8FA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C9FCC350-57E2-282A-DE8D-1BF366932151}"/>
              </a:ext>
            </a:extLst>
          </p:cNvPr>
          <p:cNvGraphicFramePr>
            <a:graphicFrameLocks noGrp="1"/>
          </p:cNvGraphicFramePr>
          <p:nvPr>
            <p:ph idx="1"/>
            <p:extLst>
              <p:ext uri="{D42A27DB-BD31-4B8C-83A1-F6EECF244321}">
                <p14:modId xmlns:p14="http://schemas.microsoft.com/office/powerpoint/2010/main" val="3074789207"/>
              </p:ext>
            </p:extLst>
          </p:nvPr>
        </p:nvGraphicFramePr>
        <p:xfrm>
          <a:off x="104172" y="2057400"/>
          <a:ext cx="11945074" cy="46211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4995263"/>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3645A-DC44-696B-E9F6-AF6F0DF1F5C5}"/>
              </a:ext>
            </a:extLst>
          </p:cNvPr>
          <p:cNvSpPr>
            <a:spLocks noGrp="1"/>
          </p:cNvSpPr>
          <p:nvPr>
            <p:ph type="title"/>
          </p:nvPr>
        </p:nvSpPr>
        <p:spPr>
          <a:xfrm>
            <a:off x="643465" y="126626"/>
            <a:ext cx="3517567" cy="2093975"/>
          </a:xfrm>
        </p:spPr>
        <p:txBody>
          <a:bodyPr/>
          <a:lstStyle/>
          <a:p>
            <a:r>
              <a:rPr lang="en-US" dirty="0"/>
              <a:t>A message from Juror Louise Daggett</a:t>
            </a:r>
          </a:p>
        </p:txBody>
      </p:sp>
      <p:sp>
        <p:nvSpPr>
          <p:cNvPr id="3" name="Content Placeholder 2">
            <a:extLst>
              <a:ext uri="{FF2B5EF4-FFF2-40B4-BE49-F238E27FC236}">
                <a16:creationId xmlns:a16="http://schemas.microsoft.com/office/drawing/2014/main" id="{A1E43034-2A9C-8F83-2D8B-DC770CDB132F}"/>
              </a:ext>
            </a:extLst>
          </p:cNvPr>
          <p:cNvSpPr>
            <a:spLocks noGrp="1"/>
          </p:cNvSpPr>
          <p:nvPr>
            <p:ph idx="1"/>
          </p:nvPr>
        </p:nvSpPr>
        <p:spPr/>
        <p:txBody>
          <a:bodyPr/>
          <a:lstStyle/>
          <a:p>
            <a:r>
              <a:rPr lang="en-US" dirty="0"/>
              <a:t>“It grieves our hearts today as it did 20 years ago when Shawn was given an unjust life sentence. As one of the 12 jurors, we were all shocked and very disappointed that the instructions we were given by the court on how we had to make our verdict would have such a horrible, tragic, unjust consequence for Shawn.  We could not imagine such an unfair justice. I’m sure all the other jurors feel the same way.  In light of Nick’s perjury confession, my sincere hope and prayer is that this terrible unjust wrong to Shawn will finally have some mercy and even some financial compensation towards his new, free life which he more than deserves in my strong opinion.  I gave my deposition. I hope it matters as well as the depositions of all the other jurors who I’m sure feel the same way.”</a:t>
            </a:r>
          </a:p>
          <a:p>
            <a:endParaRPr lang="en-US" dirty="0"/>
          </a:p>
        </p:txBody>
      </p:sp>
      <p:sp>
        <p:nvSpPr>
          <p:cNvPr id="4" name="Text Placeholder 3">
            <a:extLst>
              <a:ext uri="{FF2B5EF4-FFF2-40B4-BE49-F238E27FC236}">
                <a16:creationId xmlns:a16="http://schemas.microsoft.com/office/drawing/2014/main" id="{44E4F213-A192-7B87-3F5C-A1C579EEB8E9}"/>
              </a:ext>
            </a:extLst>
          </p:cNvPr>
          <p:cNvSpPr>
            <a:spLocks noGrp="1"/>
          </p:cNvSpPr>
          <p:nvPr>
            <p:ph type="body" sz="half" idx="2"/>
          </p:nvPr>
        </p:nvSpPr>
        <p:spPr>
          <a:xfrm>
            <a:off x="643464" y="2220601"/>
            <a:ext cx="3517567" cy="3064505"/>
          </a:xfrm>
        </p:spPr>
        <p:txBody>
          <a:bodyPr/>
          <a:lstStyle/>
          <a:p>
            <a:r>
              <a:rPr lang="en-US" dirty="0"/>
              <a:t>November 13, 2022</a:t>
            </a:r>
          </a:p>
        </p:txBody>
      </p:sp>
      <p:pic>
        <p:nvPicPr>
          <p:cNvPr id="6" name="Picture 5" descr="A group of people standing on stairs&#10;&#10;Description automatically generated">
            <a:extLst>
              <a:ext uri="{FF2B5EF4-FFF2-40B4-BE49-F238E27FC236}">
                <a16:creationId xmlns:a16="http://schemas.microsoft.com/office/drawing/2014/main" id="{A432E028-F970-78CF-FBE8-0CFED40C02D1}"/>
              </a:ext>
            </a:extLst>
          </p:cNvPr>
          <p:cNvPicPr>
            <a:picLocks noChangeAspect="1"/>
          </p:cNvPicPr>
          <p:nvPr/>
        </p:nvPicPr>
        <p:blipFill rotWithShape="1">
          <a:blip r:embed="rId3"/>
          <a:srcRect l="40548" t="31392" r="45402" b="38074"/>
          <a:stretch/>
        </p:blipFill>
        <p:spPr>
          <a:xfrm>
            <a:off x="1134319" y="2763730"/>
            <a:ext cx="2349661" cy="3829518"/>
          </a:xfrm>
          <a:prstGeom prst="rect">
            <a:avLst/>
          </a:prstGeom>
        </p:spPr>
      </p:pic>
    </p:spTree>
    <p:extLst>
      <p:ext uri="{BB962C8B-B14F-4D97-AF65-F5344CB8AC3E}">
        <p14:creationId xmlns:p14="http://schemas.microsoft.com/office/powerpoint/2010/main" val="3608254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BE7947B-1A4E-FF9C-41D1-8E4BB2C9DDCD}"/>
              </a:ext>
            </a:extLst>
          </p:cNvPr>
          <p:cNvSpPr>
            <a:spLocks noGrp="1"/>
          </p:cNvSpPr>
          <p:nvPr>
            <p:ph type="title"/>
          </p:nvPr>
        </p:nvSpPr>
        <p:spPr>
          <a:xfrm>
            <a:off x="5116783" y="516835"/>
            <a:ext cx="5977937" cy="1666501"/>
          </a:xfrm>
        </p:spPr>
        <p:txBody>
          <a:bodyPr vert="horz" lIns="91440" tIns="45720" rIns="91440" bIns="45720" rtlCol="0" anchor="b">
            <a:normAutofit/>
          </a:bodyPr>
          <a:lstStyle/>
          <a:p>
            <a:r>
              <a:rPr lang="en-US" sz="4000"/>
              <a:t>Sample Post-Trial Juror Statement</a:t>
            </a:r>
          </a:p>
        </p:txBody>
      </p:sp>
      <p:pic>
        <p:nvPicPr>
          <p:cNvPr id="5" name="Picture 2" descr="A close-up of a questionnaire&#10;&#10;Description automatically generated">
            <a:extLst>
              <a:ext uri="{FF2B5EF4-FFF2-40B4-BE49-F238E27FC236}">
                <a16:creationId xmlns:a16="http://schemas.microsoft.com/office/drawing/2014/main" id="{E0CF6D1D-D740-CA31-BB66-5B7FDED5515F}"/>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9937" r="6842"/>
          <a:stretch/>
        </p:blipFill>
        <p:spPr bwMode="auto">
          <a:xfrm>
            <a:off x="20" y="10"/>
            <a:ext cx="4580077"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00864" y="2353592"/>
            <a:ext cx="5669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BA24DFA3-6F60-022F-BBE2-606921069FA6}"/>
              </a:ext>
            </a:extLst>
          </p:cNvPr>
          <p:cNvSpPr>
            <a:spLocks noGrp="1"/>
          </p:cNvSpPr>
          <p:nvPr>
            <p:ph type="body" sz="half" idx="2"/>
          </p:nvPr>
        </p:nvSpPr>
        <p:spPr>
          <a:xfrm>
            <a:off x="5116784" y="2546224"/>
            <a:ext cx="5977938" cy="3342747"/>
          </a:xfrm>
        </p:spPr>
        <p:txBody>
          <a:bodyPr vert="horz" lIns="0" tIns="45720" rIns="0" bIns="45720" rtlCol="0">
            <a:normAutofit/>
          </a:bodyPr>
          <a:lstStyle/>
          <a:p>
            <a:pPr>
              <a:lnSpc>
                <a:spcPct val="100000"/>
              </a:lnSpc>
            </a:pPr>
            <a:r>
              <a:rPr lang="en-US"/>
              <a:t>Did you conclude that the defendant had the specific intent to murder Nicholas Hamman?</a:t>
            </a:r>
          </a:p>
          <a:p>
            <a:pPr marL="285750" indent="-285750">
              <a:lnSpc>
                <a:spcPct val="100000"/>
              </a:lnSpc>
              <a:buFont typeface="Calibri" panose="020F0502020204030204" pitchFamily="34" charset="0"/>
              <a:buChar char="Ø"/>
            </a:pPr>
            <a:r>
              <a:rPr lang="en-US"/>
              <a:t>“No”</a:t>
            </a:r>
          </a:p>
          <a:p>
            <a:pPr>
              <a:lnSpc>
                <a:spcPct val="100000"/>
              </a:lnSpc>
            </a:pPr>
            <a:r>
              <a:rPr lang="en-US"/>
              <a:t>Did the jury seem to discuss and understand that the law requires the same specific intent to kill for conspiracy as it does for attempted murder?</a:t>
            </a:r>
          </a:p>
          <a:p>
            <a:pPr marL="285750" indent="-285750">
              <a:lnSpc>
                <a:spcPct val="100000"/>
              </a:lnSpc>
              <a:buFont typeface="Calibri" panose="020F0502020204030204" pitchFamily="34" charset="0"/>
              <a:buChar char="Ø"/>
            </a:pPr>
            <a:r>
              <a:rPr lang="en-US"/>
              <a:t>“We discussed but obviously did not understand that the law requires”</a:t>
            </a:r>
          </a:p>
        </p:txBody>
      </p:sp>
    </p:spTree>
    <p:extLst>
      <p:ext uri="{BB962C8B-B14F-4D97-AF65-F5344CB8AC3E}">
        <p14:creationId xmlns:p14="http://schemas.microsoft.com/office/powerpoint/2010/main" val="639884093"/>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7177" name="Straight Connector 717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179" name="Rectangle 7178">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CC8442A-8A58-E812-153E-0C996481A684}"/>
              </a:ext>
            </a:extLst>
          </p:cNvPr>
          <p:cNvSpPr>
            <a:spLocks noGrp="1"/>
          </p:cNvSpPr>
          <p:nvPr>
            <p:ph type="title"/>
          </p:nvPr>
        </p:nvSpPr>
        <p:spPr>
          <a:xfrm>
            <a:off x="1097280" y="516835"/>
            <a:ext cx="5977937" cy="1666501"/>
          </a:xfrm>
        </p:spPr>
        <p:txBody>
          <a:bodyPr vert="horz" lIns="91440" tIns="45720" rIns="91440" bIns="45720" rtlCol="0" anchor="b">
            <a:normAutofit/>
          </a:bodyPr>
          <a:lstStyle/>
          <a:p>
            <a:r>
              <a:rPr lang="en-US" sz="4000"/>
              <a:t>Sample Post-Trial Juror Statement</a:t>
            </a:r>
          </a:p>
        </p:txBody>
      </p:sp>
      <p:cxnSp>
        <p:nvCxnSpPr>
          <p:cNvPr id="7181" name="Straight Connector 7180">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5896" y="2353592"/>
            <a:ext cx="53035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FCF54701-A811-DCFE-DE87-F4930F1FE4D8}"/>
              </a:ext>
            </a:extLst>
          </p:cNvPr>
          <p:cNvSpPr>
            <a:spLocks noGrp="1"/>
          </p:cNvSpPr>
          <p:nvPr>
            <p:ph type="body" sz="half" idx="2"/>
          </p:nvPr>
        </p:nvSpPr>
        <p:spPr>
          <a:xfrm>
            <a:off x="1097279" y="2546224"/>
            <a:ext cx="5977938" cy="3342747"/>
          </a:xfrm>
        </p:spPr>
        <p:txBody>
          <a:bodyPr vert="horz" lIns="0" tIns="45720" rIns="0" bIns="45720" rtlCol="0">
            <a:normAutofit/>
          </a:bodyPr>
          <a:lstStyle/>
          <a:p>
            <a:pPr>
              <a:lnSpc>
                <a:spcPct val="90000"/>
              </a:lnSpc>
            </a:pPr>
            <a:r>
              <a:rPr lang="en-US" sz="1500" dirty="0"/>
              <a:t>Do you have any regrets regarding your decision in this case?  </a:t>
            </a:r>
          </a:p>
          <a:p>
            <a:pPr marL="285750" indent="-285750">
              <a:lnSpc>
                <a:spcPct val="90000"/>
              </a:lnSpc>
              <a:buFont typeface="Calibri" panose="020F0502020204030204" pitchFamily="34" charset="0"/>
              <a:buChar char="Ø"/>
            </a:pPr>
            <a:r>
              <a:rPr lang="en-US" sz="1500" dirty="0"/>
              <a:t>“That we did not have an understanding the law requires the same specific intent to kill as it does for conspiracy”</a:t>
            </a:r>
          </a:p>
          <a:p>
            <a:pPr>
              <a:lnSpc>
                <a:spcPct val="90000"/>
              </a:lnSpc>
            </a:pPr>
            <a:r>
              <a:rPr lang="en-US" sz="1500" dirty="0"/>
              <a:t>Based on the evidence you have heard in this case, do you feel that life imprisonment is a fair punishment for Shawn Rodriguez? Please explain.</a:t>
            </a:r>
          </a:p>
          <a:p>
            <a:pPr marL="285750" indent="-285750">
              <a:lnSpc>
                <a:spcPct val="90000"/>
              </a:lnSpc>
              <a:buFont typeface="Calibri" panose="020F0502020204030204" pitchFamily="34" charset="0"/>
              <a:buChar char="Ø"/>
            </a:pPr>
            <a:r>
              <a:rPr lang="en-US" sz="1500" dirty="0"/>
              <a:t>“It seems very harsh given that I do not believe he intended to kill him. I do believe Shawn did not want to open the cell door for fear of N. Hamman. Shawn obtained a hacksaw to turn the water off. We’ll never know if he would have called the police to report. I believe he would have. I don’t believe Shawn was part of a plan to entrap the victim that weekend, they just happened to run into him.”</a:t>
            </a:r>
          </a:p>
        </p:txBody>
      </p:sp>
      <p:pic>
        <p:nvPicPr>
          <p:cNvPr id="7170" name="Picture 2">
            <a:extLst>
              <a:ext uri="{FF2B5EF4-FFF2-40B4-BE49-F238E27FC236}">
                <a16:creationId xmlns:a16="http://schemas.microsoft.com/office/drawing/2014/main" id="{AE1F3C71-1D8C-2568-EED3-964CD1390E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80" r="4114"/>
          <a:stretch/>
        </p:blipFill>
        <p:spPr bwMode="auto">
          <a:xfrm>
            <a:off x="7611902" y="10"/>
            <a:ext cx="4580097"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3239023"/>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08" name="Rectangle 819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8209" name="Straight Connector 820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210" name="Rectangle 8203">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14A1DA3-6AB1-E995-E270-C62044842211}"/>
              </a:ext>
            </a:extLst>
          </p:cNvPr>
          <p:cNvSpPr>
            <a:spLocks noGrp="1"/>
          </p:cNvSpPr>
          <p:nvPr>
            <p:ph type="title"/>
          </p:nvPr>
        </p:nvSpPr>
        <p:spPr>
          <a:xfrm>
            <a:off x="643467" y="516835"/>
            <a:ext cx="3448259" cy="1666501"/>
          </a:xfrm>
        </p:spPr>
        <p:txBody>
          <a:bodyPr vert="horz" lIns="91440" tIns="45720" rIns="91440" bIns="45720" rtlCol="0" anchor="b">
            <a:normAutofit/>
          </a:bodyPr>
          <a:lstStyle/>
          <a:p>
            <a:r>
              <a:rPr lang="en-US" sz="3700"/>
              <a:t>Sample Post-Trial Juror Statement</a:t>
            </a:r>
          </a:p>
        </p:txBody>
      </p:sp>
      <p:cxnSp>
        <p:nvCxnSpPr>
          <p:cNvPr id="8211" name="Straight Connector 8205">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E2556C8B-1F2B-F54F-7C9E-1AFF02FC5886}"/>
              </a:ext>
            </a:extLst>
          </p:cNvPr>
          <p:cNvSpPr>
            <a:spLocks noGrp="1"/>
          </p:cNvSpPr>
          <p:nvPr>
            <p:ph type="body" sz="half" idx="2"/>
          </p:nvPr>
        </p:nvSpPr>
        <p:spPr>
          <a:xfrm>
            <a:off x="324208" y="2601841"/>
            <a:ext cx="4010703" cy="3969215"/>
          </a:xfrm>
        </p:spPr>
        <p:txBody>
          <a:bodyPr vert="horz" lIns="0" tIns="45720" rIns="0" bIns="45720" rtlCol="0">
            <a:normAutofit/>
          </a:bodyPr>
          <a:lstStyle/>
          <a:p>
            <a:pPr>
              <a:lnSpc>
                <a:spcPct val="100000"/>
              </a:lnSpc>
            </a:pPr>
            <a:r>
              <a:rPr lang="en-US" dirty="0"/>
              <a:t>Did you conclude that the defendant had the specific intent to murder Nicholas Hamman?</a:t>
            </a:r>
          </a:p>
          <a:p>
            <a:pPr marL="285750" indent="-285750">
              <a:lnSpc>
                <a:spcPct val="100000"/>
              </a:lnSpc>
              <a:buFont typeface="Wingdings" panose="05000000000000000000" pitchFamily="2" charset="2"/>
              <a:buChar char="Ø"/>
            </a:pPr>
            <a:r>
              <a:rPr lang="en-US" dirty="0"/>
              <a:t>“No”</a:t>
            </a:r>
          </a:p>
          <a:p>
            <a:pPr>
              <a:lnSpc>
                <a:spcPct val="100000"/>
              </a:lnSpc>
            </a:pPr>
            <a:r>
              <a:rPr lang="en-US" dirty="0"/>
              <a:t>Did the jury seem to discuss and understand that the law requires the same specific intent to kill for conspiracy as it does for attempted murder?</a:t>
            </a:r>
          </a:p>
          <a:p>
            <a:pPr marL="285750" indent="-285750">
              <a:lnSpc>
                <a:spcPct val="100000"/>
              </a:lnSpc>
              <a:buFont typeface="Wingdings" panose="05000000000000000000" pitchFamily="2" charset="2"/>
              <a:buChar char="Ø"/>
            </a:pPr>
            <a:r>
              <a:rPr lang="en-US" dirty="0"/>
              <a:t>“No, I don’t believe so.”</a:t>
            </a:r>
          </a:p>
        </p:txBody>
      </p:sp>
      <p:pic>
        <p:nvPicPr>
          <p:cNvPr id="8195" name="Picture 3">
            <a:extLst>
              <a:ext uri="{FF2B5EF4-FFF2-40B4-BE49-F238E27FC236}">
                <a16:creationId xmlns:a16="http://schemas.microsoft.com/office/drawing/2014/main" id="{7E41D7E4-9C70-4F68-FE9E-70C0FABA0A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097" r="2" b="13436"/>
          <a:stretch/>
        </p:blipFill>
        <p:spPr bwMode="auto">
          <a:xfrm>
            <a:off x="4654296" y="10"/>
            <a:ext cx="7537703"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5020441"/>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3" name="Rectangle 922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9225" name="Straight Connector 922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227" name="Rectangle 9226">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BB39EA6-F9FE-8C7E-6729-D35717371B77}"/>
              </a:ext>
            </a:extLst>
          </p:cNvPr>
          <p:cNvSpPr>
            <a:spLocks noGrp="1"/>
          </p:cNvSpPr>
          <p:nvPr>
            <p:ph type="title"/>
          </p:nvPr>
        </p:nvSpPr>
        <p:spPr>
          <a:xfrm>
            <a:off x="1097280" y="516835"/>
            <a:ext cx="5977937" cy="1666501"/>
          </a:xfrm>
        </p:spPr>
        <p:txBody>
          <a:bodyPr vert="horz" lIns="91440" tIns="45720" rIns="91440" bIns="45720" rtlCol="0" anchor="b">
            <a:normAutofit/>
          </a:bodyPr>
          <a:lstStyle/>
          <a:p>
            <a:r>
              <a:rPr lang="en-US" sz="4000"/>
              <a:t>Sample Post-Trial Juror Statements</a:t>
            </a:r>
          </a:p>
        </p:txBody>
      </p:sp>
      <p:cxnSp>
        <p:nvCxnSpPr>
          <p:cNvPr id="9229" name="Straight Connector 9228">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5896" y="2353592"/>
            <a:ext cx="53035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BB1292A0-1C71-42A5-E061-1B1DCC5C9188}"/>
              </a:ext>
            </a:extLst>
          </p:cNvPr>
          <p:cNvSpPr>
            <a:spLocks noGrp="1"/>
          </p:cNvSpPr>
          <p:nvPr>
            <p:ph type="body" sz="half" idx="2"/>
          </p:nvPr>
        </p:nvSpPr>
        <p:spPr>
          <a:xfrm>
            <a:off x="324091" y="2546224"/>
            <a:ext cx="6751126" cy="4024829"/>
          </a:xfrm>
        </p:spPr>
        <p:txBody>
          <a:bodyPr vert="horz" lIns="0" tIns="45720" rIns="0" bIns="45720" rtlCol="0">
            <a:normAutofit/>
          </a:bodyPr>
          <a:lstStyle/>
          <a:p>
            <a:pPr>
              <a:lnSpc>
                <a:spcPct val="90000"/>
              </a:lnSpc>
            </a:pPr>
            <a:r>
              <a:rPr lang="en-US" sz="1400" dirty="0"/>
              <a:t>Do you have any regrets regarding your decision in this case?</a:t>
            </a:r>
          </a:p>
          <a:p>
            <a:pPr marL="285750" indent="-285750">
              <a:lnSpc>
                <a:spcPct val="90000"/>
              </a:lnSpc>
              <a:buFont typeface="Calibri" panose="020F0502020204030204" pitchFamily="34" charset="0"/>
              <a:buChar char="Ø"/>
            </a:pPr>
            <a:r>
              <a:rPr lang="en-US" sz="1400" dirty="0"/>
              <a:t>“Yes, punishment is to severe”</a:t>
            </a:r>
          </a:p>
          <a:p>
            <a:pPr>
              <a:lnSpc>
                <a:spcPct val="90000"/>
              </a:lnSpc>
            </a:pPr>
            <a:r>
              <a:rPr lang="en-US" sz="1400" dirty="0"/>
              <a:t>Is it your conclusion after hearing all the evidence that Shawn Rodriguez wanted to kill Nicholas Hamman?</a:t>
            </a:r>
          </a:p>
          <a:p>
            <a:pPr marL="285750" indent="-285750">
              <a:lnSpc>
                <a:spcPct val="90000"/>
              </a:lnSpc>
              <a:buFont typeface="Calibri" panose="020F0502020204030204" pitchFamily="34" charset="0"/>
              <a:buChar char="Ø"/>
            </a:pPr>
            <a:r>
              <a:rPr lang="en-US" sz="1400" dirty="0"/>
              <a:t>“No, he wanted to please Ms. Rugg but no I do not believe there was intent on his behalf.”</a:t>
            </a:r>
          </a:p>
          <a:p>
            <a:pPr>
              <a:lnSpc>
                <a:spcPct val="90000"/>
              </a:lnSpc>
            </a:pPr>
            <a:r>
              <a:rPr lang="en-US" sz="1400" dirty="0"/>
              <a:t>Based on the evidence you have heard in this case, do you feel that life imprisonment is a fair punishment for Shawn Rodriguez? Please explain.</a:t>
            </a:r>
          </a:p>
          <a:p>
            <a:pPr marL="285750" indent="-285750">
              <a:lnSpc>
                <a:spcPct val="90000"/>
              </a:lnSpc>
              <a:buFont typeface="Calibri" panose="020F0502020204030204" pitchFamily="34" charset="0"/>
              <a:buChar char="Ø"/>
            </a:pPr>
            <a:r>
              <a:rPr lang="en-US" sz="1400" dirty="0"/>
              <a:t>“No, I was shocked when I heard how severe the punishment could be even though jury instructions stated that we could not reference the punishment to our decision making.  It is of my opinion that the punishment does not fit the crime. NOBODY was HURT, where is the justice?”</a:t>
            </a:r>
          </a:p>
        </p:txBody>
      </p:sp>
      <p:pic>
        <p:nvPicPr>
          <p:cNvPr id="9218" name="Picture 2">
            <a:extLst>
              <a:ext uri="{FF2B5EF4-FFF2-40B4-BE49-F238E27FC236}">
                <a16:creationId xmlns:a16="http://schemas.microsoft.com/office/drawing/2014/main" id="{50C14753-C0C2-873B-D483-9357EF7745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299" r="220"/>
          <a:stretch/>
        </p:blipFill>
        <p:spPr bwMode="auto">
          <a:xfrm>
            <a:off x="7611902" y="10"/>
            <a:ext cx="4580097"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3990458"/>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8" name="Rectangle 10257">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260" name="Straight Connector 10259">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262" name="Rectangle 10261">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E17E4F3-4A4A-3D02-F46E-68B5FE6D3F0B}"/>
              </a:ext>
            </a:extLst>
          </p:cNvPr>
          <p:cNvSpPr>
            <a:spLocks noGrp="1"/>
          </p:cNvSpPr>
          <p:nvPr>
            <p:ph type="title"/>
          </p:nvPr>
        </p:nvSpPr>
        <p:spPr>
          <a:xfrm>
            <a:off x="643467" y="516835"/>
            <a:ext cx="3448259" cy="1666501"/>
          </a:xfrm>
        </p:spPr>
        <p:txBody>
          <a:bodyPr vert="horz" lIns="91440" tIns="45720" rIns="91440" bIns="45720" rtlCol="0" anchor="b">
            <a:normAutofit/>
          </a:bodyPr>
          <a:lstStyle/>
          <a:p>
            <a:r>
              <a:rPr lang="en-US" sz="3700"/>
              <a:t>Sample Post-Trial Juror Statements</a:t>
            </a:r>
          </a:p>
        </p:txBody>
      </p:sp>
      <p:cxnSp>
        <p:nvCxnSpPr>
          <p:cNvPr id="10264" name="Straight Connector 10263">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BECBF524-4ACB-85AC-6510-8D51B90EBF84}"/>
              </a:ext>
            </a:extLst>
          </p:cNvPr>
          <p:cNvSpPr>
            <a:spLocks noGrp="1"/>
          </p:cNvSpPr>
          <p:nvPr>
            <p:ph type="body" sz="half" idx="2"/>
          </p:nvPr>
        </p:nvSpPr>
        <p:spPr>
          <a:xfrm>
            <a:off x="643467" y="2546224"/>
            <a:ext cx="3448259" cy="3342747"/>
          </a:xfrm>
        </p:spPr>
        <p:txBody>
          <a:bodyPr vert="horz" lIns="0" tIns="45720" rIns="0" bIns="45720" rtlCol="0">
            <a:normAutofit/>
          </a:bodyPr>
          <a:lstStyle/>
          <a:p>
            <a:pPr>
              <a:lnSpc>
                <a:spcPct val="100000"/>
              </a:lnSpc>
            </a:pPr>
            <a:r>
              <a:rPr lang="en-US" dirty="0"/>
              <a:t>“I personally thought Mr. Rodriguez was guilty of false imprisonment, robbery, and auto theft ONLY and innocent on all other charges.”</a:t>
            </a:r>
          </a:p>
        </p:txBody>
      </p:sp>
      <p:pic>
        <p:nvPicPr>
          <p:cNvPr id="10242" name="Picture 2">
            <a:extLst>
              <a:ext uri="{FF2B5EF4-FFF2-40B4-BE49-F238E27FC236}">
                <a16:creationId xmlns:a16="http://schemas.microsoft.com/office/drawing/2014/main" id="{AD3DE5F0-0DF0-0525-5FA8-E5EAEB04C4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341" r="-1" b="8872"/>
          <a:stretch/>
        </p:blipFill>
        <p:spPr bwMode="auto">
          <a:xfrm>
            <a:off x="4654296" y="10"/>
            <a:ext cx="7537703"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261742"/>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C410A-84A6-3C08-364B-8381592454BC}"/>
              </a:ext>
            </a:extLst>
          </p:cNvPr>
          <p:cNvSpPr>
            <a:spLocks noGrp="1"/>
          </p:cNvSpPr>
          <p:nvPr>
            <p:ph type="ctrTitle"/>
          </p:nvPr>
        </p:nvSpPr>
        <p:spPr/>
        <p:txBody>
          <a:bodyPr/>
          <a:lstStyle/>
          <a:p>
            <a:r>
              <a:rPr lang="en-US" dirty="0"/>
              <a:t>Wrap Up &amp; Review Time</a:t>
            </a:r>
          </a:p>
        </p:txBody>
      </p:sp>
      <p:sp>
        <p:nvSpPr>
          <p:cNvPr id="3" name="Subtitle 2">
            <a:extLst>
              <a:ext uri="{FF2B5EF4-FFF2-40B4-BE49-F238E27FC236}">
                <a16:creationId xmlns:a16="http://schemas.microsoft.com/office/drawing/2014/main" id="{1CCB5B3F-5491-B946-700E-FD6E0595C156}"/>
              </a:ext>
            </a:extLst>
          </p:cNvPr>
          <p:cNvSpPr>
            <a:spLocks noGrp="1"/>
          </p:cNvSpPr>
          <p:nvPr>
            <p:ph type="subTitle" idx="1"/>
          </p:nvPr>
        </p:nvSpPr>
        <p:spPr/>
        <p:txBody>
          <a:bodyPr/>
          <a:lstStyle/>
          <a:p>
            <a:r>
              <a:rPr lang="en-US" dirty="0"/>
              <a:t>I promise I’ll stop talking soon.</a:t>
            </a:r>
          </a:p>
        </p:txBody>
      </p:sp>
    </p:spTree>
    <p:extLst>
      <p:ext uri="{BB962C8B-B14F-4D97-AF65-F5344CB8AC3E}">
        <p14:creationId xmlns:p14="http://schemas.microsoft.com/office/powerpoint/2010/main" val="1298419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0" name="Rectangle 2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F76CB32-901A-4DA0-AA8A-9A7B5A88BFCD}"/>
              </a:ext>
            </a:extLst>
          </p:cNvPr>
          <p:cNvSpPr>
            <a:spLocks noGrp="1"/>
          </p:cNvSpPr>
          <p:nvPr>
            <p:ph type="title"/>
          </p:nvPr>
        </p:nvSpPr>
        <p:spPr>
          <a:xfrm>
            <a:off x="492370" y="516835"/>
            <a:ext cx="3084844" cy="5772840"/>
          </a:xfrm>
        </p:spPr>
        <p:txBody>
          <a:bodyPr anchor="ctr">
            <a:normAutofit/>
          </a:bodyPr>
          <a:lstStyle/>
          <a:p>
            <a:r>
              <a:rPr lang="en-US" sz="3600">
                <a:solidFill>
                  <a:schemeClr val="bg1"/>
                </a:solidFill>
              </a:rPr>
              <a:t>The Timeline</a:t>
            </a:r>
          </a:p>
        </p:txBody>
      </p:sp>
      <p:graphicFrame>
        <p:nvGraphicFramePr>
          <p:cNvPr id="14" name="Content Placeholder 2" descr="SmartArt timeline">
            <a:extLst>
              <a:ext uri="{FF2B5EF4-FFF2-40B4-BE49-F238E27FC236}">
                <a16:creationId xmlns:a16="http://schemas.microsoft.com/office/drawing/2014/main" id="{62612D72-5A4E-430E-8505-B2C209DA7C74}"/>
              </a:ext>
            </a:extLst>
          </p:cNvPr>
          <p:cNvGraphicFramePr>
            <a:graphicFrameLocks noGrp="1"/>
          </p:cNvGraphicFramePr>
          <p:nvPr>
            <p:ph idx="1"/>
            <p:extLst>
              <p:ext uri="{D42A27DB-BD31-4B8C-83A1-F6EECF244321}">
                <p14:modId xmlns:p14="http://schemas.microsoft.com/office/powerpoint/2010/main" val="813759605"/>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825468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68BC9E-3AFF-8496-4C74-9B4CAE48F618}"/>
              </a:ext>
            </a:extLst>
          </p:cNvPr>
          <p:cNvSpPr>
            <a:spLocks noGrp="1"/>
          </p:cNvSpPr>
          <p:nvPr>
            <p:ph type="title"/>
          </p:nvPr>
        </p:nvSpPr>
        <p:spPr>
          <a:xfrm>
            <a:off x="5172074" y="286603"/>
            <a:ext cx="5983605" cy="1450757"/>
          </a:xfrm>
        </p:spPr>
        <p:txBody>
          <a:bodyPr>
            <a:normAutofit/>
          </a:bodyPr>
          <a:lstStyle/>
          <a:p>
            <a:r>
              <a:rPr lang="en-US" sz="4000" dirty="0"/>
              <a:t>What is a “youth offender” in California?</a:t>
            </a:r>
          </a:p>
        </p:txBody>
      </p:sp>
      <p:pic>
        <p:nvPicPr>
          <p:cNvPr id="5" name="Picture 4" descr="Digital art of brain">
            <a:extLst>
              <a:ext uri="{FF2B5EF4-FFF2-40B4-BE49-F238E27FC236}">
                <a16:creationId xmlns:a16="http://schemas.microsoft.com/office/drawing/2014/main" id="{E7283283-0189-F01A-E9E5-3F1B1E6C43E9}"/>
              </a:ext>
            </a:extLst>
          </p:cNvPr>
          <p:cNvPicPr>
            <a:picLocks noChangeAspect="1"/>
          </p:cNvPicPr>
          <p:nvPr/>
        </p:nvPicPr>
        <p:blipFill rotWithShape="1">
          <a:blip r:embed="rId3"/>
          <a:srcRect l="35563" r="26871"/>
          <a:stretch/>
        </p:blipFill>
        <p:spPr>
          <a:xfrm>
            <a:off x="20" y="10"/>
            <a:ext cx="4580077" cy="6857990"/>
          </a:xfrm>
          <a:prstGeom prst="rect">
            <a:avLst/>
          </a:prstGeom>
        </p:spPr>
      </p:pic>
      <p:cxnSp>
        <p:nvCxnSpPr>
          <p:cNvPr id="11" name="Straight Connector 10">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2FE84FB-B73F-2139-CD77-F5C8636498F5}"/>
              </a:ext>
            </a:extLst>
          </p:cNvPr>
          <p:cNvSpPr>
            <a:spLocks noGrp="1"/>
          </p:cNvSpPr>
          <p:nvPr>
            <p:ph idx="1"/>
          </p:nvPr>
        </p:nvSpPr>
        <p:spPr>
          <a:xfrm>
            <a:off x="4680221" y="2113247"/>
            <a:ext cx="7411656" cy="4651414"/>
          </a:xfrm>
        </p:spPr>
        <p:txBody>
          <a:bodyPr>
            <a:normAutofit/>
          </a:bodyPr>
          <a:lstStyle/>
          <a:p>
            <a:pPr>
              <a:lnSpc>
                <a:spcPct val="100000"/>
              </a:lnSpc>
            </a:pPr>
            <a:r>
              <a:rPr lang="en-US" sz="1600" b="0" i="0" dirty="0">
                <a:effectLst/>
                <a:latin typeface="Roboto" panose="02000000000000000000" pitchFamily="2" charset="0"/>
              </a:rPr>
              <a:t>There is scientific evidence showing that parts of the brain involved in behavior control continue to mature through late adolescence, and that human brains only become fully mature when a person is in his or her mid-to-late 20s. Specifically, the area of the brain responsible for impulse control, understanding consequences, and other executive functions is not fully developed until that time.</a:t>
            </a:r>
          </a:p>
          <a:p>
            <a:pPr>
              <a:lnSpc>
                <a:spcPct val="100000"/>
              </a:lnSpc>
            </a:pPr>
            <a:r>
              <a:rPr lang="en-US" sz="1600" b="0" i="0" dirty="0">
                <a:effectLst/>
                <a:latin typeface="Roboto" panose="02000000000000000000" pitchFamily="2" charset="0"/>
              </a:rPr>
              <a:t>In reviewing this scientific evidence, both the U.S. Supreme Court and the California Supreme Court have recognized that the younger a person is, the more susceptible he or she is to negative influences and outside pressures, including peer pressure. But as that person ages, maturity can lead to reflection that is the foundation for remorse, renewal, and rehabilitation. Therefore, the California Legislature has determined that, with few exceptions, offenders who commit crimes while under the age of 26 and who are sentenced to state prison are required to have a meaningful opportunity for parole during their natural life.</a:t>
            </a:r>
          </a:p>
          <a:p>
            <a:pPr>
              <a:lnSpc>
                <a:spcPct val="100000"/>
              </a:lnSpc>
            </a:pPr>
            <a:endParaRPr lang="en-US" sz="1300" dirty="0"/>
          </a:p>
        </p:txBody>
      </p:sp>
    </p:spTree>
    <p:extLst>
      <p:ext uri="{BB962C8B-B14F-4D97-AF65-F5344CB8AC3E}">
        <p14:creationId xmlns:p14="http://schemas.microsoft.com/office/powerpoint/2010/main" val="342148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88811-3D3F-6BC5-04FC-AFB7A4CC2765}"/>
              </a:ext>
            </a:extLst>
          </p:cNvPr>
          <p:cNvSpPr>
            <a:spLocks noGrp="1"/>
          </p:cNvSpPr>
          <p:nvPr>
            <p:ph type="title"/>
          </p:nvPr>
        </p:nvSpPr>
        <p:spPr/>
        <p:txBody>
          <a:bodyPr/>
          <a:lstStyle/>
          <a:p>
            <a:r>
              <a:rPr lang="en-US" dirty="0"/>
              <a:t>A critique of my doctoral work</a:t>
            </a:r>
          </a:p>
        </p:txBody>
      </p:sp>
      <p:pic>
        <p:nvPicPr>
          <p:cNvPr id="5" name="Picture 4">
            <a:extLst>
              <a:ext uri="{FF2B5EF4-FFF2-40B4-BE49-F238E27FC236}">
                <a16:creationId xmlns:a16="http://schemas.microsoft.com/office/drawing/2014/main" id="{4646A239-1CE7-DC75-DBB1-90A057206431}"/>
              </a:ext>
            </a:extLst>
          </p:cNvPr>
          <p:cNvPicPr>
            <a:picLocks noChangeAspect="1"/>
          </p:cNvPicPr>
          <p:nvPr/>
        </p:nvPicPr>
        <p:blipFill rotWithShape="1">
          <a:blip r:embed="rId3"/>
          <a:srcRect l="30285" t="34559" r="53671" b="20491"/>
          <a:stretch/>
        </p:blipFill>
        <p:spPr>
          <a:xfrm>
            <a:off x="384580" y="2107750"/>
            <a:ext cx="2685327" cy="4035935"/>
          </a:xfrm>
          <a:prstGeom prst="rect">
            <a:avLst/>
          </a:prstGeom>
        </p:spPr>
      </p:pic>
      <p:pic>
        <p:nvPicPr>
          <p:cNvPr id="6" name="Picture 6">
            <a:extLst>
              <a:ext uri="{FF2B5EF4-FFF2-40B4-BE49-F238E27FC236}">
                <a16:creationId xmlns:a16="http://schemas.microsoft.com/office/drawing/2014/main" id="{189C17DF-8314-EE5C-B3F1-F16665C1A5CD}"/>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3198374" y="2251673"/>
            <a:ext cx="2627164"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42893EE0-1E30-6D68-535F-43EF00134C35}"/>
              </a:ext>
            </a:extLst>
          </p:cNvPr>
          <p:cNvSpPr>
            <a:spLocks noGrp="1"/>
          </p:cNvSpPr>
          <p:nvPr>
            <p:ph sz="half" idx="1"/>
          </p:nvPr>
        </p:nvSpPr>
        <p:spPr>
          <a:xfrm>
            <a:off x="6096000" y="2251673"/>
            <a:ext cx="5711420" cy="3892012"/>
          </a:xfrm>
        </p:spPr>
        <p:txBody>
          <a:bodyPr>
            <a:normAutofit fontScale="92500" lnSpcReduction="10000"/>
          </a:bodyPr>
          <a:lstStyle/>
          <a:p>
            <a:pPr>
              <a:buFont typeface="Wingdings" panose="05000000000000000000" pitchFamily="2" charset="2"/>
              <a:buChar char="Ø"/>
            </a:pPr>
            <a:r>
              <a:rPr lang="en-US" dirty="0"/>
              <a:t>  Problem: Too much focus on highly elite polymaths only</a:t>
            </a:r>
          </a:p>
          <a:p>
            <a:pPr>
              <a:buFont typeface="Wingdings" panose="05000000000000000000" pitchFamily="2" charset="2"/>
              <a:buChar char="Ø"/>
            </a:pPr>
            <a:r>
              <a:rPr lang="en-US" dirty="0"/>
              <a:t>   Solution: Study polymathic people in prison, the most non-elite group possible. Write another book, on this topic in particular. </a:t>
            </a:r>
          </a:p>
          <a:p>
            <a:pPr>
              <a:buFont typeface="Wingdings" panose="05000000000000000000" pitchFamily="2" charset="2"/>
              <a:buChar char="Ø"/>
            </a:pPr>
            <a:r>
              <a:rPr lang="en-US" dirty="0"/>
              <a:t> First Contact:  I found Shawn Rodriguez, a California inmate, because of videos he had posted online before I ever knew or met him, including this one: </a:t>
            </a:r>
            <a:r>
              <a:rPr lang="en-US" dirty="0" err="1">
                <a:hlinkClick r:id="rId5"/>
              </a:rPr>
              <a:t>shawn</a:t>
            </a:r>
            <a:r>
              <a:rPr lang="en-US" dirty="0">
                <a:hlinkClick r:id="rId5"/>
              </a:rPr>
              <a:t> </a:t>
            </a:r>
            <a:r>
              <a:rPr lang="en-US" dirty="0" err="1">
                <a:hlinkClick r:id="rId5"/>
              </a:rPr>
              <a:t>rodriguez</a:t>
            </a:r>
            <a:r>
              <a:rPr lang="en-US" dirty="0">
                <a:hlinkClick r:id="rId5"/>
              </a:rPr>
              <a:t> v16387 – YouTube</a:t>
            </a:r>
            <a:r>
              <a:rPr lang="en-US" dirty="0"/>
              <a:t> </a:t>
            </a:r>
          </a:p>
          <a:p>
            <a:pPr lvl="1">
              <a:buFont typeface="Wingdings" panose="05000000000000000000" pitchFamily="2" charset="2"/>
              <a:buChar char="Ø"/>
            </a:pPr>
            <a:r>
              <a:rPr lang="en-US" dirty="0"/>
              <a:t> He struck me as a strong polymath and someone who would be appropriate for my study. We became phone pals and pen pals. However, the study I had intended to engage in did not ever really start because several other research curiosities and advocacy efforts took priority instead.</a:t>
            </a:r>
          </a:p>
        </p:txBody>
      </p:sp>
    </p:spTree>
    <p:extLst>
      <p:ext uri="{BB962C8B-B14F-4D97-AF65-F5344CB8AC3E}">
        <p14:creationId xmlns:p14="http://schemas.microsoft.com/office/powerpoint/2010/main" val="16532280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BCA3C6E-CB21-130A-CFB0-F38F87005D12}"/>
              </a:ext>
            </a:extLst>
          </p:cNvPr>
          <p:cNvSpPr>
            <a:spLocks noGrp="1"/>
          </p:cNvSpPr>
          <p:nvPr>
            <p:ph type="title"/>
          </p:nvPr>
        </p:nvSpPr>
        <p:spPr>
          <a:xfrm>
            <a:off x="492369" y="605896"/>
            <a:ext cx="3642309" cy="5646208"/>
          </a:xfrm>
        </p:spPr>
        <p:txBody>
          <a:bodyPr anchor="ctr">
            <a:normAutofit/>
          </a:bodyPr>
          <a:lstStyle/>
          <a:p>
            <a:r>
              <a:rPr lang="en-US" sz="4400">
                <a:solidFill>
                  <a:srgbClr val="FFFFFF"/>
                </a:solidFill>
              </a:rPr>
              <a:t>Shawn’s Time in Prison</a:t>
            </a:r>
          </a:p>
        </p:txBody>
      </p:sp>
      <p:sp>
        <p:nvSpPr>
          <p:cNvPr id="3" name="Content Placeholder 2">
            <a:extLst>
              <a:ext uri="{FF2B5EF4-FFF2-40B4-BE49-F238E27FC236}">
                <a16:creationId xmlns:a16="http://schemas.microsoft.com/office/drawing/2014/main" id="{37DAC700-EA9C-6852-E494-235FE75E7EF7}"/>
              </a:ext>
            </a:extLst>
          </p:cNvPr>
          <p:cNvSpPr>
            <a:spLocks noGrp="1"/>
          </p:cNvSpPr>
          <p:nvPr>
            <p:ph idx="1"/>
          </p:nvPr>
        </p:nvSpPr>
        <p:spPr>
          <a:xfrm>
            <a:off x="5231958" y="605896"/>
            <a:ext cx="5923721" cy="5646208"/>
          </a:xfrm>
        </p:spPr>
        <p:txBody>
          <a:bodyPr numCol="2" anchor="ctr">
            <a:normAutofit/>
          </a:bodyPr>
          <a:lstStyle/>
          <a:p>
            <a:pPr>
              <a:lnSpc>
                <a:spcPct val="100000"/>
              </a:lnSpc>
            </a:pPr>
            <a:r>
              <a:rPr lang="en-US" sz="1100"/>
              <a:t>Certified in Word and Excel</a:t>
            </a:r>
          </a:p>
          <a:p>
            <a:pPr>
              <a:lnSpc>
                <a:spcPct val="100000"/>
              </a:lnSpc>
            </a:pPr>
            <a:r>
              <a:rPr lang="en-US" sz="1100"/>
              <a:t>NCCER Core Curriculum Certificate and the NCCER Electronics Systems Technician Level 1 Certification (which gives Shawn the necessary education to obtain a job as an electrician)</a:t>
            </a:r>
          </a:p>
          <a:p>
            <a:pPr>
              <a:lnSpc>
                <a:spcPct val="100000"/>
              </a:lnSpc>
            </a:pPr>
            <a:r>
              <a:rPr lang="en-US" sz="1100"/>
              <a:t>Lead Cook 2013-2014</a:t>
            </a:r>
          </a:p>
          <a:p>
            <a:pPr>
              <a:lnSpc>
                <a:spcPct val="100000"/>
              </a:lnSpc>
            </a:pPr>
            <a:r>
              <a:rPr lang="en-US" sz="1100"/>
              <a:t>Law Library Clerk 2014</a:t>
            </a:r>
          </a:p>
          <a:p>
            <a:pPr>
              <a:lnSpc>
                <a:spcPct val="100000"/>
              </a:lnSpc>
            </a:pPr>
            <a:r>
              <a:rPr lang="en-US" sz="1100"/>
              <a:t>Building Porter 2014 – 2015</a:t>
            </a:r>
          </a:p>
          <a:p>
            <a:pPr>
              <a:lnSpc>
                <a:spcPct val="100000"/>
              </a:lnSpc>
            </a:pPr>
            <a:r>
              <a:rPr lang="en-US" sz="1100"/>
              <a:t>Barber 2015</a:t>
            </a:r>
          </a:p>
          <a:p>
            <a:pPr>
              <a:lnSpc>
                <a:spcPct val="100000"/>
              </a:lnSpc>
            </a:pPr>
            <a:r>
              <a:rPr lang="en-US" sz="1100"/>
              <a:t>Yard/Facilities Maintenance 2015 – 2016</a:t>
            </a:r>
          </a:p>
          <a:p>
            <a:pPr>
              <a:lnSpc>
                <a:spcPct val="100000"/>
              </a:lnSpc>
            </a:pPr>
            <a:r>
              <a:rPr lang="en-US" sz="1100"/>
              <a:t>Building Clerk 2016 – 2017</a:t>
            </a:r>
          </a:p>
          <a:p>
            <a:pPr>
              <a:lnSpc>
                <a:spcPct val="100000"/>
              </a:lnSpc>
            </a:pPr>
            <a:r>
              <a:rPr lang="en-US" sz="1100"/>
              <a:t>Lead Law Library Clerk 2019</a:t>
            </a:r>
          </a:p>
          <a:p>
            <a:pPr>
              <a:lnSpc>
                <a:spcPct val="100000"/>
              </a:lnSpc>
            </a:pPr>
            <a:r>
              <a:rPr lang="en-US" sz="1100"/>
              <a:t>Recreation Clerk 2019 – 2020</a:t>
            </a:r>
          </a:p>
          <a:p>
            <a:pPr>
              <a:lnSpc>
                <a:spcPct val="100000"/>
              </a:lnSpc>
            </a:pPr>
            <a:r>
              <a:rPr lang="en-US" sz="1100"/>
              <a:t>Yard/Facilities Maintenance 2020 – 2021</a:t>
            </a:r>
          </a:p>
          <a:p>
            <a:pPr>
              <a:lnSpc>
                <a:spcPct val="100000"/>
              </a:lnSpc>
            </a:pPr>
            <a:r>
              <a:rPr lang="en-US" sz="1100"/>
              <a:t>Healthcare Facilities Maintenance Custodian 2021</a:t>
            </a:r>
          </a:p>
          <a:p>
            <a:pPr>
              <a:lnSpc>
                <a:spcPct val="100000"/>
              </a:lnSpc>
            </a:pPr>
            <a:r>
              <a:rPr lang="en-US" sz="1100"/>
              <a:t>Building Porter 2022</a:t>
            </a:r>
          </a:p>
          <a:p>
            <a:pPr>
              <a:lnSpc>
                <a:spcPct val="100000"/>
              </a:lnSpc>
            </a:pPr>
            <a:r>
              <a:rPr lang="en-US" sz="1100"/>
              <a:t>Dialectical Behavior Therapy Certified 2017</a:t>
            </a:r>
          </a:p>
          <a:p>
            <a:pPr>
              <a:lnSpc>
                <a:spcPct val="100000"/>
              </a:lnSpc>
            </a:pPr>
            <a:r>
              <a:rPr lang="en-US" sz="1100"/>
              <a:t>Alternatives to Violence Project 2018</a:t>
            </a:r>
          </a:p>
          <a:p>
            <a:pPr>
              <a:lnSpc>
                <a:spcPct val="100000"/>
              </a:lnSpc>
            </a:pPr>
            <a:r>
              <a:rPr lang="en-US" sz="1100"/>
              <a:t>The B.R.A.I.N. Project 2020</a:t>
            </a:r>
          </a:p>
          <a:p>
            <a:pPr>
              <a:lnSpc>
                <a:spcPct val="100000"/>
              </a:lnSpc>
            </a:pPr>
            <a:r>
              <a:rPr lang="en-US" sz="1100"/>
              <a:t>PACE Learning Systems Lifeskills 2021</a:t>
            </a:r>
          </a:p>
          <a:p>
            <a:pPr>
              <a:lnSpc>
                <a:spcPct val="100000"/>
              </a:lnSpc>
            </a:pPr>
            <a:r>
              <a:rPr lang="en-US" sz="1100"/>
              <a:t>R.I.S.E. (Rehabilitate, Implement, Scceed, Excel) by the Life Support Alliance 2021</a:t>
            </a:r>
          </a:p>
          <a:p>
            <a:pPr>
              <a:lnSpc>
                <a:spcPct val="100000"/>
              </a:lnSpc>
            </a:pPr>
            <a:r>
              <a:rPr lang="en-US" sz="1100"/>
              <a:t>American Community Correctional Institute Certifications in: Anger Management, Contentious Relationships, Substance Abuse, Domestic Violence, Bad Credit, Shoplifting, Drunk Driving</a:t>
            </a:r>
          </a:p>
          <a:p>
            <a:pPr>
              <a:lnSpc>
                <a:spcPct val="100000"/>
              </a:lnSpc>
            </a:pPr>
            <a:r>
              <a:rPr lang="en-US" sz="1100"/>
              <a:t>The Change Companies Certifications in Anger Management, Self-Esteem, Victims Impact</a:t>
            </a:r>
          </a:p>
          <a:p>
            <a:pPr>
              <a:lnSpc>
                <a:spcPct val="100000"/>
              </a:lnSpc>
            </a:pPr>
            <a:r>
              <a:rPr lang="en-US" sz="1100"/>
              <a:t>Criminals and Gang Members Anonymous 2023</a:t>
            </a:r>
          </a:p>
          <a:p>
            <a:pPr>
              <a:lnSpc>
                <a:spcPct val="100000"/>
              </a:lnSpc>
            </a:pPr>
            <a:endParaRPr lang="en-US" sz="1100"/>
          </a:p>
        </p:txBody>
      </p:sp>
    </p:spTree>
    <p:extLst>
      <p:ext uri="{BB962C8B-B14F-4D97-AF65-F5344CB8AC3E}">
        <p14:creationId xmlns:p14="http://schemas.microsoft.com/office/powerpoint/2010/main" val="10009565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1" name="Rectangle 16390">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C36F5A8-2745-5161-05FE-0E55F375A094}"/>
              </a:ext>
            </a:extLst>
          </p:cNvPr>
          <p:cNvSpPr>
            <a:spLocks noGrp="1"/>
          </p:cNvSpPr>
          <p:nvPr>
            <p:ph type="title"/>
          </p:nvPr>
        </p:nvSpPr>
        <p:spPr>
          <a:xfrm>
            <a:off x="1097280" y="516835"/>
            <a:ext cx="5977937" cy="1666501"/>
          </a:xfrm>
        </p:spPr>
        <p:txBody>
          <a:bodyPr>
            <a:normAutofit/>
          </a:bodyPr>
          <a:lstStyle/>
          <a:p>
            <a:r>
              <a:rPr lang="en-US" sz="4000">
                <a:solidFill>
                  <a:srgbClr val="FFFFFF"/>
                </a:solidFill>
              </a:rPr>
              <a:t>Shawn’s Plans for After Prison</a:t>
            </a:r>
          </a:p>
        </p:txBody>
      </p:sp>
      <p:cxnSp>
        <p:nvCxnSpPr>
          <p:cNvPr id="16393" name="Straight Connector 16392">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5896" y="2353592"/>
            <a:ext cx="53035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B59EAEC-E8AC-09EB-C595-2C0471F23BB0}"/>
              </a:ext>
            </a:extLst>
          </p:cNvPr>
          <p:cNvSpPr>
            <a:spLocks noGrp="1"/>
          </p:cNvSpPr>
          <p:nvPr>
            <p:ph idx="1"/>
          </p:nvPr>
        </p:nvSpPr>
        <p:spPr>
          <a:xfrm>
            <a:off x="185195" y="2546224"/>
            <a:ext cx="6890022" cy="3981896"/>
          </a:xfrm>
        </p:spPr>
        <p:txBody>
          <a:bodyPr>
            <a:normAutofit/>
          </a:bodyPr>
          <a:lstStyle/>
          <a:p>
            <a:pPr>
              <a:lnSpc>
                <a:spcPct val="100000"/>
              </a:lnSpc>
            </a:pPr>
            <a:r>
              <a:rPr lang="en-US" sz="1500" dirty="0">
                <a:solidFill>
                  <a:srgbClr val="FFFFFF"/>
                </a:solidFill>
              </a:rPr>
              <a:t>Shawn has a bank account, birth certificate, cell phone, job offers, a place to live, a car to drive, and a family ready to love him, already waiting for him, upon his release from his lengthy incarceration. </a:t>
            </a:r>
          </a:p>
          <a:p>
            <a:pPr>
              <a:lnSpc>
                <a:spcPct val="100000"/>
              </a:lnSpc>
            </a:pPr>
            <a:r>
              <a:rPr lang="en-US" sz="1500" dirty="0">
                <a:solidFill>
                  <a:srgbClr val="FFFFFF"/>
                </a:solidFill>
              </a:rPr>
              <a:t>He has plans to work in real estate, trucking, and content creation having to do with court and prison reforms which are necessary to create a more humane and more just world for us all to share.</a:t>
            </a:r>
          </a:p>
          <a:p>
            <a:pPr>
              <a:lnSpc>
                <a:spcPct val="100000"/>
              </a:lnSpc>
            </a:pPr>
            <a:r>
              <a:rPr lang="en-US" sz="1500" dirty="0">
                <a:solidFill>
                  <a:srgbClr val="FFFFFF"/>
                </a:solidFill>
              </a:rPr>
              <a:t>Remember, Shawn’s story could happen to you or someone you care about. Demand justice now for Shawn, and help us ensure other victims of our government get their stories told too, with our upcoming advocacy work.  </a:t>
            </a:r>
          </a:p>
          <a:p>
            <a:pPr algn="ctr">
              <a:lnSpc>
                <a:spcPct val="100000"/>
              </a:lnSpc>
            </a:pPr>
            <a:r>
              <a:rPr lang="en-US" sz="1500" dirty="0">
                <a:solidFill>
                  <a:srgbClr val="FFFFFF"/>
                </a:solidFill>
              </a:rPr>
              <a:t>#helpfreeshawn</a:t>
            </a:r>
          </a:p>
        </p:txBody>
      </p:sp>
      <p:pic>
        <p:nvPicPr>
          <p:cNvPr id="16386" name="Picture 2">
            <a:extLst>
              <a:ext uri="{FF2B5EF4-FFF2-40B4-BE49-F238E27FC236}">
                <a16:creationId xmlns:a16="http://schemas.microsoft.com/office/drawing/2014/main" id="{AA88BDA2-68A9-C358-6968-909587A36E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1281"/>
          <a:stretch/>
        </p:blipFill>
        <p:spPr bwMode="auto">
          <a:xfrm>
            <a:off x="7611902" y="10"/>
            <a:ext cx="4580097"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1460298"/>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549C0-B22D-0F50-50BB-1712DC87595A}"/>
              </a:ext>
            </a:extLst>
          </p:cNvPr>
          <p:cNvSpPr>
            <a:spLocks noGrp="1"/>
          </p:cNvSpPr>
          <p:nvPr>
            <p:ph type="title"/>
          </p:nvPr>
        </p:nvSpPr>
        <p:spPr/>
        <p:txBody>
          <a:bodyPr/>
          <a:lstStyle/>
          <a:p>
            <a:r>
              <a:rPr lang="en-US" dirty="0"/>
              <a:t>Summary of the </a:t>
            </a:r>
            <a:br>
              <a:rPr lang="en-US" dirty="0"/>
            </a:br>
            <a:r>
              <a:rPr lang="en-US" dirty="0"/>
              <a:t>Shawn Rodriguez Case</a:t>
            </a:r>
          </a:p>
        </p:txBody>
      </p:sp>
      <p:sp>
        <p:nvSpPr>
          <p:cNvPr id="3" name="Content Placeholder 2">
            <a:extLst>
              <a:ext uri="{FF2B5EF4-FFF2-40B4-BE49-F238E27FC236}">
                <a16:creationId xmlns:a16="http://schemas.microsoft.com/office/drawing/2014/main" id="{D7259A9B-46D3-FA64-A794-D7B3A902B62E}"/>
              </a:ext>
            </a:extLst>
          </p:cNvPr>
          <p:cNvSpPr>
            <a:spLocks noGrp="1"/>
          </p:cNvSpPr>
          <p:nvPr>
            <p:ph idx="1"/>
          </p:nvPr>
        </p:nvSpPr>
        <p:spPr>
          <a:xfrm>
            <a:off x="474561" y="2108201"/>
            <a:ext cx="11458937" cy="4026381"/>
          </a:xfrm>
        </p:spPr>
        <p:txBody>
          <a:bodyPr>
            <a:normAutofit/>
          </a:bodyPr>
          <a:lstStyle/>
          <a:p>
            <a:pPr marL="0" indent="0">
              <a:buNone/>
            </a:pPr>
            <a:r>
              <a:rPr lang="en-US" dirty="0"/>
              <a:t>Nobody was physically harmed, the only victim has paranoid schizophrenia and lied at trial. His confessions have been swept under the rug by Placer County Officials who are paid by citizens to uphold our laws.  Rather than admit their wrongs, they continue to withhold justice.  Placer County sent a man to prison for life for crimes he did not commit.  Shawn deserves immediate release from prison given he has already served many more years beyond what he deserved for what he actually did. He served many years in prison for what someone else did – who had actually manipulated, framed, and victimized Shawn as her pawn and scapegoat.  The system allowed her to get away with it, and also allowed Nick to get away with the crime of perjury.  </a:t>
            </a:r>
          </a:p>
          <a:p>
            <a:pPr marL="0" indent="0">
              <a:buNone/>
            </a:pPr>
            <a:r>
              <a:rPr lang="en-US" dirty="0"/>
              <a:t>Government must be held accountable for poor performance. They must right the injustices of the past. </a:t>
            </a:r>
          </a:p>
          <a:p>
            <a:pPr marL="0" indent="0">
              <a:buNone/>
            </a:pPr>
            <a:r>
              <a:rPr lang="en-US" dirty="0"/>
              <a:t>For anyone interested in learning more about the misdeeds of Placer County, please check out the documentary film, “Everyone Counts,” which is available at no cost on YouTube: </a:t>
            </a:r>
            <a:r>
              <a:rPr lang="en-US" dirty="0">
                <a:hlinkClick r:id="rId3"/>
              </a:rPr>
              <a:t>EVERYONE COUNTS - An Auburn Documentary - YouTube</a:t>
            </a:r>
            <a:endParaRPr lang="en-US" dirty="0"/>
          </a:p>
        </p:txBody>
      </p:sp>
    </p:spTree>
    <p:extLst>
      <p:ext uri="{BB962C8B-B14F-4D97-AF65-F5344CB8AC3E}">
        <p14:creationId xmlns:p14="http://schemas.microsoft.com/office/powerpoint/2010/main" val="1897149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C549C0-B22D-0F50-50BB-1712DC87595A}"/>
              </a:ext>
            </a:extLst>
          </p:cNvPr>
          <p:cNvSpPr>
            <a:spLocks noGrp="1"/>
          </p:cNvSpPr>
          <p:nvPr>
            <p:ph type="title"/>
          </p:nvPr>
        </p:nvSpPr>
        <p:spPr>
          <a:xfrm>
            <a:off x="949047" y="643466"/>
            <a:ext cx="2771273" cy="5470463"/>
          </a:xfrm>
        </p:spPr>
        <p:txBody>
          <a:bodyPr anchor="ctr">
            <a:normAutofit/>
          </a:bodyPr>
          <a:lstStyle/>
          <a:p>
            <a:r>
              <a:rPr lang="en-US" sz="3600"/>
              <a:t>Current Efforts Underway</a:t>
            </a:r>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7259A9B-46D3-FA64-A794-D7B3A902B62E}"/>
              </a:ext>
            </a:extLst>
          </p:cNvPr>
          <p:cNvSpPr>
            <a:spLocks noGrp="1"/>
          </p:cNvSpPr>
          <p:nvPr>
            <p:ph idx="1"/>
          </p:nvPr>
        </p:nvSpPr>
        <p:spPr>
          <a:xfrm>
            <a:off x="4428565" y="643466"/>
            <a:ext cx="7423908" cy="5896230"/>
          </a:xfrm>
        </p:spPr>
        <p:txBody>
          <a:bodyPr anchor="ctr">
            <a:normAutofit/>
          </a:bodyPr>
          <a:lstStyle/>
          <a:p>
            <a:r>
              <a:rPr lang="en-US" dirty="0"/>
              <a:t>In December of 2022, the Placer County Superior Court denied Shawn’s request to be resentenced given law changes which make the natural and probable consequences doctrine no longer valid.  </a:t>
            </a:r>
          </a:p>
          <a:p>
            <a:r>
              <a:rPr lang="en-US" dirty="0"/>
              <a:t>This doctrine really represents  the entire reason the jury was able to vote Shawn guilty of a kidnapping he wasn’t there for and a murder he and no intent to support, because the District Attorney argued that Shawn’s culpability must be identical to Anna’s.  Now, the law recognizes that individuals should only be held responsible for their own intentions and their own actions, not the intentions or actions of other people.</a:t>
            </a:r>
          </a:p>
          <a:p>
            <a:r>
              <a:rPr lang="en-US" dirty="0"/>
              <a:t>We currently have an appeal under review with the Court of Appeals in Placer County. We are awaiting their reply, and would like the general public to watch how they respond to this request for a resentencing, which Shawn is entitled to by law. We are afraid they will continue to suffocate justice and stifle Shawn’s freedom, which is long </a:t>
            </a:r>
            <a:r>
              <a:rPr lang="en-US" dirty="0" err="1"/>
              <a:t>overude</a:t>
            </a:r>
            <a:r>
              <a:rPr lang="en-US" dirty="0"/>
              <a:t> at this point. </a:t>
            </a:r>
          </a:p>
        </p:txBody>
      </p:sp>
    </p:spTree>
    <p:extLst>
      <p:ext uri="{BB962C8B-B14F-4D97-AF65-F5344CB8AC3E}">
        <p14:creationId xmlns:p14="http://schemas.microsoft.com/office/powerpoint/2010/main" val="1491889278"/>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9" name="Rectangle 18438">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EC549C0-B22D-0F50-50BB-1712DC87595A}"/>
              </a:ext>
            </a:extLst>
          </p:cNvPr>
          <p:cNvSpPr>
            <a:spLocks noGrp="1"/>
          </p:cNvSpPr>
          <p:nvPr>
            <p:ph type="title"/>
          </p:nvPr>
        </p:nvSpPr>
        <p:spPr>
          <a:xfrm>
            <a:off x="1097280" y="516835"/>
            <a:ext cx="5977937" cy="1666501"/>
          </a:xfrm>
        </p:spPr>
        <p:txBody>
          <a:bodyPr>
            <a:normAutofit/>
          </a:bodyPr>
          <a:lstStyle/>
          <a:p>
            <a:r>
              <a:rPr lang="en-US" sz="4000">
                <a:solidFill>
                  <a:srgbClr val="FFFFFF"/>
                </a:solidFill>
              </a:rPr>
              <a:t>What Does “justice” Look Like Now?</a:t>
            </a:r>
          </a:p>
        </p:txBody>
      </p:sp>
      <p:cxnSp>
        <p:nvCxnSpPr>
          <p:cNvPr id="18441" name="Straight Connector 18440">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5896" y="2353592"/>
            <a:ext cx="53035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7259A9B-46D3-FA64-A794-D7B3A902B62E}"/>
              </a:ext>
            </a:extLst>
          </p:cNvPr>
          <p:cNvSpPr>
            <a:spLocks noGrp="1"/>
          </p:cNvSpPr>
          <p:nvPr>
            <p:ph idx="1"/>
          </p:nvPr>
        </p:nvSpPr>
        <p:spPr>
          <a:xfrm>
            <a:off x="196770" y="2523849"/>
            <a:ext cx="7268901" cy="4334151"/>
          </a:xfrm>
        </p:spPr>
        <p:txBody>
          <a:bodyPr>
            <a:normAutofit fontScale="92500"/>
          </a:bodyPr>
          <a:lstStyle/>
          <a:p>
            <a:pPr>
              <a:lnSpc>
                <a:spcPct val="100000"/>
              </a:lnSpc>
            </a:pPr>
            <a:r>
              <a:rPr lang="en-US" sz="1800" dirty="0">
                <a:solidFill>
                  <a:srgbClr val="FFFFFF"/>
                </a:solidFill>
              </a:rPr>
              <a:t>Resentencing of Shawn for his participation in an $80 robbery  although technically, Anna was the one who got and used Nick’s ATM card, not Shawn)</a:t>
            </a:r>
          </a:p>
          <a:p>
            <a:pPr>
              <a:lnSpc>
                <a:spcPct val="100000"/>
              </a:lnSpc>
            </a:pPr>
            <a:r>
              <a:rPr lang="en-US" sz="1800" dirty="0">
                <a:solidFill>
                  <a:srgbClr val="FFFFFF"/>
                </a:solidFill>
              </a:rPr>
              <a:t>Resentencing of Shawn for auto theft </a:t>
            </a:r>
          </a:p>
          <a:p>
            <a:pPr>
              <a:lnSpc>
                <a:spcPct val="100000"/>
              </a:lnSpc>
            </a:pPr>
            <a:r>
              <a:rPr lang="en-US" sz="1800" dirty="0">
                <a:solidFill>
                  <a:srgbClr val="FFFFFF"/>
                </a:solidFill>
              </a:rPr>
              <a:t>Determination of “false imprisonment” as a charge he deserves or not</a:t>
            </a:r>
          </a:p>
          <a:p>
            <a:pPr>
              <a:lnSpc>
                <a:spcPct val="100000"/>
              </a:lnSpc>
            </a:pPr>
            <a:r>
              <a:rPr lang="en-US" sz="1800" dirty="0">
                <a:solidFill>
                  <a:srgbClr val="FFFFFF"/>
                </a:solidFill>
              </a:rPr>
              <a:t>Removal of “kidnapping” and “conspiracy to commit murder” from his record</a:t>
            </a:r>
          </a:p>
          <a:p>
            <a:pPr>
              <a:lnSpc>
                <a:spcPct val="100000"/>
              </a:lnSpc>
            </a:pPr>
            <a:r>
              <a:rPr lang="en-US" sz="1800" dirty="0">
                <a:solidFill>
                  <a:srgbClr val="FFFFFF"/>
                </a:solidFill>
              </a:rPr>
              <a:t>Financial remuneration for his unjust imprisonment all these additional years</a:t>
            </a:r>
          </a:p>
          <a:p>
            <a:pPr>
              <a:lnSpc>
                <a:spcPct val="100000"/>
              </a:lnSpc>
            </a:pPr>
            <a:r>
              <a:rPr lang="en-US" sz="1800" dirty="0">
                <a:solidFill>
                  <a:srgbClr val="FFFFFF"/>
                </a:solidFill>
              </a:rPr>
              <a:t>Recognition and commendation for likely saving Nick Hamman’s life, even at risk to himself to do so.  By staying on the scene, he further allowed Anna to entrap and associate Shawn with her misdeeds, but he also ensured Anna Rugg did not actually kill Hamman. Shawn did all he could to get Anna to leave Nick alone. Had Shawn not been there, Hamman likely would have died. </a:t>
            </a:r>
          </a:p>
          <a:p>
            <a:pPr>
              <a:lnSpc>
                <a:spcPct val="100000"/>
              </a:lnSpc>
            </a:pPr>
            <a:endParaRPr lang="en-US" sz="1400" dirty="0">
              <a:solidFill>
                <a:srgbClr val="FFFFFF"/>
              </a:solidFill>
            </a:endParaRPr>
          </a:p>
          <a:p>
            <a:pPr>
              <a:lnSpc>
                <a:spcPct val="100000"/>
              </a:lnSpc>
            </a:pPr>
            <a:endParaRPr lang="en-US" sz="1400" dirty="0">
              <a:solidFill>
                <a:srgbClr val="FFFFFF"/>
              </a:solidFill>
            </a:endParaRPr>
          </a:p>
        </p:txBody>
      </p:sp>
      <p:pic>
        <p:nvPicPr>
          <p:cNvPr id="18434" name="Picture 2">
            <a:extLst>
              <a:ext uri="{FF2B5EF4-FFF2-40B4-BE49-F238E27FC236}">
                <a16:creationId xmlns:a16="http://schemas.microsoft.com/office/drawing/2014/main" id="{096E6EA0-FF52-56CC-DAE8-D13E5FE540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937"/>
          <a:stretch/>
        </p:blipFill>
        <p:spPr bwMode="auto">
          <a:xfrm>
            <a:off x="7611902" y="10"/>
            <a:ext cx="4580097"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3757353"/>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4785F-C970-067B-C8C6-76A8D9A6ACAD}"/>
              </a:ext>
            </a:extLst>
          </p:cNvPr>
          <p:cNvSpPr>
            <a:spLocks noGrp="1"/>
          </p:cNvSpPr>
          <p:nvPr>
            <p:ph type="ctrTitle"/>
          </p:nvPr>
        </p:nvSpPr>
        <p:spPr/>
        <p:txBody>
          <a:bodyPr/>
          <a:lstStyle/>
          <a:p>
            <a:r>
              <a:rPr lang="en-US" dirty="0"/>
              <a:t>Let’s Crunch Some Numbers Now</a:t>
            </a:r>
          </a:p>
        </p:txBody>
      </p:sp>
      <p:sp>
        <p:nvSpPr>
          <p:cNvPr id="3" name="Subtitle 2">
            <a:extLst>
              <a:ext uri="{FF2B5EF4-FFF2-40B4-BE49-F238E27FC236}">
                <a16:creationId xmlns:a16="http://schemas.microsoft.com/office/drawing/2014/main" id="{D9CC8C43-1EC6-DCE9-4719-E29290CF3431}"/>
              </a:ext>
            </a:extLst>
          </p:cNvPr>
          <p:cNvSpPr>
            <a:spLocks noGrp="1"/>
          </p:cNvSpPr>
          <p:nvPr>
            <p:ph type="subTitle" idx="1"/>
          </p:nvPr>
        </p:nvSpPr>
        <p:spPr/>
        <p:txBody>
          <a:bodyPr/>
          <a:lstStyle/>
          <a:p>
            <a:r>
              <a:rPr lang="en-US" dirty="0"/>
              <a:t>This won’t take too long, don’t worry</a:t>
            </a:r>
          </a:p>
        </p:txBody>
      </p:sp>
    </p:spTree>
    <p:extLst>
      <p:ext uri="{BB962C8B-B14F-4D97-AF65-F5344CB8AC3E}">
        <p14:creationId xmlns:p14="http://schemas.microsoft.com/office/powerpoint/2010/main" val="15199031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5FB98096-0F68-FA2E-C2F5-E7DE503C8F3A}"/>
              </a:ext>
            </a:extLst>
          </p:cNvPr>
          <p:cNvGraphicFramePr>
            <a:graphicFrameLocks noGrp="1"/>
          </p:cNvGraphicFramePr>
          <p:nvPr>
            <p:extLst>
              <p:ext uri="{D42A27DB-BD31-4B8C-83A1-F6EECF244321}">
                <p14:modId xmlns:p14="http://schemas.microsoft.com/office/powerpoint/2010/main" val="3547753367"/>
              </p:ext>
            </p:extLst>
          </p:nvPr>
        </p:nvGraphicFramePr>
        <p:xfrm>
          <a:off x="115746" y="86670"/>
          <a:ext cx="11979797" cy="6684660"/>
        </p:xfrm>
        <a:graphic>
          <a:graphicData uri="http://schemas.openxmlformats.org/drawingml/2006/table">
            <a:tbl>
              <a:tblPr firstRow="1" bandRow="1">
                <a:tableStyleId>{5C22544A-7EE6-4342-B048-85BDC9FD1C3A}</a:tableStyleId>
              </a:tblPr>
              <a:tblGrid>
                <a:gridCol w="1884728">
                  <a:extLst>
                    <a:ext uri="{9D8B030D-6E8A-4147-A177-3AD203B41FA5}">
                      <a16:colId xmlns:a16="http://schemas.microsoft.com/office/drawing/2014/main" val="4204856569"/>
                    </a:ext>
                  </a:extLst>
                </a:gridCol>
                <a:gridCol w="5830875">
                  <a:extLst>
                    <a:ext uri="{9D8B030D-6E8A-4147-A177-3AD203B41FA5}">
                      <a16:colId xmlns:a16="http://schemas.microsoft.com/office/drawing/2014/main" val="3674736984"/>
                    </a:ext>
                  </a:extLst>
                </a:gridCol>
                <a:gridCol w="2414807">
                  <a:extLst>
                    <a:ext uri="{9D8B030D-6E8A-4147-A177-3AD203B41FA5}">
                      <a16:colId xmlns:a16="http://schemas.microsoft.com/office/drawing/2014/main" val="851498667"/>
                    </a:ext>
                  </a:extLst>
                </a:gridCol>
                <a:gridCol w="1849387">
                  <a:extLst>
                    <a:ext uri="{9D8B030D-6E8A-4147-A177-3AD203B41FA5}">
                      <a16:colId xmlns:a16="http://schemas.microsoft.com/office/drawing/2014/main" val="3557154310"/>
                    </a:ext>
                  </a:extLst>
                </a:gridCol>
              </a:tblGrid>
              <a:tr h="796638">
                <a:tc>
                  <a:txBody>
                    <a:bodyPr/>
                    <a:lstStyle/>
                    <a:p>
                      <a:r>
                        <a:rPr lang="en-US" dirty="0"/>
                        <a:t>List of Crimes</a:t>
                      </a:r>
                    </a:p>
                  </a:txBody>
                  <a:tcPr/>
                </a:tc>
                <a:tc>
                  <a:txBody>
                    <a:bodyPr/>
                    <a:lstStyle/>
                    <a:p>
                      <a:r>
                        <a:rPr lang="en-US" dirty="0"/>
                        <a:t>Actual Innocence or Guilty</a:t>
                      </a:r>
                    </a:p>
                  </a:txBody>
                  <a:tcPr/>
                </a:tc>
                <a:tc>
                  <a:txBody>
                    <a:bodyPr/>
                    <a:lstStyle/>
                    <a:p>
                      <a:r>
                        <a:rPr lang="en-US" dirty="0"/>
                        <a:t>Typical Sentence Range</a:t>
                      </a:r>
                    </a:p>
                  </a:txBody>
                  <a:tcPr/>
                </a:tc>
                <a:tc>
                  <a:txBody>
                    <a:bodyPr/>
                    <a:lstStyle/>
                    <a:p>
                      <a:r>
                        <a:rPr lang="en-US" dirty="0"/>
                        <a:t>Appropriate Sentencing for Mr. Rodriguez</a:t>
                      </a:r>
                    </a:p>
                  </a:txBody>
                  <a:tcPr/>
                </a:tc>
                <a:extLst>
                  <a:ext uri="{0D108BD9-81ED-4DB2-BD59-A6C34878D82A}">
                    <a16:rowId xmlns:a16="http://schemas.microsoft.com/office/drawing/2014/main" val="2792253751"/>
                  </a:ext>
                </a:extLst>
              </a:tr>
              <a:tr h="796638">
                <a:tc>
                  <a:txBody>
                    <a:bodyPr/>
                    <a:lstStyle/>
                    <a:p>
                      <a:r>
                        <a:rPr lang="en-US" dirty="0"/>
                        <a:t>$80 robbery (second degree robbery)</a:t>
                      </a:r>
                    </a:p>
                  </a:txBody>
                  <a:tcPr/>
                </a:tc>
                <a:tc>
                  <a:txBody>
                    <a:bodyPr/>
                    <a:lstStyle/>
                    <a:p>
                      <a:r>
                        <a:rPr lang="en-US" dirty="0"/>
                        <a:t>Guilty of Aiding &amp; Abetting </a:t>
                      </a:r>
                    </a:p>
                  </a:txBody>
                  <a:tcPr/>
                </a:tc>
                <a:tc>
                  <a:txBody>
                    <a:bodyPr/>
                    <a:lstStyle/>
                    <a:p>
                      <a:r>
                        <a:rPr lang="en-US" dirty="0"/>
                        <a:t>2 – 5 years</a:t>
                      </a:r>
                    </a:p>
                  </a:txBody>
                  <a:tcPr/>
                </a:tc>
                <a:tc>
                  <a:txBody>
                    <a:bodyPr/>
                    <a:lstStyle/>
                    <a:p>
                      <a:r>
                        <a:rPr lang="en-US" dirty="0"/>
                        <a:t>2 – 5 years</a:t>
                      </a:r>
                    </a:p>
                  </a:txBody>
                  <a:tcPr/>
                </a:tc>
                <a:extLst>
                  <a:ext uri="{0D108BD9-81ED-4DB2-BD59-A6C34878D82A}">
                    <a16:rowId xmlns:a16="http://schemas.microsoft.com/office/drawing/2014/main" val="2557432966"/>
                  </a:ext>
                </a:extLst>
              </a:tr>
              <a:tr h="923940">
                <a:tc>
                  <a:txBody>
                    <a:bodyPr/>
                    <a:lstStyle/>
                    <a:p>
                      <a:r>
                        <a:rPr lang="en-US" dirty="0"/>
                        <a:t>Using Another’s Identity to obtain goods or credits</a:t>
                      </a:r>
                    </a:p>
                  </a:txBody>
                  <a:tcPr/>
                </a:tc>
                <a:tc>
                  <a:txBody>
                    <a:bodyPr/>
                    <a:lstStyle/>
                    <a:p>
                      <a:r>
                        <a:rPr lang="en-US" dirty="0"/>
                        <a:t>Using the ATM card once or twice should result in the same crime; no double jeopardy. So N/A here</a:t>
                      </a:r>
                    </a:p>
                  </a:txBody>
                  <a:tcPr/>
                </a:tc>
                <a:tc>
                  <a:txBody>
                    <a:bodyPr/>
                    <a:lstStyle/>
                    <a:p>
                      <a:r>
                        <a:rPr lang="en-US" dirty="0"/>
                        <a:t>6 months</a:t>
                      </a:r>
                    </a:p>
                  </a:txBody>
                  <a:tcPr/>
                </a:tc>
                <a:tc>
                  <a:txBody>
                    <a:bodyPr/>
                    <a:lstStyle/>
                    <a:p>
                      <a:r>
                        <a:rPr lang="en-US" dirty="0"/>
                        <a:t>N/A</a:t>
                      </a:r>
                    </a:p>
                  </a:txBody>
                  <a:tcPr/>
                </a:tc>
                <a:extLst>
                  <a:ext uri="{0D108BD9-81ED-4DB2-BD59-A6C34878D82A}">
                    <a16:rowId xmlns:a16="http://schemas.microsoft.com/office/drawing/2014/main" val="3777445638"/>
                  </a:ext>
                </a:extLst>
              </a:tr>
              <a:tr h="333651">
                <a:tc>
                  <a:txBody>
                    <a:bodyPr/>
                    <a:lstStyle/>
                    <a:p>
                      <a:r>
                        <a:rPr lang="en-US" dirty="0"/>
                        <a:t>Auto Theft</a:t>
                      </a:r>
                    </a:p>
                  </a:txBody>
                  <a:tcPr/>
                </a:tc>
                <a:tc>
                  <a:txBody>
                    <a:bodyPr/>
                    <a:lstStyle/>
                    <a:p>
                      <a:r>
                        <a:rPr lang="en-US" dirty="0"/>
                        <a:t>Guilty </a:t>
                      </a:r>
                    </a:p>
                  </a:txBody>
                  <a:tcPr/>
                </a:tc>
                <a:tc>
                  <a:txBody>
                    <a:bodyPr/>
                    <a:lstStyle/>
                    <a:p>
                      <a:r>
                        <a:rPr lang="en-US" dirty="0"/>
                        <a:t>16 months to 3 years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16 months to 3 years</a:t>
                      </a:r>
                    </a:p>
                    <a:p>
                      <a:endParaRPr lang="en-US" dirty="0"/>
                    </a:p>
                  </a:txBody>
                  <a:tcPr/>
                </a:tc>
                <a:extLst>
                  <a:ext uri="{0D108BD9-81ED-4DB2-BD59-A6C34878D82A}">
                    <a16:rowId xmlns:a16="http://schemas.microsoft.com/office/drawing/2014/main" val="580193699"/>
                  </a:ext>
                </a:extLst>
              </a:tr>
              <a:tr h="461544">
                <a:tc>
                  <a:txBody>
                    <a:bodyPr/>
                    <a:lstStyle/>
                    <a:p>
                      <a:r>
                        <a:rPr lang="en-US" dirty="0"/>
                        <a:t>False Imprisonment</a:t>
                      </a:r>
                    </a:p>
                  </a:txBody>
                  <a:tcPr/>
                </a:tc>
                <a:tc>
                  <a:txBody>
                    <a:bodyPr/>
                    <a:lstStyle/>
                    <a:p>
                      <a:r>
                        <a:rPr lang="en-US" dirty="0"/>
                        <a:t>Innocent (Shawn tried to help Nick get out of there)</a:t>
                      </a:r>
                    </a:p>
                  </a:txBody>
                  <a:tcPr/>
                </a:tc>
                <a:tc>
                  <a:txBody>
                    <a:bodyPr/>
                    <a:lstStyle/>
                    <a:p>
                      <a:r>
                        <a:rPr lang="en-US" dirty="0"/>
                        <a:t>1 year</a:t>
                      </a:r>
                    </a:p>
                  </a:txBody>
                  <a:tcPr/>
                </a:tc>
                <a:tc>
                  <a:txBody>
                    <a:bodyPr/>
                    <a:lstStyle/>
                    <a:p>
                      <a:r>
                        <a:rPr lang="en-US" dirty="0"/>
                        <a:t>N/A</a:t>
                      </a:r>
                    </a:p>
                  </a:txBody>
                  <a:tcPr/>
                </a:tc>
                <a:extLst>
                  <a:ext uri="{0D108BD9-81ED-4DB2-BD59-A6C34878D82A}">
                    <a16:rowId xmlns:a16="http://schemas.microsoft.com/office/drawing/2014/main" val="848058955"/>
                  </a:ext>
                </a:extLst>
              </a:tr>
              <a:tr h="796638">
                <a:tc>
                  <a:txBody>
                    <a:bodyPr/>
                    <a:lstStyle/>
                    <a:p>
                      <a:r>
                        <a:rPr lang="en-US" dirty="0"/>
                        <a:t>Aggravated Kidnapping for Extortion</a:t>
                      </a:r>
                    </a:p>
                  </a:txBody>
                  <a:tcPr/>
                </a:tc>
                <a:tc>
                  <a:txBody>
                    <a:bodyPr/>
                    <a:lstStyle/>
                    <a:p>
                      <a:r>
                        <a:rPr lang="en-US" dirty="0"/>
                        <a:t>Innocent (Shawn was not there when Anna trapped Nick in the holding cell; jurors voted Shawn guilty due to the natural and probable consequences doctrine which is no longer valid)</a:t>
                      </a:r>
                    </a:p>
                  </a:txBody>
                  <a:tcPr/>
                </a:tc>
                <a:tc>
                  <a:txBody>
                    <a:bodyPr/>
                    <a:lstStyle/>
                    <a:p>
                      <a:r>
                        <a:rPr lang="en-US" dirty="0"/>
                        <a:t>Life in Prison</a:t>
                      </a:r>
                    </a:p>
                  </a:txBody>
                  <a:tcPr/>
                </a:tc>
                <a:tc>
                  <a:txBody>
                    <a:bodyPr/>
                    <a:lstStyle/>
                    <a:p>
                      <a:r>
                        <a:rPr lang="en-US" dirty="0"/>
                        <a:t>N/A</a:t>
                      </a:r>
                    </a:p>
                  </a:txBody>
                  <a:tcPr/>
                </a:tc>
                <a:extLst>
                  <a:ext uri="{0D108BD9-81ED-4DB2-BD59-A6C34878D82A}">
                    <a16:rowId xmlns:a16="http://schemas.microsoft.com/office/drawing/2014/main" val="1047691451"/>
                  </a:ext>
                </a:extLst>
              </a:tr>
              <a:tr h="796638">
                <a:tc>
                  <a:txBody>
                    <a:bodyPr/>
                    <a:lstStyle/>
                    <a:p>
                      <a:r>
                        <a:rPr lang="en-US" dirty="0"/>
                        <a:t>Conspiracy to Commit Murder</a:t>
                      </a:r>
                    </a:p>
                  </a:txBody>
                  <a:tcPr/>
                </a:tc>
                <a:tc>
                  <a:txBody>
                    <a:bodyPr/>
                    <a:lstStyle/>
                    <a:p>
                      <a:r>
                        <a:rPr lang="en-US" dirty="0"/>
                        <a:t>Innocent (Shawn actively sabotaged Anna’s attempts to murder Nick; he harbored no intent to kill Nick—jurors stated this repeatedly in post-trial statements)</a:t>
                      </a:r>
                    </a:p>
                  </a:txBody>
                  <a:tcPr/>
                </a:tc>
                <a:tc>
                  <a:txBody>
                    <a:bodyPr/>
                    <a:lstStyle/>
                    <a:p>
                      <a:r>
                        <a:rPr lang="en-US" dirty="0"/>
                        <a:t>25 to Life (same as if someone had died even though no murder took place)</a:t>
                      </a:r>
                    </a:p>
                  </a:txBody>
                  <a:tcPr/>
                </a:tc>
                <a:tc>
                  <a:txBody>
                    <a:bodyPr/>
                    <a:lstStyle/>
                    <a:p>
                      <a:r>
                        <a:rPr lang="en-US" dirty="0"/>
                        <a:t>N/A</a:t>
                      </a:r>
                    </a:p>
                  </a:txBody>
                  <a:tcPr/>
                </a:tc>
                <a:extLst>
                  <a:ext uri="{0D108BD9-81ED-4DB2-BD59-A6C34878D82A}">
                    <a16:rowId xmlns:a16="http://schemas.microsoft.com/office/drawing/2014/main" val="287751601"/>
                  </a:ext>
                </a:extLst>
              </a:tr>
            </a:tbl>
          </a:graphicData>
        </a:graphic>
      </p:graphicFrame>
    </p:spTree>
    <p:extLst>
      <p:ext uri="{BB962C8B-B14F-4D97-AF65-F5344CB8AC3E}">
        <p14:creationId xmlns:p14="http://schemas.microsoft.com/office/powerpoint/2010/main" val="33001684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B6761-5CB5-BE30-8111-45236701C55F}"/>
              </a:ext>
            </a:extLst>
          </p:cNvPr>
          <p:cNvSpPr>
            <a:spLocks noGrp="1"/>
          </p:cNvSpPr>
          <p:nvPr>
            <p:ph type="title"/>
          </p:nvPr>
        </p:nvSpPr>
        <p:spPr/>
        <p:txBody>
          <a:bodyPr/>
          <a:lstStyle/>
          <a:p>
            <a:r>
              <a:rPr lang="en-US" dirty="0"/>
              <a:t>Let’s Review:</a:t>
            </a:r>
          </a:p>
        </p:txBody>
      </p:sp>
      <p:sp>
        <p:nvSpPr>
          <p:cNvPr id="3" name="Text Placeholder 2">
            <a:extLst>
              <a:ext uri="{FF2B5EF4-FFF2-40B4-BE49-F238E27FC236}">
                <a16:creationId xmlns:a16="http://schemas.microsoft.com/office/drawing/2014/main" id="{981C98F2-B8A0-2B29-2FB1-E30C4D3E30FE}"/>
              </a:ext>
            </a:extLst>
          </p:cNvPr>
          <p:cNvSpPr>
            <a:spLocks noGrp="1"/>
          </p:cNvSpPr>
          <p:nvPr>
            <p:ph type="body" idx="1"/>
          </p:nvPr>
        </p:nvSpPr>
        <p:spPr>
          <a:xfrm>
            <a:off x="1400536" y="2219443"/>
            <a:ext cx="5193006" cy="2560900"/>
          </a:xfrm>
        </p:spPr>
        <p:txBody>
          <a:bodyPr>
            <a:normAutofit/>
          </a:bodyPr>
          <a:lstStyle/>
          <a:p>
            <a:r>
              <a:rPr lang="en-US" dirty="0"/>
              <a:t>Appropriate sentence Based on What Shawn </a:t>
            </a:r>
            <a:r>
              <a:rPr lang="en-US" u="sng" dirty="0"/>
              <a:t>himself</a:t>
            </a:r>
            <a:r>
              <a:rPr lang="en-US" dirty="0"/>
              <a:t> did:</a:t>
            </a:r>
          </a:p>
          <a:p>
            <a:r>
              <a:rPr lang="en-US" sz="2000" dirty="0"/>
              <a:t>3 to 8 years</a:t>
            </a:r>
          </a:p>
          <a:p>
            <a:endParaRPr lang="en-US" dirty="0"/>
          </a:p>
        </p:txBody>
      </p:sp>
      <p:sp>
        <p:nvSpPr>
          <p:cNvPr id="5" name="Text Placeholder 4">
            <a:extLst>
              <a:ext uri="{FF2B5EF4-FFF2-40B4-BE49-F238E27FC236}">
                <a16:creationId xmlns:a16="http://schemas.microsoft.com/office/drawing/2014/main" id="{837F7293-0229-9091-A08F-392D85AACE98}"/>
              </a:ext>
            </a:extLst>
          </p:cNvPr>
          <p:cNvSpPr>
            <a:spLocks noGrp="1"/>
          </p:cNvSpPr>
          <p:nvPr>
            <p:ph type="body" sz="quarter" idx="3"/>
          </p:nvPr>
        </p:nvSpPr>
        <p:spPr>
          <a:xfrm>
            <a:off x="6759013" y="2057398"/>
            <a:ext cx="4639736" cy="2722945"/>
          </a:xfrm>
        </p:spPr>
        <p:txBody>
          <a:bodyPr>
            <a:normAutofit/>
          </a:bodyPr>
          <a:lstStyle/>
          <a:p>
            <a:r>
              <a:rPr lang="en-US" dirty="0"/>
              <a:t>Time already served:</a:t>
            </a:r>
          </a:p>
          <a:p>
            <a:r>
              <a:rPr lang="en-US" sz="2000" dirty="0"/>
              <a:t>Over 20 years</a:t>
            </a:r>
          </a:p>
          <a:p>
            <a:endParaRPr lang="en-US" dirty="0"/>
          </a:p>
        </p:txBody>
      </p:sp>
    </p:spTree>
    <p:extLst>
      <p:ext uri="{BB962C8B-B14F-4D97-AF65-F5344CB8AC3E}">
        <p14:creationId xmlns:p14="http://schemas.microsoft.com/office/powerpoint/2010/main" val="42270997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uilding with a dome on the top&#10;&#10;Description automatically generated">
            <a:extLst>
              <a:ext uri="{FF2B5EF4-FFF2-40B4-BE49-F238E27FC236}">
                <a16:creationId xmlns:a16="http://schemas.microsoft.com/office/drawing/2014/main" id="{CAE956D8-30E0-FB34-4F55-EE24FCFF53A9}"/>
              </a:ext>
            </a:extLst>
          </p:cNvPr>
          <p:cNvPicPr>
            <a:picLocks noChangeAspect="1"/>
          </p:cNvPicPr>
          <p:nvPr/>
        </p:nvPicPr>
        <p:blipFill rotWithShape="1">
          <a:blip r:embed="rId3"/>
          <a:srcRect t="10372" b="5358"/>
          <a:stretch/>
        </p:blipFill>
        <p:spPr>
          <a:xfrm>
            <a:off x="20" y="975"/>
            <a:ext cx="12191980" cy="6858000"/>
          </a:xfrm>
          <a:prstGeom prst="rect">
            <a:avLst/>
          </a:prstGeom>
        </p:spPr>
      </p:pic>
      <p:sp>
        <p:nvSpPr>
          <p:cNvPr id="18" name="Rectangle 17">
            <a:extLst>
              <a:ext uri="{FF2B5EF4-FFF2-40B4-BE49-F238E27FC236}">
                <a16:creationId xmlns:a16="http://schemas.microsoft.com/office/drawing/2014/main" id="{EEFC1EB0-DB92-4E98-B3A9-0CD6FA5A8B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38326" y="-341385"/>
            <a:ext cx="6858003" cy="7540754"/>
          </a:xfrm>
          <a:prstGeom prst="rect">
            <a:avLst/>
          </a:prstGeom>
          <a:gradFill flip="none" rotWithShape="1">
            <a:gsLst>
              <a:gs pos="48000">
                <a:schemeClr val="tx1">
                  <a:alpha val="25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8293F-874C-9EF3-47FC-43A93DBBE148}"/>
              </a:ext>
            </a:extLst>
          </p:cNvPr>
          <p:cNvSpPr>
            <a:spLocks noGrp="1"/>
          </p:cNvSpPr>
          <p:nvPr>
            <p:ph type="ctrTitle"/>
          </p:nvPr>
        </p:nvSpPr>
        <p:spPr>
          <a:xfrm>
            <a:off x="854277" y="1475234"/>
            <a:ext cx="3214307" cy="2901694"/>
          </a:xfrm>
        </p:spPr>
        <p:txBody>
          <a:bodyPr anchor="b">
            <a:normAutofit/>
          </a:bodyPr>
          <a:lstStyle/>
          <a:p>
            <a:r>
              <a:rPr lang="en-US" sz="2800">
                <a:solidFill>
                  <a:schemeClr val="bg1"/>
                </a:solidFill>
              </a:rPr>
              <a:t>We are awaiting Placer County’s Court of Appeals’ Response to our recent submission</a:t>
            </a:r>
          </a:p>
        </p:txBody>
      </p:sp>
      <p:sp>
        <p:nvSpPr>
          <p:cNvPr id="3" name="Subtitle 2">
            <a:extLst>
              <a:ext uri="{FF2B5EF4-FFF2-40B4-BE49-F238E27FC236}">
                <a16:creationId xmlns:a16="http://schemas.microsoft.com/office/drawing/2014/main" id="{EC708A2D-939C-0488-7C32-3A3EA0BAB5F9}"/>
              </a:ext>
            </a:extLst>
          </p:cNvPr>
          <p:cNvSpPr>
            <a:spLocks noGrp="1"/>
          </p:cNvSpPr>
          <p:nvPr>
            <p:ph type="subTitle" idx="1"/>
          </p:nvPr>
        </p:nvSpPr>
        <p:spPr>
          <a:xfrm>
            <a:off x="858610" y="4608576"/>
            <a:ext cx="3205640" cy="774186"/>
          </a:xfrm>
        </p:spPr>
        <p:txBody>
          <a:bodyPr anchor="t">
            <a:normAutofit/>
          </a:bodyPr>
          <a:lstStyle/>
          <a:p>
            <a:r>
              <a:rPr lang="en-US" sz="2000" dirty="0">
                <a:solidFill>
                  <a:schemeClr val="bg1"/>
                </a:solidFill>
              </a:rPr>
              <a:t>Please stay tuned.</a:t>
            </a:r>
          </a:p>
        </p:txBody>
      </p:sp>
      <p:cxnSp>
        <p:nvCxnSpPr>
          <p:cNvPr id="20" name="Straight Connector 19">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950" y="4508519"/>
            <a:ext cx="31089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114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5" name="Rectangle 17414">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53DA930-8EF1-E173-1AC2-740FE052035C}"/>
              </a:ext>
            </a:extLst>
          </p:cNvPr>
          <p:cNvSpPr>
            <a:spLocks noGrp="1"/>
          </p:cNvSpPr>
          <p:nvPr>
            <p:ph type="title"/>
          </p:nvPr>
        </p:nvSpPr>
        <p:spPr>
          <a:xfrm>
            <a:off x="1097280" y="516835"/>
            <a:ext cx="5977937" cy="1666501"/>
          </a:xfrm>
        </p:spPr>
        <p:txBody>
          <a:bodyPr vert="horz" lIns="91440" tIns="45720" rIns="91440" bIns="45720" rtlCol="0">
            <a:normAutofit/>
          </a:bodyPr>
          <a:lstStyle/>
          <a:p>
            <a:r>
              <a:rPr lang="en-US" sz="4000">
                <a:solidFill>
                  <a:schemeClr val="tx1"/>
                </a:solidFill>
              </a:rPr>
              <a:t>More Information</a:t>
            </a:r>
          </a:p>
        </p:txBody>
      </p:sp>
      <p:cxnSp>
        <p:nvCxnSpPr>
          <p:cNvPr id="17417" name="Straight Connector 17416">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5896" y="2353592"/>
            <a:ext cx="53035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8573D05-63AD-716C-E914-DC0EFAEEB12B}"/>
              </a:ext>
            </a:extLst>
          </p:cNvPr>
          <p:cNvSpPr>
            <a:spLocks noGrp="1"/>
          </p:cNvSpPr>
          <p:nvPr>
            <p:ph idx="1"/>
          </p:nvPr>
        </p:nvSpPr>
        <p:spPr>
          <a:xfrm>
            <a:off x="1097279" y="2546224"/>
            <a:ext cx="5977938" cy="3342747"/>
          </a:xfrm>
        </p:spPr>
        <p:txBody>
          <a:bodyPr vert="horz" lIns="91440" tIns="45720" rIns="91440" bIns="45720" rtlCol="0">
            <a:normAutofit/>
          </a:bodyPr>
          <a:lstStyle/>
          <a:p>
            <a:pPr>
              <a:lnSpc>
                <a:spcPct val="100000"/>
              </a:lnSpc>
            </a:pPr>
            <a:r>
              <a:rPr lang="en-US" sz="1500" cap="all" spc="200">
                <a:solidFill>
                  <a:schemeClr val="tx1"/>
                </a:solidFill>
                <a:hlinkClick r:id="rId3"/>
              </a:rPr>
              <a:t>www.helpfreeshawn.com</a:t>
            </a:r>
            <a:r>
              <a:rPr lang="en-US" sz="1500" cap="all" spc="200">
                <a:solidFill>
                  <a:schemeClr val="tx1"/>
                </a:solidFill>
              </a:rPr>
              <a:t> </a:t>
            </a:r>
          </a:p>
          <a:p>
            <a:pPr>
              <a:lnSpc>
                <a:spcPct val="100000"/>
              </a:lnSpc>
            </a:pPr>
            <a:r>
              <a:rPr lang="en-US" sz="1500" b="0" i="0" cap="all">
                <a:solidFill>
                  <a:schemeClr val="tx1"/>
                </a:solidFill>
                <a:effectLst/>
                <a:latin typeface="Open Sans" panose="020B0606030504020204" pitchFamily="34" charset="0"/>
              </a:rPr>
              <a:t>YOUtUBE: </a:t>
            </a:r>
            <a:r>
              <a:rPr lang="en-US" sz="1500" b="0" i="0">
                <a:solidFill>
                  <a:schemeClr val="tx1"/>
                </a:solidFill>
                <a:effectLst/>
                <a:latin typeface="Open Sans" panose="020B0606030504020204" pitchFamily="34" charset="0"/>
              </a:rPr>
              <a:t>@helpfreeshawnrodriguez: </a:t>
            </a:r>
            <a:r>
              <a:rPr lang="en-US" sz="1500">
                <a:solidFill>
                  <a:schemeClr val="tx1"/>
                </a:solidFill>
                <a:hlinkClick r:id="rId4"/>
              </a:rPr>
              <a:t>Help Free Shawn Rodriguez - YouTube</a:t>
            </a:r>
            <a:endParaRPr lang="en-US" sz="1500" b="0" i="0">
              <a:solidFill>
                <a:schemeClr val="tx1"/>
              </a:solidFill>
              <a:effectLst/>
              <a:latin typeface="Open Sans" panose="020B0606030504020204" pitchFamily="34" charset="0"/>
            </a:endParaRPr>
          </a:p>
          <a:p>
            <a:pPr>
              <a:lnSpc>
                <a:spcPct val="100000"/>
              </a:lnSpc>
            </a:pPr>
            <a:r>
              <a:rPr lang="en-US" sz="1500" b="0" i="0">
                <a:solidFill>
                  <a:schemeClr val="tx1"/>
                </a:solidFill>
                <a:effectLst/>
                <a:latin typeface="Open Sans" panose="020B0606030504020204" pitchFamily="34" charset="0"/>
              </a:rPr>
              <a:t>FaceBook:  @helpfreeshawnrodriguez: </a:t>
            </a:r>
            <a:r>
              <a:rPr lang="en-US" sz="1500">
                <a:solidFill>
                  <a:schemeClr val="tx1"/>
                </a:solidFill>
                <a:hlinkClick r:id="rId5"/>
              </a:rPr>
              <a:t>(2) Help Free Shawn Rodriguez | Facebook</a:t>
            </a:r>
            <a:endParaRPr lang="en-US" sz="1500" b="0" i="0">
              <a:solidFill>
                <a:schemeClr val="tx1"/>
              </a:solidFill>
              <a:effectLst/>
              <a:latin typeface="Open Sans" panose="020B0606030504020204" pitchFamily="34" charset="0"/>
            </a:endParaRPr>
          </a:p>
          <a:p>
            <a:pPr>
              <a:lnSpc>
                <a:spcPct val="100000"/>
              </a:lnSpc>
            </a:pPr>
            <a:r>
              <a:rPr lang="en-US" sz="1500" b="0" i="0">
                <a:solidFill>
                  <a:schemeClr val="tx1"/>
                </a:solidFill>
                <a:effectLst/>
                <a:latin typeface="Open Sans" panose="020B0606030504020204" pitchFamily="34" charset="0"/>
              </a:rPr>
              <a:t>TikTok: @helpfreeshawnrodriguez: </a:t>
            </a:r>
            <a:r>
              <a:rPr lang="en-US" sz="1500">
                <a:solidFill>
                  <a:schemeClr val="tx1"/>
                </a:solidFill>
                <a:hlinkClick r:id="rId6"/>
              </a:rPr>
              <a:t>helpfreeshawnrodriguez｜TikTok Search</a:t>
            </a:r>
            <a:endParaRPr lang="en-US" sz="1500" b="0" i="0">
              <a:solidFill>
                <a:schemeClr val="tx1"/>
              </a:solidFill>
              <a:effectLst/>
              <a:latin typeface="Open Sans" panose="020B0606030504020204" pitchFamily="34" charset="0"/>
            </a:endParaRPr>
          </a:p>
          <a:p>
            <a:pPr>
              <a:lnSpc>
                <a:spcPct val="100000"/>
              </a:lnSpc>
            </a:pPr>
            <a:r>
              <a:rPr lang="en-US" sz="1500" b="0" i="0">
                <a:solidFill>
                  <a:schemeClr val="tx1"/>
                </a:solidFill>
                <a:effectLst/>
                <a:latin typeface="Open Sans" panose="020B0606030504020204" pitchFamily="34" charset="0"/>
              </a:rPr>
              <a:t>Twitter: @HelpFreeShawn: </a:t>
            </a:r>
            <a:r>
              <a:rPr lang="en-US" sz="1500">
                <a:solidFill>
                  <a:schemeClr val="tx1"/>
                </a:solidFill>
                <a:hlinkClick r:id="rId7"/>
              </a:rPr>
              <a:t>(3) Help Free Shawn Rodriguez (@HelpFreeShawn) / X (twitter.com)</a:t>
            </a:r>
            <a:endParaRPr lang="en-US" sz="1500" b="0" i="0">
              <a:solidFill>
                <a:schemeClr val="tx1"/>
              </a:solidFill>
              <a:effectLst/>
              <a:latin typeface="Open Sans" panose="020B0606030504020204" pitchFamily="34" charset="0"/>
            </a:endParaRPr>
          </a:p>
          <a:p>
            <a:pPr marL="0" indent="0">
              <a:lnSpc>
                <a:spcPct val="100000"/>
              </a:lnSpc>
              <a:buNone/>
            </a:pPr>
            <a:r>
              <a:rPr lang="en-US" sz="1500" cap="all" spc="200">
                <a:solidFill>
                  <a:schemeClr val="tx1"/>
                </a:solidFill>
              </a:rPr>
              <a:t> </a:t>
            </a:r>
          </a:p>
        </p:txBody>
      </p:sp>
      <p:pic>
        <p:nvPicPr>
          <p:cNvPr id="6" name="Picture 5" descr="A qr code with a f logo&#10;&#10;Description automatically generated">
            <a:extLst>
              <a:ext uri="{FF2B5EF4-FFF2-40B4-BE49-F238E27FC236}">
                <a16:creationId xmlns:a16="http://schemas.microsoft.com/office/drawing/2014/main" id="{7225D3CE-4BBE-F8FE-18CA-035EC9A24834}"/>
              </a:ext>
            </a:extLst>
          </p:cNvPr>
          <p:cNvPicPr>
            <a:picLocks noChangeAspect="1"/>
          </p:cNvPicPr>
          <p:nvPr/>
        </p:nvPicPr>
        <p:blipFill>
          <a:blip r:embed="rId8"/>
          <a:stretch>
            <a:fillRect/>
          </a:stretch>
        </p:blipFill>
        <p:spPr>
          <a:xfrm>
            <a:off x="8264969" y="643467"/>
            <a:ext cx="2624666" cy="2624666"/>
          </a:xfrm>
          <a:prstGeom prst="rect">
            <a:avLst/>
          </a:prstGeom>
        </p:spPr>
      </p:pic>
      <p:pic>
        <p:nvPicPr>
          <p:cNvPr id="17410" name="Picture 2">
            <a:extLst>
              <a:ext uri="{FF2B5EF4-FFF2-40B4-BE49-F238E27FC236}">
                <a16:creationId xmlns:a16="http://schemas.microsoft.com/office/drawing/2014/main" id="{9F9304CC-749A-013B-A327-8C682F8C749A}"/>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875884" y="3600097"/>
            <a:ext cx="3408655" cy="2624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1226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0F6F1E82-F603-49E4-9641-09EEA984A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787A1D-6651-DC7C-D9BF-891E0BF9541A}"/>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sz="4800"/>
              <a:t>The Actual Studies I Ended Up Engaging In:</a:t>
            </a:r>
          </a:p>
        </p:txBody>
      </p:sp>
      <p:cxnSp>
        <p:nvCxnSpPr>
          <p:cNvPr id="17" name="Straight Connector 16">
            <a:extLst>
              <a:ext uri="{FF2B5EF4-FFF2-40B4-BE49-F238E27FC236}">
                <a16:creationId xmlns:a16="http://schemas.microsoft.com/office/drawing/2014/main" id="{C81CFD00-FC30-4AFB-A61F-3127B2C90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D1595AB-90F6-488F-B5E3-F8CFCC8FA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6" name="Content Placeholder 3">
            <a:extLst>
              <a:ext uri="{FF2B5EF4-FFF2-40B4-BE49-F238E27FC236}">
                <a16:creationId xmlns:a16="http://schemas.microsoft.com/office/drawing/2014/main" id="{AA5DA891-0A88-E1F7-1790-C3302375987C}"/>
              </a:ext>
            </a:extLst>
          </p:cNvPr>
          <p:cNvGraphicFramePr>
            <a:graphicFrameLocks noGrp="1"/>
          </p:cNvGraphicFramePr>
          <p:nvPr>
            <p:ph sz="half" idx="2"/>
            <p:extLst>
              <p:ext uri="{D42A27DB-BD31-4B8C-83A1-F6EECF244321}">
                <p14:modId xmlns:p14="http://schemas.microsoft.com/office/powerpoint/2010/main" val="151505864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327720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129" name="Straight Connector 5128">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131" name="Rectangle 5130">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551E104-4393-D34B-2465-CE1041FB795E}"/>
              </a:ext>
            </a:extLst>
          </p:cNvPr>
          <p:cNvSpPr>
            <a:spLocks noGrp="1"/>
          </p:cNvSpPr>
          <p:nvPr>
            <p:ph type="title"/>
          </p:nvPr>
        </p:nvSpPr>
        <p:spPr>
          <a:xfrm>
            <a:off x="484814" y="640080"/>
            <a:ext cx="3659246" cy="2850319"/>
          </a:xfrm>
        </p:spPr>
        <p:txBody>
          <a:bodyPr vert="horz" lIns="91440" tIns="45720" rIns="91440" bIns="45720" rtlCol="0" anchor="b">
            <a:normAutofit/>
          </a:bodyPr>
          <a:lstStyle/>
          <a:p>
            <a:r>
              <a:rPr lang="en-US" sz="3000" dirty="0">
                <a:solidFill>
                  <a:srgbClr val="FFFFFF"/>
                </a:solidFill>
              </a:rPr>
              <a:t>Personal Friendship Forged with Shawn Rodriguez, which Turned into a Romantic Bond</a:t>
            </a:r>
          </a:p>
        </p:txBody>
      </p:sp>
      <p:cxnSp>
        <p:nvCxnSpPr>
          <p:cNvPr id="5133" name="Straight Connector 5132">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122" name="Picture 2">
            <a:extLst>
              <a:ext uri="{FF2B5EF4-FFF2-40B4-BE49-F238E27FC236}">
                <a16:creationId xmlns:a16="http://schemas.microsoft.com/office/drawing/2014/main" id="{3843FD54-938C-43B0-B088-4FE86127ADC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6380" r="1" b="5819"/>
          <a:stretch/>
        </p:blipFill>
        <p:spPr bwMode="auto">
          <a:xfrm>
            <a:off x="4635095" y="10"/>
            <a:ext cx="7556889"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280282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6558C-7922-D1B6-AB0E-98ECBCFE9F91}"/>
              </a:ext>
            </a:extLst>
          </p:cNvPr>
          <p:cNvSpPr>
            <a:spLocks noGrp="1"/>
          </p:cNvSpPr>
          <p:nvPr>
            <p:ph type="ctrTitle"/>
          </p:nvPr>
        </p:nvSpPr>
        <p:spPr/>
        <p:txBody>
          <a:bodyPr>
            <a:normAutofit fontScale="90000"/>
          </a:bodyPr>
          <a:lstStyle/>
          <a:p>
            <a:r>
              <a:rPr lang="en-US" dirty="0"/>
              <a:t>Shifting Gears: Let’s Get Into the Nitty Gritty of “The” Crime</a:t>
            </a:r>
          </a:p>
        </p:txBody>
      </p:sp>
      <p:sp>
        <p:nvSpPr>
          <p:cNvPr id="3" name="Subtitle 2">
            <a:extLst>
              <a:ext uri="{FF2B5EF4-FFF2-40B4-BE49-F238E27FC236}">
                <a16:creationId xmlns:a16="http://schemas.microsoft.com/office/drawing/2014/main" id="{FE9D19F3-F9DD-CCF2-7320-E093DA07E25D}"/>
              </a:ext>
            </a:extLst>
          </p:cNvPr>
          <p:cNvSpPr>
            <a:spLocks noGrp="1"/>
          </p:cNvSpPr>
          <p:nvPr>
            <p:ph type="subTitle" idx="1"/>
          </p:nvPr>
        </p:nvSpPr>
        <p:spPr/>
        <p:txBody>
          <a:bodyPr>
            <a:normAutofit fontScale="92500" lnSpcReduction="10000"/>
          </a:bodyPr>
          <a:lstStyle/>
          <a:p>
            <a:r>
              <a:rPr lang="en-US" dirty="0"/>
              <a:t>Let’s differentiate between what </a:t>
            </a:r>
            <a:r>
              <a:rPr lang="en-US" dirty="0" err="1"/>
              <a:t>shawn</a:t>
            </a:r>
            <a:r>
              <a:rPr lang="en-US" dirty="0"/>
              <a:t> is actually guilty of versus what he was sent to prison for; the two are not the same.</a:t>
            </a:r>
          </a:p>
        </p:txBody>
      </p:sp>
    </p:spTree>
    <p:extLst>
      <p:ext uri="{BB962C8B-B14F-4D97-AF65-F5344CB8AC3E}">
        <p14:creationId xmlns:p14="http://schemas.microsoft.com/office/powerpoint/2010/main" val="1977751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3A17B98-B80C-5047-DBC4-09A12F1F626E}"/>
              </a:ext>
            </a:extLst>
          </p:cNvPr>
          <p:cNvSpPr>
            <a:spLocks noGrp="1"/>
          </p:cNvSpPr>
          <p:nvPr>
            <p:ph type="title"/>
          </p:nvPr>
        </p:nvSpPr>
        <p:spPr>
          <a:xfrm>
            <a:off x="1097280" y="286603"/>
            <a:ext cx="10058400" cy="1450757"/>
          </a:xfrm>
        </p:spPr>
        <p:txBody>
          <a:bodyPr anchor="ctr">
            <a:normAutofit/>
          </a:bodyPr>
          <a:lstStyle/>
          <a:p>
            <a:r>
              <a:rPr lang="en-US" dirty="0">
                <a:solidFill>
                  <a:srgbClr val="FFFFFF"/>
                </a:solidFill>
              </a:rPr>
              <a:t>What Happened: The Crime</a:t>
            </a:r>
          </a:p>
        </p:txBody>
      </p:sp>
      <p:sp>
        <p:nvSpPr>
          <p:cNvPr id="3" name="Content Placeholder 2">
            <a:extLst>
              <a:ext uri="{FF2B5EF4-FFF2-40B4-BE49-F238E27FC236}">
                <a16:creationId xmlns:a16="http://schemas.microsoft.com/office/drawing/2014/main" id="{841730AD-4A28-7DC5-703B-01F677A59A2F}"/>
              </a:ext>
            </a:extLst>
          </p:cNvPr>
          <p:cNvSpPr>
            <a:spLocks noGrp="1"/>
          </p:cNvSpPr>
          <p:nvPr>
            <p:ph idx="1"/>
          </p:nvPr>
        </p:nvSpPr>
        <p:spPr>
          <a:xfrm>
            <a:off x="71762" y="1904999"/>
            <a:ext cx="11942760" cy="4576823"/>
          </a:xfrm>
        </p:spPr>
        <p:txBody>
          <a:bodyPr>
            <a:normAutofit/>
          </a:bodyPr>
          <a:lstStyle/>
          <a:p>
            <a:pPr>
              <a:lnSpc>
                <a:spcPct val="100000"/>
              </a:lnSpc>
            </a:pPr>
            <a:r>
              <a:rPr lang="en-US" sz="1400" dirty="0"/>
              <a:t>TIME AND PLACE: March 2003, Auburn, California.  Forty hour experience. </a:t>
            </a:r>
          </a:p>
          <a:p>
            <a:pPr>
              <a:lnSpc>
                <a:spcPct val="100000"/>
              </a:lnSpc>
            </a:pPr>
            <a:r>
              <a:rPr lang="en-US" sz="1400" dirty="0"/>
              <a:t>MAIN CHARACTERS: </a:t>
            </a:r>
          </a:p>
          <a:p>
            <a:pPr>
              <a:lnSpc>
                <a:spcPct val="100000"/>
              </a:lnSpc>
              <a:buFont typeface="Wingdings" panose="05000000000000000000" pitchFamily="2" charset="2"/>
              <a:buChar char="§"/>
            </a:pPr>
            <a:r>
              <a:rPr lang="en-US" sz="1400" dirty="0"/>
              <a:t> 19 year old Anna Rugg</a:t>
            </a:r>
          </a:p>
          <a:p>
            <a:pPr>
              <a:lnSpc>
                <a:spcPct val="100000"/>
              </a:lnSpc>
              <a:buFont typeface="Wingdings" panose="05000000000000000000" pitchFamily="2" charset="2"/>
              <a:buChar char="§"/>
            </a:pPr>
            <a:r>
              <a:rPr lang="en-US" sz="1400" dirty="0"/>
              <a:t> 19 year old Shawn Rodriguez</a:t>
            </a:r>
          </a:p>
          <a:p>
            <a:pPr>
              <a:lnSpc>
                <a:spcPct val="100000"/>
              </a:lnSpc>
              <a:buFont typeface="Wingdings" panose="05000000000000000000" pitchFamily="2" charset="2"/>
              <a:buChar char="§"/>
            </a:pPr>
            <a:r>
              <a:rPr lang="en-US" sz="1400" dirty="0"/>
              <a:t> 39 year old Nick Hamman </a:t>
            </a:r>
          </a:p>
          <a:p>
            <a:pPr>
              <a:lnSpc>
                <a:spcPct val="100000"/>
              </a:lnSpc>
              <a:buFont typeface="Wingdings" panose="05000000000000000000" pitchFamily="2" charset="2"/>
              <a:buChar char="§"/>
            </a:pPr>
            <a:r>
              <a:rPr lang="en-US" sz="1400" dirty="0"/>
              <a:t>Erin is a more minor character—that was Shawn’s quasi-girlfriend at the time; she was much older than Shawn, around 30, and was also pregnant. She was an eyewitness to much of what happened, but was bullied out of talking at trial.</a:t>
            </a:r>
          </a:p>
          <a:p>
            <a:pPr>
              <a:lnSpc>
                <a:spcPct val="100000"/>
              </a:lnSpc>
              <a:buFont typeface="Wingdings" panose="05000000000000000000" pitchFamily="2" charset="2"/>
              <a:buChar char="§"/>
            </a:pPr>
            <a:r>
              <a:rPr lang="en-US" sz="1400" dirty="0"/>
              <a:t>RELATIONSHIPS: </a:t>
            </a:r>
          </a:p>
          <a:p>
            <a:pPr lvl="1">
              <a:buFont typeface="Wingdings" panose="05000000000000000000" pitchFamily="2" charset="2"/>
              <a:buChar char="§"/>
            </a:pPr>
            <a:r>
              <a:rPr lang="en-US" sz="1200" dirty="0"/>
              <a:t>Anna and Shawn were “friends” who had met three weeks prior; they were surviving homelessness together.  </a:t>
            </a:r>
          </a:p>
          <a:p>
            <a:pPr lvl="1">
              <a:buFont typeface="Wingdings" panose="05000000000000000000" pitchFamily="2" charset="2"/>
              <a:buChar char="§"/>
            </a:pPr>
            <a:r>
              <a:rPr lang="en-US" sz="1200" dirty="0"/>
              <a:t>Nick considered teenager Anna Rugg his girlfriend. </a:t>
            </a:r>
          </a:p>
          <a:p>
            <a:pPr>
              <a:lnSpc>
                <a:spcPct val="100000"/>
              </a:lnSpc>
            </a:pPr>
            <a:r>
              <a:rPr lang="en-US" sz="1400" dirty="0"/>
              <a:t>THE LEAD UP: Anna told Shawn Nick had burned her with a cigarette, and made unwanted sexual advances, so she wanted to rob her then boyfriend, Nick. She asked Shawn to be around to help protect her in case he tried to beat her up.</a:t>
            </a:r>
          </a:p>
        </p:txBody>
      </p:sp>
      <p:sp>
        <p:nvSpPr>
          <p:cNvPr id="12" name="Rectangle 11">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73385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A17B98-B80C-5047-DBC4-09A12F1F626E}"/>
              </a:ext>
            </a:extLst>
          </p:cNvPr>
          <p:cNvSpPr>
            <a:spLocks noGrp="1"/>
          </p:cNvSpPr>
          <p:nvPr>
            <p:ph type="title"/>
          </p:nvPr>
        </p:nvSpPr>
        <p:spPr>
          <a:xfrm>
            <a:off x="1097280" y="286603"/>
            <a:ext cx="10058400" cy="1450757"/>
          </a:xfrm>
        </p:spPr>
        <p:txBody>
          <a:bodyPr>
            <a:normAutofit/>
          </a:bodyPr>
          <a:lstStyle/>
          <a:p>
            <a:r>
              <a:rPr lang="en-US"/>
              <a:t>What Happened (Continued)</a:t>
            </a:r>
            <a:endParaRPr lang="en-US" dirty="0"/>
          </a:p>
        </p:txBody>
      </p:sp>
      <p:cxnSp>
        <p:nvCxnSpPr>
          <p:cNvPr id="11" name="Straight Connector 1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D706AFD5-0B37-1ACB-E703-C5F30A2435CA}"/>
              </a:ext>
            </a:extLst>
          </p:cNvPr>
          <p:cNvGraphicFramePr>
            <a:graphicFrameLocks noGrp="1"/>
          </p:cNvGraphicFramePr>
          <p:nvPr>
            <p:ph idx="1"/>
            <p:extLst>
              <p:ext uri="{D42A27DB-BD31-4B8C-83A1-F6EECF244321}">
                <p14:modId xmlns:p14="http://schemas.microsoft.com/office/powerpoint/2010/main" val="746909386"/>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4285236"/>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ppt/theme/themeOverride2.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638A3B04-B0F3-4C12-A722-52B5CF6D9723}">
  <ds:schemaRefs>
    <ds:schemaRef ds:uri="http://schemas.microsoft.com/sharepoint/v3/contenttype/forms"/>
  </ds:schemaRefs>
</ds:datastoreItem>
</file>

<file path=customXml/itemProps2.xml><?xml version="1.0" encoding="utf-8"?>
<ds:datastoreItem xmlns:ds="http://schemas.openxmlformats.org/officeDocument/2006/customXml" ds:itemID="{1747A963-53E0-44AF-AF13-963FE676C6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5B1FD9-3BB6-4DA9-A089-3B68C2323D4F}">
  <ds:schemaRefs>
    <ds:schemaRef ds:uri="http://purl.org/dc/elements/1.1/"/>
    <ds:schemaRef ds:uri="http://schemas.microsoft.com/office/2006/metadata/properties"/>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16c05727-aa75-4e4a-9b5f-8a80a1165891"/>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{F816B983-FE5C-4B90-89A1-330452CC6290}tf33845126_win32</Template>
  <TotalTime>533</TotalTime>
  <Words>7687</Words>
  <Application>Microsoft Office PowerPoint</Application>
  <PresentationFormat>Widescreen</PresentationFormat>
  <Paragraphs>357</Paragraphs>
  <Slides>49</Slides>
  <Notes>49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Bookman Old Style</vt:lpstr>
      <vt:lpstr>Calibri</vt:lpstr>
      <vt:lpstr>Franklin Gothic Book</vt:lpstr>
      <vt:lpstr>Open Sans</vt:lpstr>
      <vt:lpstr>Roboto</vt:lpstr>
      <vt:lpstr>Segoe UI</vt:lpstr>
      <vt:lpstr>Söhne</vt:lpstr>
      <vt:lpstr>Wingdings</vt:lpstr>
      <vt:lpstr>1_RetrospectVTI</vt:lpstr>
      <vt:lpstr>American Injustice:  Shawn Rodriguez’ Fight for Freedom After Being Sent to Prison for Life for a Kidnapping He Was Not There for and a “Conspiracy to Commit Murder” He Bravely Sabotaged</vt:lpstr>
      <vt:lpstr>First, please allow me to introduce myself</vt:lpstr>
      <vt:lpstr>I’m Dr. Angie</vt:lpstr>
      <vt:lpstr>A critique of my doctoral work</vt:lpstr>
      <vt:lpstr>The Actual Studies I Ended Up Engaging In:</vt:lpstr>
      <vt:lpstr>Personal Friendship Forged with Shawn Rodriguez, which Turned into a Romantic Bond</vt:lpstr>
      <vt:lpstr>Shifting Gears: Let’s Get Into the Nitty Gritty of “The” Crime</vt:lpstr>
      <vt:lpstr>What Happened: The Crime</vt:lpstr>
      <vt:lpstr>What Happened (Continued)</vt:lpstr>
      <vt:lpstr>So, now that we know what happened at the crime scene, what happened at trial?</vt:lpstr>
      <vt:lpstr>What Happened At Trial?</vt:lpstr>
      <vt:lpstr>What Happened with Sentencing Shawn:</vt:lpstr>
      <vt:lpstr>Auburn Journal Coverage  of the Case</vt:lpstr>
      <vt:lpstr>Let’s step back and examine what we just covered</vt:lpstr>
      <vt:lpstr>The Highlights of the Shawn Rodriguez Case</vt:lpstr>
      <vt:lpstr>Placer County Government’s Performance to Date: </vt:lpstr>
      <vt:lpstr>Let’s go deeper and examine each of the main actors in this case.</vt:lpstr>
      <vt:lpstr>Shawn Rodriguez</vt:lpstr>
      <vt:lpstr>Anna Rugg</vt:lpstr>
      <vt:lpstr>Nicholas Hamman</vt:lpstr>
      <vt:lpstr>Nicholas Hamman (continued)</vt:lpstr>
      <vt:lpstr>Letter from Nicholas Hamman</vt:lpstr>
      <vt:lpstr>Another of Nick Hamman’s Letters</vt:lpstr>
      <vt:lpstr>Another Letter from Hamman</vt:lpstr>
      <vt:lpstr>Other Bad Actors in this Narrative</vt:lpstr>
      <vt:lpstr>District/Prosecuting Attorney William Marchi</vt:lpstr>
      <vt:lpstr>Presiding Judge Frances Kearney</vt:lpstr>
      <vt:lpstr>Erin Hughes</vt:lpstr>
      <vt:lpstr>Now Let’s Look at the Jury</vt:lpstr>
      <vt:lpstr>The Jurors</vt:lpstr>
      <vt:lpstr>A message from Juror Louise Daggett</vt:lpstr>
      <vt:lpstr>Sample Post-Trial Juror Statement</vt:lpstr>
      <vt:lpstr>Sample Post-Trial Juror Statement</vt:lpstr>
      <vt:lpstr>Sample Post-Trial Juror Statement</vt:lpstr>
      <vt:lpstr>Sample Post-Trial Juror Statements</vt:lpstr>
      <vt:lpstr>Sample Post-Trial Juror Statements</vt:lpstr>
      <vt:lpstr>Wrap Up &amp; Review Time</vt:lpstr>
      <vt:lpstr>The Timeline</vt:lpstr>
      <vt:lpstr>What is a “youth offender” in California?</vt:lpstr>
      <vt:lpstr>Shawn’s Time in Prison</vt:lpstr>
      <vt:lpstr>Shawn’s Plans for After Prison</vt:lpstr>
      <vt:lpstr>Summary of the  Shawn Rodriguez Case</vt:lpstr>
      <vt:lpstr>Current Efforts Underway</vt:lpstr>
      <vt:lpstr>What Does “justice” Look Like Now?</vt:lpstr>
      <vt:lpstr>Let’s Crunch Some Numbers Now</vt:lpstr>
      <vt:lpstr>PowerPoint Presentation</vt:lpstr>
      <vt:lpstr>Let’s Review:</vt:lpstr>
      <vt:lpstr>We are awaiting Placer County’s Court of Appeals’ Response to our recent submission</vt:lpstr>
      <vt:lpstr>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Injustice:  Shawn Rodriguez’ Fight for Freedom</dc:title>
  <dc:creator>Dr. Angela Cotellessa</dc:creator>
  <cp:lastModifiedBy>Dr. Angela Cotellessa</cp:lastModifiedBy>
  <cp:revision>22</cp:revision>
  <dcterms:created xsi:type="dcterms:W3CDTF">2023-07-27T19:12:25Z</dcterms:created>
  <dcterms:modified xsi:type="dcterms:W3CDTF">2023-07-28T05:44:01Z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