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32"/>
  </p:notesMasterIdLst>
  <p:handoutMasterIdLst>
    <p:handoutMasterId r:id="rId33"/>
  </p:handoutMasterIdLst>
  <p:sldIdLst>
    <p:sldId id="256" r:id="rId5"/>
    <p:sldId id="314" r:id="rId6"/>
    <p:sldId id="296" r:id="rId7"/>
    <p:sldId id="292" r:id="rId8"/>
    <p:sldId id="266" r:id="rId9"/>
    <p:sldId id="283" r:id="rId10"/>
    <p:sldId id="307" r:id="rId11"/>
    <p:sldId id="308" r:id="rId12"/>
    <p:sldId id="315" r:id="rId13"/>
    <p:sldId id="302" r:id="rId14"/>
    <p:sldId id="305" r:id="rId15"/>
    <p:sldId id="316" r:id="rId16"/>
    <p:sldId id="317" r:id="rId17"/>
    <p:sldId id="309" r:id="rId18"/>
    <p:sldId id="310" r:id="rId19"/>
    <p:sldId id="311" r:id="rId20"/>
    <p:sldId id="312" r:id="rId21"/>
    <p:sldId id="313" r:id="rId22"/>
    <p:sldId id="304" r:id="rId23"/>
    <p:sldId id="318" r:id="rId24"/>
    <p:sldId id="319" r:id="rId25"/>
    <p:sldId id="320" r:id="rId26"/>
    <p:sldId id="321" r:id="rId27"/>
    <p:sldId id="303" r:id="rId28"/>
    <p:sldId id="293" r:id="rId29"/>
    <p:sldId id="264" r:id="rId30"/>
    <p:sldId id="2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5" autoAdjust="0"/>
    <p:restoredTop sz="96405" autoAdjust="0"/>
  </p:normalViewPr>
  <p:slideViewPr>
    <p:cSldViewPr snapToGrid="0" showGuides="1">
      <p:cViewPr varScale="1">
        <p:scale>
          <a:sx n="146" d="100"/>
          <a:sy n="146" d="100"/>
        </p:scale>
        <p:origin x="168" y="19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10/7/25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10/7/25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2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0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6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491849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231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7" r:id="rId17"/>
    <p:sldLayoutId id="2147483822" r:id="rId18"/>
    <p:sldLayoutId id="2147483823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Tarrant County ena</a:t>
            </a:r>
            <a:br>
              <a:rPr lang="en-US" dirty="0"/>
            </a:br>
            <a:r>
              <a:rPr lang="en-US" dirty="0"/>
              <a:t>October 7, 2025</a:t>
            </a:r>
            <a:br>
              <a:rPr lang="en-US" dirty="0"/>
            </a:br>
            <a:r>
              <a:rPr lang="en-US" dirty="0"/>
              <a:t>Medical City Alliance</a:t>
            </a:r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8164" b="28164"/>
          <a:stretch/>
        </p:blipFill>
        <p:spPr/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OFFICER REPORTS</a:t>
            </a:r>
          </a:p>
        </p:txBody>
      </p:sp>
      <p:pic>
        <p:nvPicPr>
          <p:cNvPr id="21" name="Picture Placeholder 20" descr="A person in a white coat with a stethoscope around her neck">
            <a:extLst>
              <a:ext uri="{FF2B5EF4-FFF2-40B4-BE49-F238E27FC236}">
                <a16:creationId xmlns:a16="http://schemas.microsoft.com/office/drawing/2014/main" id="{244AC564-6A07-A90A-B027-67CD2423BB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4" b="354"/>
          <a:stretch/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843E0BB-57E8-7A70-D7BA-86FFEF762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39"/>
            <a:ext cx="3606800" cy="2809240"/>
          </a:xfrm>
        </p:spPr>
        <p:txBody>
          <a:bodyPr/>
          <a:lstStyle/>
          <a:p>
            <a:r>
              <a:rPr lang="en-US" dirty="0"/>
              <a:t>TREASURER.           - Jeanette</a:t>
            </a:r>
          </a:p>
          <a:p>
            <a:r>
              <a:rPr lang="en-US" dirty="0"/>
              <a:t>MEMBERSHIP          - Susan</a:t>
            </a:r>
          </a:p>
          <a:p>
            <a:r>
              <a:rPr lang="en-US" dirty="0"/>
              <a:t>EDUCATION          - Pat</a:t>
            </a:r>
          </a:p>
          <a:p>
            <a:r>
              <a:rPr lang="en-US" dirty="0"/>
              <a:t>QSIP                       - Nancy</a:t>
            </a:r>
          </a:p>
          <a:p>
            <a:r>
              <a:rPr lang="en-US" dirty="0"/>
              <a:t>FUND RAISING      - Barry</a:t>
            </a:r>
          </a:p>
          <a:p>
            <a:r>
              <a:rPr lang="en-US" dirty="0"/>
              <a:t>MEDIA                    - Kris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8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7582D-FA97-22DF-5DAA-020AAEF1D3CE}"/>
              </a:ext>
            </a:extLst>
          </p:cNvPr>
          <p:cNvSpPr txBox="1"/>
          <p:nvPr/>
        </p:nvSpPr>
        <p:spPr>
          <a:xfrm>
            <a:off x="505097" y="731520"/>
            <a:ext cx="3056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Treasurer Report</a:t>
            </a:r>
          </a:p>
          <a:p>
            <a:r>
              <a:rPr lang="en-US" dirty="0"/>
              <a:t>Jeanette Kohley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36F82-5F97-F1BC-A666-8B0F77DE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14" y="670560"/>
            <a:ext cx="7772400" cy="61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6BDD6-F40F-0C1E-167E-FC120A1BF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4" y="586909"/>
            <a:ext cx="7772400" cy="62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E6C05-08F7-884B-8D33-46584090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96685"/>
            <a:ext cx="7772400" cy="58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4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5A8A-96B6-7254-26A7-3298D1B4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report</a:t>
            </a:r>
            <a:br>
              <a:rPr lang="en-US" dirty="0"/>
            </a:br>
            <a:r>
              <a:rPr lang="en-US" dirty="0" err="1"/>
              <a:t>susan</a:t>
            </a:r>
            <a:r>
              <a:rPr lang="en-US" dirty="0"/>
              <a:t> raven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84B32-02FB-8350-2EAC-F5597BF3C7DE}"/>
              </a:ext>
            </a:extLst>
          </p:cNvPr>
          <p:cNvSpPr txBox="1"/>
          <p:nvPr/>
        </p:nvSpPr>
        <p:spPr>
          <a:xfrm>
            <a:off x="3108960" y="2394857"/>
            <a:ext cx="6844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Tarrant County ENA</a:t>
            </a:r>
          </a:p>
          <a:p>
            <a:endParaRPr lang="en-US" b="1" dirty="0"/>
          </a:p>
          <a:p>
            <a:r>
              <a:rPr lang="en-US" b="1" dirty="0"/>
              <a:t>Total Members to date: 480</a:t>
            </a:r>
          </a:p>
          <a:p>
            <a:endParaRPr lang="en-US" b="1" dirty="0"/>
          </a:p>
          <a:p>
            <a:r>
              <a:rPr lang="en-US" b="1" dirty="0"/>
              <a:t>New Members: 1</a:t>
            </a:r>
          </a:p>
          <a:p>
            <a:endParaRPr lang="en-US" b="1" dirty="0"/>
          </a:p>
          <a:p>
            <a:r>
              <a:rPr lang="en-US" b="1" dirty="0"/>
              <a:t>Total Members Expiring: 27</a:t>
            </a:r>
          </a:p>
        </p:txBody>
      </p:sp>
    </p:spTree>
    <p:extLst>
      <p:ext uri="{BB962C8B-B14F-4D97-AF65-F5344CB8AC3E}">
        <p14:creationId xmlns:p14="http://schemas.microsoft.com/office/powerpoint/2010/main" val="286936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4B72-F772-8119-1803-1E2859B7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report</a:t>
            </a:r>
            <a:br>
              <a:rPr lang="en-US" dirty="0"/>
            </a:br>
            <a:r>
              <a:rPr lang="en-US" dirty="0"/>
              <a:t>Pat </a:t>
            </a:r>
            <a:r>
              <a:rPr lang="en-US" dirty="0" err="1"/>
              <a:t>yancey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6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D49A-8EF4-C700-B584-05F47F97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Qsip</a:t>
            </a:r>
            <a:r>
              <a:rPr lang="en-US" dirty="0"/>
              <a:t> report</a:t>
            </a:r>
            <a:br>
              <a:rPr lang="en-US" dirty="0"/>
            </a:br>
            <a:r>
              <a:rPr lang="en-US" dirty="0" err="1"/>
              <a:t>nancy</a:t>
            </a:r>
            <a:r>
              <a:rPr lang="en-US" dirty="0"/>
              <a:t> </a:t>
            </a:r>
            <a:r>
              <a:rPr lang="en-US" dirty="0" err="1"/>
              <a:t>Mcintire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9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8A7C-CAD7-D451-9B6C-47C8EC82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raising</a:t>
            </a:r>
            <a:br>
              <a:rPr lang="en-US" dirty="0"/>
            </a:br>
            <a:r>
              <a:rPr lang="en-US" dirty="0" err="1"/>
              <a:t>barry</a:t>
            </a:r>
            <a:r>
              <a:rPr lang="en-US" dirty="0"/>
              <a:t> </a:t>
            </a:r>
            <a:r>
              <a:rPr lang="en-US" dirty="0" err="1"/>
              <a:t>hudson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8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DA61-6F31-D650-FDC2-8B2E7245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Media </a:t>
            </a:r>
            <a:br>
              <a:rPr lang="en-US" dirty="0"/>
            </a:br>
            <a:r>
              <a:rPr lang="en-US" dirty="0"/>
              <a:t>kris </a:t>
            </a:r>
            <a:r>
              <a:rPr lang="en-US" dirty="0" err="1"/>
              <a:t>powel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0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4A9E-33EA-3341-7E48-ED4B56EC4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6354"/>
            <a:ext cx="10101943" cy="627017"/>
          </a:xfrm>
        </p:spPr>
        <p:txBody>
          <a:bodyPr/>
          <a:lstStyle/>
          <a:p>
            <a:r>
              <a:rPr lang="en-US" dirty="0"/>
              <a:t>Resolutions from National Barry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5F5C5-D10A-2E5E-C1EA-0666186C4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615" y="1271451"/>
            <a:ext cx="6277867" cy="55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B4EB-2072-6EC1-6D41-1CDF258E3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Dinner provided by Teleflex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16EE2-D78B-1EDE-90BE-CCF61C07A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by Teleflex</a:t>
            </a:r>
          </a:p>
        </p:txBody>
      </p:sp>
    </p:spTree>
    <p:extLst>
      <p:ext uri="{BB962C8B-B14F-4D97-AF65-F5344CB8AC3E}">
        <p14:creationId xmlns:p14="http://schemas.microsoft.com/office/powerpoint/2010/main" val="79889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AD6BB-40D9-C4EC-9206-250416FE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16" y="592182"/>
            <a:ext cx="7404100" cy="6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9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D5801B-8821-3C20-ED9C-BE49F1623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816" y="548640"/>
            <a:ext cx="5598367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5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CC3A00-2DE0-56C6-859B-30B0E35C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2" y="635726"/>
            <a:ext cx="5581675" cy="62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69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6142E0-C4EF-3ACE-7A58-6E8C7C9B4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089150"/>
            <a:ext cx="7645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61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9096-8EA2-9F7E-3A50-5BB09960B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2737"/>
            <a:ext cx="9039497" cy="703217"/>
          </a:xfrm>
        </p:spPr>
        <p:txBody>
          <a:bodyPr/>
          <a:lstStyle/>
          <a:p>
            <a:r>
              <a:rPr lang="en-US" dirty="0"/>
              <a:t>Chapter Elections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6D424-9C6A-9E48-11CC-D8365A31E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5256" y="1463040"/>
            <a:ext cx="8882743" cy="493776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President Elect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Treasure Elect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1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18A4-5020-A570-BAAC-71C22849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FORUM</a:t>
            </a:r>
          </a:p>
        </p:txBody>
      </p:sp>
      <p:pic>
        <p:nvPicPr>
          <p:cNvPr id="16" name="Picture Placeholder 15" descr="A group of surgeons wearing surgical caps and masks">
            <a:extLst>
              <a:ext uri="{FF2B5EF4-FFF2-40B4-BE49-F238E27FC236}">
                <a16:creationId xmlns:a16="http://schemas.microsoft.com/office/drawing/2014/main" id="{6EFD6230-A50E-3A63-7B72-59A8449CAE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t="35757" b="35757"/>
          <a:stretch/>
        </p:blipFill>
        <p:spPr/>
      </p:pic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F0FD1A0-C075-EE18-B3AE-363C242D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0880"/>
            <a:ext cx="11267440" cy="3500120"/>
          </a:xfrm>
        </p:spPr>
        <p:txBody>
          <a:bodyPr>
            <a:normAutofit fontScale="90000"/>
          </a:bodyPr>
          <a:lstStyle/>
          <a:p>
            <a:r>
              <a:rPr lang="en-US" dirty="0"/>
              <a:t>NEXT MEETING</a:t>
            </a:r>
            <a:br>
              <a:rPr lang="en-US" dirty="0"/>
            </a:br>
            <a:r>
              <a:rPr lang="en-US" dirty="0"/>
              <a:t>December 2, 2025</a:t>
            </a:r>
            <a:br>
              <a:rPr lang="en-US" dirty="0"/>
            </a:br>
            <a:r>
              <a:rPr lang="en-US" dirty="0" err="1"/>
              <a:t>Pappasitos</a:t>
            </a:r>
            <a:r>
              <a:rPr lang="en-US" dirty="0"/>
              <a:t> Fort Worth</a:t>
            </a:r>
            <a:br>
              <a:rPr lang="en-US" dirty="0"/>
            </a:br>
            <a:r>
              <a:rPr lang="en-US" dirty="0"/>
              <a:t>2704 West Fwy, Ft. Worth 76102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Food and education provided by Fisher &amp; Paykel </a:t>
            </a:r>
            <a:br>
              <a:rPr lang="en-US" dirty="0"/>
            </a:br>
            <a:r>
              <a:rPr lang="en-US" dirty="0"/>
              <a:t>High flow nasal Cannula</a:t>
            </a:r>
            <a:br>
              <a:rPr lang="en-US" dirty="0"/>
            </a:br>
            <a:r>
              <a:rPr lang="en-US" dirty="0"/>
              <a:t>Toy drive, please bring unwrapped toy or gift</a:t>
            </a: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045D6AF-532B-394C-0C6F-38B6628C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B25D-9615-9332-C32E-4F458417E1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MEETING ADJOURNED</a:t>
            </a:r>
          </a:p>
        </p:txBody>
      </p:sp>
      <p:pic>
        <p:nvPicPr>
          <p:cNvPr id="23" name="Picture Placeholder 22" descr="A group of people giving each other a high five">
            <a:extLst>
              <a:ext uri="{FF2B5EF4-FFF2-40B4-BE49-F238E27FC236}">
                <a16:creationId xmlns:a16="http://schemas.microsoft.com/office/drawing/2014/main" id="{D92A2E6E-E7AB-92FB-0E6F-133483021C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095" r="6095"/>
          <a:stretch/>
        </p:blipFill>
        <p:spPr/>
      </p:pic>
    </p:spTree>
    <p:extLst>
      <p:ext uri="{BB962C8B-B14F-4D97-AF65-F5344CB8AC3E}">
        <p14:creationId xmlns:p14="http://schemas.microsoft.com/office/powerpoint/2010/main" val="277095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</a:t>
            </a:r>
            <a:br>
              <a:rPr lang="en-US" dirty="0"/>
            </a:br>
            <a:r>
              <a:rPr lang="en-US" dirty="0"/>
              <a:t>Geriatric Trauma: Kirk Smart BSN, RN, CEN, CCRN, CFRN</a:t>
            </a:r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8164" b="28164"/>
          <a:stretch/>
        </p:blipFill>
        <p:spPr/>
      </p:pic>
    </p:spTree>
    <p:extLst>
      <p:ext uri="{BB962C8B-B14F-4D97-AF65-F5344CB8AC3E}">
        <p14:creationId xmlns:p14="http://schemas.microsoft.com/office/powerpoint/2010/main" val="114857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  <a:br>
              <a:rPr lang="en-US" dirty="0"/>
            </a:br>
            <a:r>
              <a:rPr lang="en-US" dirty="0"/>
              <a:t>business meeting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Welcome-Call To Order</a:t>
            </a:r>
          </a:p>
          <a:p>
            <a:r>
              <a:rPr lang="en-US" dirty="0"/>
              <a:t>Introductions – Board of Directors</a:t>
            </a:r>
          </a:p>
          <a:p>
            <a:r>
              <a:rPr lang="en-US" dirty="0"/>
              <a:t>President –Larry Lookingbill</a:t>
            </a:r>
          </a:p>
          <a:p>
            <a:r>
              <a:rPr lang="en-US" dirty="0"/>
              <a:t>President Elect – Colyn 	Turnbow	</a:t>
            </a:r>
          </a:p>
          <a:p>
            <a:r>
              <a:rPr lang="en-US" dirty="0"/>
              <a:t>Past President – Kris Powel</a:t>
            </a:r>
          </a:p>
          <a:p>
            <a:r>
              <a:rPr lang="en-US" dirty="0"/>
              <a:t>Secretary – Barry Hudson</a:t>
            </a:r>
          </a:p>
          <a:p>
            <a:r>
              <a:rPr lang="en-US" dirty="0"/>
              <a:t>Treasurer – Jeanette </a:t>
            </a:r>
            <a:r>
              <a:rPr lang="en-US" dirty="0" err="1"/>
              <a:t>Kohley</a:t>
            </a:r>
            <a:endParaRPr lang="en-US" dirty="0"/>
          </a:p>
          <a:p>
            <a:r>
              <a:rPr lang="en-US" dirty="0"/>
              <a:t>Secretary Elect -  Nancy McEntire</a:t>
            </a:r>
          </a:p>
          <a:p>
            <a:r>
              <a:rPr lang="en-US" dirty="0"/>
              <a:t>Members – Guests - Students</a:t>
            </a:r>
          </a:p>
          <a:p>
            <a:endParaRPr lang="en-US" dirty="0"/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8" r="148"/>
          <a:stretch/>
        </p:blipFill>
        <p:spPr/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Certification recognition </a:t>
            </a:r>
            <a:br>
              <a:rPr lang="en-US" dirty="0"/>
            </a:br>
            <a:r>
              <a:rPr lang="en-US" dirty="0" err="1"/>
              <a:t>cen</a:t>
            </a:r>
            <a:r>
              <a:rPr lang="en-US" dirty="0"/>
              <a:t>, </a:t>
            </a:r>
            <a:r>
              <a:rPr lang="en-US" dirty="0" err="1"/>
              <a:t>cpen</a:t>
            </a:r>
            <a:r>
              <a:rPr lang="en-US" dirty="0"/>
              <a:t>, </a:t>
            </a:r>
            <a:r>
              <a:rPr lang="en-US" dirty="0" err="1"/>
              <a:t>tcrn</a:t>
            </a:r>
            <a:r>
              <a:rPr lang="en-US" dirty="0"/>
              <a:t>, </a:t>
            </a:r>
            <a:r>
              <a:rPr lang="en-US" dirty="0" err="1"/>
              <a:t>cfrn</a:t>
            </a:r>
            <a:r>
              <a:rPr lang="en-US" dirty="0"/>
              <a:t>, </a:t>
            </a:r>
            <a:r>
              <a:rPr lang="en-US" dirty="0" err="1"/>
              <a:t>ctrn</a:t>
            </a:r>
            <a:r>
              <a:rPr lang="en-US" dirty="0"/>
              <a:t> </a:t>
            </a:r>
            <a:r>
              <a:rPr lang="en-US" dirty="0" err="1"/>
              <a:t>cbrn</a:t>
            </a:r>
            <a:r>
              <a:rPr lang="en-US" dirty="0"/>
              <a:t>, </a:t>
            </a:r>
            <a:r>
              <a:rPr lang="en-US" dirty="0" err="1"/>
              <a:t>faen</a:t>
            </a:r>
            <a:r>
              <a:rPr lang="en-US" dirty="0"/>
              <a:t>, </a:t>
            </a:r>
            <a:r>
              <a:rPr lang="en-US" dirty="0" err="1"/>
              <a:t>ccrn</a:t>
            </a:r>
            <a:r>
              <a:rPr lang="en-US" dirty="0"/>
              <a:t>, other</a:t>
            </a:r>
          </a:p>
        </p:txBody>
      </p:sp>
      <p:pic>
        <p:nvPicPr>
          <p:cNvPr id="19" name="Picture Placeholder 18" descr="A close-up of a person wearing scrubs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3" b="163"/>
          <a:stretch/>
        </p:blipFill>
        <p:spPr/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9CC720-88BE-63B3-5D78-7B82007D4274}"/>
              </a:ext>
            </a:extLst>
          </p:cNvPr>
          <p:cNvSpPr txBox="1"/>
          <p:nvPr/>
        </p:nvSpPr>
        <p:spPr>
          <a:xfrm>
            <a:off x="1397541" y="627795"/>
            <a:ext cx="985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REVIEW OF Meeting Minutes August 5, 2025</a:t>
            </a:r>
          </a:p>
          <a:p>
            <a:pPr algn="ctr"/>
            <a:r>
              <a:rPr lang="en-US" b="1" dirty="0"/>
              <a:t>Texas Health Fort Worth</a:t>
            </a:r>
          </a:p>
          <a:p>
            <a:pPr algn="ctr"/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0E1E8-F926-55B9-25B9-C610158C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901" y="1227908"/>
            <a:ext cx="6414198" cy="5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DB752A-6273-11D1-7615-80284624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339" y="583474"/>
            <a:ext cx="6061322" cy="62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3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56C654-3BB5-6005-67A5-F80DDEDD5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903" y="722812"/>
            <a:ext cx="7772400" cy="519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7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22738C-57FE-547D-BB27-A6A1D071B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70" y="644434"/>
            <a:ext cx="6774059" cy="62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1013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DividendVTI</Template>
  <TotalTime>198</TotalTime>
  <Words>251</Words>
  <Application>Microsoft Macintosh PowerPoint</Application>
  <PresentationFormat>Widescreen</PresentationFormat>
  <Paragraphs>55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Wingdings 2</vt:lpstr>
      <vt:lpstr>DividendVTI</vt:lpstr>
      <vt:lpstr>Tarrant County ena October 7, 2025 Medical City Alliance</vt:lpstr>
      <vt:lpstr>Dinner provided by Teleflex</vt:lpstr>
      <vt:lpstr>Education Geriatric Trauma: Kirk Smart BSN, RN, CEN, CCRN, CFRN</vt:lpstr>
      <vt:lpstr>Agenda  business meeting</vt:lpstr>
      <vt:lpstr>Certification recognition  cen, cpen, tcrn, cfrn, ctrn cbrn, faen, ccrn, other</vt:lpstr>
      <vt:lpstr>PowerPoint Presentation</vt:lpstr>
      <vt:lpstr>PowerPoint Presentation</vt:lpstr>
      <vt:lpstr>PowerPoint Presentation</vt:lpstr>
      <vt:lpstr>PowerPoint Presentation</vt:lpstr>
      <vt:lpstr>OFFICER REPORTS</vt:lpstr>
      <vt:lpstr>PowerPoint Presentation</vt:lpstr>
      <vt:lpstr>PowerPoint Presentation</vt:lpstr>
      <vt:lpstr>PowerPoint Presentation</vt:lpstr>
      <vt:lpstr>Membership report susan raven</vt:lpstr>
      <vt:lpstr>Education report Pat yancey</vt:lpstr>
      <vt:lpstr>Qsip report nancy Mcintire</vt:lpstr>
      <vt:lpstr>Fund raising barry hudson</vt:lpstr>
      <vt:lpstr>Media  kris powel</vt:lpstr>
      <vt:lpstr>Resolutions from National Barry</vt:lpstr>
      <vt:lpstr>PowerPoint Presentation</vt:lpstr>
      <vt:lpstr>PowerPoint Presentation</vt:lpstr>
      <vt:lpstr>PowerPoint Presentation</vt:lpstr>
      <vt:lpstr>PowerPoint Presentation</vt:lpstr>
      <vt:lpstr>Chapter Elections</vt:lpstr>
      <vt:lpstr>OPEN FORUM</vt:lpstr>
      <vt:lpstr>NEXT MEETING December 2, 2025 Pappasitos Fort Worth 2704 West Fwy, Ft. Worth 76102  Food and education provided by Fisher &amp; Paykel  High flow nasal Cannula Toy drive, please bring unwrapped toy or gift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Tarrant County ena April 1, 2025 Texas health Willow park</dc:title>
  <dc:creator>Larry Lookingbill</dc:creator>
  <cp:lastModifiedBy>Larry Lookingbill</cp:lastModifiedBy>
  <cp:revision>13</cp:revision>
  <dcterms:created xsi:type="dcterms:W3CDTF">2025-03-04T19:14:26Z</dcterms:created>
  <dcterms:modified xsi:type="dcterms:W3CDTF">2025-10-07T18:41:27Z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