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5" r:id="rId4"/>
  </p:sldMasterIdLst>
  <p:notesMasterIdLst>
    <p:notesMasterId r:id="rId29"/>
  </p:notesMasterIdLst>
  <p:handoutMasterIdLst>
    <p:handoutMasterId r:id="rId30"/>
  </p:handoutMasterIdLst>
  <p:sldIdLst>
    <p:sldId id="256" r:id="rId5"/>
    <p:sldId id="314" r:id="rId6"/>
    <p:sldId id="296" r:id="rId7"/>
    <p:sldId id="292" r:id="rId8"/>
    <p:sldId id="5979" r:id="rId9"/>
    <p:sldId id="283" r:id="rId10"/>
    <p:sldId id="323" r:id="rId11"/>
    <p:sldId id="330" r:id="rId12"/>
    <p:sldId id="5977" r:id="rId13"/>
    <p:sldId id="331" r:id="rId14"/>
    <p:sldId id="327" r:id="rId15"/>
    <p:sldId id="5978" r:id="rId16"/>
    <p:sldId id="324" r:id="rId17"/>
    <p:sldId id="305" r:id="rId18"/>
    <p:sldId id="302" r:id="rId19"/>
    <p:sldId id="309" r:id="rId20"/>
    <p:sldId id="310" r:id="rId21"/>
    <p:sldId id="311" r:id="rId22"/>
    <p:sldId id="312" r:id="rId23"/>
    <p:sldId id="313" r:id="rId24"/>
    <p:sldId id="326" r:id="rId25"/>
    <p:sldId id="294" r:id="rId26"/>
    <p:sldId id="5980" r:id="rId27"/>
    <p:sldId id="5981"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6FDD"/>
    <a:srgbClr val="465359"/>
    <a:srgbClr val="969FA7"/>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12C8C85-51F0-491E-9774-3900AFEF0FD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695" autoAdjust="0"/>
    <p:restoredTop sz="95028" autoAdjust="0"/>
  </p:normalViewPr>
  <p:slideViewPr>
    <p:cSldViewPr snapToGrid="0" showGuides="1">
      <p:cViewPr>
        <p:scale>
          <a:sx n="40" d="100"/>
          <a:sy n="40" d="100"/>
        </p:scale>
        <p:origin x="2626" y="1080"/>
      </p:cViewPr>
      <p:guideLst/>
    </p:cSldViewPr>
  </p:slideViewPr>
  <p:outlineViewPr>
    <p:cViewPr>
      <p:scale>
        <a:sx n="33" d="100"/>
        <a:sy n="33" d="100"/>
      </p:scale>
      <p:origin x="0" y="-4982"/>
    </p:cViewPr>
  </p:outlineViewPr>
  <p:notesTextViewPr>
    <p:cViewPr>
      <p:scale>
        <a:sx n="1" d="1"/>
        <a:sy n="1" d="1"/>
      </p:scale>
      <p:origin x="0" y="0"/>
    </p:cViewPr>
  </p:notesTextViewPr>
  <p:sorterViewPr>
    <p:cViewPr varScale="1">
      <p:scale>
        <a:sx n="100" d="100"/>
        <a:sy n="100" d="100"/>
      </p:scale>
      <p:origin x="0" y="-1757"/>
    </p:cViewPr>
  </p:sorterViewPr>
  <p:notesViewPr>
    <p:cSldViewPr snapToGrid="0">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8/10/relationships/authors" Target="author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C3C3A6-B337-4D83-9CDB-B9C35780FF7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1C79A68-3D73-4695-8C1E-3CDBCB536D0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7C6B7-F63D-48F8-8C65-A57506B0F13B}" type="datetimeFigureOut">
              <a:rPr lang="en-US" smtClean="0"/>
              <a:t>6/2/2026</a:t>
            </a:fld>
            <a:endParaRPr lang="en-US" dirty="0"/>
          </a:p>
        </p:txBody>
      </p:sp>
      <p:sp>
        <p:nvSpPr>
          <p:cNvPr id="4" name="Footer Placeholder 3">
            <a:extLst>
              <a:ext uri="{FF2B5EF4-FFF2-40B4-BE49-F238E27FC236}">
                <a16:creationId xmlns:a16="http://schemas.microsoft.com/office/drawing/2014/main" id="{3CF5045C-A7CE-41D4-85C5-0E9ACEEF9B2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59ABD0F-F8EA-4B9F-8647-FC7D4AE3D83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AB78DD-9481-4863-BCCC-946573546DA1}" type="slidenum">
              <a:rPr lang="en-US" smtClean="0"/>
              <a:t>‹#›</a:t>
            </a:fld>
            <a:endParaRPr lang="en-US" dirty="0"/>
          </a:p>
        </p:txBody>
      </p:sp>
    </p:spTree>
    <p:extLst>
      <p:ext uri="{BB962C8B-B14F-4D97-AF65-F5344CB8AC3E}">
        <p14:creationId xmlns:p14="http://schemas.microsoft.com/office/powerpoint/2010/main" val="585040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9A0FA-2191-4F92-A1E4-6EB4598AC4EC}" type="datetimeFigureOut">
              <a:rPr lang="en-US" smtClean="0"/>
              <a:t>6/2/2026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orensicnurses.org/news-releases"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mailto:jpw@forensicnurses.org" TargetMode="External"/><Relationship Id="rId4" Type="http://schemas.openxmlformats.org/officeDocument/2006/relationships/hyperlink" Target="https://drive.google.com/file/d/1nQBWtBtGYEKVbqCesGBhzbQ2uQrCQxnE/view?usp=drive_link"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forms.office.com/pages/responsepage.aspx?id=DQSIkWdsW0yxEjajBLZtrQAAAAAAAAAAAAN__rezgVlUQUg0R1U3U1ZSOFNFMFJEM0pZN1YyTTkzVy4u&amp;origin=QRCode&amp;route=shortur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na.org/advocacy/public-policy-agenda"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a:t>
            </a:fld>
            <a:endParaRPr lang="en-US" dirty="0"/>
          </a:p>
        </p:txBody>
      </p:sp>
    </p:spTree>
    <p:extLst>
      <p:ext uri="{BB962C8B-B14F-4D97-AF65-F5344CB8AC3E}">
        <p14:creationId xmlns:p14="http://schemas.microsoft.com/office/powerpoint/2010/main" val="1983523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Topics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Case Studies in Emergency Nursing / June 5, 2026 / 8 a.m. – noon</a:t>
            </a:r>
          </a:p>
          <a:p>
            <a:pPr fontAlgn="base"/>
            <a:r>
              <a:rPr lang="en-US" sz="1200" b="0" i="0" kern="1200" dirty="0">
                <a:solidFill>
                  <a:schemeClr val="tx1"/>
                </a:solidFill>
                <a:effectLst/>
                <a:latin typeface="+mn-lt"/>
                <a:ea typeface="+mn-ea"/>
                <a:cs typeface="+mn-cs"/>
              </a:rPr>
              <a:t>ED Nursing in Emergency Management / Oct. 16, 2026 / 1 – 5 p.m.</a:t>
            </a:r>
          </a:p>
          <a:p>
            <a:pPr fontAlgn="base"/>
            <a:r>
              <a:rPr lang="en-US" sz="1200" b="0" i="0" kern="1200" dirty="0">
                <a:solidFill>
                  <a:schemeClr val="tx1"/>
                </a:solidFill>
                <a:effectLst/>
                <a:latin typeface="+mn-lt"/>
                <a:ea typeface="+mn-ea"/>
                <a:cs typeface="+mn-cs"/>
              </a:rPr>
              <a:t>President’s Theme / Dec. 4, 2026 / 8 a.m. – noon</a:t>
            </a:r>
          </a:p>
          <a:p>
            <a:br>
              <a:rPr lang="en-US" dirty="0"/>
            </a:br>
            <a:endParaRPr lang="en-US" dirty="0"/>
          </a:p>
          <a:p>
            <a:pPr fontAlgn="base"/>
            <a:r>
              <a:rPr lang="en-US" sz="1200" b="0" i="0" kern="1200" dirty="0">
                <a:solidFill>
                  <a:schemeClr val="tx1"/>
                </a:solidFill>
                <a:effectLst/>
                <a:latin typeface="+mn-lt"/>
                <a:ea typeface="+mn-ea"/>
                <a:cs typeface="+mn-cs"/>
              </a:rPr>
              <a:t>Pricing</a:t>
            </a:r>
          </a:p>
          <a:p>
            <a:pPr fontAlgn="base"/>
            <a:r>
              <a:rPr lang="en-US" sz="1200" b="0" i="0" kern="1200" dirty="0">
                <a:solidFill>
                  <a:schemeClr val="tx1"/>
                </a:solidFill>
                <a:effectLst/>
                <a:latin typeface="+mn-lt"/>
                <a:ea typeface="+mn-ea"/>
                <a:cs typeface="+mn-cs"/>
              </a:rPr>
              <a:t>ENA Members: $60 per session</a:t>
            </a:r>
          </a:p>
          <a:p>
            <a:pPr fontAlgn="base"/>
            <a:r>
              <a:rPr lang="en-US" sz="1200" b="0" i="0" kern="1200" dirty="0">
                <a:solidFill>
                  <a:schemeClr val="tx1"/>
                </a:solidFill>
                <a:effectLst/>
                <a:latin typeface="+mn-lt"/>
                <a:ea typeface="+mn-ea"/>
                <a:cs typeface="+mn-cs"/>
              </a:rPr>
              <a:t>ENA Members Bundle (all four conferences): $200</a:t>
            </a:r>
          </a:p>
          <a:p>
            <a:pPr fontAlgn="base"/>
            <a:r>
              <a:rPr lang="en-US" sz="1200" b="0" i="0" kern="1200" dirty="0">
                <a:solidFill>
                  <a:schemeClr val="tx1"/>
                </a:solidFill>
                <a:effectLst/>
                <a:latin typeface="+mn-lt"/>
                <a:ea typeface="+mn-ea"/>
                <a:cs typeface="+mn-cs"/>
              </a:rPr>
              <a:t>Non-ENA Members: $70 per session</a:t>
            </a:r>
          </a:p>
          <a:p>
            <a:pPr fontAlgn="base"/>
            <a:r>
              <a:rPr lang="en-US" sz="1200" b="0" i="0" kern="1200" dirty="0">
                <a:solidFill>
                  <a:schemeClr val="tx1"/>
                </a:solidFill>
                <a:effectLst/>
                <a:latin typeface="+mn-lt"/>
                <a:ea typeface="+mn-ea"/>
                <a:cs typeface="+mn-cs"/>
              </a:rPr>
              <a:t>Non-ENA Members Bundle (all four conferences): $250</a:t>
            </a:r>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13</a:t>
            </a:fld>
            <a:endParaRPr lang="en-US" dirty="0"/>
          </a:p>
        </p:txBody>
      </p:sp>
    </p:spTree>
    <p:extLst>
      <p:ext uri="{BB962C8B-B14F-4D97-AF65-F5344CB8AC3E}">
        <p14:creationId xmlns:p14="http://schemas.microsoft.com/office/powerpoint/2010/main" val="60399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15</a:t>
            </a:fld>
            <a:endParaRPr lang="en-US" dirty="0"/>
          </a:p>
        </p:txBody>
      </p:sp>
    </p:spTree>
    <p:extLst>
      <p:ext uri="{BB962C8B-B14F-4D97-AF65-F5344CB8AC3E}">
        <p14:creationId xmlns:p14="http://schemas.microsoft.com/office/powerpoint/2010/main" val="1761005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Final Update - Please Read</a:t>
            </a:r>
          </a:p>
          <a:p>
            <a:r>
              <a:rPr lang="en-US" sz="1200" b="0" i="0" kern="1200" dirty="0">
                <a:solidFill>
                  <a:schemeClr val="tx1"/>
                </a:solidFill>
                <a:effectLst/>
                <a:latin typeface="+mn-lt"/>
                <a:ea typeface="+mn-ea"/>
                <a:cs typeface="+mn-cs"/>
              </a:rPr>
              <a:t>Dear Forensic Nursing Community,</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email contains IAFN's final update regarding program transfers and the Association's dissolution.</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For full details, please visit our FAQ page on the IAFN website before it goes offline at the end of this week:</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a:t>
            </a:r>
            <a:r>
              <a:rPr lang="en-US" sz="1200" b="0" i="0" u="sng" kern="1200" dirty="0">
                <a:solidFill>
                  <a:schemeClr val="tx1"/>
                </a:solidFill>
                <a:effectLst/>
                <a:latin typeface="+mn-lt"/>
                <a:ea typeface="+mn-ea"/>
                <a:cs typeface="+mn-cs"/>
                <a:hlinkClick r:id="rId3"/>
              </a:rPr>
              <a:t>https://www.forensicnurses.org/news-releases</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We encourage you to download and save the FAQ now, as the website will no longer be accessible after this week.</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You can also access the FAQ directly here: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a:t>
            </a:r>
            <a:r>
              <a:rPr lang="en-US" sz="1200" b="0" i="0" u="sng" kern="1200" dirty="0">
                <a:solidFill>
                  <a:schemeClr val="tx1"/>
                </a:solidFill>
                <a:effectLst/>
                <a:latin typeface="+mn-lt"/>
                <a:ea typeface="+mn-ea"/>
                <a:cs typeface="+mn-cs"/>
                <a:hlinkClick r:id="rId4"/>
              </a:rPr>
              <a:t>https://drive.google.com/file/d/1nQBWtBtGYEKVbqCesGBhzbQ2uQrCQxnE/view?usp=drive_link</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Questions can be directed to me at </a:t>
            </a:r>
            <a:r>
              <a:rPr lang="en-US" sz="1200" b="0" i="0" u="sng" kern="1200" dirty="0">
                <a:solidFill>
                  <a:schemeClr val="tx1"/>
                </a:solidFill>
                <a:effectLst/>
                <a:latin typeface="+mn-lt"/>
                <a:ea typeface="+mn-ea"/>
                <a:cs typeface="+mn-cs"/>
                <a:hlinkClick r:id="rId5"/>
              </a:rPr>
              <a:t>jpw@forensicnurses.org</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Thank you for your unwavering support of IAFN and the forensic nursing community. It has been an honor to serve alongside you.</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With gratitude,</a:t>
            </a:r>
            <a:br>
              <a:rPr lang="en-US" sz="1200" b="0" i="0" kern="1200" dirty="0">
                <a:solidFill>
                  <a:schemeClr val="tx1"/>
                </a:solidFill>
                <a:effectLst/>
                <a:latin typeface="+mn-lt"/>
                <a:ea typeface="+mn-ea"/>
                <a:cs typeface="+mn-cs"/>
              </a:rPr>
            </a:b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Jennifer Pierce-Weeks</a:t>
            </a:r>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16</a:t>
            </a:fld>
            <a:endParaRPr lang="en-US" dirty="0"/>
          </a:p>
        </p:txBody>
      </p:sp>
    </p:spTree>
    <p:extLst>
      <p:ext uri="{BB962C8B-B14F-4D97-AF65-F5344CB8AC3E}">
        <p14:creationId xmlns:p14="http://schemas.microsoft.com/office/powerpoint/2010/main" val="2684122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sng" kern="1200" dirty="0">
                <a:solidFill>
                  <a:schemeClr val="tx1"/>
                </a:solidFill>
                <a:effectLst/>
                <a:latin typeface="+mn-lt"/>
                <a:ea typeface="+mn-ea"/>
                <a:cs typeface="+mn-cs"/>
                <a:hlinkClick r:id="rId3" tooltip="https://forms.office.com/pages/responsepage.aspx?id=DQSIkWdsW0yxEjajBLZtrQAAAAAAAAAAAAN__rezgVlUQUg0R1U3U1ZSOFNFMFJEM0pZN1YyTTkzVy4u&amp;origin=QRCode&amp;route=shorturl"/>
              </a:rPr>
              <a:t>https://forms.office.com/pages/responsepage.aspx?id=DQSIkWdsW0yxEjajBLZtrQAAAAAAAAAAAAN__rezgVlUQUg0R1U3U1ZSOFNFMFJEM0pZN1YyTTkzVy4u&amp;origin=QRCode&amp;route=shorturl</a:t>
            </a:r>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22</a:t>
            </a:fld>
            <a:endParaRPr lang="en-US" dirty="0"/>
          </a:p>
        </p:txBody>
      </p:sp>
    </p:spTree>
    <p:extLst>
      <p:ext uri="{BB962C8B-B14F-4D97-AF65-F5344CB8AC3E}">
        <p14:creationId xmlns:p14="http://schemas.microsoft.com/office/powerpoint/2010/main" val="1193464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a:t>
            </a:fld>
            <a:endParaRPr lang="en-US" dirty="0"/>
          </a:p>
        </p:txBody>
      </p:sp>
    </p:spTree>
    <p:extLst>
      <p:ext uri="{BB962C8B-B14F-4D97-AF65-F5344CB8AC3E}">
        <p14:creationId xmlns:p14="http://schemas.microsoft.com/office/powerpoint/2010/main" val="2925729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4</a:t>
            </a:fld>
            <a:endParaRPr lang="en-US" dirty="0"/>
          </a:p>
        </p:txBody>
      </p:sp>
    </p:spTree>
    <p:extLst>
      <p:ext uri="{BB962C8B-B14F-4D97-AF65-F5344CB8AC3E}">
        <p14:creationId xmlns:p14="http://schemas.microsoft.com/office/powerpoint/2010/main" val="972850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6</a:t>
            </a:fld>
            <a:endParaRPr lang="en-US" dirty="0"/>
          </a:p>
        </p:txBody>
      </p:sp>
    </p:spTree>
    <p:extLst>
      <p:ext uri="{BB962C8B-B14F-4D97-AF65-F5344CB8AC3E}">
        <p14:creationId xmlns:p14="http://schemas.microsoft.com/office/powerpoint/2010/main" val="1657027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4A5F2-6C7E-AE82-52A2-D9B0F33C9F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708D8-11CB-CCE1-D9F0-208C14F87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F901B5-69AB-7491-6066-A4F87C55F8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67402B-93C3-F1DE-F65F-B385FEB32A5F}"/>
              </a:ext>
            </a:extLst>
          </p:cNvPr>
          <p:cNvSpPr>
            <a:spLocks noGrp="1"/>
          </p:cNvSpPr>
          <p:nvPr>
            <p:ph type="sldNum" sz="quarter" idx="5"/>
          </p:nvPr>
        </p:nvSpPr>
        <p:spPr/>
        <p:txBody>
          <a:bodyPr/>
          <a:lstStyle/>
          <a:p>
            <a:fld id="{B63359F2-43EF-4812-9DC0-98C0B1A40681}" type="slidenum">
              <a:rPr lang="en-US" smtClean="0"/>
              <a:t>7</a:t>
            </a:fld>
            <a:endParaRPr lang="en-US" dirty="0"/>
          </a:p>
        </p:txBody>
      </p:sp>
    </p:spTree>
    <p:extLst>
      <p:ext uri="{BB962C8B-B14F-4D97-AF65-F5344CB8AC3E}">
        <p14:creationId xmlns:p14="http://schemas.microsoft.com/office/powerpoint/2010/main" val="3033383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47CE4-DC4E-02D6-D86F-02809FE9BB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CD916-39A1-9439-26EC-991022EB1C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659E0E-AE65-6B3C-BA1C-FB891A7335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488203-288A-67A7-ABBE-E84FAC06AE36}"/>
              </a:ext>
            </a:extLst>
          </p:cNvPr>
          <p:cNvSpPr>
            <a:spLocks noGrp="1"/>
          </p:cNvSpPr>
          <p:nvPr>
            <p:ph type="sldNum" sz="quarter" idx="5"/>
          </p:nvPr>
        </p:nvSpPr>
        <p:spPr/>
        <p:txBody>
          <a:bodyPr/>
          <a:lstStyle/>
          <a:p>
            <a:fld id="{B63359F2-43EF-4812-9DC0-98C0B1A40681}" type="slidenum">
              <a:rPr lang="en-US" smtClean="0"/>
              <a:t>8</a:t>
            </a:fld>
            <a:endParaRPr lang="en-US" dirty="0"/>
          </a:p>
        </p:txBody>
      </p:sp>
    </p:spTree>
    <p:extLst>
      <p:ext uri="{BB962C8B-B14F-4D97-AF65-F5344CB8AC3E}">
        <p14:creationId xmlns:p14="http://schemas.microsoft.com/office/powerpoint/2010/main" val="1234015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B3DA7-BD94-CDF5-4DC8-4863AD38EE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017914-634D-CF47-4308-598ACCB381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D84723-B4AD-0192-601E-C40E67A23494}"/>
              </a:ext>
            </a:extLst>
          </p:cNvPr>
          <p:cNvSpPr>
            <a:spLocks noGrp="1"/>
          </p:cNvSpPr>
          <p:nvPr>
            <p:ph type="body" idx="1"/>
          </p:nvPr>
        </p:nvSpPr>
        <p:spPr/>
        <p:txBody>
          <a:bodyPr/>
          <a:lstStyle/>
          <a:p>
            <a:r>
              <a:rPr lang="en-US" dirty="0">
                <a:solidFill>
                  <a:schemeClr val="bg1"/>
                </a:solidFill>
              </a:rPr>
              <a:t> March, the Board of Directors met at ENA Headquarters.</a:t>
            </a:r>
            <a:endParaRPr lang="en-US" sz="3200" dirty="0">
              <a:solidFill>
                <a:schemeClr val="bg1"/>
              </a:solidFill>
            </a:endParaRPr>
          </a:p>
          <a:p>
            <a:r>
              <a:rPr lang="en-US" dirty="0">
                <a:solidFill>
                  <a:schemeClr val="bg1"/>
                </a:solidFill>
              </a:rPr>
              <a:t>The Board approved three position statements:</a:t>
            </a:r>
            <a:endParaRPr lang="en-US" sz="3200" dirty="0">
              <a:solidFill>
                <a:schemeClr val="bg1"/>
              </a:solidFill>
            </a:endParaRPr>
          </a:p>
          <a:p>
            <a:pPr lvl="1"/>
            <a:r>
              <a:rPr lang="en-US" b="1" dirty="0">
                <a:solidFill>
                  <a:schemeClr val="bg1"/>
                </a:solidFill>
              </a:rPr>
              <a:t>Patient Experience Satisfaction in the Emergency Care Setting</a:t>
            </a:r>
            <a:endParaRPr lang="en-US" sz="3200" b="1" dirty="0">
              <a:solidFill>
                <a:schemeClr val="bg1"/>
              </a:solidFill>
            </a:endParaRPr>
          </a:p>
          <a:p>
            <a:pPr lvl="1"/>
            <a:r>
              <a:rPr lang="en-US" b="1" dirty="0">
                <a:solidFill>
                  <a:schemeClr val="bg1"/>
                </a:solidFill>
              </a:rPr>
              <a:t>Mitigating the Effects of Climate Change on Health and Healthcare: The Role of Emergency Nurses</a:t>
            </a:r>
            <a:endParaRPr lang="en-US" sz="3200" b="1" dirty="0">
              <a:solidFill>
                <a:schemeClr val="bg1"/>
              </a:solidFill>
            </a:endParaRPr>
          </a:p>
          <a:p>
            <a:pPr lvl="1"/>
            <a:r>
              <a:rPr lang="en-US" b="1" dirty="0">
                <a:solidFill>
                  <a:schemeClr val="bg1"/>
                </a:solidFill>
              </a:rPr>
              <a:t>Helicopter Shopping: A Consensus Statement</a:t>
            </a:r>
            <a:endParaRPr lang="en-US" sz="3200" b="1" dirty="0">
              <a:solidFill>
                <a:schemeClr val="bg1"/>
              </a:solidFill>
            </a:endParaRPr>
          </a:p>
          <a:p>
            <a:r>
              <a:rPr lang="en-US" dirty="0">
                <a:solidFill>
                  <a:schemeClr val="bg1"/>
                </a:solidFill>
              </a:rPr>
              <a:t>The Board also approved ENA's 2026-2027 Public Policy Agenda. The agenda establishes the broad government relations priorities to be addressed by ENA. Take a look at the public policy agenda on the </a:t>
            </a:r>
            <a:r>
              <a:rPr lang="en-US" sz="1100" u="sng" dirty="0">
                <a:solidFill>
                  <a:schemeClr val="bg1"/>
                </a:solidFill>
                <a:hlinkClick r:id="rId3">
                  <a:extLst>
                    <a:ext uri="{A12FA001-AC4F-418D-AE19-62706E023703}">
                      <ahyp:hlinkClr xmlns:ahyp="http://schemas.microsoft.com/office/drawing/2018/hyperlinkcolor" val="tx"/>
                    </a:ext>
                  </a:extLst>
                </a:hlinkClick>
              </a:rPr>
              <a:t>ENA website</a:t>
            </a:r>
            <a:r>
              <a:rPr lang="en-US" sz="1100" dirty="0">
                <a:solidFill>
                  <a:schemeClr val="bg1"/>
                </a:solidFill>
              </a:rPr>
              <a:t>.</a:t>
            </a:r>
            <a:endParaRPr lang="en-US" dirty="0">
              <a:solidFill>
                <a:schemeClr val="bg1"/>
              </a:solidFill>
            </a:endParaRPr>
          </a:p>
          <a:p>
            <a:r>
              <a:rPr lang="en-US" dirty="0">
                <a:solidFill>
                  <a:schemeClr val="bg1"/>
                </a:solidFill>
              </a:rPr>
              <a:t>Lastly, a work team of ENA members was formed to revise the Emergency Nurses Association Nursing Code of Ethics. During the meeting, the ENA Board reviewed and approved the revised code, which will be published in an upcoming issue of the </a:t>
            </a:r>
            <a:r>
              <a:rPr lang="en-US" sz="1100" i="1" dirty="0">
                <a:solidFill>
                  <a:schemeClr val="bg1"/>
                </a:solidFill>
              </a:rPr>
              <a:t>Journal of Emergency Nursing</a:t>
            </a:r>
            <a:r>
              <a:rPr lang="en-US" sz="1100" dirty="0">
                <a:solidFill>
                  <a:schemeClr val="bg1"/>
                </a:solidFill>
              </a:rPr>
              <a:t>.</a:t>
            </a:r>
            <a:endParaRPr lang="en-US" dirty="0">
              <a:solidFill>
                <a:schemeClr val="bg1"/>
              </a:solidFill>
            </a:endParaRPr>
          </a:p>
          <a:p>
            <a:endParaRPr lang="en-US" dirty="0"/>
          </a:p>
        </p:txBody>
      </p:sp>
      <p:sp>
        <p:nvSpPr>
          <p:cNvPr id="4" name="Slide Number Placeholder 3">
            <a:extLst>
              <a:ext uri="{FF2B5EF4-FFF2-40B4-BE49-F238E27FC236}">
                <a16:creationId xmlns:a16="http://schemas.microsoft.com/office/drawing/2014/main" id="{DB010AC4-B8A3-35A0-FC64-A9479C6082F7}"/>
              </a:ext>
            </a:extLst>
          </p:cNvPr>
          <p:cNvSpPr>
            <a:spLocks noGrp="1"/>
          </p:cNvSpPr>
          <p:nvPr>
            <p:ph type="sldNum" sz="quarter" idx="5"/>
          </p:nvPr>
        </p:nvSpPr>
        <p:spPr/>
        <p:txBody>
          <a:bodyPr/>
          <a:lstStyle/>
          <a:p>
            <a:fld id="{B63359F2-43EF-4812-9DC0-98C0B1A40681}" type="slidenum">
              <a:rPr lang="en-US" smtClean="0"/>
              <a:t>10</a:t>
            </a:fld>
            <a:endParaRPr lang="en-US" dirty="0"/>
          </a:p>
        </p:txBody>
      </p:sp>
    </p:spTree>
    <p:extLst>
      <p:ext uri="{BB962C8B-B14F-4D97-AF65-F5344CB8AC3E}">
        <p14:creationId xmlns:p14="http://schemas.microsoft.com/office/powerpoint/2010/main" val="2111630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86510-0548-8085-7E18-C19A7584A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9C3B9B-99B3-18BD-3FF6-D50EB4349C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91C7F-4ABA-90B4-0959-9D8312B4CCF9}"/>
              </a:ext>
            </a:extLst>
          </p:cNvPr>
          <p:cNvSpPr>
            <a:spLocks noGrp="1"/>
          </p:cNvSpPr>
          <p:nvPr>
            <p:ph type="body" idx="1"/>
          </p:nvPr>
        </p:nvSpPr>
        <p:spPr/>
        <p:txBody>
          <a:bodyPr/>
          <a:lstStyle/>
          <a:p>
            <a:r>
              <a:rPr lang="en-US" dirty="0"/>
              <a:t>Activities </a:t>
            </a:r>
          </a:p>
          <a:p>
            <a:r>
              <a:rPr lang="en-US" dirty="0"/>
              <a:t>• Ensure delegates, alternate delegates and council captains are registered in the council portal within your ENA member profile by the deadline. </a:t>
            </a:r>
          </a:p>
          <a:p>
            <a:r>
              <a:rPr lang="en-US" dirty="0"/>
              <a:t>• Determine if council/chapter will have a fundraising booth at Emergency Nursing 2026. For more information about booth space, email partnerwithus@ena.org. </a:t>
            </a:r>
          </a:p>
          <a:p>
            <a:r>
              <a:rPr lang="en-US" dirty="0"/>
              <a:t>• Begin process for council and chapter elections of 2027 officers. The 2027 officers are due in the council portal on Oct. 31. Hold elections accordingly.</a:t>
            </a:r>
          </a:p>
        </p:txBody>
      </p:sp>
      <p:sp>
        <p:nvSpPr>
          <p:cNvPr id="4" name="Slide Number Placeholder 3">
            <a:extLst>
              <a:ext uri="{FF2B5EF4-FFF2-40B4-BE49-F238E27FC236}">
                <a16:creationId xmlns:a16="http://schemas.microsoft.com/office/drawing/2014/main" id="{B2F40288-7158-9F8E-6622-BD7E6FBD1B65}"/>
              </a:ext>
            </a:extLst>
          </p:cNvPr>
          <p:cNvSpPr>
            <a:spLocks noGrp="1"/>
          </p:cNvSpPr>
          <p:nvPr>
            <p:ph type="sldNum" sz="quarter" idx="5"/>
          </p:nvPr>
        </p:nvSpPr>
        <p:spPr/>
        <p:txBody>
          <a:bodyPr/>
          <a:lstStyle/>
          <a:p>
            <a:fld id="{B63359F2-43EF-4812-9DC0-98C0B1A40681}" type="slidenum">
              <a:rPr lang="en-US" smtClean="0"/>
              <a:t>11</a:t>
            </a:fld>
            <a:endParaRPr lang="en-US" dirty="0"/>
          </a:p>
        </p:txBody>
      </p:sp>
    </p:spTree>
    <p:extLst>
      <p:ext uri="{BB962C8B-B14F-4D97-AF65-F5344CB8AC3E}">
        <p14:creationId xmlns:p14="http://schemas.microsoft.com/office/powerpoint/2010/main" val="254418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0BDCA83-E99A-4A86-92E1-78E792423C7A}" type="slidenum">
              <a:rPr kumimoji="0" lang="en-US" sz="1200" b="0" i="0" u="none" strike="noStrike" kern="1200" cap="none" spc="0" normalizeH="0" baseline="0" noProof="0" smtClean="0">
                <a:ln>
                  <a:noFill/>
                </a:ln>
                <a:solidFill>
                  <a:srgbClr val="000000"/>
                </a:solidFill>
                <a:effectLst/>
                <a:uLnTx/>
                <a:uFillTx/>
                <a:latin typeface="Aptos"/>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000000"/>
              </a:solidFill>
              <a:effectLst/>
              <a:uLnTx/>
              <a:uFillTx/>
              <a:latin typeface="Aptos"/>
              <a:ea typeface="+mn-ea"/>
              <a:cs typeface="+mn-cs"/>
            </a:endParaRPr>
          </a:p>
        </p:txBody>
      </p:sp>
    </p:spTree>
    <p:extLst>
      <p:ext uri="{BB962C8B-B14F-4D97-AF65-F5344CB8AC3E}">
        <p14:creationId xmlns:p14="http://schemas.microsoft.com/office/powerpoint/2010/main" val="15303820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r>
              <a:rPr lang="en-US"/>
              <a:t>20XX</a:t>
            </a:r>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Slide Number Placeholder 5"/>
          <p:cNvSpPr>
            <a:spLocks noGrp="1"/>
          </p:cNvSpPr>
          <p:nvPr>
            <p:ph type="sldNum" sz="quarter" idx="12"/>
          </p:nvPr>
        </p:nvSpPr>
        <p:spPr>
          <a:xfrm>
            <a:off x="10352540" y="295729"/>
            <a:ext cx="838199" cy="767687"/>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5865342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0152848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txBody>
            <a:bodyPr/>
            <a:lstStyle/>
            <a:p>
              <a:endParaRPr lang="en-US"/>
            </a:p>
          </p:txBody>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6975401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1033388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4426907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r>
              <a:rPr lang="en-US"/>
              <a:t>20XX</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2531627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r>
              <a:rPr lang="en-US"/>
              <a:t>20XX</a:t>
            </a:r>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2090825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r>
              <a:rPr lang="en-US"/>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46444877"/>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r>
              <a:rPr lang="en-US"/>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52489357"/>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hasCustomPrompt="1"/>
          </p:nvPr>
        </p:nvSpPr>
        <p:spPr>
          <a:xfrm>
            <a:off x="457200" y="1070901"/>
            <a:ext cx="11265407" cy="1499616"/>
          </a:xfrm>
        </p:spPr>
        <p:txBody>
          <a:bodyPr>
            <a:noAutofit/>
          </a:bodyPr>
          <a:lstStyle>
            <a:lvl1pPr>
              <a:defRPr/>
            </a:lvl1pPr>
          </a:lstStyle>
          <a:p>
            <a:r>
              <a:rPr lang="en-US" dirty="0"/>
              <a:t>Click to add title</a:t>
            </a:r>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hasCustomPrompt="1"/>
          </p:nvPr>
        </p:nvSpPr>
        <p:spPr>
          <a:xfrm>
            <a:off x="448055" y="3103684"/>
            <a:ext cx="11274551" cy="3287971"/>
          </a:xfrm>
          <a:solidFill>
            <a:schemeClr val="accent2"/>
          </a:solidFill>
        </p:spPr>
        <p:txBody>
          <a:bodyPr anchor="t" anchorCtr="0">
            <a:normAutofit/>
          </a:bodyPr>
          <a:lstStyle>
            <a:lvl1pPr marL="0" indent="0" algn="ctr">
              <a:buNone/>
              <a:defRPr/>
            </a:lvl1pPr>
          </a:lstStyle>
          <a:p>
            <a:r>
              <a:rPr lang="en-US" dirty="0"/>
              <a:t>Click to add picture</a:t>
            </a:r>
          </a:p>
        </p:txBody>
      </p:sp>
    </p:spTree>
    <p:extLst>
      <p:ext uri="{BB962C8B-B14F-4D97-AF65-F5344CB8AC3E}">
        <p14:creationId xmlns:p14="http://schemas.microsoft.com/office/powerpoint/2010/main" val="4141143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457200" y="640079"/>
            <a:ext cx="3657600" cy="2100851"/>
          </a:xfrm>
        </p:spPr>
        <p:txBody>
          <a:bodyPr>
            <a:noAutofit/>
          </a:bodyPr>
          <a:lstStyle>
            <a:lvl1pPr>
              <a:defRPr/>
            </a:lvl1pPr>
          </a:lstStyle>
          <a:p>
            <a:r>
              <a:rPr lang="en-US"/>
              <a:t>Click to edit Master title style</a:t>
            </a:r>
            <a:endParaRPr lang="en-US" dirty="0"/>
          </a:p>
        </p:txBody>
      </p:sp>
      <p:sp>
        <p:nvSpPr>
          <p:cNvPr id="2" name="Content Placeholder 5">
            <a:extLst>
              <a:ext uri="{FF2B5EF4-FFF2-40B4-BE49-F238E27FC236}">
                <a16:creationId xmlns:a16="http://schemas.microsoft.com/office/drawing/2014/main" id="{FC87D77D-2EA4-028B-1ACF-E1120CE8F0E0}"/>
              </a:ext>
            </a:extLst>
          </p:cNvPr>
          <p:cNvSpPr>
            <a:spLocks noGrp="1"/>
          </p:cNvSpPr>
          <p:nvPr>
            <p:ph sz="quarter" idx="4" hasCustomPrompt="1"/>
          </p:nvPr>
        </p:nvSpPr>
        <p:spPr>
          <a:xfrm>
            <a:off x="457201" y="2862470"/>
            <a:ext cx="3657600" cy="3510898"/>
          </a:xfrm>
        </p:spPr>
        <p:txBody>
          <a:bodyPr anchor="t" anchorCtr="0">
            <a:normAutofit/>
          </a:bodyPr>
          <a:lstStyle>
            <a:lvl1pPr marL="0" indent="0">
              <a:buNone/>
              <a:defRPr/>
            </a:lvl1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a:extLst>
              <a:ext uri="{FF2B5EF4-FFF2-40B4-BE49-F238E27FC236}">
                <a16:creationId xmlns:a16="http://schemas.microsoft.com/office/drawing/2014/main" id="{CCFA45C0-9EBE-13AF-9B5D-9D5F4BF223E0}"/>
              </a:ext>
            </a:extLst>
          </p:cNvPr>
          <p:cNvSpPr>
            <a:spLocks noGrp="1"/>
          </p:cNvSpPr>
          <p:nvPr>
            <p:ph type="pic" sz="quarter" idx="13" hasCustomPrompt="1"/>
          </p:nvPr>
        </p:nvSpPr>
        <p:spPr>
          <a:xfrm>
            <a:off x="4242815" y="640080"/>
            <a:ext cx="7491984" cy="5751576"/>
          </a:xfrm>
          <a:custGeom>
            <a:avLst/>
            <a:gdLst>
              <a:gd name="connsiteX0" fmla="*/ 3800341 w 7491984"/>
              <a:gd name="connsiteY0" fmla="*/ 0 h 5751576"/>
              <a:gd name="connsiteX1" fmla="*/ 7491984 w 7491984"/>
              <a:gd name="connsiteY1" fmla="*/ 0 h 5751576"/>
              <a:gd name="connsiteX2" fmla="*/ 7491984 w 7491984"/>
              <a:gd name="connsiteY2" fmla="*/ 5751576 h 5751576"/>
              <a:gd name="connsiteX3" fmla="*/ 3800341 w 7491984"/>
              <a:gd name="connsiteY3" fmla="*/ 5751576 h 5751576"/>
              <a:gd name="connsiteX4" fmla="*/ 0 w 7491984"/>
              <a:gd name="connsiteY4" fmla="*/ 0 h 5751576"/>
              <a:gd name="connsiteX5" fmla="*/ 3696432 w 7491984"/>
              <a:gd name="connsiteY5" fmla="*/ 0 h 5751576"/>
              <a:gd name="connsiteX6" fmla="*/ 3696432 w 7491984"/>
              <a:gd name="connsiteY6" fmla="*/ 5751576 h 5751576"/>
              <a:gd name="connsiteX7" fmla="*/ 0 w 7491984"/>
              <a:gd name="connsiteY7" fmla="*/ 5751576 h 5751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91984" h="5751576">
                <a:moveTo>
                  <a:pt x="3800341" y="0"/>
                </a:moveTo>
                <a:lnTo>
                  <a:pt x="7491984" y="0"/>
                </a:lnTo>
                <a:lnTo>
                  <a:pt x="7491984" y="5751576"/>
                </a:lnTo>
                <a:lnTo>
                  <a:pt x="3800341" y="5751576"/>
                </a:lnTo>
                <a:close/>
                <a:moveTo>
                  <a:pt x="0" y="0"/>
                </a:moveTo>
                <a:lnTo>
                  <a:pt x="3696432" y="0"/>
                </a:lnTo>
                <a:lnTo>
                  <a:pt x="3696432" y="5751576"/>
                </a:lnTo>
                <a:lnTo>
                  <a:pt x="0" y="5751576"/>
                </a:lnTo>
                <a:close/>
              </a:path>
            </a:pathLst>
          </a:custGeom>
          <a:solidFill>
            <a:schemeClr val="accent2"/>
          </a:solidFill>
        </p:spPr>
        <p:txBody>
          <a:bodyPr wrap="square" anchor="t" anchorCtr="0">
            <a:noAutofit/>
          </a:bodyPr>
          <a:lstStyle>
            <a:lvl1pPr marL="0" indent="0" algn="ctr">
              <a:buNone/>
              <a:defRPr/>
            </a:lvl1pPr>
          </a:lstStyle>
          <a:p>
            <a:r>
              <a:rPr lang="en-US" dirty="0"/>
              <a:t>Click to add picture</a:t>
            </a:r>
          </a:p>
        </p:txBody>
      </p:sp>
      <p:sp>
        <p:nvSpPr>
          <p:cNvPr id="9" name="Date Placeholder 8">
            <a:extLst>
              <a:ext uri="{FF2B5EF4-FFF2-40B4-BE49-F238E27FC236}">
                <a16:creationId xmlns:a16="http://schemas.microsoft.com/office/drawing/2014/main" id="{D5DDC5FA-EEDB-898F-533E-4094ADA899B9}"/>
              </a:ext>
            </a:extLst>
          </p:cNvPr>
          <p:cNvSpPr>
            <a:spLocks noGrp="1"/>
          </p:cNvSpPr>
          <p:nvPr>
            <p:ph type="dt" sz="half" idx="15"/>
          </p:nvPr>
        </p:nvSpPr>
        <p:spPr/>
        <p:txBody>
          <a:bodyPr/>
          <a:lstStyle/>
          <a:p>
            <a:r>
              <a:rPr lang="en-US"/>
              <a:t>20XX</a:t>
            </a:r>
            <a:endParaRPr lang="en-US" dirty="0"/>
          </a:p>
        </p:txBody>
      </p:sp>
      <p:sp>
        <p:nvSpPr>
          <p:cNvPr id="12" name="Footer Placeholder 11">
            <a:extLst>
              <a:ext uri="{FF2B5EF4-FFF2-40B4-BE49-F238E27FC236}">
                <a16:creationId xmlns:a16="http://schemas.microsoft.com/office/drawing/2014/main" id="{E79B0359-4B55-D899-E584-A8E6B2ED9123}"/>
              </a:ext>
            </a:extLst>
          </p:cNvPr>
          <p:cNvSpPr>
            <a:spLocks noGrp="1"/>
          </p:cNvSpPr>
          <p:nvPr>
            <p:ph type="ftr" sz="quarter" idx="16"/>
          </p:nvPr>
        </p:nvSpPr>
        <p:spPr/>
        <p:txBody>
          <a:bodyPr/>
          <a:lstStyle/>
          <a:p>
            <a:endParaRPr lang="en-US" dirty="0"/>
          </a:p>
        </p:txBody>
      </p:sp>
      <p:sp>
        <p:nvSpPr>
          <p:cNvPr id="13" name="Slide Number Placeholder 12">
            <a:extLst>
              <a:ext uri="{FF2B5EF4-FFF2-40B4-BE49-F238E27FC236}">
                <a16:creationId xmlns:a16="http://schemas.microsoft.com/office/drawing/2014/main" id="{6B916D02-76FE-EAED-CC51-A50448811F7D}"/>
              </a:ext>
            </a:extLst>
          </p:cNvPr>
          <p:cNvSpPr>
            <a:spLocks noGrp="1"/>
          </p:cNvSpPr>
          <p:nvPr>
            <p:ph type="sldNum" sz="quarter" idx="17"/>
          </p:nvPr>
        </p:nvSpPr>
        <p:spPr>
          <a:xfrm>
            <a:off x="10682289" y="6423914"/>
            <a:ext cx="1052510"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18537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41024322"/>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1524000" y="1143000"/>
            <a:ext cx="9144000" cy="2585720"/>
          </a:xfrm>
        </p:spPr>
        <p:txBody>
          <a:bodyPr anchor="b">
            <a:no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p:nvPr>
        </p:nvSpPr>
        <p:spPr>
          <a:xfrm>
            <a:off x="1524000" y="3799840"/>
            <a:ext cx="9144000" cy="2052320"/>
          </a:xfrm>
        </p:spPr>
        <p:txBody>
          <a:bodyPr anchor="t">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5002683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ntent with brandin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88175FE-DEA2-E44B-BABA-0CAD605F828C}"/>
              </a:ext>
            </a:extLst>
          </p:cNvPr>
          <p:cNvPicPr>
            <a:picLocks noChangeAspect="1"/>
          </p:cNvPicPr>
          <p:nvPr userDrawn="1"/>
        </p:nvPicPr>
        <p:blipFill>
          <a:blip r:embed="rId2"/>
          <a:src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9CAC0D36-5FB1-B442-979C-89AF96B1D9D2}"/>
              </a:ext>
            </a:extLst>
          </p:cNvPr>
          <p:cNvSpPr>
            <a:spLocks noGrp="1"/>
          </p:cNvSpPr>
          <p:nvPr>
            <p:ph type="title"/>
          </p:nvPr>
        </p:nvSpPr>
        <p:spPr/>
        <p:txBody>
          <a:bodyPr>
            <a:normAutofit/>
          </a:bodyPr>
          <a:lstStyle>
            <a:lvl1pPr>
              <a:defRPr sz="4000" b="1"/>
            </a:lvl1pPr>
          </a:lstStyle>
          <a:p>
            <a:r>
              <a:rPr lang="en-US"/>
              <a:t>Click to edit Master title style</a:t>
            </a:r>
            <a:endParaRPr lang="en-US" dirty="0"/>
          </a:p>
        </p:txBody>
      </p:sp>
      <p:sp>
        <p:nvSpPr>
          <p:cNvPr id="13" name="Content Placeholder 12">
            <a:extLst>
              <a:ext uri="{FF2B5EF4-FFF2-40B4-BE49-F238E27FC236}">
                <a16:creationId xmlns:a16="http://schemas.microsoft.com/office/drawing/2014/main" id="{DC45F3A9-F0DD-914D-8EE2-67A9FCDD4FA2}"/>
              </a:ext>
            </a:extLst>
          </p:cNvPr>
          <p:cNvSpPr>
            <a:spLocks noGrp="1"/>
          </p:cNvSpPr>
          <p:nvPr>
            <p:ph sz="quarter" idx="10"/>
          </p:nvPr>
        </p:nvSpPr>
        <p:spPr>
          <a:xfrm>
            <a:off x="838200" y="1767841"/>
            <a:ext cx="10515600" cy="35792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76011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 subtitle + pictur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436882" y="629920"/>
            <a:ext cx="3606800" cy="2809240"/>
          </a:xfrm>
        </p:spPr>
        <p:txBody>
          <a:bodyPr anchor="b">
            <a:noAutofit/>
          </a:bodyPr>
          <a:lstStyle>
            <a:lvl1pPr algn="l">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p:nvPr>
        </p:nvSpPr>
        <p:spPr>
          <a:xfrm>
            <a:off x="436881" y="3698240"/>
            <a:ext cx="3606800" cy="2271076"/>
          </a:xfrm>
        </p:spPr>
        <p:txBody>
          <a:bodyPr anchor="t">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0070940-5919-2C95-2278-32E50BF14DD1}"/>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1957D599-49CF-19FE-6D86-C5EDB765F4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8931DF1-1C8D-86B9-BFDD-098FFC00FDC2}"/>
              </a:ext>
            </a:extLst>
          </p:cNvPr>
          <p:cNvSpPr>
            <a:spLocks noGrp="1"/>
          </p:cNvSpPr>
          <p:nvPr>
            <p:ph type="sldNum" sz="quarter" idx="12"/>
          </p:nvPr>
        </p:nvSpPr>
        <p:spPr>
          <a:xfrm>
            <a:off x="10702608" y="6423914"/>
            <a:ext cx="1052510" cy="365125"/>
          </a:xfrm>
        </p:spPr>
        <p:txBody>
          <a:bodyPr/>
          <a:lstStyle/>
          <a:p>
            <a:fld id="{CBD12358-51D2-46B3-9BDE-DF29528B9454}" type="slidenum">
              <a:rPr lang="en-US" smtClean="0"/>
              <a:t>‹#›</a:t>
            </a:fld>
            <a:endParaRPr lang="en-US" dirty="0"/>
          </a:p>
        </p:txBody>
      </p:sp>
      <p:sp>
        <p:nvSpPr>
          <p:cNvPr id="9" name="Picture Placeholder 8">
            <a:extLst>
              <a:ext uri="{FF2B5EF4-FFF2-40B4-BE49-F238E27FC236}">
                <a16:creationId xmlns:a16="http://schemas.microsoft.com/office/drawing/2014/main" id="{454FD2A1-D363-7C44-2A72-54E8B397D31A}"/>
              </a:ext>
            </a:extLst>
          </p:cNvPr>
          <p:cNvSpPr>
            <a:spLocks noGrp="1"/>
          </p:cNvSpPr>
          <p:nvPr>
            <p:ph type="pic" sz="quarter" idx="13"/>
          </p:nvPr>
        </p:nvSpPr>
        <p:spPr>
          <a:xfrm>
            <a:off x="4236720" y="650240"/>
            <a:ext cx="7518398" cy="5713918"/>
          </a:xfrm>
          <a:custGeom>
            <a:avLst/>
            <a:gdLst>
              <a:gd name="connsiteX0" fmla="*/ 3806436 w 7518398"/>
              <a:gd name="connsiteY0" fmla="*/ 4479475 h 5713918"/>
              <a:gd name="connsiteX1" fmla="*/ 7518398 w 7518398"/>
              <a:gd name="connsiteY1" fmla="*/ 4479475 h 5713918"/>
              <a:gd name="connsiteX2" fmla="*/ 7518398 w 7518398"/>
              <a:gd name="connsiteY2" fmla="*/ 5713918 h 5713918"/>
              <a:gd name="connsiteX3" fmla="*/ 3806436 w 7518398"/>
              <a:gd name="connsiteY3" fmla="*/ 5713918 h 5713918"/>
              <a:gd name="connsiteX4" fmla="*/ 0 w 7518398"/>
              <a:gd name="connsiteY4" fmla="*/ 4479475 h 5713918"/>
              <a:gd name="connsiteX5" fmla="*/ 3702527 w 7518398"/>
              <a:gd name="connsiteY5" fmla="*/ 4479475 h 5713918"/>
              <a:gd name="connsiteX6" fmla="*/ 3702527 w 7518398"/>
              <a:gd name="connsiteY6" fmla="*/ 5713918 h 5713918"/>
              <a:gd name="connsiteX7" fmla="*/ 0 w 7518398"/>
              <a:gd name="connsiteY7" fmla="*/ 5713918 h 5713918"/>
              <a:gd name="connsiteX8" fmla="*/ 3806436 w 7518398"/>
              <a:gd name="connsiteY8" fmla="*/ 0 h 5713918"/>
              <a:gd name="connsiteX9" fmla="*/ 7518398 w 7518398"/>
              <a:gd name="connsiteY9" fmla="*/ 0 h 5713918"/>
              <a:gd name="connsiteX10" fmla="*/ 7518398 w 7518398"/>
              <a:gd name="connsiteY10" fmla="*/ 4379183 h 5713918"/>
              <a:gd name="connsiteX11" fmla="*/ 3806436 w 7518398"/>
              <a:gd name="connsiteY11" fmla="*/ 4379183 h 5713918"/>
              <a:gd name="connsiteX12" fmla="*/ 0 w 7518398"/>
              <a:gd name="connsiteY12" fmla="*/ 0 h 5713918"/>
              <a:gd name="connsiteX13" fmla="*/ 3702527 w 7518398"/>
              <a:gd name="connsiteY13" fmla="*/ 0 h 5713918"/>
              <a:gd name="connsiteX14" fmla="*/ 3702527 w 7518398"/>
              <a:gd name="connsiteY14" fmla="*/ 4379183 h 5713918"/>
              <a:gd name="connsiteX15" fmla="*/ 0 w 7518398"/>
              <a:gd name="connsiteY15" fmla="*/ 4379183 h 5713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18398" h="5713918">
                <a:moveTo>
                  <a:pt x="3806436" y="4479475"/>
                </a:moveTo>
                <a:lnTo>
                  <a:pt x="7518398" y="4479475"/>
                </a:lnTo>
                <a:lnTo>
                  <a:pt x="7518398" y="5713918"/>
                </a:lnTo>
                <a:lnTo>
                  <a:pt x="3806436" y="5713918"/>
                </a:lnTo>
                <a:close/>
                <a:moveTo>
                  <a:pt x="0" y="4479475"/>
                </a:moveTo>
                <a:lnTo>
                  <a:pt x="3702527" y="4479475"/>
                </a:lnTo>
                <a:lnTo>
                  <a:pt x="3702527" y="5713918"/>
                </a:lnTo>
                <a:lnTo>
                  <a:pt x="0" y="5713918"/>
                </a:lnTo>
                <a:close/>
                <a:moveTo>
                  <a:pt x="3806436" y="0"/>
                </a:moveTo>
                <a:lnTo>
                  <a:pt x="7518398" y="0"/>
                </a:lnTo>
                <a:lnTo>
                  <a:pt x="7518398" y="4379183"/>
                </a:lnTo>
                <a:lnTo>
                  <a:pt x="3806436" y="4379183"/>
                </a:lnTo>
                <a:close/>
                <a:moveTo>
                  <a:pt x="0" y="0"/>
                </a:moveTo>
                <a:lnTo>
                  <a:pt x="3702527" y="0"/>
                </a:lnTo>
                <a:lnTo>
                  <a:pt x="3702527" y="4379183"/>
                </a:lnTo>
                <a:lnTo>
                  <a:pt x="0" y="4379183"/>
                </a:lnTo>
                <a:close/>
              </a:path>
            </a:pathLst>
          </a:custGeom>
          <a:solidFill>
            <a:schemeClr val="accent2"/>
          </a:solidFill>
        </p:spPr>
        <p:txBody>
          <a:bodyPr wrap="square" anchor="t">
            <a:noAutofit/>
          </a:bodyPr>
          <a:lstStyle/>
          <a:p>
            <a:r>
              <a:rPr lang="en-US"/>
              <a:t>Click icon to add picture</a:t>
            </a:r>
            <a:endParaRPr lang="en-US" dirty="0"/>
          </a:p>
        </p:txBody>
      </p:sp>
    </p:spTree>
    <p:extLst>
      <p:ext uri="{BB962C8B-B14F-4D97-AF65-F5344CB8AC3E}">
        <p14:creationId xmlns:p14="http://schemas.microsoft.com/office/powerpoint/2010/main" val="40061822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90880"/>
            <a:ext cx="11267440" cy="1143000"/>
          </a:xfrm>
        </p:spPr>
        <p:txBody>
          <a:bodyPr/>
          <a:lstStyle>
            <a:lvl1pPr>
              <a:defRPr/>
            </a:lvl1pPr>
          </a:lstStyle>
          <a:p>
            <a:r>
              <a:rPr lang="en-US" dirty="0"/>
              <a:t>Click to add title</a:t>
            </a:r>
          </a:p>
        </p:txBody>
      </p:sp>
      <p:sp>
        <p:nvSpPr>
          <p:cNvPr id="9" name="Content Placeholder 3">
            <a:extLst>
              <a:ext uri="{FF2B5EF4-FFF2-40B4-BE49-F238E27FC236}">
                <a16:creationId xmlns:a16="http://schemas.microsoft.com/office/drawing/2014/main" id="{ECA520B1-DC84-A47D-1F5E-CCD567EB2D86}"/>
              </a:ext>
            </a:extLst>
          </p:cNvPr>
          <p:cNvSpPr>
            <a:spLocks noGrp="1"/>
          </p:cNvSpPr>
          <p:nvPr>
            <p:ph sz="half" idx="13" hasCustomPrompt="1"/>
          </p:nvPr>
        </p:nvSpPr>
        <p:spPr>
          <a:xfrm>
            <a:off x="457200" y="2187362"/>
            <a:ext cx="3657600" cy="3633047"/>
          </a:xfrm>
        </p:spPr>
        <p:txBody>
          <a:bodyPr anchor="t">
            <a:normAutofit/>
          </a:bodyPr>
          <a:lstStyle>
            <a:lvl1pPr marL="342900" indent="-342900">
              <a:buFont typeface="+mj-lt"/>
              <a:buAutoNum type="arabicPeriod"/>
              <a:defRPr sz="1800"/>
            </a:lvl1pPr>
            <a:lvl2pPr marL="914400" indent="-342900">
              <a:buFont typeface="+mj-lt"/>
              <a:buAutoNum type="alphaLcPeriod"/>
              <a:defRPr sz="1800"/>
            </a:lvl2pPr>
            <a:lvl3pPr marL="1371600" indent="-342900">
              <a:buFont typeface="+mj-lt"/>
              <a:buAutoNum type="arabicPeriod"/>
              <a:defRPr sz="1800"/>
            </a:lvl3pPr>
            <a:lvl4pPr marL="1600200" indent="-342900">
              <a:buFont typeface="+mj-lt"/>
              <a:buAutoNum type="alphaLcParenR"/>
              <a:defRPr sz="1800"/>
            </a:lvl4pPr>
            <a:lvl5pPr marL="2057400" indent="-400050">
              <a:buFont typeface="+mj-lt"/>
              <a:buAutoNum type="romanLcPeriod"/>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282437" y="2187361"/>
            <a:ext cx="7442203" cy="3633047"/>
          </a:xfrm>
        </p:spPr>
        <p:txBody>
          <a:bodyPr anchor="t">
            <a:normAutofit/>
          </a:bodyPr>
          <a:lstStyle>
            <a:lvl1pPr marL="0" indent="0">
              <a:buNone/>
              <a:defRPr sz="1800"/>
            </a:lvl1pPr>
            <a:lvl2pPr marL="0">
              <a:defRPr sz="1800"/>
            </a:lvl2pPr>
            <a:lvl3pPr marL="548640">
              <a:defRPr sz="1800"/>
            </a:lvl3pPr>
            <a:lvl4pPr marL="822960">
              <a:defRPr sz="1800"/>
            </a:lvl4pPr>
            <a:lvl5pPr marL="1097280">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a:xfrm>
            <a:off x="457200" y="6423914"/>
            <a:ext cx="7041202" cy="365125"/>
          </a:xfrm>
        </p:spPr>
        <p:txBody>
          <a:bodyPr/>
          <a:lstStyle/>
          <a:p>
            <a:endParaRPr lang="en-US" dirty="0"/>
          </a:p>
        </p:txBody>
      </p:sp>
      <p:sp>
        <p:nvSpPr>
          <p:cNvPr id="5" name="Date Placeholder 4"/>
          <p:cNvSpPr>
            <a:spLocks noGrp="1"/>
          </p:cNvSpPr>
          <p:nvPr>
            <p:ph type="dt" sz="half" idx="10"/>
          </p:nvPr>
        </p:nvSpPr>
        <p:spPr/>
        <p:txBody>
          <a:bodyPr/>
          <a:lstStyle/>
          <a:p>
            <a:r>
              <a:rPr lang="en-US"/>
              <a:t>20XX</a:t>
            </a:r>
            <a:endParaRPr lang="en-US" dirty="0"/>
          </a:p>
        </p:txBody>
      </p:sp>
      <p:sp>
        <p:nvSpPr>
          <p:cNvPr id="7" name="Slide Number Placeholder 6"/>
          <p:cNvSpPr>
            <a:spLocks noGrp="1"/>
          </p:cNvSpPr>
          <p:nvPr>
            <p:ph type="sldNum" sz="quarter" idx="12"/>
          </p:nvPr>
        </p:nvSpPr>
        <p:spPr>
          <a:xfrm>
            <a:off x="10558300" y="6423914"/>
            <a:ext cx="1166340"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477555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462151" y="666984"/>
            <a:ext cx="3672970" cy="2125911"/>
          </a:xfrm>
        </p:spPr>
        <p:txBody>
          <a:bodyPr>
            <a:noAutofit/>
          </a:bodyPr>
          <a:lstStyle>
            <a:lvl1pPr algn="l">
              <a:defRPr/>
            </a:lvl1pPr>
          </a:lstStyle>
          <a:p>
            <a:r>
              <a:rPr lang="en-US" noProof="0"/>
              <a:t>Click to edit Master title style</a:t>
            </a:r>
            <a:endParaRPr lang="en-US" noProof="0" dirty="0"/>
          </a:p>
        </p:txBody>
      </p:sp>
      <p:sp>
        <p:nvSpPr>
          <p:cNvPr id="2" name="Content Placeholder 5">
            <a:extLst>
              <a:ext uri="{FF2B5EF4-FFF2-40B4-BE49-F238E27FC236}">
                <a16:creationId xmlns:a16="http://schemas.microsoft.com/office/drawing/2014/main" id="{5A0AD703-0A43-5323-CCB2-832D424EF2DB}"/>
              </a:ext>
            </a:extLst>
          </p:cNvPr>
          <p:cNvSpPr>
            <a:spLocks noGrp="1"/>
          </p:cNvSpPr>
          <p:nvPr>
            <p:ph sz="quarter" idx="4" hasCustomPrompt="1"/>
          </p:nvPr>
        </p:nvSpPr>
        <p:spPr>
          <a:xfrm>
            <a:off x="462151" y="2862479"/>
            <a:ext cx="3672970" cy="3491849"/>
          </a:xfrm>
        </p:spPr>
        <p:txBody>
          <a:bodyPr anchor="t" anchorCtr="0">
            <a:normAutofit/>
          </a:bodyPr>
          <a:lstStyle>
            <a:lvl1pPr marL="0" indent="0">
              <a:buNone/>
              <a:defRPr/>
            </a:lvl1pPr>
          </a:lstStyle>
          <a:p>
            <a:pPr lvl="0"/>
            <a:r>
              <a:rPr lang="en-US" noProof="0" dirty="0"/>
              <a:t>Click to add text </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Picture Placeholder 3">
            <a:extLst>
              <a:ext uri="{FF2B5EF4-FFF2-40B4-BE49-F238E27FC236}">
                <a16:creationId xmlns:a16="http://schemas.microsoft.com/office/drawing/2014/main" id="{4627B629-9CBE-3ECF-2D88-F07AACD0374E}"/>
              </a:ext>
            </a:extLst>
          </p:cNvPr>
          <p:cNvSpPr>
            <a:spLocks noGrp="1"/>
          </p:cNvSpPr>
          <p:nvPr>
            <p:ph type="pic" sz="quarter" idx="13" hasCustomPrompt="1"/>
          </p:nvPr>
        </p:nvSpPr>
        <p:spPr>
          <a:xfrm>
            <a:off x="4231970" y="666985"/>
            <a:ext cx="7497880" cy="5687344"/>
          </a:xfrm>
          <a:custGeom>
            <a:avLst/>
            <a:gdLst>
              <a:gd name="connsiteX0" fmla="*/ 3803282 w 7497880"/>
              <a:gd name="connsiteY0" fmla="*/ 0 h 5687344"/>
              <a:gd name="connsiteX1" fmla="*/ 7497880 w 7497880"/>
              <a:gd name="connsiteY1" fmla="*/ 0 h 5687344"/>
              <a:gd name="connsiteX2" fmla="*/ 7497880 w 7497880"/>
              <a:gd name="connsiteY2" fmla="*/ 4581885 h 5687344"/>
              <a:gd name="connsiteX3" fmla="*/ 3803282 w 7497880"/>
              <a:gd name="connsiteY3" fmla="*/ 4581885 h 5687344"/>
              <a:gd name="connsiteX4" fmla="*/ 0 w 7497880"/>
              <a:gd name="connsiteY4" fmla="*/ 0 h 5687344"/>
              <a:gd name="connsiteX5" fmla="*/ 3699373 w 7497880"/>
              <a:gd name="connsiteY5" fmla="*/ 0 h 5687344"/>
              <a:gd name="connsiteX6" fmla="*/ 3699373 w 7497880"/>
              <a:gd name="connsiteY6" fmla="*/ 4581885 h 5687344"/>
              <a:gd name="connsiteX7" fmla="*/ 2 w 7497880"/>
              <a:gd name="connsiteY7" fmla="*/ 4581885 h 5687344"/>
              <a:gd name="connsiteX8" fmla="*/ 2 w 7497880"/>
              <a:gd name="connsiteY8" fmla="*/ 4679200 h 5687344"/>
              <a:gd name="connsiteX9" fmla="*/ 3699373 w 7497880"/>
              <a:gd name="connsiteY9" fmla="*/ 4679200 h 5687344"/>
              <a:gd name="connsiteX10" fmla="*/ 3699373 w 7497880"/>
              <a:gd name="connsiteY10" fmla="*/ 5679350 h 5687344"/>
              <a:gd name="connsiteX11" fmla="*/ 3803282 w 7497880"/>
              <a:gd name="connsiteY11" fmla="*/ 5679350 h 5687344"/>
              <a:gd name="connsiteX12" fmla="*/ 3803282 w 7497880"/>
              <a:gd name="connsiteY12" fmla="*/ 4679200 h 5687344"/>
              <a:gd name="connsiteX13" fmla="*/ 7497880 w 7497880"/>
              <a:gd name="connsiteY13" fmla="*/ 4679200 h 5687344"/>
              <a:gd name="connsiteX14" fmla="*/ 7497880 w 7497880"/>
              <a:gd name="connsiteY14" fmla="*/ 5687344 h 5687344"/>
              <a:gd name="connsiteX15" fmla="*/ 0 w 7497880"/>
              <a:gd name="connsiteY15" fmla="*/ 5687344 h 568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497880" h="5687344">
                <a:moveTo>
                  <a:pt x="3803282" y="0"/>
                </a:moveTo>
                <a:lnTo>
                  <a:pt x="7497880" y="0"/>
                </a:lnTo>
                <a:lnTo>
                  <a:pt x="7497880" y="4581885"/>
                </a:lnTo>
                <a:lnTo>
                  <a:pt x="3803282" y="4581885"/>
                </a:lnTo>
                <a:close/>
                <a:moveTo>
                  <a:pt x="0" y="0"/>
                </a:moveTo>
                <a:lnTo>
                  <a:pt x="3699373" y="0"/>
                </a:lnTo>
                <a:lnTo>
                  <a:pt x="3699373" y="4581885"/>
                </a:lnTo>
                <a:lnTo>
                  <a:pt x="2" y="4581885"/>
                </a:lnTo>
                <a:lnTo>
                  <a:pt x="2" y="4679200"/>
                </a:lnTo>
                <a:lnTo>
                  <a:pt x="3699373" y="4679200"/>
                </a:lnTo>
                <a:lnTo>
                  <a:pt x="3699373" y="5679350"/>
                </a:lnTo>
                <a:lnTo>
                  <a:pt x="3803282" y="5679350"/>
                </a:lnTo>
                <a:lnTo>
                  <a:pt x="3803282" y="4679200"/>
                </a:lnTo>
                <a:lnTo>
                  <a:pt x="7497880" y="4679200"/>
                </a:lnTo>
                <a:lnTo>
                  <a:pt x="7497880" y="5687344"/>
                </a:lnTo>
                <a:lnTo>
                  <a:pt x="0" y="5687344"/>
                </a:lnTo>
                <a:close/>
              </a:path>
            </a:pathLst>
          </a:custGeom>
          <a:solidFill>
            <a:schemeClr val="accent2"/>
          </a:solidFill>
        </p:spPr>
        <p:txBody>
          <a:bodyPr wrap="square" anchor="t">
            <a:noAutofit/>
          </a:bodyPr>
          <a:lstStyle>
            <a:lvl1pPr marL="0" indent="0" algn="ctr">
              <a:buNone/>
              <a:defRPr/>
            </a:lvl1pPr>
          </a:lstStyle>
          <a:p>
            <a:r>
              <a:rPr lang="en-US" noProof="0" dirty="0"/>
              <a:t>Click to add picture</a:t>
            </a:r>
          </a:p>
        </p:txBody>
      </p:sp>
      <p:sp>
        <p:nvSpPr>
          <p:cNvPr id="6" name="Date Placeholder 5">
            <a:extLst>
              <a:ext uri="{FF2B5EF4-FFF2-40B4-BE49-F238E27FC236}">
                <a16:creationId xmlns:a16="http://schemas.microsoft.com/office/drawing/2014/main" id="{90DD7D93-4C4D-E385-9F8C-40536F0BDEA2}"/>
              </a:ext>
            </a:extLst>
          </p:cNvPr>
          <p:cNvSpPr>
            <a:spLocks noGrp="1"/>
          </p:cNvSpPr>
          <p:nvPr>
            <p:ph type="dt" sz="half" idx="14"/>
          </p:nvPr>
        </p:nvSpPr>
        <p:spPr/>
        <p:txBody>
          <a:bodyPr/>
          <a:lstStyle/>
          <a:p>
            <a:r>
              <a:rPr lang="en-US" noProof="0"/>
              <a:t>20XX</a:t>
            </a:r>
            <a:endParaRPr lang="en-US" noProof="0" dirty="0"/>
          </a:p>
        </p:txBody>
      </p:sp>
      <p:sp>
        <p:nvSpPr>
          <p:cNvPr id="7" name="Footer Placeholder 6">
            <a:extLst>
              <a:ext uri="{FF2B5EF4-FFF2-40B4-BE49-F238E27FC236}">
                <a16:creationId xmlns:a16="http://schemas.microsoft.com/office/drawing/2014/main" id="{BC99FA72-244D-9DC3-C9B7-E7DAD50A01F7}"/>
              </a:ext>
            </a:extLst>
          </p:cNvPr>
          <p:cNvSpPr>
            <a:spLocks noGrp="1"/>
          </p:cNvSpPr>
          <p:nvPr>
            <p:ph type="ftr" sz="quarter" idx="15"/>
          </p:nvPr>
        </p:nvSpPr>
        <p:spPr/>
        <p:txBody>
          <a:bodyPr/>
          <a:lstStyle/>
          <a:p>
            <a:endParaRPr lang="en-US" noProof="0" dirty="0"/>
          </a:p>
        </p:txBody>
      </p:sp>
      <p:sp>
        <p:nvSpPr>
          <p:cNvPr id="8" name="Slide Number Placeholder 7">
            <a:extLst>
              <a:ext uri="{FF2B5EF4-FFF2-40B4-BE49-F238E27FC236}">
                <a16:creationId xmlns:a16="http://schemas.microsoft.com/office/drawing/2014/main" id="{725A4F6F-66FD-CDA5-7F8F-F5FD6382CFCF}"/>
              </a:ext>
            </a:extLst>
          </p:cNvPr>
          <p:cNvSpPr>
            <a:spLocks noGrp="1"/>
          </p:cNvSpPr>
          <p:nvPr>
            <p:ph type="sldNum" sz="quarter" idx="16"/>
          </p:nvPr>
        </p:nvSpPr>
        <p:spPr>
          <a:xfrm>
            <a:off x="10677340" y="6423914"/>
            <a:ext cx="1052510" cy="365125"/>
          </a:xfrm>
        </p:spPr>
        <p:txBody>
          <a:bodyPr/>
          <a:lstStyle/>
          <a:p>
            <a:fld id="{3A98EE3D-8CD1-4C3F-BD1C-C98C9596463C}" type="slidenum">
              <a:rPr lang="en-US" noProof="0" smtClean="0"/>
              <a:t>‹#›</a:t>
            </a:fld>
            <a:endParaRPr lang="en-US" noProof="0" dirty="0"/>
          </a:p>
        </p:txBody>
      </p:sp>
    </p:spTree>
    <p:extLst>
      <p:ext uri="{BB962C8B-B14F-4D97-AF65-F5344CB8AC3E}">
        <p14:creationId xmlns:p14="http://schemas.microsoft.com/office/powerpoint/2010/main" val="2096222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041226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5989180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20XX</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9045094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20XX</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6581081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20XX</a:t>
            </a:r>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75227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342220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5546776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e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6">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r>
              <a:rPr lang="en-US"/>
              <a:t>20XX</a:t>
            </a:r>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3A98EE3D-8CD1-4C3F-BD1C-C98C9596463C}" type="slidenum">
              <a:rPr lang="en-US" smtClean="0"/>
              <a:t>‹#›</a:t>
            </a:fld>
            <a:endParaRPr lang="en-US" dirty="0"/>
          </a:p>
        </p:txBody>
      </p:sp>
      <p:grpSp>
        <p:nvGrpSpPr>
          <p:cNvPr id="9" name="Group 8">
            <a:extLst>
              <a:ext uri="{FF2B5EF4-FFF2-40B4-BE49-F238E27FC236}">
                <a16:creationId xmlns:a16="http://schemas.microsoft.com/office/drawing/2014/main" id="{80CC99A3-2F3E-6826-A26D-495329E2FA50}"/>
              </a:ext>
            </a:extLst>
          </p:cNvPr>
          <p:cNvGrpSpPr/>
          <p:nvPr userDrawn="1"/>
        </p:nvGrpSpPr>
        <p:grpSpPr>
          <a:xfrm>
            <a:off x="428696" y="482137"/>
            <a:ext cx="11301155" cy="81191"/>
            <a:chOff x="428696" y="482137"/>
            <a:chExt cx="11301155" cy="81191"/>
          </a:xfrm>
        </p:grpSpPr>
        <p:sp>
          <p:nvSpPr>
            <p:cNvPr id="10" name="Rectangle 9">
              <a:extLst>
                <a:ext uri="{FF2B5EF4-FFF2-40B4-BE49-F238E27FC236}">
                  <a16:creationId xmlns:a16="http://schemas.microsoft.com/office/drawing/2014/main" id="{E6CFC394-0180-2A59-C6BF-69117082AB7D}"/>
                </a:ext>
              </a:extLst>
            </p:cNvPr>
            <p:cNvSpPr/>
            <p:nvPr/>
          </p:nvSpPr>
          <p:spPr>
            <a:xfrm flipV="1">
              <a:off x="428696" y="482137"/>
              <a:ext cx="3703321" cy="81191"/>
            </a:xfrm>
            <a:prstGeom prst="rect">
              <a:avLst/>
            </a:prstGeom>
            <a:solidFill>
              <a:schemeClr val="accent3"/>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E1908BC-C629-4F54-56A5-BDBC8DBEEE05}"/>
                </a:ext>
              </a:extLst>
            </p:cNvPr>
            <p:cNvSpPr/>
            <p:nvPr/>
          </p:nvSpPr>
          <p:spPr>
            <a:xfrm flipV="1">
              <a:off x="4235926" y="482137"/>
              <a:ext cx="3703321" cy="81191"/>
            </a:xfrm>
            <a:prstGeom prst="rect">
              <a:avLst/>
            </a:prstGeom>
            <a:solidFill>
              <a:schemeClr val="accent1"/>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A21C250-5416-FDAA-5E4E-C5BDE7E4AEF2}"/>
                </a:ext>
              </a:extLst>
            </p:cNvPr>
            <p:cNvSpPr/>
            <p:nvPr/>
          </p:nvSpPr>
          <p:spPr>
            <a:xfrm flipV="1">
              <a:off x="8026530" y="482137"/>
              <a:ext cx="3703321" cy="81191"/>
            </a:xfrm>
            <a:prstGeom prst="rect">
              <a:avLst/>
            </a:prstGeom>
            <a:solidFill>
              <a:schemeClr val="accent4"/>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334109801"/>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 id="2147483863" r:id="rId18"/>
    <p:sldLayoutId id="2147483864" r:id="rId19"/>
    <p:sldLayoutId id="2147483865" r:id="rId20"/>
    <p:sldLayoutId id="2147483866" r:id="rId21"/>
    <p:sldLayoutId id="2147483867" r:id="rId22"/>
    <p:sldLayoutId id="2147483868" r:id="rId23"/>
    <p:sldLayoutId id="2147483869" r:id="rId24"/>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www.ena.org/advocacy/public-policy-agenda"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mailto:governance@ena.org" TargetMode="External"/><Relationship Id="rId2" Type="http://schemas.openxmlformats.org/officeDocument/2006/relationships/notesSlide" Target="../notesSlides/notesSlide9.xml"/><Relationship Id="rId1" Type="http://schemas.openxmlformats.org/officeDocument/2006/relationships/slideLayout" Target="../slideLayouts/slideLayout21.xml"/><Relationship Id="rId4" Type="http://schemas.openxmlformats.org/officeDocument/2006/relationships/hyperlink" Target="mailto:support@ena.org"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txena.org/meetings/" TargetMode="External"/><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hyperlink" Target="https://apply.mykaleidoscope.com/program/TXENANominations2026" TargetMode="External"/><Relationship Id="rId10" Type="http://schemas.openxmlformats.org/officeDocument/2006/relationships/image" Target="../media/image20.png"/><Relationship Id="rId4" Type="http://schemas.openxmlformats.org/officeDocument/2006/relationships/image" Target="../media/image16.png"/><Relationship Id="rId9" Type="http://schemas.openxmlformats.org/officeDocument/2006/relationships/hyperlink" Target="https://txena.org/2026-virtual-conference-series/"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image" Target="../media/image28.jp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dmagazine.com/publications/d-ceo/2022/march/dfw-healthcares-retail-revolution/" TargetMode="External"/><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hyperlink" Target="https://surgeworld.lachildrenshospital.net/index.php"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 name="Picture Placeholder 9" descr="Soccer player standing on pitch, with foot on football, and spectators on bleachers">
            <a:extLst>
              <a:ext uri="{FF2B5EF4-FFF2-40B4-BE49-F238E27FC236}">
                <a16:creationId xmlns:a16="http://schemas.microsoft.com/office/drawing/2014/main" id="{CC4B82FA-2EA0-5319-6B9C-8D78349FCB09}"/>
              </a:ext>
            </a:extLst>
          </p:cNvPr>
          <p:cNvPicPr>
            <a:picLocks noGrp="1" noChangeAspect="1"/>
          </p:cNvPicPr>
          <p:nvPr>
            <p:ph type="pic" sz="quarter" idx="13"/>
          </p:nvPr>
        </p:nvPicPr>
        <p:blipFill>
          <a:blip r:embed="rId3"/>
          <a:srcRect t="2" b="2"/>
          <a:stretch/>
        </p:blipFill>
        <p:spPr>
          <a:xfrm>
            <a:off x="20" y="10"/>
            <a:ext cx="12191980" cy="6857990"/>
          </a:xfrm>
          <a:prstGeom prst="rect">
            <a:avLst/>
          </a:prstGeom>
        </p:spPr>
      </p:pic>
      <p:sp>
        <p:nvSpPr>
          <p:cNvPr id="8" name="Title 7">
            <a:extLst>
              <a:ext uri="{FF2B5EF4-FFF2-40B4-BE49-F238E27FC236}">
                <a16:creationId xmlns:a16="http://schemas.microsoft.com/office/drawing/2014/main" id="{479F0267-9D1C-BDA9-A152-B01CD379FC92}"/>
              </a:ext>
            </a:extLst>
          </p:cNvPr>
          <p:cNvSpPr>
            <a:spLocks noGrp="1"/>
          </p:cNvSpPr>
          <p:nvPr>
            <p:ph type="ctrTitle"/>
          </p:nvPr>
        </p:nvSpPr>
        <p:spPr>
          <a:xfrm>
            <a:off x="4432793" y="0"/>
            <a:ext cx="7370122" cy="1739347"/>
          </a:xfrm>
        </p:spPr>
        <p:txBody>
          <a:bodyPr vert="horz" lIns="91440" tIns="45720" rIns="91440" bIns="45720" rtlCol="0" anchor="ctr">
            <a:normAutofit/>
          </a:bodyPr>
          <a:lstStyle/>
          <a:p>
            <a:pPr algn="r">
              <a:lnSpc>
                <a:spcPct val="80000"/>
              </a:lnSpc>
            </a:pPr>
            <a:r>
              <a:rPr lang="en-US" sz="6000" b="1" spc="150" dirty="0">
                <a:solidFill>
                  <a:schemeClr val="tx1"/>
                </a:solidFill>
              </a:rPr>
              <a:t>Tarrant County ENA</a:t>
            </a:r>
            <a:br>
              <a:rPr lang="en-US" sz="6000" b="1" spc="150" dirty="0">
                <a:solidFill>
                  <a:schemeClr val="tx1"/>
                </a:solidFill>
              </a:rPr>
            </a:br>
            <a:r>
              <a:rPr lang="en-US" sz="6000" b="1" spc="150" dirty="0">
                <a:solidFill>
                  <a:schemeClr val="tx1"/>
                </a:solidFill>
              </a:rPr>
              <a:t>June 2, 2026</a:t>
            </a:r>
          </a:p>
        </p:txBody>
      </p:sp>
      <p:pic>
        <p:nvPicPr>
          <p:cNvPr id="4" name="Picture 3">
            <a:extLst>
              <a:ext uri="{FF2B5EF4-FFF2-40B4-BE49-F238E27FC236}">
                <a16:creationId xmlns:a16="http://schemas.microsoft.com/office/drawing/2014/main" id="{E6FEDF3D-1B76-A3DC-8B8E-9C374BC6FCA9}"/>
              </a:ext>
            </a:extLst>
          </p:cNvPr>
          <p:cNvPicPr>
            <a:picLocks noChangeAspect="1"/>
          </p:cNvPicPr>
          <p:nvPr/>
        </p:nvPicPr>
        <p:blipFill>
          <a:blip r:embed="rId4"/>
          <a:stretch>
            <a:fillRect/>
          </a:stretch>
        </p:blipFill>
        <p:spPr>
          <a:xfrm>
            <a:off x="8534232" y="3230436"/>
            <a:ext cx="3268683" cy="3284570"/>
          </a:xfrm>
          <a:prstGeom prst="rect">
            <a:avLst/>
          </a:prstGeom>
        </p:spPr>
      </p:pic>
      <p:pic>
        <p:nvPicPr>
          <p:cNvPr id="2" name="Image 0" descr="preencoded.png">
            <a:extLst>
              <a:ext uri="{FF2B5EF4-FFF2-40B4-BE49-F238E27FC236}">
                <a16:creationId xmlns:a16="http://schemas.microsoft.com/office/drawing/2014/main" id="{D1892210-C8AC-9925-82BC-BA187894EF52}"/>
              </a:ext>
            </a:extLst>
          </p:cNvPr>
          <p:cNvPicPr>
            <a:picLocks noChangeAspect="1"/>
          </p:cNvPicPr>
          <p:nvPr/>
        </p:nvPicPr>
        <p:blipFill>
          <a:blip r:embed="rId5"/>
          <a:stretch>
            <a:fillRect/>
          </a:stretch>
        </p:blipFill>
        <p:spPr>
          <a:xfrm>
            <a:off x="11159318" y="5308978"/>
            <a:ext cx="1032681" cy="1549021"/>
          </a:xfrm>
          <a:prstGeom prst="rect">
            <a:avLst/>
          </a:prstGeom>
        </p:spPr>
      </p:pic>
    </p:spTree>
    <p:extLst>
      <p:ext uri="{BB962C8B-B14F-4D97-AF65-F5344CB8AC3E}">
        <p14:creationId xmlns:p14="http://schemas.microsoft.com/office/powerpoint/2010/main" val="1039759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668FAE-C6A8-0BB9-1CFF-6C3A70B12C1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FA0A103-303F-D946-9746-2D521542B427}"/>
              </a:ext>
            </a:extLst>
          </p:cNvPr>
          <p:cNvSpPr/>
          <p:nvPr/>
        </p:nvSpPr>
        <p:spPr>
          <a:xfrm>
            <a:off x="-148769" y="-2"/>
            <a:ext cx="3254576" cy="6858000"/>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9D42CF1-DDD8-0B89-F00D-B8E168B7A6B8}"/>
              </a:ext>
            </a:extLst>
          </p:cNvPr>
          <p:cNvSpPr txBox="1"/>
          <p:nvPr/>
        </p:nvSpPr>
        <p:spPr>
          <a:xfrm>
            <a:off x="140910" y="135525"/>
            <a:ext cx="2838773" cy="5180709"/>
          </a:xfrm>
          <a:prstGeom prst="rect">
            <a:avLst/>
          </a:prstGeom>
        </p:spPr>
        <p:txBody>
          <a:bodyPr vert="horz" lIns="91440" tIns="45720" rIns="91440" bIns="45720" rtlCol="0" anchor="t">
            <a:normAutofit/>
          </a:bodyPr>
          <a:lstStyle/>
          <a:p>
            <a:pPr defTabSz="914400">
              <a:lnSpc>
                <a:spcPct val="85000"/>
              </a:lnSpc>
              <a:spcBef>
                <a:spcPct val="0"/>
              </a:spcBef>
              <a:spcAft>
                <a:spcPts val="600"/>
              </a:spcAft>
            </a:pPr>
            <a:r>
              <a:rPr lang="en-US" sz="3600" b="1" cap="all" dirty="0">
                <a:solidFill>
                  <a:schemeClr val="bg1"/>
                </a:solidFill>
                <a:latin typeface="+mj-lt"/>
                <a:ea typeface="+mj-ea"/>
                <a:cs typeface="+mj-cs"/>
              </a:rPr>
              <a:t>NATIONAL UPDATES</a:t>
            </a:r>
          </a:p>
        </p:txBody>
      </p:sp>
      <p:pic>
        <p:nvPicPr>
          <p:cNvPr id="4" name="Picture 3">
            <a:extLst>
              <a:ext uri="{FF2B5EF4-FFF2-40B4-BE49-F238E27FC236}">
                <a16:creationId xmlns:a16="http://schemas.microsoft.com/office/drawing/2014/main" id="{E21FDF62-7817-9AF7-321A-0C1EDDBA46A8}"/>
              </a:ext>
            </a:extLst>
          </p:cNvPr>
          <p:cNvPicPr>
            <a:picLocks noChangeAspect="1"/>
          </p:cNvPicPr>
          <p:nvPr/>
        </p:nvPicPr>
        <p:blipFill>
          <a:blip r:embed="rId3"/>
          <a:stretch>
            <a:fillRect/>
          </a:stretch>
        </p:blipFill>
        <p:spPr>
          <a:xfrm>
            <a:off x="-118891" y="1541766"/>
            <a:ext cx="3184875" cy="3991927"/>
          </a:xfrm>
          <a:prstGeom prst="rect">
            <a:avLst/>
          </a:prstGeom>
        </p:spPr>
      </p:pic>
      <p:sp>
        <p:nvSpPr>
          <p:cNvPr id="6" name="TextBox 5">
            <a:extLst>
              <a:ext uri="{FF2B5EF4-FFF2-40B4-BE49-F238E27FC236}">
                <a16:creationId xmlns:a16="http://schemas.microsoft.com/office/drawing/2014/main" id="{4B7E9CD3-B54E-505D-64BC-C9E58FB58876}"/>
              </a:ext>
            </a:extLst>
          </p:cNvPr>
          <p:cNvSpPr txBox="1"/>
          <p:nvPr/>
        </p:nvSpPr>
        <p:spPr>
          <a:xfrm>
            <a:off x="3909848" y="914400"/>
            <a:ext cx="7540624" cy="5786199"/>
          </a:xfrm>
          <a:prstGeom prst="rect">
            <a:avLst/>
          </a:prstGeom>
          <a:noFill/>
        </p:spPr>
        <p:txBody>
          <a:bodyPr wrap="square" rtlCol="0">
            <a:spAutoFit/>
          </a:bodyPr>
          <a:lstStyle/>
          <a:p>
            <a:r>
              <a:rPr lang="en-US" sz="3200" b="1" dirty="0">
                <a:solidFill>
                  <a:schemeClr val="accent1"/>
                </a:solidFill>
              </a:rPr>
              <a:t> Q2 Leadership meeting May 2026</a:t>
            </a:r>
          </a:p>
          <a:p>
            <a:r>
              <a:rPr lang="en-US" dirty="0">
                <a:solidFill>
                  <a:schemeClr val="accent1"/>
                </a:solidFill>
              </a:rPr>
              <a:t>March, the Board of Directors met at ENA Headquarters.</a:t>
            </a:r>
            <a:endParaRPr lang="en-US" sz="3200" dirty="0">
              <a:solidFill>
                <a:schemeClr val="accent1"/>
              </a:solidFill>
            </a:endParaRPr>
          </a:p>
          <a:p>
            <a:r>
              <a:rPr lang="en-US" dirty="0">
                <a:solidFill>
                  <a:schemeClr val="accent1"/>
                </a:solidFill>
              </a:rPr>
              <a:t>The Board approved three position statements:</a:t>
            </a:r>
            <a:endParaRPr lang="en-US" sz="3200" dirty="0">
              <a:solidFill>
                <a:schemeClr val="accent1"/>
              </a:solidFill>
            </a:endParaRPr>
          </a:p>
          <a:p>
            <a:pPr lvl="1"/>
            <a:r>
              <a:rPr lang="en-US" b="1" dirty="0">
                <a:solidFill>
                  <a:schemeClr val="accent1"/>
                </a:solidFill>
              </a:rPr>
              <a:t>Patient Experience Satisfaction in the Emergency Care Setting</a:t>
            </a:r>
            <a:endParaRPr lang="en-US" sz="3200" b="1" dirty="0">
              <a:solidFill>
                <a:schemeClr val="accent1"/>
              </a:solidFill>
            </a:endParaRPr>
          </a:p>
          <a:p>
            <a:pPr lvl="1"/>
            <a:r>
              <a:rPr lang="en-US" b="1" dirty="0">
                <a:solidFill>
                  <a:schemeClr val="accent1"/>
                </a:solidFill>
              </a:rPr>
              <a:t>Mitigating the Effects of Climate Change on Health and Healthcare: The Role of Emergency Nurses</a:t>
            </a:r>
            <a:endParaRPr lang="en-US" sz="3200" b="1" dirty="0">
              <a:solidFill>
                <a:schemeClr val="accent1"/>
              </a:solidFill>
            </a:endParaRPr>
          </a:p>
          <a:p>
            <a:pPr lvl="1"/>
            <a:r>
              <a:rPr lang="en-US" b="1" dirty="0">
                <a:solidFill>
                  <a:schemeClr val="accent1"/>
                </a:solidFill>
              </a:rPr>
              <a:t>Helicopter Shopping: A Consensus Statement</a:t>
            </a:r>
          </a:p>
          <a:p>
            <a:pPr lvl="1"/>
            <a:endParaRPr lang="en-US" sz="3200" b="1" dirty="0">
              <a:solidFill>
                <a:schemeClr val="accent1"/>
              </a:solidFill>
            </a:endParaRPr>
          </a:p>
          <a:p>
            <a:r>
              <a:rPr lang="en-US" dirty="0">
                <a:solidFill>
                  <a:schemeClr val="accent1"/>
                </a:solidFill>
              </a:rPr>
              <a:t>The Board also approved </a:t>
            </a:r>
            <a:r>
              <a:rPr lang="en-US" b="1" dirty="0">
                <a:solidFill>
                  <a:schemeClr val="accent1"/>
                </a:solidFill>
              </a:rPr>
              <a:t>ENA's 2026-2027 Public Policy Agenda</a:t>
            </a:r>
            <a:r>
              <a:rPr lang="en-US" dirty="0">
                <a:solidFill>
                  <a:schemeClr val="accent1"/>
                </a:solidFill>
              </a:rPr>
              <a:t>.  </a:t>
            </a:r>
            <a:r>
              <a:rPr lang="en-US" sz="1100" u="sng" dirty="0">
                <a:solidFill>
                  <a:schemeClr val="accent1"/>
                </a:solidFill>
                <a:hlinkClick r:id="rId4">
                  <a:extLst>
                    <a:ext uri="{A12FA001-AC4F-418D-AE19-62706E023703}">
                      <ahyp:hlinkClr xmlns:ahyp="http://schemas.microsoft.com/office/drawing/2018/hyperlinkcolor" val="tx"/>
                    </a:ext>
                  </a:extLst>
                </a:hlinkClick>
              </a:rPr>
              <a:t>ENA website</a:t>
            </a:r>
            <a:r>
              <a:rPr lang="en-US" sz="1100" dirty="0">
                <a:solidFill>
                  <a:schemeClr val="accent1"/>
                </a:solidFill>
              </a:rPr>
              <a:t>.</a:t>
            </a:r>
            <a:endParaRPr lang="en-US" dirty="0">
              <a:solidFill>
                <a:schemeClr val="accent1"/>
              </a:solidFill>
            </a:endParaRPr>
          </a:p>
          <a:p>
            <a:r>
              <a:rPr lang="en-US" dirty="0">
                <a:solidFill>
                  <a:schemeClr val="accent1"/>
                </a:solidFill>
              </a:rPr>
              <a:t>Lastly, a work team of ENA members was formed to revise the </a:t>
            </a:r>
            <a:r>
              <a:rPr lang="en-US" b="1" dirty="0">
                <a:solidFill>
                  <a:schemeClr val="accent1"/>
                </a:solidFill>
              </a:rPr>
              <a:t>Emergency Nurses Association Nursing Code of Ethics. </a:t>
            </a:r>
            <a:r>
              <a:rPr lang="en-US" dirty="0">
                <a:solidFill>
                  <a:schemeClr val="accent1"/>
                </a:solidFill>
              </a:rPr>
              <a:t>During the meeting, the ENA Board reviewed and approved the revised code, which will be published in an upcoming issue of the </a:t>
            </a:r>
            <a:r>
              <a:rPr lang="en-US" sz="1100" i="1" dirty="0">
                <a:solidFill>
                  <a:schemeClr val="accent1"/>
                </a:solidFill>
              </a:rPr>
              <a:t>Journal of Emergency Nursing</a:t>
            </a:r>
            <a:r>
              <a:rPr lang="en-US" sz="1100" dirty="0">
                <a:solidFill>
                  <a:schemeClr val="accent1"/>
                </a:solidFill>
              </a:rPr>
              <a:t>.</a:t>
            </a:r>
            <a:endParaRPr lang="en-US" dirty="0">
              <a:solidFill>
                <a:schemeClr val="accent1"/>
              </a:solidFill>
            </a:endParaRPr>
          </a:p>
          <a:p>
            <a:endParaRPr lang="en-US" dirty="0">
              <a:solidFill>
                <a:schemeClr val="accent1"/>
              </a:solidFill>
            </a:endParaRPr>
          </a:p>
          <a:p>
            <a:r>
              <a:rPr lang="en-US" dirty="0">
                <a:solidFill>
                  <a:schemeClr val="accent1"/>
                </a:solidFill>
              </a:rPr>
              <a:t>2026 General Assembly will take place September 27 and 28, ahead of Emergency Nursing 2026 in Phoenix</a:t>
            </a:r>
          </a:p>
          <a:p>
            <a:endParaRPr lang="en-US" dirty="0">
              <a:solidFill>
                <a:schemeClr val="accent1"/>
              </a:solidFill>
            </a:endParaRPr>
          </a:p>
          <a:p>
            <a:r>
              <a:rPr lang="en-US" dirty="0">
                <a:solidFill>
                  <a:schemeClr val="accent1"/>
                </a:solidFill>
              </a:rPr>
              <a:t>ENA bylaw amendments and resolutions, deadline </a:t>
            </a:r>
            <a:r>
              <a:rPr lang="en-US" b="1" dirty="0">
                <a:solidFill>
                  <a:schemeClr val="accent1"/>
                </a:solidFill>
              </a:rPr>
              <a:t>June 1</a:t>
            </a:r>
            <a:r>
              <a:rPr lang="en-US" dirty="0">
                <a:solidFill>
                  <a:schemeClr val="accent1"/>
                </a:solidFill>
              </a:rPr>
              <a:t>.</a:t>
            </a:r>
          </a:p>
          <a:p>
            <a:endParaRPr lang="en-US" dirty="0">
              <a:solidFill>
                <a:schemeClr val="accent1"/>
              </a:solidFill>
            </a:endParaRPr>
          </a:p>
        </p:txBody>
      </p:sp>
    </p:spTree>
    <p:extLst>
      <p:ext uri="{BB962C8B-B14F-4D97-AF65-F5344CB8AC3E}">
        <p14:creationId xmlns:p14="http://schemas.microsoft.com/office/powerpoint/2010/main" val="92330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D7F2F9-9EB7-F96D-161A-283D1747D15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FC03ED90-5D1D-0D31-D73B-F044A68EAECE}"/>
              </a:ext>
            </a:extLst>
          </p:cNvPr>
          <p:cNvSpPr txBox="1"/>
          <p:nvPr/>
        </p:nvSpPr>
        <p:spPr>
          <a:xfrm>
            <a:off x="4651732" y="838647"/>
            <a:ext cx="7537703" cy="5180708"/>
          </a:xfrm>
          <a:prstGeom prst="rect">
            <a:avLst/>
          </a:prstGeom>
        </p:spPr>
        <p:txBody>
          <a:bodyPr vert="horz" lIns="91440" tIns="45720" rIns="91440" bIns="45720" rtlCol="0" anchor="ctr">
            <a:normAutofit/>
          </a:bodyPr>
          <a:lstStyle/>
          <a:p>
            <a:pPr marL="342900" indent="-342900" defTabSz="914400">
              <a:lnSpc>
                <a:spcPct val="90000"/>
              </a:lnSpc>
              <a:spcAft>
                <a:spcPts val="600"/>
              </a:spcAft>
              <a:buClr>
                <a:schemeClr val="tx1"/>
              </a:buClr>
              <a:buFont typeface="Arial" panose="020B0604020202020204" pitchFamily="34" charset="0"/>
              <a:buChar char="•"/>
            </a:pPr>
            <a:endParaRPr lang="en-US" sz="2800" dirty="0">
              <a:solidFill>
                <a:schemeClr val="tx2"/>
              </a:solidFill>
            </a:endParaRPr>
          </a:p>
        </p:txBody>
      </p:sp>
      <p:sp>
        <p:nvSpPr>
          <p:cNvPr id="10" name="Rectangle 9">
            <a:extLst>
              <a:ext uri="{FF2B5EF4-FFF2-40B4-BE49-F238E27FC236}">
                <a16:creationId xmlns:a16="http://schemas.microsoft.com/office/drawing/2014/main" id="{C30293E7-5641-AE9B-8195-8414B2028F47}"/>
              </a:ext>
            </a:extLst>
          </p:cNvPr>
          <p:cNvSpPr/>
          <p:nvPr/>
        </p:nvSpPr>
        <p:spPr>
          <a:xfrm>
            <a:off x="-333" y="-2"/>
            <a:ext cx="3412272" cy="6858000"/>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504956-C024-B8F5-49B3-95F90544DD93}"/>
              </a:ext>
            </a:extLst>
          </p:cNvPr>
          <p:cNvSpPr txBox="1"/>
          <p:nvPr/>
        </p:nvSpPr>
        <p:spPr>
          <a:xfrm>
            <a:off x="622570" y="838646"/>
            <a:ext cx="3709991" cy="5180709"/>
          </a:xfrm>
          <a:prstGeom prst="rect">
            <a:avLst/>
          </a:prstGeom>
        </p:spPr>
        <p:txBody>
          <a:bodyPr vert="horz" lIns="91440" tIns="45720" rIns="91440" bIns="45720" rtlCol="0" anchor="ctr">
            <a:normAutofit/>
          </a:bodyPr>
          <a:lstStyle/>
          <a:p>
            <a:pPr defTabSz="914400">
              <a:lnSpc>
                <a:spcPct val="85000"/>
              </a:lnSpc>
              <a:spcBef>
                <a:spcPct val="0"/>
              </a:spcBef>
              <a:spcAft>
                <a:spcPts val="600"/>
              </a:spcAft>
            </a:pPr>
            <a:r>
              <a:rPr lang="en-US" sz="3600" b="1" cap="all" dirty="0">
                <a:solidFill>
                  <a:schemeClr val="bg2"/>
                </a:solidFill>
                <a:latin typeface="+mj-lt"/>
                <a:ea typeface="+mj-ea"/>
                <a:cs typeface="+mj-cs"/>
              </a:rPr>
              <a:t>NATIONAL </a:t>
            </a:r>
            <a:r>
              <a:rPr lang="en-US" sz="3600" b="1" cap="all" dirty="0">
                <a:solidFill>
                  <a:schemeClr val="bg1"/>
                </a:solidFill>
                <a:latin typeface="+mj-lt"/>
                <a:ea typeface="+mj-ea"/>
                <a:cs typeface="+mj-cs"/>
              </a:rPr>
              <a:t>UPDATES</a:t>
            </a:r>
          </a:p>
          <a:p>
            <a:pPr defTabSz="914400">
              <a:lnSpc>
                <a:spcPct val="85000"/>
              </a:lnSpc>
              <a:spcBef>
                <a:spcPct val="0"/>
              </a:spcBef>
              <a:spcAft>
                <a:spcPts val="600"/>
              </a:spcAft>
            </a:pPr>
            <a:endParaRPr lang="en-US" sz="3600" b="1" cap="all" dirty="0">
              <a:solidFill>
                <a:schemeClr val="bg1"/>
              </a:solidFill>
              <a:latin typeface="+mj-lt"/>
              <a:ea typeface="+mj-ea"/>
              <a:cs typeface="+mj-cs"/>
            </a:endParaRPr>
          </a:p>
          <a:p>
            <a:pPr defTabSz="914400">
              <a:lnSpc>
                <a:spcPct val="85000"/>
              </a:lnSpc>
              <a:spcBef>
                <a:spcPct val="0"/>
              </a:spcBef>
              <a:spcAft>
                <a:spcPts val="600"/>
              </a:spcAft>
            </a:pPr>
            <a:r>
              <a:rPr lang="en-US" sz="3600" b="1" dirty="0">
                <a:solidFill>
                  <a:schemeClr val="accent4"/>
                </a:solidFill>
              </a:rPr>
              <a:t>JUNE/JULY</a:t>
            </a:r>
            <a:br>
              <a:rPr lang="en-US" sz="3600" dirty="0">
                <a:solidFill>
                  <a:schemeClr val="bg1"/>
                </a:solidFill>
              </a:rPr>
            </a:br>
            <a:r>
              <a:rPr lang="en-US" sz="3600" dirty="0">
                <a:solidFill>
                  <a:schemeClr val="bg1"/>
                </a:solidFill>
              </a:rPr>
              <a:t>Dates to Remember </a:t>
            </a:r>
          </a:p>
          <a:p>
            <a:pPr defTabSz="914400">
              <a:lnSpc>
                <a:spcPct val="85000"/>
              </a:lnSpc>
              <a:spcBef>
                <a:spcPct val="0"/>
              </a:spcBef>
              <a:spcAft>
                <a:spcPts val="600"/>
              </a:spcAft>
            </a:pPr>
            <a:endParaRPr lang="en-US" sz="3600" b="1" cap="all" dirty="0">
              <a:solidFill>
                <a:schemeClr val="bg2"/>
              </a:solidFill>
              <a:latin typeface="+mj-lt"/>
              <a:ea typeface="+mj-ea"/>
              <a:cs typeface="+mj-cs"/>
            </a:endParaRPr>
          </a:p>
        </p:txBody>
      </p:sp>
      <p:sp>
        <p:nvSpPr>
          <p:cNvPr id="3" name="TextBox 2">
            <a:extLst>
              <a:ext uri="{FF2B5EF4-FFF2-40B4-BE49-F238E27FC236}">
                <a16:creationId xmlns:a16="http://schemas.microsoft.com/office/drawing/2014/main" id="{5136944D-5B2A-69E5-1CA1-A490C41A8B0F}"/>
              </a:ext>
            </a:extLst>
          </p:cNvPr>
          <p:cNvSpPr txBox="1"/>
          <p:nvPr/>
        </p:nvSpPr>
        <p:spPr>
          <a:xfrm>
            <a:off x="3603009" y="838645"/>
            <a:ext cx="8177099" cy="5570756"/>
          </a:xfrm>
          <a:prstGeom prst="rect">
            <a:avLst/>
          </a:prstGeom>
          <a:noFill/>
        </p:spPr>
        <p:txBody>
          <a:bodyPr wrap="square">
            <a:spAutoFit/>
          </a:bodyPr>
          <a:lstStyle/>
          <a:p>
            <a:r>
              <a:rPr lang="en-US" sz="2000" b="1" dirty="0">
                <a:latin typeface="Aptos" panose="020B0004020202020204" pitchFamily="34" charset="0"/>
              </a:rPr>
              <a:t>Dates to Remember </a:t>
            </a:r>
          </a:p>
          <a:p>
            <a:r>
              <a:rPr lang="en-US" sz="2000" dirty="0">
                <a:latin typeface="Aptos" panose="020B0004020202020204" pitchFamily="34" charset="0"/>
              </a:rPr>
              <a:t>6/1 Deadline to submit Bylaw amendments and Resolutions for consideration at the 2026 General Assembly. Proposals must be submitted to governance@ena.org by noon Central time. </a:t>
            </a:r>
          </a:p>
          <a:p>
            <a:r>
              <a:rPr lang="en-US" sz="2000" dirty="0">
                <a:latin typeface="Aptos" panose="020B0004020202020204" pitchFamily="34" charset="0"/>
              </a:rPr>
              <a:t>6/16 ENA Virtual Town Hall – 1 p.m. Central time </a:t>
            </a:r>
          </a:p>
          <a:p>
            <a:r>
              <a:rPr lang="en-US" sz="2000" dirty="0">
                <a:latin typeface="Aptos" panose="020B0004020202020204" pitchFamily="34" charset="0"/>
              </a:rPr>
              <a:t>6/17 Government Affairs Chair Call – 2 p.m. Central time </a:t>
            </a:r>
          </a:p>
          <a:p>
            <a:r>
              <a:rPr lang="en-US" sz="2000" dirty="0">
                <a:latin typeface="Aptos" panose="020B0004020202020204" pitchFamily="34" charset="0"/>
              </a:rPr>
              <a:t>6/25 Pediatric and Trauma Chair Webinar – 2 p.m. Central time</a:t>
            </a:r>
          </a:p>
          <a:p>
            <a:endParaRPr lang="en-US" sz="2000" dirty="0">
              <a:latin typeface="Aptos" panose="020B0004020202020204" pitchFamily="34" charset="0"/>
            </a:endParaRPr>
          </a:p>
          <a:p>
            <a:r>
              <a:rPr lang="en-US" sz="2000" dirty="0">
                <a:latin typeface="Aptos" panose="020B0004020202020204" pitchFamily="34" charset="0"/>
              </a:rPr>
              <a:t>7/1 EN Week planning guide released </a:t>
            </a:r>
          </a:p>
          <a:p>
            <a:r>
              <a:rPr lang="en-US" sz="2000" dirty="0">
                <a:latin typeface="Aptos" panose="020B0004020202020204" pitchFamily="34" charset="0"/>
              </a:rPr>
              <a:t>TBD 2026 ENA Election candidates announced </a:t>
            </a:r>
          </a:p>
          <a:p>
            <a:r>
              <a:rPr lang="en-US" sz="2000" dirty="0">
                <a:latin typeface="Aptos" panose="020B0004020202020204" pitchFamily="34" charset="0"/>
              </a:rPr>
              <a:t>TBD Deadline for Emergency Nursing 2026 early-bird registration </a:t>
            </a:r>
          </a:p>
          <a:p>
            <a:r>
              <a:rPr lang="en-US" sz="2000" dirty="0">
                <a:latin typeface="Aptos" panose="020B0004020202020204" pitchFamily="34" charset="0"/>
              </a:rPr>
              <a:t>7/14 Deadline to register General Assembly delegate captains 7/14-16 ENA Board of Directors meeting </a:t>
            </a:r>
          </a:p>
          <a:p>
            <a:r>
              <a:rPr lang="en-US" sz="2000" dirty="0">
                <a:latin typeface="Aptos" panose="020B0004020202020204" pitchFamily="34" charset="0"/>
              </a:rPr>
              <a:t>TBD ENA Foundation Global Exchange Scholarship application closes </a:t>
            </a:r>
          </a:p>
          <a:p>
            <a:r>
              <a:rPr lang="en-US" sz="2000" dirty="0">
                <a:latin typeface="Aptos" panose="020B0004020202020204" pitchFamily="34" charset="0"/>
              </a:rPr>
              <a:t>7/29 General Assembly Handbook posted for delegates </a:t>
            </a:r>
            <a:br>
              <a:rPr lang="en-US" sz="2000" dirty="0">
                <a:latin typeface="Aptos" panose="020B0004020202020204" pitchFamily="34" charset="0"/>
              </a:rPr>
            </a:br>
            <a:r>
              <a:rPr lang="en-US" sz="2000" dirty="0">
                <a:latin typeface="Aptos" panose="020B0004020202020204" pitchFamily="34" charset="0"/>
              </a:rPr>
              <a:t>• </a:t>
            </a:r>
            <a:r>
              <a:rPr lang="en-US" dirty="0">
                <a:latin typeface="Aptos" panose="020B0004020202020204" pitchFamily="34" charset="0"/>
              </a:rPr>
              <a:t>Delegates and alternate delegates will receive email notification when the handbook is available. The General Assembly Handbook posted to the ENA website. </a:t>
            </a:r>
            <a:endParaRPr lang="en-US" sz="2000" dirty="0">
              <a:latin typeface="Aptos" panose="020B0004020202020204" pitchFamily="34" charset="0"/>
            </a:endParaRPr>
          </a:p>
        </p:txBody>
      </p:sp>
    </p:spTree>
    <p:extLst>
      <p:ext uri="{BB962C8B-B14F-4D97-AF65-F5344CB8AC3E}">
        <p14:creationId xmlns:p14="http://schemas.microsoft.com/office/powerpoint/2010/main" val="314676052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233E0-2D4C-1EAC-629A-59FE9A8A16A8}"/>
              </a:ext>
            </a:extLst>
          </p:cNvPr>
          <p:cNvSpPr txBox="1">
            <a:spLocks noGrp="1"/>
          </p:cNvSpPr>
          <p:nvPr>
            <p:ph type="title"/>
          </p:nvPr>
        </p:nvSpPr>
        <p:spPr>
          <a:xfrm>
            <a:off x="109182" y="973668"/>
            <a:ext cx="9807185" cy="706964"/>
          </a:xfrm>
        </p:spPr>
        <p:txBody>
          <a:bodyPr anchorCtr="1">
            <a:noAutofit/>
          </a:bodyPr>
          <a:lstStyle/>
          <a:p>
            <a:pPr lvl="0" algn="ctr"/>
            <a:r>
              <a:rPr lang="en-US" sz="6000" dirty="0">
                <a:solidFill>
                  <a:srgbClr val="590072"/>
                </a:solidFill>
                <a:latin typeface="Arial"/>
              </a:rPr>
              <a:t>Questions &amp; Conversation</a:t>
            </a:r>
            <a:endParaRPr lang="en-US" sz="6000" b="1" dirty="0"/>
          </a:p>
        </p:txBody>
      </p:sp>
      <p:sp>
        <p:nvSpPr>
          <p:cNvPr id="3" name="Content Placeholder 2">
            <a:extLst>
              <a:ext uri="{FF2B5EF4-FFF2-40B4-BE49-F238E27FC236}">
                <a16:creationId xmlns:a16="http://schemas.microsoft.com/office/drawing/2014/main" id="{18F80792-DEC1-9AA8-D331-70BEB201C650}"/>
              </a:ext>
            </a:extLst>
          </p:cNvPr>
          <p:cNvSpPr txBox="1">
            <a:spLocks noGrp="1"/>
          </p:cNvSpPr>
          <p:nvPr>
            <p:ph sz="quarter" idx="10"/>
          </p:nvPr>
        </p:nvSpPr>
        <p:spPr>
          <a:xfrm>
            <a:off x="915314" y="1943100"/>
            <a:ext cx="10515600" cy="3411096"/>
          </a:xfrm>
        </p:spPr>
        <p:txBody>
          <a:bodyPr/>
          <a:lstStyle/>
          <a:p>
            <a:pPr marL="0" lvl="0" indent="0" algn="ctr">
              <a:buNone/>
            </a:pPr>
            <a:r>
              <a:rPr lang="en-US" sz="3600" b="1" dirty="0">
                <a:solidFill>
                  <a:schemeClr val="accent1"/>
                </a:solidFill>
              </a:rPr>
              <a:t>More questions?</a:t>
            </a:r>
          </a:p>
          <a:p>
            <a:pPr lvl="0"/>
            <a:r>
              <a:rPr lang="en-US" sz="2400" dirty="0">
                <a:solidFill>
                  <a:schemeClr val="accent1"/>
                </a:solidFill>
              </a:rPr>
              <a:t>Contact </a:t>
            </a:r>
            <a:r>
              <a:rPr lang="en-US" sz="2400" b="1" dirty="0">
                <a:solidFill>
                  <a:schemeClr val="accent1"/>
                </a:solidFill>
                <a:hlinkClick r:id="rId3">
                  <a:extLst>
                    <a:ext uri="{A12FA001-AC4F-418D-AE19-62706E023703}">
                      <ahyp:hlinkClr xmlns:ahyp="http://schemas.microsoft.com/office/drawing/2018/hyperlinkcolor" val="tx"/>
                    </a:ext>
                  </a:extLst>
                </a:hlinkClick>
              </a:rPr>
              <a:t>governance@ena.org</a:t>
            </a:r>
            <a:r>
              <a:rPr lang="en-US" sz="2400" b="1" dirty="0">
                <a:solidFill>
                  <a:schemeClr val="accent1"/>
                </a:solidFill>
              </a:rPr>
              <a:t> </a:t>
            </a:r>
            <a:r>
              <a:rPr lang="en-US" sz="2400" dirty="0">
                <a:solidFill>
                  <a:schemeClr val="accent1"/>
                </a:solidFill>
              </a:rPr>
              <a:t>for questions regarding council and chapter compliance, resolutions, and General Assembly</a:t>
            </a:r>
            <a:br>
              <a:rPr lang="en-US" sz="2400" dirty="0">
                <a:solidFill>
                  <a:schemeClr val="accent1"/>
                </a:solidFill>
              </a:rPr>
            </a:br>
            <a:endParaRPr lang="en-US" sz="2400" dirty="0">
              <a:solidFill>
                <a:schemeClr val="accent1"/>
              </a:solidFill>
            </a:endParaRPr>
          </a:p>
          <a:p>
            <a:pPr lvl="0"/>
            <a:r>
              <a:rPr lang="en-US" sz="2400" dirty="0">
                <a:solidFill>
                  <a:schemeClr val="accent1"/>
                </a:solidFill>
              </a:rPr>
              <a:t>Contact </a:t>
            </a:r>
            <a:r>
              <a:rPr lang="en-US" sz="2400" b="1" dirty="0">
                <a:solidFill>
                  <a:schemeClr val="accent1"/>
                </a:solidFill>
                <a:hlinkClick r:id="rId4">
                  <a:extLst>
                    <a:ext uri="{A12FA001-AC4F-418D-AE19-62706E023703}">
                      <ahyp:hlinkClr xmlns:ahyp="http://schemas.microsoft.com/office/drawing/2018/hyperlinkcolor" val="tx"/>
                    </a:ext>
                  </a:extLst>
                </a:hlinkClick>
              </a:rPr>
              <a:t>support@ena.org</a:t>
            </a:r>
            <a:r>
              <a:rPr lang="en-US" sz="2400" b="1" dirty="0">
                <a:solidFill>
                  <a:schemeClr val="accent1"/>
                </a:solidFill>
              </a:rPr>
              <a:t> </a:t>
            </a:r>
            <a:r>
              <a:rPr lang="en-US" sz="2400" dirty="0">
                <a:solidFill>
                  <a:schemeClr val="accent1"/>
                </a:solidFill>
              </a:rPr>
              <a:t>for assistance with education, membership and all other questions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hlinkClick r:id="rId3"/>
            <a:extLst>
              <a:ext uri="{FF2B5EF4-FFF2-40B4-BE49-F238E27FC236}">
                <a16:creationId xmlns:a16="http://schemas.microsoft.com/office/drawing/2014/main" id="{C27DD875-4FCF-740F-CF56-55779C1BB170}"/>
              </a:ext>
            </a:extLst>
          </p:cNvPr>
          <p:cNvPicPr>
            <a:picLocks noChangeAspect="1"/>
          </p:cNvPicPr>
          <p:nvPr/>
        </p:nvPicPr>
        <p:blipFill>
          <a:blip r:embed="rId4"/>
          <a:srcRect/>
          <a:stretch/>
        </p:blipFill>
        <p:spPr>
          <a:xfrm>
            <a:off x="155008" y="4387549"/>
            <a:ext cx="3153947" cy="2467551"/>
          </a:xfrm>
          <a:prstGeom prst="rect">
            <a:avLst/>
          </a:prstGeom>
        </p:spPr>
      </p:pic>
      <p:pic>
        <p:nvPicPr>
          <p:cNvPr id="7" name="Picture 6">
            <a:hlinkClick r:id="rId5"/>
            <a:extLst>
              <a:ext uri="{FF2B5EF4-FFF2-40B4-BE49-F238E27FC236}">
                <a16:creationId xmlns:a16="http://schemas.microsoft.com/office/drawing/2014/main" id="{F2A132E6-690F-6674-F0F5-39C354E96A62}"/>
              </a:ext>
            </a:extLst>
          </p:cNvPr>
          <p:cNvPicPr>
            <a:picLocks noChangeAspect="1"/>
          </p:cNvPicPr>
          <p:nvPr/>
        </p:nvPicPr>
        <p:blipFill>
          <a:blip r:embed="rId6"/>
          <a:stretch>
            <a:fillRect/>
          </a:stretch>
        </p:blipFill>
        <p:spPr>
          <a:xfrm>
            <a:off x="8351432" y="1131880"/>
            <a:ext cx="3537345" cy="1883635"/>
          </a:xfrm>
          <a:prstGeom prst="rect">
            <a:avLst/>
          </a:prstGeom>
        </p:spPr>
      </p:pic>
      <p:sp>
        <p:nvSpPr>
          <p:cNvPr id="8" name="TextBox 7">
            <a:extLst>
              <a:ext uri="{FF2B5EF4-FFF2-40B4-BE49-F238E27FC236}">
                <a16:creationId xmlns:a16="http://schemas.microsoft.com/office/drawing/2014/main" id="{F75EEB18-8272-0AFA-8232-8901A7951195}"/>
              </a:ext>
            </a:extLst>
          </p:cNvPr>
          <p:cNvSpPr txBox="1"/>
          <p:nvPr/>
        </p:nvSpPr>
        <p:spPr>
          <a:xfrm>
            <a:off x="3930260" y="0"/>
            <a:ext cx="6189845" cy="646331"/>
          </a:xfrm>
          <a:prstGeom prst="rect">
            <a:avLst/>
          </a:prstGeom>
          <a:noFill/>
        </p:spPr>
        <p:txBody>
          <a:bodyPr wrap="square" rtlCol="0">
            <a:spAutoFit/>
          </a:bodyPr>
          <a:lstStyle/>
          <a:p>
            <a:r>
              <a:rPr lang="en-US" sz="3600" b="1" dirty="0"/>
              <a:t>TX STATE COUNCIL UPDATES</a:t>
            </a:r>
          </a:p>
        </p:txBody>
      </p:sp>
      <p:pic>
        <p:nvPicPr>
          <p:cNvPr id="4" name="Picture 3">
            <a:extLst>
              <a:ext uri="{FF2B5EF4-FFF2-40B4-BE49-F238E27FC236}">
                <a16:creationId xmlns:a16="http://schemas.microsoft.com/office/drawing/2014/main" id="{D7612C57-1923-2426-C89C-5F4D57A5D6EF}"/>
              </a:ext>
            </a:extLst>
          </p:cNvPr>
          <p:cNvPicPr>
            <a:picLocks noChangeAspect="1"/>
          </p:cNvPicPr>
          <p:nvPr/>
        </p:nvPicPr>
        <p:blipFill>
          <a:blip r:embed="rId7"/>
          <a:stretch>
            <a:fillRect/>
          </a:stretch>
        </p:blipFill>
        <p:spPr>
          <a:xfrm>
            <a:off x="53277" y="2900"/>
            <a:ext cx="3364327" cy="4365615"/>
          </a:xfrm>
          <a:prstGeom prst="rect">
            <a:avLst/>
          </a:prstGeom>
        </p:spPr>
      </p:pic>
      <p:pic>
        <p:nvPicPr>
          <p:cNvPr id="9" name="Picture 8">
            <a:extLst>
              <a:ext uri="{FF2B5EF4-FFF2-40B4-BE49-F238E27FC236}">
                <a16:creationId xmlns:a16="http://schemas.microsoft.com/office/drawing/2014/main" id="{526A4C2C-C28E-99F7-98CF-96701F2A1AF2}"/>
              </a:ext>
            </a:extLst>
          </p:cNvPr>
          <p:cNvPicPr>
            <a:picLocks noChangeAspect="1"/>
          </p:cNvPicPr>
          <p:nvPr/>
        </p:nvPicPr>
        <p:blipFill>
          <a:blip r:embed="rId8"/>
          <a:stretch>
            <a:fillRect/>
          </a:stretch>
        </p:blipFill>
        <p:spPr>
          <a:xfrm>
            <a:off x="3550453" y="5384701"/>
            <a:ext cx="4404742" cy="1402202"/>
          </a:xfrm>
          <a:prstGeom prst="rect">
            <a:avLst/>
          </a:prstGeom>
        </p:spPr>
      </p:pic>
      <p:pic>
        <p:nvPicPr>
          <p:cNvPr id="10" name="Picture 9">
            <a:hlinkClick r:id="rId9"/>
            <a:extLst>
              <a:ext uri="{FF2B5EF4-FFF2-40B4-BE49-F238E27FC236}">
                <a16:creationId xmlns:a16="http://schemas.microsoft.com/office/drawing/2014/main" id="{23B211DF-4B35-991B-5D5D-3A935802CC09}"/>
              </a:ext>
            </a:extLst>
          </p:cNvPr>
          <p:cNvPicPr>
            <a:picLocks noChangeAspect="1"/>
          </p:cNvPicPr>
          <p:nvPr/>
        </p:nvPicPr>
        <p:blipFill>
          <a:blip r:embed="rId10"/>
          <a:srcRect/>
          <a:stretch/>
        </p:blipFill>
        <p:spPr>
          <a:xfrm>
            <a:off x="3760805" y="768786"/>
            <a:ext cx="3791900" cy="4684112"/>
          </a:xfrm>
          <a:prstGeom prst="rect">
            <a:avLst/>
          </a:prstGeom>
        </p:spPr>
      </p:pic>
    </p:spTree>
    <p:extLst>
      <p:ext uri="{BB962C8B-B14F-4D97-AF65-F5344CB8AC3E}">
        <p14:creationId xmlns:p14="http://schemas.microsoft.com/office/powerpoint/2010/main" val="2231093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67582D-FA97-22DF-5DAA-020AAEF1D3CE}"/>
              </a:ext>
            </a:extLst>
          </p:cNvPr>
          <p:cNvSpPr txBox="1"/>
          <p:nvPr/>
        </p:nvSpPr>
        <p:spPr>
          <a:xfrm>
            <a:off x="505097" y="731520"/>
            <a:ext cx="3056709" cy="954107"/>
          </a:xfrm>
          <a:prstGeom prst="rect">
            <a:avLst/>
          </a:prstGeom>
          <a:noFill/>
        </p:spPr>
        <p:txBody>
          <a:bodyPr wrap="square" rtlCol="0">
            <a:spAutoFit/>
          </a:bodyPr>
          <a:lstStyle/>
          <a:p>
            <a:r>
              <a:rPr lang="en-US" sz="2800" b="1" dirty="0">
                <a:solidFill>
                  <a:schemeClr val="accent1"/>
                </a:solidFill>
              </a:rPr>
              <a:t>Treasurer Report</a:t>
            </a:r>
          </a:p>
          <a:p>
            <a:r>
              <a:rPr lang="en-US" sz="2800" dirty="0"/>
              <a:t>Jeanette Kohley</a:t>
            </a:r>
          </a:p>
        </p:txBody>
      </p:sp>
      <p:pic>
        <p:nvPicPr>
          <p:cNvPr id="5" name="Picture 4">
            <a:extLst>
              <a:ext uri="{FF2B5EF4-FFF2-40B4-BE49-F238E27FC236}">
                <a16:creationId xmlns:a16="http://schemas.microsoft.com/office/drawing/2014/main" id="{D6D36F82-5F97-F1BC-A666-8B0F77DE3176}"/>
              </a:ext>
            </a:extLst>
          </p:cNvPr>
          <p:cNvPicPr>
            <a:picLocks noChangeAspect="1"/>
          </p:cNvPicPr>
          <p:nvPr/>
        </p:nvPicPr>
        <p:blipFill>
          <a:blip r:embed="rId2"/>
          <a:srcRect/>
          <a:stretch/>
        </p:blipFill>
        <p:spPr>
          <a:xfrm>
            <a:off x="3764945" y="67702"/>
            <a:ext cx="4662110" cy="6722596"/>
          </a:xfrm>
          <a:prstGeom prst="rect">
            <a:avLst/>
          </a:prstGeom>
        </p:spPr>
      </p:pic>
    </p:spTree>
    <p:extLst>
      <p:ext uri="{BB962C8B-B14F-4D97-AF65-F5344CB8AC3E}">
        <p14:creationId xmlns:p14="http://schemas.microsoft.com/office/powerpoint/2010/main" val="122999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66CF7-69F4-F432-4747-28EF15528DB9}"/>
              </a:ext>
            </a:extLst>
          </p:cNvPr>
          <p:cNvSpPr>
            <a:spLocks noGrp="1"/>
          </p:cNvSpPr>
          <p:nvPr>
            <p:ph type="ctrTitle"/>
          </p:nvPr>
        </p:nvSpPr>
        <p:spPr/>
        <p:txBody>
          <a:bodyPr/>
          <a:lstStyle/>
          <a:p>
            <a:r>
              <a:rPr lang="en-US" b="1" dirty="0">
                <a:solidFill>
                  <a:schemeClr val="accent1"/>
                </a:solidFill>
              </a:rPr>
              <a:t>OFFICER REPORTS</a:t>
            </a:r>
          </a:p>
        </p:txBody>
      </p:sp>
      <p:sp>
        <p:nvSpPr>
          <p:cNvPr id="5" name="Subtitle 4">
            <a:extLst>
              <a:ext uri="{FF2B5EF4-FFF2-40B4-BE49-F238E27FC236}">
                <a16:creationId xmlns:a16="http://schemas.microsoft.com/office/drawing/2014/main" id="{6843E0BB-57E8-7A70-D7BA-86FFEF762B8C}"/>
              </a:ext>
            </a:extLst>
          </p:cNvPr>
          <p:cNvSpPr>
            <a:spLocks noGrp="1"/>
          </p:cNvSpPr>
          <p:nvPr>
            <p:ph type="subTitle" idx="1"/>
          </p:nvPr>
        </p:nvSpPr>
        <p:spPr>
          <a:xfrm>
            <a:off x="436881" y="3632200"/>
            <a:ext cx="3606800" cy="2875279"/>
          </a:xfrm>
        </p:spPr>
        <p:txBody>
          <a:bodyPr/>
          <a:lstStyle/>
          <a:p>
            <a:r>
              <a:rPr lang="en-US" dirty="0"/>
              <a:t>MEMBERSHIP          - Susan</a:t>
            </a:r>
          </a:p>
          <a:p>
            <a:r>
              <a:rPr lang="en-US" dirty="0"/>
              <a:t>EDUCATION          - Pat</a:t>
            </a:r>
          </a:p>
          <a:p>
            <a:r>
              <a:rPr lang="en-US" dirty="0"/>
              <a:t>QSIP                       - Nancy</a:t>
            </a:r>
          </a:p>
          <a:p>
            <a:r>
              <a:rPr lang="en-US" dirty="0"/>
              <a:t>FUNDRAISING      - Barry</a:t>
            </a:r>
          </a:p>
          <a:p>
            <a:r>
              <a:rPr lang="en-US" dirty="0"/>
              <a:t>MEDIA                    - Kris</a:t>
            </a:r>
          </a:p>
          <a:p>
            <a:endParaRPr lang="en-US" dirty="0"/>
          </a:p>
        </p:txBody>
      </p:sp>
      <p:pic>
        <p:nvPicPr>
          <p:cNvPr id="7" name="Picture 6">
            <a:extLst>
              <a:ext uri="{FF2B5EF4-FFF2-40B4-BE49-F238E27FC236}">
                <a16:creationId xmlns:a16="http://schemas.microsoft.com/office/drawing/2014/main" id="{FD9A039A-7AFC-0ECC-C0D6-D18B5E8441A0}"/>
              </a:ext>
            </a:extLst>
          </p:cNvPr>
          <p:cNvPicPr>
            <a:picLocks noChangeAspect="1"/>
          </p:cNvPicPr>
          <p:nvPr/>
        </p:nvPicPr>
        <p:blipFill>
          <a:blip r:embed="rId3"/>
          <a:stretch>
            <a:fillRect/>
          </a:stretch>
        </p:blipFill>
        <p:spPr>
          <a:xfrm>
            <a:off x="3818465" y="822960"/>
            <a:ext cx="8373535" cy="6035040"/>
          </a:xfrm>
          <a:prstGeom prst="rect">
            <a:avLst/>
          </a:prstGeom>
        </p:spPr>
      </p:pic>
    </p:spTree>
    <p:extLst>
      <p:ext uri="{BB962C8B-B14F-4D97-AF65-F5344CB8AC3E}">
        <p14:creationId xmlns:p14="http://schemas.microsoft.com/office/powerpoint/2010/main" val="492184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05A8A-96B6-7254-26A7-3298D1B4DA27}"/>
              </a:ext>
            </a:extLst>
          </p:cNvPr>
          <p:cNvSpPr>
            <a:spLocks noGrp="1"/>
          </p:cNvSpPr>
          <p:nvPr>
            <p:ph type="title"/>
          </p:nvPr>
        </p:nvSpPr>
        <p:spPr/>
        <p:txBody>
          <a:bodyPr/>
          <a:lstStyle/>
          <a:p>
            <a:r>
              <a:rPr lang="en-US" sz="3200" b="1" dirty="0"/>
              <a:t>Membership Report</a:t>
            </a:r>
            <a:br>
              <a:rPr lang="en-US" sz="3200" b="1" dirty="0"/>
            </a:br>
            <a:r>
              <a:rPr lang="en-US" sz="3200" b="1" dirty="0"/>
              <a:t>Susan Raven</a:t>
            </a:r>
          </a:p>
        </p:txBody>
      </p:sp>
      <p:sp>
        <p:nvSpPr>
          <p:cNvPr id="4" name="Content Placeholder 3">
            <a:extLst>
              <a:ext uri="{FF2B5EF4-FFF2-40B4-BE49-F238E27FC236}">
                <a16:creationId xmlns:a16="http://schemas.microsoft.com/office/drawing/2014/main" id="{4ADF5E30-3404-0060-26C6-53715A16A5F6}"/>
              </a:ext>
            </a:extLst>
          </p:cNvPr>
          <p:cNvSpPr>
            <a:spLocks noGrp="1"/>
          </p:cNvSpPr>
          <p:nvPr>
            <p:ph idx="1"/>
          </p:nvPr>
        </p:nvSpPr>
        <p:spPr>
          <a:xfrm>
            <a:off x="4980115" y="418011"/>
            <a:ext cx="4859921" cy="4572000"/>
          </a:xfrm>
        </p:spPr>
        <p:txBody>
          <a:bodyPr>
            <a:normAutofit/>
          </a:bodyPr>
          <a:lstStyle/>
          <a:p>
            <a:r>
              <a:rPr lang="en-US" b="1" dirty="0"/>
              <a:t>Tarrant County ENA</a:t>
            </a:r>
          </a:p>
          <a:p>
            <a:endParaRPr lang="en-US" b="1" dirty="0"/>
          </a:p>
          <a:p>
            <a:r>
              <a:rPr lang="en-US" b="1" dirty="0"/>
              <a:t>Total Members to date:</a:t>
            </a:r>
            <a:br>
              <a:rPr lang="en-US" b="1" dirty="0"/>
            </a:br>
            <a:r>
              <a:rPr lang="en-US" b="1" dirty="0"/>
              <a:t>Feb 468</a:t>
            </a:r>
            <a:r>
              <a:rPr lang="en-US" b="1" dirty="0">
                <a:sym typeface="Wingdings" panose="05000000000000000000" pitchFamily="2" charset="2"/>
              </a:rPr>
              <a:t>April 525June 529</a:t>
            </a:r>
            <a:endParaRPr lang="en-US" b="1" dirty="0"/>
          </a:p>
          <a:p>
            <a:r>
              <a:rPr lang="en-US" b="1" dirty="0"/>
              <a:t>New Members: 19 ?</a:t>
            </a:r>
            <a:br>
              <a:rPr lang="en-US" b="1" dirty="0"/>
            </a:br>
            <a:r>
              <a:rPr lang="en-US" b="1" dirty="0"/>
              <a:t>1/1/26-3/3/26</a:t>
            </a:r>
          </a:p>
          <a:p>
            <a:r>
              <a:rPr lang="en-US" b="1" dirty="0"/>
              <a:t>Total Members Expiring: 18</a:t>
            </a:r>
          </a:p>
          <a:p>
            <a:endParaRPr lang="en-US" dirty="0"/>
          </a:p>
        </p:txBody>
      </p:sp>
      <p:sp>
        <p:nvSpPr>
          <p:cNvPr id="5" name="Text Placeholder 4">
            <a:extLst>
              <a:ext uri="{FF2B5EF4-FFF2-40B4-BE49-F238E27FC236}">
                <a16:creationId xmlns:a16="http://schemas.microsoft.com/office/drawing/2014/main" id="{DBF3AE99-FD04-39D9-92F1-C3105763E371}"/>
              </a:ext>
            </a:extLst>
          </p:cNvPr>
          <p:cNvSpPr>
            <a:spLocks noGrp="1"/>
          </p:cNvSpPr>
          <p:nvPr>
            <p:ph type="body" sz="half" idx="2"/>
          </p:nvPr>
        </p:nvSpPr>
        <p:spPr>
          <a:xfrm>
            <a:off x="5213446" y="4544703"/>
            <a:ext cx="6978554" cy="1895285"/>
          </a:xfrm>
        </p:spPr>
        <p:txBody>
          <a:bodyPr>
            <a:normAutofit/>
          </a:bodyPr>
          <a:lstStyle/>
          <a:p>
            <a:r>
              <a:rPr lang="en-US" dirty="0"/>
              <a:t>ENA Takes Lead in Forensic Nursing’s Future as Stewards of IAFN Legacy</a:t>
            </a:r>
          </a:p>
          <a:p>
            <a:r>
              <a:rPr lang="en-US" b="1" cap="all" dirty="0"/>
              <a:t>Mar 9, 2026 </a:t>
            </a:r>
          </a:p>
          <a:p>
            <a:r>
              <a:rPr lang="en-US" dirty="0"/>
              <a:t>International Association of Forensic Nurses transferring membership, education to ENA</a:t>
            </a:r>
          </a:p>
          <a:p>
            <a:r>
              <a:rPr lang="en-US" b="1" dirty="0"/>
              <a:t>Membership: </a:t>
            </a:r>
            <a:r>
              <a:rPr lang="en-US" dirty="0"/>
              <a:t>ENA will assume stewardship of IAFN’s membership. Current IAFN members will transition to ENA membership, gaining access to its full suite of member benefits, professional networks and community platforms.</a:t>
            </a:r>
          </a:p>
        </p:txBody>
      </p:sp>
    </p:spTree>
    <p:extLst>
      <p:ext uri="{BB962C8B-B14F-4D97-AF65-F5344CB8AC3E}">
        <p14:creationId xmlns:p14="http://schemas.microsoft.com/office/powerpoint/2010/main" val="2869362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24B72-F772-8119-1803-1E2859B7E7A5}"/>
              </a:ext>
            </a:extLst>
          </p:cNvPr>
          <p:cNvSpPr>
            <a:spLocks noGrp="1"/>
          </p:cNvSpPr>
          <p:nvPr>
            <p:ph type="title"/>
          </p:nvPr>
        </p:nvSpPr>
        <p:spPr/>
        <p:txBody>
          <a:bodyPr/>
          <a:lstStyle/>
          <a:p>
            <a:r>
              <a:rPr lang="en-US" dirty="0"/>
              <a:t>Education report</a:t>
            </a:r>
            <a:br>
              <a:rPr lang="en-US" dirty="0"/>
            </a:br>
            <a:r>
              <a:rPr lang="en-US" dirty="0"/>
              <a:t>Pat Yancey</a:t>
            </a:r>
          </a:p>
        </p:txBody>
      </p:sp>
      <p:pic>
        <p:nvPicPr>
          <p:cNvPr id="6" name="Content Placeholder 5">
            <a:extLst>
              <a:ext uri="{FF2B5EF4-FFF2-40B4-BE49-F238E27FC236}">
                <a16:creationId xmlns:a16="http://schemas.microsoft.com/office/drawing/2014/main" id="{7752A11F-2A92-77A9-B9F4-14481A80C8AC}"/>
              </a:ext>
            </a:extLst>
          </p:cNvPr>
          <p:cNvPicPr>
            <a:picLocks noGrp="1" noChangeAspect="1"/>
          </p:cNvPicPr>
          <p:nvPr>
            <p:ph sz="half" idx="13"/>
          </p:nvPr>
        </p:nvPicPr>
        <p:blipFill>
          <a:blip r:embed="rId2"/>
          <a:stretch>
            <a:fillRect/>
          </a:stretch>
        </p:blipFill>
        <p:spPr>
          <a:xfrm>
            <a:off x="0" y="2140965"/>
            <a:ext cx="2289840" cy="1288035"/>
          </a:xfrm>
          <a:prstGeom prst="rect">
            <a:avLst/>
          </a:prstGeom>
        </p:spPr>
      </p:pic>
      <p:sp>
        <p:nvSpPr>
          <p:cNvPr id="3" name="Content Placeholder 2">
            <a:extLst>
              <a:ext uri="{FF2B5EF4-FFF2-40B4-BE49-F238E27FC236}">
                <a16:creationId xmlns:a16="http://schemas.microsoft.com/office/drawing/2014/main" id="{60A7E181-8D18-627B-152E-18E160E255E2}"/>
              </a:ext>
            </a:extLst>
          </p:cNvPr>
          <p:cNvSpPr>
            <a:spLocks noGrp="1"/>
          </p:cNvSpPr>
          <p:nvPr>
            <p:ph sz="half" idx="2"/>
          </p:nvPr>
        </p:nvSpPr>
        <p:spPr>
          <a:xfrm>
            <a:off x="4282437" y="2187361"/>
            <a:ext cx="7442203" cy="4527338"/>
          </a:xfrm>
        </p:spPr>
        <p:txBody>
          <a:bodyPr>
            <a:normAutofit/>
          </a:bodyPr>
          <a:lstStyle/>
          <a:p>
            <a:r>
              <a:rPr lang="en-US" dirty="0"/>
              <a:t>TNCC in March and an ENPC Instructor class on April 3</a:t>
            </a:r>
            <a:r>
              <a:rPr lang="en-US" baseline="30000" dirty="0"/>
              <a:t>rd</a:t>
            </a:r>
            <a:r>
              <a:rPr lang="en-US" dirty="0"/>
              <a:t>.  </a:t>
            </a:r>
          </a:p>
          <a:p>
            <a:r>
              <a:rPr lang="en-US" dirty="0"/>
              <a:t>2 TNCC in April </a:t>
            </a:r>
            <a:br>
              <a:rPr lang="en-US" dirty="0"/>
            </a:br>
            <a:r>
              <a:rPr lang="en-US" dirty="0"/>
              <a:t>ACLS on April 17 &amp;18 and BLS on April 28.</a:t>
            </a:r>
          </a:p>
          <a:p>
            <a:r>
              <a:rPr lang="en-US" dirty="0"/>
              <a:t>2 TNCC and 1 ENPC in May</a:t>
            </a:r>
          </a:p>
          <a:p>
            <a:r>
              <a:rPr lang="en-US" dirty="0"/>
              <a:t>1 TNCC on June 1st and 2</a:t>
            </a:r>
            <a:r>
              <a:rPr lang="en-US" baseline="30000" dirty="0"/>
              <a:t>nd</a:t>
            </a:r>
            <a:endParaRPr lang="en-US" dirty="0"/>
          </a:p>
          <a:p>
            <a:endParaRPr lang="en-US" dirty="0"/>
          </a:p>
          <a:p>
            <a:r>
              <a:rPr lang="en-US" dirty="0"/>
              <a:t>3 ENPC in 2</a:t>
            </a:r>
            <a:r>
              <a:rPr lang="en-US" baseline="30000" dirty="0"/>
              <a:t>nd</a:t>
            </a:r>
            <a:r>
              <a:rPr lang="en-US" dirty="0"/>
              <a:t> quarter</a:t>
            </a:r>
            <a:br>
              <a:rPr lang="en-US" dirty="0"/>
            </a:br>
            <a:r>
              <a:rPr lang="en-US" dirty="0"/>
              <a:t>Challenging with course updates</a:t>
            </a:r>
          </a:p>
          <a:p>
            <a:r>
              <a:rPr lang="en-US" dirty="0"/>
              <a:t>TNCC next couple of months, switching to 10</a:t>
            </a:r>
            <a:r>
              <a:rPr lang="en-US" baseline="30000" dirty="0"/>
              <a:t>th</a:t>
            </a:r>
            <a:r>
              <a:rPr lang="en-US" dirty="0"/>
              <a:t> edition</a:t>
            </a:r>
            <a:br>
              <a:rPr lang="en-US" dirty="0"/>
            </a:br>
            <a:endParaRPr lang="en-US" dirty="0"/>
          </a:p>
          <a:p>
            <a:endParaRPr lang="en-US" dirty="0"/>
          </a:p>
        </p:txBody>
      </p:sp>
      <p:pic>
        <p:nvPicPr>
          <p:cNvPr id="8" name="Picture 7">
            <a:extLst>
              <a:ext uri="{FF2B5EF4-FFF2-40B4-BE49-F238E27FC236}">
                <a16:creationId xmlns:a16="http://schemas.microsoft.com/office/drawing/2014/main" id="{842DF6AD-09C3-4528-DE0B-2E8E4614F423}"/>
              </a:ext>
            </a:extLst>
          </p:cNvPr>
          <p:cNvPicPr>
            <a:picLocks noChangeAspect="1"/>
          </p:cNvPicPr>
          <p:nvPr/>
        </p:nvPicPr>
        <p:blipFill>
          <a:blip r:embed="rId3"/>
          <a:stretch>
            <a:fillRect/>
          </a:stretch>
        </p:blipFill>
        <p:spPr>
          <a:xfrm>
            <a:off x="203389" y="4061400"/>
            <a:ext cx="3675690" cy="2755873"/>
          </a:xfrm>
          <a:prstGeom prst="rect">
            <a:avLst/>
          </a:prstGeom>
        </p:spPr>
      </p:pic>
    </p:spTree>
    <p:extLst>
      <p:ext uri="{BB962C8B-B14F-4D97-AF65-F5344CB8AC3E}">
        <p14:creationId xmlns:p14="http://schemas.microsoft.com/office/powerpoint/2010/main" val="2350960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5E1E7F-B128-5167-200C-52CDA12E5D1B}"/>
              </a:ext>
            </a:extLst>
          </p:cNvPr>
          <p:cNvPicPr>
            <a:picLocks noChangeAspect="1"/>
          </p:cNvPicPr>
          <p:nvPr/>
        </p:nvPicPr>
        <p:blipFill>
          <a:blip r:embed="rId2"/>
          <a:stretch>
            <a:fillRect/>
          </a:stretch>
        </p:blipFill>
        <p:spPr>
          <a:xfrm>
            <a:off x="31366" y="0"/>
            <a:ext cx="12192000" cy="3796397"/>
          </a:xfrm>
          <a:prstGeom prst="rect">
            <a:avLst/>
          </a:prstGeom>
        </p:spPr>
      </p:pic>
      <p:sp>
        <p:nvSpPr>
          <p:cNvPr id="2" name="Title 1">
            <a:extLst>
              <a:ext uri="{FF2B5EF4-FFF2-40B4-BE49-F238E27FC236}">
                <a16:creationId xmlns:a16="http://schemas.microsoft.com/office/drawing/2014/main" id="{7A65D49A-8EF4-C700-B584-05F47F975C1A}"/>
              </a:ext>
            </a:extLst>
          </p:cNvPr>
          <p:cNvSpPr>
            <a:spLocks noGrp="1"/>
          </p:cNvSpPr>
          <p:nvPr>
            <p:ph type="title"/>
          </p:nvPr>
        </p:nvSpPr>
        <p:spPr>
          <a:xfrm>
            <a:off x="281497" y="1544716"/>
            <a:ext cx="8761413" cy="706964"/>
          </a:xfrm>
        </p:spPr>
        <p:txBody>
          <a:bodyPr/>
          <a:lstStyle/>
          <a:p>
            <a:r>
              <a:rPr lang="en-US" dirty="0">
                <a:solidFill>
                  <a:schemeClr val="accent1"/>
                </a:solidFill>
              </a:rPr>
              <a:t>QSIP report</a:t>
            </a:r>
            <a:br>
              <a:rPr lang="en-US" dirty="0">
                <a:solidFill>
                  <a:schemeClr val="accent1"/>
                </a:solidFill>
              </a:rPr>
            </a:br>
            <a:r>
              <a:rPr lang="en-US" dirty="0">
                <a:solidFill>
                  <a:schemeClr val="accent1"/>
                </a:solidFill>
              </a:rPr>
              <a:t>Nancy McEntire</a:t>
            </a:r>
          </a:p>
        </p:txBody>
      </p:sp>
      <p:pic>
        <p:nvPicPr>
          <p:cNvPr id="5" name="Picture 4">
            <a:extLst>
              <a:ext uri="{FF2B5EF4-FFF2-40B4-BE49-F238E27FC236}">
                <a16:creationId xmlns:a16="http://schemas.microsoft.com/office/drawing/2014/main" id="{7DD55109-DFBA-1A52-44C0-BF06BF6F089D}"/>
              </a:ext>
            </a:extLst>
          </p:cNvPr>
          <p:cNvPicPr>
            <a:picLocks noChangeAspect="1"/>
          </p:cNvPicPr>
          <p:nvPr/>
        </p:nvPicPr>
        <p:blipFill>
          <a:blip r:embed="rId3"/>
          <a:stretch>
            <a:fillRect/>
          </a:stretch>
        </p:blipFill>
        <p:spPr>
          <a:xfrm>
            <a:off x="3803199" y="1290074"/>
            <a:ext cx="4585602" cy="4524529"/>
          </a:xfrm>
          <a:prstGeom prst="rect">
            <a:avLst/>
          </a:prstGeom>
        </p:spPr>
      </p:pic>
      <p:pic>
        <p:nvPicPr>
          <p:cNvPr id="7" name="Picture 6">
            <a:extLst>
              <a:ext uri="{FF2B5EF4-FFF2-40B4-BE49-F238E27FC236}">
                <a16:creationId xmlns:a16="http://schemas.microsoft.com/office/drawing/2014/main" id="{CA0EA27E-213B-1559-A091-BAF06C053140}"/>
              </a:ext>
            </a:extLst>
          </p:cNvPr>
          <p:cNvPicPr>
            <a:picLocks noChangeAspect="1"/>
          </p:cNvPicPr>
          <p:nvPr/>
        </p:nvPicPr>
        <p:blipFill>
          <a:blip r:embed="rId4"/>
          <a:stretch>
            <a:fillRect/>
          </a:stretch>
        </p:blipFill>
        <p:spPr>
          <a:xfrm>
            <a:off x="8316993" y="1290074"/>
            <a:ext cx="3843641" cy="5012646"/>
          </a:xfrm>
          <a:prstGeom prst="rect">
            <a:avLst/>
          </a:prstGeom>
        </p:spPr>
      </p:pic>
      <p:pic>
        <p:nvPicPr>
          <p:cNvPr id="9" name="Picture 8" descr="Children rowing kayak on lake">
            <a:extLst>
              <a:ext uri="{FF2B5EF4-FFF2-40B4-BE49-F238E27FC236}">
                <a16:creationId xmlns:a16="http://schemas.microsoft.com/office/drawing/2014/main" id="{54B29263-2000-2E36-5C26-829D2977C5CB}"/>
              </a:ext>
            </a:extLst>
          </p:cNvPr>
          <p:cNvPicPr>
            <a:picLocks noChangeAspect="1"/>
          </p:cNvPicPr>
          <p:nvPr/>
        </p:nvPicPr>
        <p:blipFill>
          <a:blip r:embed="rId5"/>
          <a:stretch>
            <a:fillRect/>
          </a:stretch>
        </p:blipFill>
        <p:spPr>
          <a:xfrm>
            <a:off x="169482" y="2743200"/>
            <a:ext cx="3633717" cy="2422478"/>
          </a:xfrm>
          <a:prstGeom prst="rect">
            <a:avLst/>
          </a:prstGeom>
        </p:spPr>
      </p:pic>
    </p:spTree>
    <p:extLst>
      <p:ext uri="{BB962C8B-B14F-4D97-AF65-F5344CB8AC3E}">
        <p14:creationId xmlns:p14="http://schemas.microsoft.com/office/powerpoint/2010/main" val="3335390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08A7C-CAD7-D451-9B6C-47C8EC82F4B4}"/>
              </a:ext>
            </a:extLst>
          </p:cNvPr>
          <p:cNvSpPr>
            <a:spLocks noGrp="1"/>
          </p:cNvSpPr>
          <p:nvPr>
            <p:ph type="title"/>
          </p:nvPr>
        </p:nvSpPr>
        <p:spPr>
          <a:xfrm>
            <a:off x="826294" y="595282"/>
            <a:ext cx="3121819" cy="893669"/>
          </a:xfrm>
        </p:spPr>
        <p:txBody>
          <a:bodyPr/>
          <a:lstStyle/>
          <a:p>
            <a:r>
              <a:rPr lang="en-US" dirty="0"/>
              <a:t>Fundraising</a:t>
            </a:r>
            <a:br>
              <a:rPr lang="en-US" dirty="0"/>
            </a:br>
            <a:r>
              <a:rPr lang="en-US" dirty="0"/>
              <a:t>Barry Hudson</a:t>
            </a:r>
          </a:p>
        </p:txBody>
      </p:sp>
      <p:sp>
        <p:nvSpPr>
          <p:cNvPr id="5" name="Content Placeholder 4">
            <a:extLst>
              <a:ext uri="{FF2B5EF4-FFF2-40B4-BE49-F238E27FC236}">
                <a16:creationId xmlns:a16="http://schemas.microsoft.com/office/drawing/2014/main" id="{D45BBA0B-6462-A2BB-1719-CBE16E58BFEC}"/>
              </a:ext>
            </a:extLst>
          </p:cNvPr>
          <p:cNvSpPr>
            <a:spLocks noGrp="1"/>
          </p:cNvSpPr>
          <p:nvPr>
            <p:ph idx="1"/>
          </p:nvPr>
        </p:nvSpPr>
        <p:spPr>
          <a:xfrm>
            <a:off x="4977428" y="1026688"/>
            <a:ext cx="6974900" cy="4114800"/>
          </a:xfrm>
        </p:spPr>
        <p:txBody>
          <a:bodyPr>
            <a:normAutofit lnSpcReduction="10000"/>
          </a:bodyPr>
          <a:lstStyle/>
          <a:p>
            <a:pPr marL="0" indent="0">
              <a:buNone/>
            </a:pPr>
            <a:r>
              <a:rPr lang="en-US" b="1" dirty="0"/>
              <a:t>Fundraising Activities:</a:t>
            </a:r>
          </a:p>
          <a:p>
            <a:pPr marL="0" indent="0">
              <a:buNone/>
            </a:pPr>
            <a:r>
              <a:rPr lang="en-US" dirty="0"/>
              <a:t>1. Golf Challenge will resume this quarter; the first quarter weather did not permit this activity during the first quarter. Plan to have at least one Golf Challenge each quarter throughout the year. There is a good chance that golf course accessibility will become more important.</a:t>
            </a:r>
          </a:p>
          <a:p>
            <a:pPr marL="0" indent="0">
              <a:buNone/>
            </a:pPr>
            <a:r>
              <a:rPr lang="en-US" dirty="0"/>
              <a:t>2. TCRN review course scheduled for May 26 and 27th – 4 Attendees</a:t>
            </a:r>
          </a:p>
          <a:p>
            <a:pPr marL="0" indent="0">
              <a:buNone/>
            </a:pPr>
            <a:r>
              <a:rPr lang="en-US" dirty="0"/>
              <a:t>3. Nancy McEntire, Kris Powell, and others will have items for sale at each meeting. </a:t>
            </a:r>
          </a:p>
          <a:p>
            <a:pPr marL="0" indent="0">
              <a:buNone/>
            </a:pPr>
            <a:r>
              <a:rPr lang="en-US" dirty="0"/>
              <a:t>4. Nancy McEntire has brought the idea of T-shirt sales.</a:t>
            </a:r>
          </a:p>
          <a:p>
            <a:pPr marL="0" indent="0">
              <a:buNone/>
            </a:pPr>
            <a:r>
              <a:rPr lang="en-US" dirty="0"/>
              <a:t>5. We could consider the sale of bandanas as well.</a:t>
            </a:r>
          </a:p>
          <a:p>
            <a:pPr marL="0" indent="0">
              <a:buNone/>
            </a:pPr>
            <a:r>
              <a:rPr lang="en-US" dirty="0"/>
              <a:t>6. Zoom Fundraising meetings scheduled and on calendar</a:t>
            </a:r>
          </a:p>
          <a:p>
            <a:endParaRPr lang="en-US" dirty="0"/>
          </a:p>
        </p:txBody>
      </p:sp>
      <p:pic>
        <p:nvPicPr>
          <p:cNvPr id="9" name="Picture 8">
            <a:extLst>
              <a:ext uri="{FF2B5EF4-FFF2-40B4-BE49-F238E27FC236}">
                <a16:creationId xmlns:a16="http://schemas.microsoft.com/office/drawing/2014/main" id="{6957F568-1AE7-1A24-7D2E-14BCF35D2B82}"/>
              </a:ext>
            </a:extLst>
          </p:cNvPr>
          <p:cNvPicPr>
            <a:picLocks noChangeAspect="1"/>
          </p:cNvPicPr>
          <p:nvPr/>
        </p:nvPicPr>
        <p:blipFill>
          <a:blip r:embed="rId2"/>
          <a:stretch>
            <a:fillRect/>
          </a:stretch>
        </p:blipFill>
        <p:spPr>
          <a:xfrm>
            <a:off x="729757" y="4068835"/>
            <a:ext cx="3648811" cy="2735720"/>
          </a:xfrm>
          <a:prstGeom prst="rect">
            <a:avLst/>
          </a:prstGeom>
        </p:spPr>
      </p:pic>
      <p:pic>
        <p:nvPicPr>
          <p:cNvPr id="11" name="Picture 10">
            <a:extLst>
              <a:ext uri="{FF2B5EF4-FFF2-40B4-BE49-F238E27FC236}">
                <a16:creationId xmlns:a16="http://schemas.microsoft.com/office/drawing/2014/main" id="{E668A795-DCB3-1068-06D3-B98D1BAD26C2}"/>
              </a:ext>
            </a:extLst>
          </p:cNvPr>
          <p:cNvPicPr>
            <a:picLocks noChangeAspect="1"/>
          </p:cNvPicPr>
          <p:nvPr/>
        </p:nvPicPr>
        <p:blipFill>
          <a:blip r:embed="rId3"/>
          <a:stretch>
            <a:fillRect/>
          </a:stretch>
        </p:blipFill>
        <p:spPr>
          <a:xfrm>
            <a:off x="826294" y="1628734"/>
            <a:ext cx="3450477" cy="2300318"/>
          </a:xfrm>
          <a:prstGeom prst="rect">
            <a:avLst/>
          </a:prstGeom>
        </p:spPr>
      </p:pic>
    </p:spTree>
    <p:extLst>
      <p:ext uri="{BB962C8B-B14F-4D97-AF65-F5344CB8AC3E}">
        <p14:creationId xmlns:p14="http://schemas.microsoft.com/office/powerpoint/2010/main" val="482284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5B4EB-2072-6EC1-6D41-1CDF258E3338}"/>
              </a:ext>
            </a:extLst>
          </p:cNvPr>
          <p:cNvSpPr>
            <a:spLocks noGrp="1"/>
          </p:cNvSpPr>
          <p:nvPr>
            <p:ph type="ctrTitle"/>
          </p:nvPr>
        </p:nvSpPr>
        <p:spPr>
          <a:xfrm>
            <a:off x="736979" y="3794760"/>
            <a:ext cx="11100345" cy="1739347"/>
          </a:xfrm>
        </p:spPr>
        <p:txBody>
          <a:bodyPr>
            <a:normAutofit/>
          </a:bodyPr>
          <a:lstStyle/>
          <a:p>
            <a:r>
              <a:rPr lang="en-US" b="1" dirty="0"/>
              <a:t>Dinner provided by </a:t>
            </a:r>
            <a:br>
              <a:rPr lang="en-US" b="1" dirty="0"/>
            </a:br>
            <a:r>
              <a:rPr lang="en-US" b="1" dirty="0"/>
              <a:t>Texas Health Willow Park</a:t>
            </a:r>
          </a:p>
        </p:txBody>
      </p:sp>
      <p:sp>
        <p:nvSpPr>
          <p:cNvPr id="3" name="Subtitle 2">
            <a:extLst>
              <a:ext uri="{FF2B5EF4-FFF2-40B4-BE49-F238E27FC236}">
                <a16:creationId xmlns:a16="http://schemas.microsoft.com/office/drawing/2014/main" id="{19E16EE2-D78B-1EDE-90BE-CCF61C07A7CA}"/>
              </a:ext>
            </a:extLst>
          </p:cNvPr>
          <p:cNvSpPr>
            <a:spLocks noGrp="1"/>
          </p:cNvSpPr>
          <p:nvPr>
            <p:ph type="subTitle" idx="1"/>
          </p:nvPr>
        </p:nvSpPr>
        <p:spPr>
          <a:xfrm>
            <a:off x="1524000" y="5566518"/>
            <a:ext cx="9144000" cy="838437"/>
          </a:xfrm>
        </p:spPr>
        <p:txBody>
          <a:bodyPr>
            <a:normAutofit/>
          </a:bodyPr>
          <a:lstStyle/>
          <a:p>
            <a:r>
              <a:rPr lang="en-US" dirty="0"/>
              <a:t>Thank you to our hosts!</a:t>
            </a:r>
          </a:p>
        </p:txBody>
      </p:sp>
      <p:pic>
        <p:nvPicPr>
          <p:cNvPr id="5" name="Picture 4">
            <a:extLst>
              <a:ext uri="{FF2B5EF4-FFF2-40B4-BE49-F238E27FC236}">
                <a16:creationId xmlns:a16="http://schemas.microsoft.com/office/drawing/2014/main" id="{C39F9D24-15FA-309D-7EAF-8A8545E3E60F}"/>
              </a:ext>
            </a:extLst>
          </p:cNvPr>
          <p:cNvPicPr>
            <a:picLocks noChangeAspect="1"/>
          </p:cNvPicPr>
          <p:nvPr/>
        </p:nvPicPr>
        <p:blipFill>
          <a:blip r:embed="rId2">
            <a:extLst>
              <a:ext uri="{837473B0-CC2E-450A-ABE3-18F120FF3D39}">
                <a1611:picAttrSrcUrl xmlns:a1611="http://schemas.microsoft.com/office/drawing/2016/11/main" r:id="rId3"/>
              </a:ext>
            </a:extLst>
          </a:blip>
          <a:srcRect t="37917" b="17139"/>
          <a:stretch>
            <a:fillRect/>
          </a:stretch>
        </p:blipFill>
        <p:spPr>
          <a:xfrm>
            <a:off x="20" y="10"/>
            <a:ext cx="12191980" cy="3657589"/>
          </a:xfrm>
          <a:prstGeom prst="rect">
            <a:avLst/>
          </a:prstGeom>
        </p:spPr>
      </p:pic>
    </p:spTree>
    <p:extLst>
      <p:ext uri="{BB962C8B-B14F-4D97-AF65-F5344CB8AC3E}">
        <p14:creationId xmlns:p14="http://schemas.microsoft.com/office/powerpoint/2010/main" val="798897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2DA61-6F31-D650-FDC2-8B2E72459D8F}"/>
              </a:ext>
            </a:extLst>
          </p:cNvPr>
          <p:cNvSpPr>
            <a:spLocks noGrp="1"/>
          </p:cNvSpPr>
          <p:nvPr>
            <p:ph type="title"/>
          </p:nvPr>
        </p:nvSpPr>
        <p:spPr/>
        <p:txBody>
          <a:bodyPr>
            <a:normAutofit fontScale="90000"/>
          </a:bodyPr>
          <a:lstStyle/>
          <a:p>
            <a:r>
              <a:rPr lang="en-US" dirty="0"/>
              <a:t>Media </a:t>
            </a:r>
            <a:br>
              <a:rPr lang="en-US" dirty="0"/>
            </a:br>
            <a:r>
              <a:rPr lang="en-US" dirty="0"/>
              <a:t>Kris Powell</a:t>
            </a:r>
          </a:p>
        </p:txBody>
      </p:sp>
      <p:pic>
        <p:nvPicPr>
          <p:cNvPr id="4" name="Picture 3">
            <a:extLst>
              <a:ext uri="{FF2B5EF4-FFF2-40B4-BE49-F238E27FC236}">
                <a16:creationId xmlns:a16="http://schemas.microsoft.com/office/drawing/2014/main" id="{C30F6729-2149-4139-7BA9-E193404095A8}"/>
              </a:ext>
            </a:extLst>
          </p:cNvPr>
          <p:cNvPicPr>
            <a:picLocks noChangeAspect="1"/>
          </p:cNvPicPr>
          <p:nvPr/>
        </p:nvPicPr>
        <p:blipFill>
          <a:blip r:embed="rId2"/>
          <a:stretch>
            <a:fillRect/>
          </a:stretch>
        </p:blipFill>
        <p:spPr>
          <a:xfrm>
            <a:off x="5114368" y="0"/>
            <a:ext cx="7077632" cy="6858000"/>
          </a:xfrm>
          <a:prstGeom prst="rect">
            <a:avLst/>
          </a:prstGeom>
        </p:spPr>
      </p:pic>
      <p:pic>
        <p:nvPicPr>
          <p:cNvPr id="5" name="Picture 4">
            <a:extLst>
              <a:ext uri="{FF2B5EF4-FFF2-40B4-BE49-F238E27FC236}">
                <a16:creationId xmlns:a16="http://schemas.microsoft.com/office/drawing/2014/main" id="{E6783C16-460F-2E2F-4204-5D2994D44F53}"/>
              </a:ext>
            </a:extLst>
          </p:cNvPr>
          <p:cNvPicPr>
            <a:picLocks noChangeAspect="1"/>
          </p:cNvPicPr>
          <p:nvPr/>
        </p:nvPicPr>
        <p:blipFill>
          <a:blip r:embed="rId3"/>
          <a:stretch>
            <a:fillRect/>
          </a:stretch>
        </p:blipFill>
        <p:spPr>
          <a:xfrm>
            <a:off x="488627" y="2912838"/>
            <a:ext cx="4625741" cy="2712955"/>
          </a:xfrm>
          <a:prstGeom prst="rect">
            <a:avLst/>
          </a:prstGeom>
        </p:spPr>
      </p:pic>
      <p:pic>
        <p:nvPicPr>
          <p:cNvPr id="7" name="Picture 6">
            <a:extLst>
              <a:ext uri="{FF2B5EF4-FFF2-40B4-BE49-F238E27FC236}">
                <a16:creationId xmlns:a16="http://schemas.microsoft.com/office/drawing/2014/main" id="{68BD572D-128D-DB00-E9B7-1A192577152E}"/>
              </a:ext>
            </a:extLst>
          </p:cNvPr>
          <p:cNvPicPr>
            <a:picLocks noChangeAspect="1"/>
          </p:cNvPicPr>
          <p:nvPr/>
        </p:nvPicPr>
        <p:blipFill>
          <a:blip r:embed="rId4"/>
          <a:stretch>
            <a:fillRect/>
          </a:stretch>
        </p:blipFill>
        <p:spPr>
          <a:xfrm>
            <a:off x="1807001" y="2418059"/>
            <a:ext cx="1988992" cy="472481"/>
          </a:xfrm>
          <a:prstGeom prst="rect">
            <a:avLst/>
          </a:prstGeom>
        </p:spPr>
      </p:pic>
    </p:spTree>
    <p:extLst>
      <p:ext uri="{BB962C8B-B14F-4D97-AF65-F5344CB8AC3E}">
        <p14:creationId xmlns:p14="http://schemas.microsoft.com/office/powerpoint/2010/main" val="3631300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9E6D0-262A-A96E-509B-B326E3CAFDE2}"/>
              </a:ext>
            </a:extLst>
          </p:cNvPr>
          <p:cNvSpPr>
            <a:spLocks noGrp="1"/>
          </p:cNvSpPr>
          <p:nvPr>
            <p:ph type="title"/>
          </p:nvPr>
        </p:nvSpPr>
        <p:spPr/>
        <p:txBody>
          <a:bodyPr/>
          <a:lstStyle/>
          <a:p>
            <a:r>
              <a:rPr lang="en-US" dirty="0"/>
              <a:t>Open forum</a:t>
            </a:r>
          </a:p>
        </p:txBody>
      </p:sp>
      <p:sp>
        <p:nvSpPr>
          <p:cNvPr id="3" name="Content Placeholder 2">
            <a:extLst>
              <a:ext uri="{FF2B5EF4-FFF2-40B4-BE49-F238E27FC236}">
                <a16:creationId xmlns:a16="http://schemas.microsoft.com/office/drawing/2014/main" id="{B92D5AB2-4C35-5EB1-BE17-692555BCB372}"/>
              </a:ext>
            </a:extLst>
          </p:cNvPr>
          <p:cNvSpPr>
            <a:spLocks noGrp="1"/>
          </p:cNvSpPr>
          <p:nvPr>
            <p:ph idx="1"/>
          </p:nvPr>
        </p:nvSpPr>
        <p:spPr/>
        <p:txBody>
          <a:bodyPr>
            <a:normAutofit/>
          </a:bodyPr>
          <a:lstStyle/>
          <a:p>
            <a:r>
              <a:rPr lang="en-US" sz="3200" dirty="0"/>
              <a:t>Ideas</a:t>
            </a:r>
          </a:p>
          <a:p>
            <a:r>
              <a:rPr lang="en-US" sz="3200" dirty="0"/>
              <a:t>Education opportunities</a:t>
            </a:r>
          </a:p>
          <a:p>
            <a:r>
              <a:rPr lang="en-US" sz="3200" dirty="0"/>
              <a:t>Events</a:t>
            </a:r>
          </a:p>
          <a:p>
            <a:r>
              <a:rPr lang="en-US" sz="3200" dirty="0"/>
              <a:t>Questions?</a:t>
            </a:r>
          </a:p>
        </p:txBody>
      </p:sp>
      <p:sp>
        <p:nvSpPr>
          <p:cNvPr id="4" name="Text Placeholder 3">
            <a:extLst>
              <a:ext uri="{FF2B5EF4-FFF2-40B4-BE49-F238E27FC236}">
                <a16:creationId xmlns:a16="http://schemas.microsoft.com/office/drawing/2014/main" id="{07171C19-A750-307C-8689-E96BF7384FF7}"/>
              </a:ext>
            </a:extLst>
          </p:cNvPr>
          <p:cNvSpPr>
            <a:spLocks noGrp="1"/>
          </p:cNvSpPr>
          <p:nvPr>
            <p:ph type="body" sz="half" idx="2"/>
          </p:nvPr>
        </p:nvSpPr>
        <p:spPr/>
        <p:txBody>
          <a:bodyPr/>
          <a:lstStyle/>
          <a:p>
            <a:r>
              <a:rPr lang="en-US" dirty="0"/>
              <a:t>IAFN – send invitation to members. </a:t>
            </a:r>
          </a:p>
          <a:p>
            <a:r>
              <a:rPr lang="en-US" dirty="0"/>
              <a:t>Traffic – consideration of time</a:t>
            </a:r>
          </a:p>
        </p:txBody>
      </p:sp>
    </p:spTree>
    <p:extLst>
      <p:ext uri="{BB962C8B-B14F-4D97-AF65-F5344CB8AC3E}">
        <p14:creationId xmlns:p14="http://schemas.microsoft.com/office/powerpoint/2010/main" val="496551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B045D6AF-532B-394C-0C6F-38B6628CE9DF}"/>
              </a:ext>
            </a:extLst>
          </p:cNvPr>
          <p:cNvSpPr>
            <a:spLocks noGrp="1"/>
          </p:cNvSpPr>
          <p:nvPr>
            <p:ph type="title"/>
          </p:nvPr>
        </p:nvSpPr>
        <p:spPr>
          <a:xfrm>
            <a:off x="462151" y="666985"/>
            <a:ext cx="3672970" cy="1003320"/>
          </a:xfrm>
        </p:spPr>
        <p:txBody>
          <a:bodyPr/>
          <a:lstStyle/>
          <a:p>
            <a:r>
              <a:rPr lang="en-US" dirty="0"/>
              <a:t>Thank you</a:t>
            </a:r>
          </a:p>
        </p:txBody>
      </p:sp>
      <p:sp>
        <p:nvSpPr>
          <p:cNvPr id="3" name="Content Placeholder 2">
            <a:extLst>
              <a:ext uri="{FF2B5EF4-FFF2-40B4-BE49-F238E27FC236}">
                <a16:creationId xmlns:a16="http://schemas.microsoft.com/office/drawing/2014/main" id="{2F59B25D-9615-9332-C32E-4F458417E11E}"/>
              </a:ext>
            </a:extLst>
          </p:cNvPr>
          <p:cNvSpPr>
            <a:spLocks noGrp="1"/>
          </p:cNvSpPr>
          <p:nvPr>
            <p:ph sz="quarter" idx="4"/>
          </p:nvPr>
        </p:nvSpPr>
        <p:spPr>
          <a:xfrm>
            <a:off x="462151" y="2173977"/>
            <a:ext cx="3672970" cy="4180352"/>
          </a:xfrm>
        </p:spPr>
        <p:txBody>
          <a:bodyPr/>
          <a:lstStyle/>
          <a:p>
            <a:r>
              <a:rPr lang="en-US" dirty="0"/>
              <a:t>MEETING ADJOURNED</a:t>
            </a:r>
          </a:p>
          <a:p>
            <a:r>
              <a:rPr lang="en-US" dirty="0"/>
              <a:t>Make sure your attendance is captured!</a:t>
            </a:r>
          </a:p>
        </p:txBody>
      </p:sp>
      <p:pic>
        <p:nvPicPr>
          <p:cNvPr id="23" name="Picture Placeholder 22" descr="People crossing a road">
            <a:extLst>
              <a:ext uri="{FF2B5EF4-FFF2-40B4-BE49-F238E27FC236}">
                <a16:creationId xmlns:a16="http://schemas.microsoft.com/office/drawing/2014/main" id="{D92A2E6E-E7AB-92FB-0E6F-133483021C22}"/>
              </a:ext>
            </a:extLst>
          </p:cNvPr>
          <p:cNvPicPr>
            <a:picLocks noGrp="1" noChangeAspect="1"/>
          </p:cNvPicPr>
          <p:nvPr>
            <p:ph type="pic" sz="quarter" idx="13"/>
          </p:nvPr>
        </p:nvPicPr>
        <p:blipFill>
          <a:blip r:embed="rId3"/>
          <a:srcRect l="6055" r="6055"/>
          <a:stretch/>
        </p:blipFill>
        <p:spPr>
          <a:xfrm>
            <a:off x="4135121" y="1170656"/>
            <a:ext cx="7497880" cy="5687344"/>
          </a:xfrm>
        </p:spPr>
      </p:pic>
      <p:pic>
        <p:nvPicPr>
          <p:cNvPr id="2" name="Picture 1">
            <a:extLst>
              <a:ext uri="{FF2B5EF4-FFF2-40B4-BE49-F238E27FC236}">
                <a16:creationId xmlns:a16="http://schemas.microsoft.com/office/drawing/2014/main" id="{43A528EE-71B4-00DF-8D93-6C9144C8FC1B}"/>
              </a:ext>
            </a:extLst>
          </p:cNvPr>
          <p:cNvPicPr>
            <a:picLocks noChangeAspect="1"/>
          </p:cNvPicPr>
          <p:nvPr/>
        </p:nvPicPr>
        <p:blipFill>
          <a:blip r:embed="rId4"/>
          <a:stretch>
            <a:fillRect/>
          </a:stretch>
        </p:blipFill>
        <p:spPr>
          <a:xfrm>
            <a:off x="462151" y="3455021"/>
            <a:ext cx="3135902" cy="3151143"/>
          </a:xfrm>
          <a:prstGeom prst="rect">
            <a:avLst/>
          </a:prstGeom>
        </p:spPr>
      </p:pic>
    </p:spTree>
    <p:extLst>
      <p:ext uri="{BB962C8B-B14F-4D97-AF65-F5344CB8AC3E}">
        <p14:creationId xmlns:p14="http://schemas.microsoft.com/office/powerpoint/2010/main" val="2770959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2098620-D080-F254-3382-FC838A18BF7A}"/>
              </a:ext>
            </a:extLst>
          </p:cNvPr>
          <p:cNvSpPr txBox="1"/>
          <p:nvPr/>
        </p:nvSpPr>
        <p:spPr>
          <a:xfrm>
            <a:off x="857250" y="1070357"/>
            <a:ext cx="5772150" cy="5339923"/>
          </a:xfrm>
          <a:prstGeom prst="rect">
            <a:avLst/>
          </a:prstGeom>
          <a:noFill/>
        </p:spPr>
        <p:txBody>
          <a:bodyPr wrap="square">
            <a:spAutoFit/>
          </a:bodyPr>
          <a:lstStyle/>
          <a:p>
            <a:r>
              <a:rPr lang="en-US" sz="1100" dirty="0"/>
              <a:t>2026-06-02 19:17:17 From </a:t>
            </a:r>
            <a:r>
              <a:rPr lang="en-US" sz="1100" dirty="0" err="1"/>
              <a:t>elena</a:t>
            </a:r>
            <a:r>
              <a:rPr lang="en-US" sz="1100" dirty="0"/>
              <a:t> to Everyone:</a:t>
            </a:r>
          </a:p>
          <a:p>
            <a:r>
              <a:rPr lang="en-US" sz="1100" dirty="0"/>
              <a:t>	</a:t>
            </a:r>
            <a:r>
              <a:rPr lang="en-US" sz="1100" dirty="0" err="1"/>
              <a:t>i</a:t>
            </a:r>
            <a:r>
              <a:rPr lang="en-US" sz="1100" dirty="0"/>
              <a:t> think Sundance Square is prepping last I saw</a:t>
            </a:r>
          </a:p>
          <a:p>
            <a:r>
              <a:rPr lang="en-US" sz="1100" dirty="0"/>
              <a:t>	Colyn Turnbow - TCENA President:👍</a:t>
            </a:r>
          </a:p>
          <a:p>
            <a:r>
              <a:rPr lang="en-US" sz="1100" dirty="0"/>
              <a:t>	</a:t>
            </a:r>
          </a:p>
          <a:p>
            <a:r>
              <a:rPr lang="en-US" sz="1100" dirty="0"/>
              <a:t>2026-06-02 19:44:26 From Krystal Scott to Everyone:</a:t>
            </a:r>
          </a:p>
          <a:p>
            <a:r>
              <a:rPr lang="en-US" sz="1100" dirty="0"/>
              <a:t>	Would this qualify as a GLF</a:t>
            </a:r>
          </a:p>
          <a:p>
            <a:r>
              <a:rPr lang="en-US" sz="1100" dirty="0"/>
              <a:t>	</a:t>
            </a:r>
          </a:p>
          <a:p>
            <a:r>
              <a:rPr lang="en-US" sz="1100" dirty="0"/>
              <a:t>2026-06-02 20:00:07 From Colyn Turnbow - TCENA President to Everyone:</a:t>
            </a:r>
          </a:p>
          <a:p>
            <a:r>
              <a:rPr lang="en-US" sz="1100" dirty="0"/>
              <a:t>	Hospital-Preparedness-Checklist-FIFA-Worldcup_2026-03.pdf </a:t>
            </a:r>
          </a:p>
          <a:p>
            <a:r>
              <a:rPr lang="en-US" sz="1100" dirty="0"/>
              <a:t>	</a:t>
            </a:r>
          </a:p>
          <a:p>
            <a:r>
              <a:rPr lang="en-US" sz="1100" dirty="0"/>
              <a:t>2026-06-02 20:00:15 From Colyn Turnbow - TCENA President to Everyone:</a:t>
            </a:r>
          </a:p>
          <a:p>
            <a:r>
              <a:rPr lang="en-US" sz="1100" dirty="0"/>
              <a:t>	FWC_Health_Medical_Planning.pdf </a:t>
            </a:r>
          </a:p>
          <a:p>
            <a:r>
              <a:rPr lang="en-US" sz="1100" dirty="0"/>
              <a:t>	</a:t>
            </a:r>
          </a:p>
          <a:p>
            <a:r>
              <a:rPr lang="en-US" sz="1100" dirty="0"/>
              <a:t>2026-06-02 20:03:20 From Colyn Turnbow - TCENA President to Everyone:</a:t>
            </a:r>
          </a:p>
          <a:p>
            <a:r>
              <a:rPr lang="en-US" sz="1100" dirty="0"/>
              <a:t>	</a:t>
            </a:r>
            <a:r>
              <a:rPr lang="en-US" sz="1100" dirty="0">
                <a:hlinkClick r:id="rId2"/>
              </a:rPr>
              <a:t>https://surgeworld.lachildrenshospital.net/index.php</a:t>
            </a:r>
            <a:r>
              <a:rPr lang="en-US" sz="1100" dirty="0"/>
              <a:t> </a:t>
            </a:r>
          </a:p>
          <a:p>
            <a:r>
              <a:rPr lang="en-US" sz="1100" dirty="0"/>
              <a:t>	Anita Sanders:❤️</a:t>
            </a:r>
          </a:p>
          <a:p>
            <a:r>
              <a:rPr lang="en-US" sz="1100" dirty="0"/>
              <a:t>	</a:t>
            </a:r>
          </a:p>
          <a:p>
            <a:r>
              <a:rPr lang="en-US" sz="1100" dirty="0"/>
              <a:t>2026-06-02 20:08:29 From </a:t>
            </a:r>
            <a:r>
              <a:rPr lang="en-US" sz="1100" dirty="0" err="1"/>
              <a:t>elena</a:t>
            </a:r>
            <a:r>
              <a:rPr lang="en-US" sz="1100" dirty="0"/>
              <a:t> to Everyone:</a:t>
            </a:r>
          </a:p>
          <a:p>
            <a:r>
              <a:rPr lang="en-US" sz="1100" dirty="0"/>
              <a:t>	thanks!</a:t>
            </a:r>
          </a:p>
          <a:p>
            <a:r>
              <a:rPr lang="en-US" sz="1100" dirty="0"/>
              <a:t>	</a:t>
            </a:r>
          </a:p>
          <a:p>
            <a:r>
              <a:rPr lang="en-US" sz="1100" dirty="0"/>
              <a:t>2026-06-02 20:09:48 From Colyn Turnbow - TCENA President to Everyone:</a:t>
            </a:r>
          </a:p>
          <a:p>
            <a:r>
              <a:rPr lang="en-US" sz="1100" dirty="0"/>
              <a:t>	https://forms.cloud.microsoft/r/u2ZAxYkxby</a:t>
            </a:r>
          </a:p>
          <a:p>
            <a:r>
              <a:rPr lang="en-US" sz="1100" dirty="0"/>
              <a:t>	</a:t>
            </a:r>
          </a:p>
          <a:p>
            <a:r>
              <a:rPr lang="en-US" sz="1100" dirty="0"/>
              <a:t>2026-06-02 20:10:06 From Colyn Turnbow - TCENA President to Everyone:</a:t>
            </a:r>
          </a:p>
          <a:p>
            <a:r>
              <a:rPr lang="en-US" sz="1100" dirty="0"/>
              <a:t>	https://forms.cloud.microsoft/r/UhU8wqwFA3</a:t>
            </a:r>
          </a:p>
          <a:p>
            <a:r>
              <a:rPr lang="en-US" sz="1100" dirty="0"/>
              <a:t>	</a:t>
            </a:r>
          </a:p>
          <a:p>
            <a:r>
              <a:rPr lang="en-US" sz="1100" dirty="0"/>
              <a:t>2026-06-02 20:11:09 From Colyn Turnbow - TCENA President to Everyone:</a:t>
            </a:r>
          </a:p>
          <a:p>
            <a:r>
              <a:rPr lang="en-US" sz="1100" dirty="0"/>
              <a:t>	{39B4DE29-FEEC-4746-94DA-B2755CE702C0}.png</a:t>
            </a:r>
          </a:p>
          <a:p>
            <a:r>
              <a:rPr lang="en-US" sz="1100" dirty="0"/>
              <a:t>	</a:t>
            </a:r>
          </a:p>
          <a:p>
            <a:r>
              <a:rPr lang="en-US" sz="1100" dirty="0"/>
              <a:t>2026-06-02 20:11:20 From Anita Sanders to Everyone:</a:t>
            </a:r>
          </a:p>
          <a:p>
            <a:r>
              <a:rPr lang="en-US" sz="1100" dirty="0"/>
              <a:t>	Thank you</a:t>
            </a:r>
          </a:p>
        </p:txBody>
      </p:sp>
      <p:sp>
        <p:nvSpPr>
          <p:cNvPr id="7" name="TextBox 6">
            <a:extLst>
              <a:ext uri="{FF2B5EF4-FFF2-40B4-BE49-F238E27FC236}">
                <a16:creationId xmlns:a16="http://schemas.microsoft.com/office/drawing/2014/main" id="{BF33289C-1DAF-7381-2172-D63E1BC253A2}"/>
              </a:ext>
            </a:extLst>
          </p:cNvPr>
          <p:cNvSpPr txBox="1"/>
          <p:nvPr/>
        </p:nvSpPr>
        <p:spPr>
          <a:xfrm>
            <a:off x="6629400" y="1232416"/>
            <a:ext cx="5562600" cy="461665"/>
          </a:xfrm>
          <a:prstGeom prst="rect">
            <a:avLst/>
          </a:prstGeom>
          <a:noFill/>
        </p:spPr>
        <p:txBody>
          <a:bodyPr wrap="square" rtlCol="0">
            <a:spAutoFit/>
          </a:bodyPr>
          <a:lstStyle/>
          <a:p>
            <a:r>
              <a:rPr lang="en-US" sz="2400" b="1" dirty="0"/>
              <a:t>MEETING CHAT – EDUCATION FIFA</a:t>
            </a:r>
          </a:p>
        </p:txBody>
      </p:sp>
    </p:spTree>
    <p:extLst>
      <p:ext uri="{BB962C8B-B14F-4D97-AF65-F5344CB8AC3E}">
        <p14:creationId xmlns:p14="http://schemas.microsoft.com/office/powerpoint/2010/main" val="37636025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00643-700F-9197-4941-04A66B36E68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B7EC994-9150-0799-3DC7-B1691AF279E4}"/>
              </a:ext>
            </a:extLst>
          </p:cNvPr>
          <p:cNvSpPr txBox="1"/>
          <p:nvPr/>
        </p:nvSpPr>
        <p:spPr>
          <a:xfrm>
            <a:off x="533400" y="251207"/>
            <a:ext cx="7105650" cy="6355586"/>
          </a:xfrm>
          <a:prstGeom prst="rect">
            <a:avLst/>
          </a:prstGeom>
          <a:noFill/>
        </p:spPr>
        <p:txBody>
          <a:bodyPr wrap="square">
            <a:spAutoFit/>
          </a:bodyPr>
          <a:lstStyle/>
          <a:p>
            <a:r>
              <a:rPr lang="en-US" sz="1100" dirty="0"/>
              <a:t>	</a:t>
            </a:r>
          </a:p>
          <a:p>
            <a:r>
              <a:rPr lang="en-US" sz="1100" dirty="0"/>
              <a:t>2026-06-02 20:14:22 From Dana Cody to Everyone:</a:t>
            </a:r>
          </a:p>
          <a:p>
            <a:r>
              <a:rPr lang="en-US" sz="1100" dirty="0"/>
              <a:t>	Was there a QR code for the April meeting? Is it possible to get </a:t>
            </a:r>
            <a:r>
              <a:rPr lang="en-US" sz="1100" dirty="0" err="1"/>
              <a:t>thst</a:t>
            </a:r>
            <a:r>
              <a:rPr lang="en-US" sz="1100" dirty="0"/>
              <a:t> if so?</a:t>
            </a:r>
          </a:p>
          <a:p>
            <a:r>
              <a:rPr lang="en-US" sz="1100" dirty="0"/>
              <a:t>	</a:t>
            </a:r>
          </a:p>
          <a:p>
            <a:r>
              <a:rPr lang="en-US" sz="1100" dirty="0"/>
              <a:t>2026-06-02 20:15:34 From Jennifer Collins to Everyone:</a:t>
            </a:r>
          </a:p>
          <a:p>
            <a:r>
              <a:rPr lang="en-US" sz="1100" dirty="0"/>
              <a:t>	Can you add the link for ENA meeting as well?</a:t>
            </a:r>
          </a:p>
          <a:p>
            <a:r>
              <a:rPr lang="en-US" sz="1100" dirty="0"/>
              <a:t>	</a:t>
            </a:r>
          </a:p>
          <a:p>
            <a:r>
              <a:rPr lang="en-US" sz="1100" dirty="0"/>
              <a:t>2026-06-02 20:22:44 From Anita Sanders to Everyone:</a:t>
            </a:r>
          </a:p>
          <a:p>
            <a:r>
              <a:rPr lang="en-US" sz="1100" dirty="0"/>
              <a:t>	BC-CV; Cardiovascular</a:t>
            </a:r>
          </a:p>
          <a:p>
            <a:r>
              <a:rPr lang="en-US" sz="1100" dirty="0"/>
              <a:t>	Colyn Turnbow - TCENA President:👍</a:t>
            </a:r>
          </a:p>
          <a:p>
            <a:r>
              <a:rPr lang="en-US" sz="1100" dirty="0"/>
              <a:t>	</a:t>
            </a:r>
          </a:p>
          <a:p>
            <a:r>
              <a:rPr lang="en-US" sz="1100" dirty="0"/>
              <a:t>2026-06-02 20:52:06 From Larry Lookingbill to Everyone:</a:t>
            </a:r>
          </a:p>
          <a:p>
            <a:r>
              <a:rPr lang="en-US" sz="1100" dirty="0"/>
              <a:t>	202606022052055756150000.jpg, 202606022052056495720100.jpg</a:t>
            </a:r>
          </a:p>
          <a:p>
            <a:r>
              <a:rPr lang="en-US" sz="1100" dirty="0"/>
              <a:t>	Colyn Turnbow - TCENA President:❤️</a:t>
            </a:r>
          </a:p>
          <a:p>
            <a:r>
              <a:rPr lang="en-US" sz="1100" dirty="0"/>
              <a:t>	</a:t>
            </a:r>
          </a:p>
          <a:p>
            <a:r>
              <a:rPr lang="en-US" sz="1100" dirty="0"/>
              <a:t>2026-06-02 20:54:28 From Jennifer Collins to Everyone:</a:t>
            </a:r>
          </a:p>
          <a:p>
            <a:r>
              <a:rPr lang="en-US" sz="1100" dirty="0"/>
              <a:t>	I like the roadrunner</a:t>
            </a:r>
          </a:p>
          <a:p>
            <a:r>
              <a:rPr lang="en-US" sz="1100" dirty="0"/>
              <a:t>	Colyn Turnbow - TCENA President:❤️</a:t>
            </a:r>
          </a:p>
          <a:p>
            <a:r>
              <a:rPr lang="en-US" sz="1100" dirty="0"/>
              <a:t>	</a:t>
            </a:r>
          </a:p>
          <a:p>
            <a:r>
              <a:rPr lang="en-US" sz="1100" dirty="0"/>
              <a:t>2026-06-02 20:56:49 From Lynn Kelley to Everyone:</a:t>
            </a:r>
          </a:p>
          <a:p>
            <a:r>
              <a:rPr lang="en-US" sz="1100" dirty="0"/>
              <a:t>	Good to see everyone. Have to sign off and get to bed. Have an early morning.</a:t>
            </a:r>
          </a:p>
          <a:p>
            <a:r>
              <a:rPr lang="en-US" sz="1100" dirty="0"/>
              <a:t>	Colyn Turnbow - TCENA President:❤️</a:t>
            </a:r>
          </a:p>
          <a:p>
            <a:r>
              <a:rPr lang="en-US" sz="1100" dirty="0"/>
              <a:t>	Krystal Scott, Colyn Turnbow - TCENA President:👋</a:t>
            </a:r>
          </a:p>
          <a:p>
            <a:r>
              <a:rPr lang="en-US" sz="1100" dirty="0"/>
              <a:t>	</a:t>
            </a:r>
          </a:p>
          <a:p>
            <a:r>
              <a:rPr lang="en-US" sz="1100" dirty="0"/>
              <a:t>2026-06-02 21:04:32 From Anita Sanders to Everyone:</a:t>
            </a:r>
          </a:p>
          <a:p>
            <a:r>
              <a:rPr lang="en-US" sz="1100" dirty="0"/>
              <a:t>	how about we ask some of our interns to help with media; this might engage them and get them to join</a:t>
            </a:r>
          </a:p>
          <a:p>
            <a:r>
              <a:rPr lang="en-US" sz="1100" dirty="0"/>
              <a:t>	</a:t>
            </a:r>
          </a:p>
          <a:p>
            <a:r>
              <a:rPr lang="en-US" sz="1100" dirty="0"/>
              <a:t>2026-06-02 21:05:02 From Anita Sanders to Everyone:</a:t>
            </a:r>
          </a:p>
          <a:p>
            <a:r>
              <a:rPr lang="en-US" sz="1100" dirty="0"/>
              <a:t>	We have a new group coming up. I think this would be fun for them.</a:t>
            </a:r>
          </a:p>
          <a:p>
            <a:r>
              <a:rPr lang="en-US" sz="1100" dirty="0"/>
              <a:t>	</a:t>
            </a:r>
          </a:p>
          <a:p>
            <a:r>
              <a:rPr lang="en-US" sz="1100" dirty="0"/>
              <a:t>2026-06-02 21:06:08 From Pat Yancey to Everyone:</a:t>
            </a:r>
          </a:p>
          <a:p>
            <a:r>
              <a:rPr lang="en-US" sz="1100" dirty="0"/>
              <a:t>	It's been a very long day, time for bed. Bye everyone (Pat)</a:t>
            </a:r>
          </a:p>
          <a:p>
            <a:r>
              <a:rPr lang="en-US" sz="1100" dirty="0"/>
              <a:t>	Krystal Scott, Dana Cody:👋</a:t>
            </a:r>
          </a:p>
          <a:p>
            <a:r>
              <a:rPr lang="en-US" sz="1100" dirty="0"/>
              <a:t>	Colyn Turnbow - TCENA President:👍</a:t>
            </a:r>
          </a:p>
          <a:p>
            <a:r>
              <a:rPr lang="en-US" sz="1100" dirty="0"/>
              <a:t>	</a:t>
            </a:r>
          </a:p>
          <a:p>
            <a:r>
              <a:rPr lang="en-US" sz="1100" dirty="0"/>
              <a:t>2026-06-02 21:07:09 From Anita Sanders to Everyone:</a:t>
            </a:r>
          </a:p>
          <a:p>
            <a:r>
              <a:rPr lang="en-US" sz="1100" dirty="0"/>
              <a:t>	Thank you..</a:t>
            </a:r>
          </a:p>
        </p:txBody>
      </p:sp>
      <p:sp>
        <p:nvSpPr>
          <p:cNvPr id="2" name="TextBox 1">
            <a:extLst>
              <a:ext uri="{FF2B5EF4-FFF2-40B4-BE49-F238E27FC236}">
                <a16:creationId xmlns:a16="http://schemas.microsoft.com/office/drawing/2014/main" id="{6AF9C295-1FA0-D79F-D8ED-902F8B838230}"/>
              </a:ext>
            </a:extLst>
          </p:cNvPr>
          <p:cNvSpPr txBox="1"/>
          <p:nvPr/>
        </p:nvSpPr>
        <p:spPr>
          <a:xfrm>
            <a:off x="6781800" y="1289566"/>
            <a:ext cx="5562600" cy="461665"/>
          </a:xfrm>
          <a:prstGeom prst="rect">
            <a:avLst/>
          </a:prstGeom>
          <a:noFill/>
        </p:spPr>
        <p:txBody>
          <a:bodyPr wrap="square" rtlCol="0">
            <a:spAutoFit/>
          </a:bodyPr>
          <a:lstStyle/>
          <a:p>
            <a:r>
              <a:rPr lang="en-US" sz="2400" b="1" dirty="0"/>
              <a:t>MEETING CHAT – BUSINESS MEETING</a:t>
            </a:r>
          </a:p>
        </p:txBody>
      </p:sp>
      <p:pic>
        <p:nvPicPr>
          <p:cNvPr id="4" name="Picture 3">
            <a:extLst>
              <a:ext uri="{FF2B5EF4-FFF2-40B4-BE49-F238E27FC236}">
                <a16:creationId xmlns:a16="http://schemas.microsoft.com/office/drawing/2014/main" id="{A74E303F-F163-3441-EA14-94224443CF9D}"/>
              </a:ext>
            </a:extLst>
          </p:cNvPr>
          <p:cNvPicPr>
            <a:picLocks noChangeAspect="1"/>
          </p:cNvPicPr>
          <p:nvPr/>
        </p:nvPicPr>
        <p:blipFill>
          <a:blip r:embed="rId2"/>
          <a:srcRect l="18804" r="10556" b="31458"/>
          <a:stretch>
            <a:fillRect/>
          </a:stretch>
        </p:blipFill>
        <p:spPr>
          <a:xfrm rot="16200000">
            <a:off x="8009609" y="2333306"/>
            <a:ext cx="3106982" cy="4019550"/>
          </a:xfrm>
          <a:prstGeom prst="rect">
            <a:avLst/>
          </a:prstGeom>
        </p:spPr>
      </p:pic>
    </p:spTree>
    <p:extLst>
      <p:ext uri="{BB962C8B-B14F-4D97-AF65-F5344CB8AC3E}">
        <p14:creationId xmlns:p14="http://schemas.microsoft.com/office/powerpoint/2010/main" val="2368900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1562D8B5-ACA1-B382-F2B4-780B956A4D5D}"/>
              </a:ext>
            </a:extLst>
          </p:cNvPr>
          <p:cNvPicPr>
            <a:picLocks noGrp="1" noChangeAspect="1"/>
          </p:cNvPicPr>
          <p:nvPr>
            <p:ph type="pic" sz="quarter" idx="13"/>
          </p:nvPr>
        </p:nvPicPr>
        <p:blipFill>
          <a:blip r:embed="rId3"/>
          <a:srcRect l="38" r="38"/>
          <a:stretch/>
        </p:blipFill>
        <p:spPr>
          <a:xfrm>
            <a:off x="20" y="10"/>
            <a:ext cx="12191980" cy="6857990"/>
          </a:xfrm>
          <a:prstGeom prst="rect">
            <a:avLst/>
          </a:prstGeom>
          <a:solidFill>
            <a:srgbClr val="E6C46D"/>
          </a:solidFill>
        </p:spPr>
      </p:pic>
    </p:spTree>
    <p:extLst>
      <p:ext uri="{BB962C8B-B14F-4D97-AF65-F5344CB8AC3E}">
        <p14:creationId xmlns:p14="http://schemas.microsoft.com/office/powerpoint/2010/main" val="114857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FB23E1E4-7CB2-923B-9D41-672CB85E05DA}"/>
              </a:ext>
            </a:extLst>
          </p:cNvPr>
          <p:cNvSpPr>
            <a:spLocks noGrp="1"/>
          </p:cNvSpPr>
          <p:nvPr>
            <p:ph type="title"/>
          </p:nvPr>
        </p:nvSpPr>
        <p:spPr/>
        <p:txBody>
          <a:bodyPr anchor="t"/>
          <a:lstStyle/>
          <a:p>
            <a:r>
              <a:rPr lang="en-US" b="1" dirty="0">
                <a:solidFill>
                  <a:schemeClr val="accent4"/>
                </a:solidFill>
              </a:rPr>
              <a:t>Agenda	</a:t>
            </a:r>
            <a:br>
              <a:rPr lang="en-US" b="1" dirty="0">
                <a:solidFill>
                  <a:schemeClr val="accent4"/>
                </a:solidFill>
              </a:rPr>
            </a:br>
            <a:r>
              <a:rPr lang="en-US" b="1" dirty="0">
                <a:solidFill>
                  <a:schemeClr val="accent4"/>
                </a:solidFill>
              </a:rPr>
              <a:t>Business Meeting</a:t>
            </a:r>
          </a:p>
        </p:txBody>
      </p:sp>
      <p:sp>
        <p:nvSpPr>
          <p:cNvPr id="8" name="Content Placeholder 7">
            <a:extLst>
              <a:ext uri="{FF2B5EF4-FFF2-40B4-BE49-F238E27FC236}">
                <a16:creationId xmlns:a16="http://schemas.microsoft.com/office/drawing/2014/main" id="{1A667A9A-3428-68BE-D555-0DE1859FDF8A}"/>
              </a:ext>
            </a:extLst>
          </p:cNvPr>
          <p:cNvSpPr>
            <a:spLocks noGrp="1"/>
          </p:cNvSpPr>
          <p:nvPr>
            <p:ph sz="quarter" idx="4"/>
          </p:nvPr>
        </p:nvSpPr>
        <p:spPr/>
        <p:txBody>
          <a:bodyPr>
            <a:normAutofit lnSpcReduction="10000"/>
          </a:bodyPr>
          <a:lstStyle/>
          <a:p>
            <a:r>
              <a:rPr lang="en-US" dirty="0"/>
              <a:t>Welcome-Call To Order</a:t>
            </a:r>
          </a:p>
          <a:p>
            <a:r>
              <a:rPr lang="en-US" dirty="0"/>
              <a:t>Introductions – Board of Directors</a:t>
            </a:r>
          </a:p>
          <a:p>
            <a:r>
              <a:rPr lang="en-US" dirty="0"/>
              <a:t>President –Colyn Turnbow</a:t>
            </a:r>
          </a:p>
          <a:p>
            <a:r>
              <a:rPr lang="en-US" dirty="0"/>
              <a:t>President Elect –Pat Yancey</a:t>
            </a:r>
          </a:p>
          <a:p>
            <a:r>
              <a:rPr lang="en-US" dirty="0"/>
              <a:t>Past President –Larry Lookingbill</a:t>
            </a:r>
          </a:p>
          <a:p>
            <a:r>
              <a:rPr lang="en-US" dirty="0"/>
              <a:t>Treasurer – Jeanette Kohley</a:t>
            </a:r>
          </a:p>
          <a:p>
            <a:r>
              <a:rPr lang="en-US" dirty="0"/>
              <a:t>Treasurer-elect – Krystal Scott</a:t>
            </a:r>
          </a:p>
          <a:p>
            <a:r>
              <a:rPr lang="en-US" dirty="0"/>
              <a:t>Secretary-  Nancy McEntire</a:t>
            </a:r>
          </a:p>
          <a:p>
            <a:r>
              <a:rPr lang="en-US" dirty="0"/>
              <a:t>Members – Guests - Students</a:t>
            </a:r>
          </a:p>
          <a:p>
            <a:endParaRPr lang="en-US" dirty="0"/>
          </a:p>
        </p:txBody>
      </p:sp>
      <p:pic>
        <p:nvPicPr>
          <p:cNvPr id="5" name="Picture 4">
            <a:extLst>
              <a:ext uri="{FF2B5EF4-FFF2-40B4-BE49-F238E27FC236}">
                <a16:creationId xmlns:a16="http://schemas.microsoft.com/office/drawing/2014/main" id="{7AA4AA06-571E-953C-DEDE-1702D0393AB7}"/>
              </a:ext>
            </a:extLst>
          </p:cNvPr>
          <p:cNvPicPr>
            <a:picLocks noChangeAspect="1"/>
          </p:cNvPicPr>
          <p:nvPr/>
        </p:nvPicPr>
        <p:blipFill>
          <a:blip r:embed="rId3"/>
          <a:stretch>
            <a:fillRect/>
          </a:stretch>
        </p:blipFill>
        <p:spPr>
          <a:xfrm>
            <a:off x="4761637" y="744581"/>
            <a:ext cx="6841874" cy="4885509"/>
          </a:xfrm>
          <a:prstGeom prst="rect">
            <a:avLst/>
          </a:prstGeom>
        </p:spPr>
      </p:pic>
    </p:spTree>
    <p:extLst>
      <p:ext uri="{BB962C8B-B14F-4D97-AF65-F5344CB8AC3E}">
        <p14:creationId xmlns:p14="http://schemas.microsoft.com/office/powerpoint/2010/main" val="2201125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9D9438-6FA6-8181-669B-907403275E8C}"/>
              </a:ext>
            </a:extLst>
          </p:cNvPr>
          <p:cNvSpPr>
            <a:spLocks noGrp="1"/>
          </p:cNvSpPr>
          <p:nvPr>
            <p:ph type="title"/>
          </p:nvPr>
        </p:nvSpPr>
        <p:spPr/>
        <p:txBody>
          <a:bodyPr/>
          <a:lstStyle/>
          <a:p>
            <a:r>
              <a:rPr lang="en-US" b="1" dirty="0"/>
              <a:t>Certification Recognition!</a:t>
            </a:r>
          </a:p>
        </p:txBody>
      </p:sp>
      <p:sp>
        <p:nvSpPr>
          <p:cNvPr id="6" name="Text Placeholder 5">
            <a:extLst>
              <a:ext uri="{FF2B5EF4-FFF2-40B4-BE49-F238E27FC236}">
                <a16:creationId xmlns:a16="http://schemas.microsoft.com/office/drawing/2014/main" id="{6211796C-7079-D41B-D576-F997293C22D4}"/>
              </a:ext>
            </a:extLst>
          </p:cNvPr>
          <p:cNvSpPr>
            <a:spLocks noGrp="1"/>
          </p:cNvSpPr>
          <p:nvPr>
            <p:ph type="body" sz="half" idx="2"/>
          </p:nvPr>
        </p:nvSpPr>
        <p:spPr/>
        <p:txBody>
          <a:bodyPr>
            <a:normAutofit lnSpcReduction="10000"/>
          </a:bodyPr>
          <a:lstStyle/>
          <a:p>
            <a:r>
              <a:rPr lang="en-US" sz="2800" b="1" dirty="0"/>
              <a:t>CEN, CPEN, TCRN, CFRN, CTRN, CBRN, FAEN, CCRN, OTHER</a:t>
            </a:r>
          </a:p>
          <a:p>
            <a:endParaRPr lang="en-US" sz="2800" b="1" dirty="0"/>
          </a:p>
          <a:p>
            <a:r>
              <a:rPr lang="en-US" sz="2800" b="1" dirty="0"/>
              <a:t>Student?</a:t>
            </a:r>
          </a:p>
          <a:p>
            <a:r>
              <a:rPr lang="en-US" sz="2800" b="1" dirty="0"/>
              <a:t>First Time Attendees?</a:t>
            </a:r>
          </a:p>
        </p:txBody>
      </p:sp>
    </p:spTree>
    <p:extLst>
      <p:ext uri="{BB962C8B-B14F-4D97-AF65-F5344CB8AC3E}">
        <p14:creationId xmlns:p14="http://schemas.microsoft.com/office/powerpoint/2010/main" val="2917459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59CC720-88BE-63B3-5D78-7B82007D4274}"/>
              </a:ext>
            </a:extLst>
          </p:cNvPr>
          <p:cNvSpPr txBox="1"/>
          <p:nvPr/>
        </p:nvSpPr>
        <p:spPr>
          <a:xfrm>
            <a:off x="233082" y="627795"/>
            <a:ext cx="5692589" cy="1569660"/>
          </a:xfrm>
          <a:prstGeom prst="rect">
            <a:avLst/>
          </a:prstGeom>
          <a:noFill/>
        </p:spPr>
        <p:txBody>
          <a:bodyPr wrap="square" rtlCol="0">
            <a:spAutoFit/>
          </a:bodyPr>
          <a:lstStyle/>
          <a:p>
            <a:pPr algn="ctr"/>
            <a:r>
              <a:rPr lang="en-US" sz="3200" b="1" dirty="0">
                <a:solidFill>
                  <a:schemeClr val="accent3"/>
                </a:solidFill>
              </a:rPr>
              <a:t>REVIEW of Meeting </a:t>
            </a:r>
          </a:p>
          <a:p>
            <a:pPr algn="ctr"/>
            <a:r>
              <a:rPr lang="en-US" sz="3200" b="1" dirty="0">
                <a:solidFill>
                  <a:schemeClr val="accent3"/>
                </a:solidFill>
              </a:rPr>
              <a:t>Minutes for APPROVAL</a:t>
            </a:r>
          </a:p>
          <a:p>
            <a:pPr algn="ctr"/>
            <a:endParaRPr lang="en-US" sz="3200" b="1" dirty="0">
              <a:solidFill>
                <a:schemeClr val="accent3"/>
              </a:solidFill>
            </a:endParaRPr>
          </a:p>
        </p:txBody>
      </p:sp>
      <p:pic>
        <p:nvPicPr>
          <p:cNvPr id="3" name="Picture 2">
            <a:extLst>
              <a:ext uri="{FF2B5EF4-FFF2-40B4-BE49-F238E27FC236}">
                <a16:creationId xmlns:a16="http://schemas.microsoft.com/office/drawing/2014/main" id="{DF0305AC-06FC-F3FD-BD97-75A669773924}"/>
              </a:ext>
            </a:extLst>
          </p:cNvPr>
          <p:cNvPicPr>
            <a:picLocks noChangeAspect="1"/>
          </p:cNvPicPr>
          <p:nvPr/>
        </p:nvPicPr>
        <p:blipFill>
          <a:blip r:embed="rId3"/>
          <a:stretch>
            <a:fillRect/>
          </a:stretch>
        </p:blipFill>
        <p:spPr>
          <a:xfrm>
            <a:off x="5677905" y="0"/>
            <a:ext cx="5238333" cy="6866181"/>
          </a:xfrm>
          <a:prstGeom prst="rect">
            <a:avLst/>
          </a:prstGeom>
        </p:spPr>
      </p:pic>
    </p:spTree>
    <p:extLst>
      <p:ext uri="{BB962C8B-B14F-4D97-AF65-F5344CB8AC3E}">
        <p14:creationId xmlns:p14="http://schemas.microsoft.com/office/powerpoint/2010/main" val="435195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2BB2F-2FF7-B979-898D-269F0402A91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475E3E2-E5B4-325F-6278-D10103D8D349}"/>
              </a:ext>
            </a:extLst>
          </p:cNvPr>
          <p:cNvSpPr txBox="1"/>
          <p:nvPr/>
        </p:nvSpPr>
        <p:spPr>
          <a:xfrm>
            <a:off x="233082" y="627795"/>
            <a:ext cx="5692589" cy="1569660"/>
          </a:xfrm>
          <a:prstGeom prst="rect">
            <a:avLst/>
          </a:prstGeom>
          <a:noFill/>
        </p:spPr>
        <p:txBody>
          <a:bodyPr wrap="square" rtlCol="0">
            <a:spAutoFit/>
          </a:bodyPr>
          <a:lstStyle/>
          <a:p>
            <a:pPr algn="ctr"/>
            <a:r>
              <a:rPr lang="en-US" sz="3200" b="1" dirty="0">
                <a:solidFill>
                  <a:schemeClr val="accent3"/>
                </a:solidFill>
              </a:rPr>
              <a:t>REVIEW of Meeting </a:t>
            </a:r>
          </a:p>
          <a:p>
            <a:pPr algn="ctr"/>
            <a:r>
              <a:rPr lang="en-US" sz="3200" b="1" dirty="0">
                <a:solidFill>
                  <a:schemeClr val="accent3"/>
                </a:solidFill>
              </a:rPr>
              <a:t>Minutes for APPROVAL</a:t>
            </a:r>
          </a:p>
          <a:p>
            <a:pPr algn="ctr"/>
            <a:endParaRPr lang="en-US" sz="3200" b="1" dirty="0">
              <a:solidFill>
                <a:schemeClr val="accent3"/>
              </a:solidFill>
            </a:endParaRPr>
          </a:p>
        </p:txBody>
      </p:sp>
      <p:pic>
        <p:nvPicPr>
          <p:cNvPr id="4" name="Picture 3">
            <a:extLst>
              <a:ext uri="{FF2B5EF4-FFF2-40B4-BE49-F238E27FC236}">
                <a16:creationId xmlns:a16="http://schemas.microsoft.com/office/drawing/2014/main" id="{FE31D8BA-9C63-FACC-1319-73F2FA3F1FE5}"/>
              </a:ext>
            </a:extLst>
          </p:cNvPr>
          <p:cNvPicPr>
            <a:picLocks noChangeAspect="1"/>
          </p:cNvPicPr>
          <p:nvPr/>
        </p:nvPicPr>
        <p:blipFill>
          <a:blip r:embed="rId3"/>
          <a:srcRect t="875" b="9098"/>
          <a:stretch>
            <a:fillRect/>
          </a:stretch>
        </p:blipFill>
        <p:spPr>
          <a:xfrm>
            <a:off x="5925671" y="545123"/>
            <a:ext cx="5574087" cy="6312877"/>
          </a:xfrm>
          <a:prstGeom prst="rect">
            <a:avLst/>
          </a:prstGeom>
        </p:spPr>
      </p:pic>
      <p:sp>
        <p:nvSpPr>
          <p:cNvPr id="2" name="TextBox 1">
            <a:extLst>
              <a:ext uri="{FF2B5EF4-FFF2-40B4-BE49-F238E27FC236}">
                <a16:creationId xmlns:a16="http://schemas.microsoft.com/office/drawing/2014/main" id="{D73D858F-F773-28D3-5960-7C02EF28C66C}"/>
              </a:ext>
            </a:extLst>
          </p:cNvPr>
          <p:cNvSpPr txBox="1"/>
          <p:nvPr/>
        </p:nvSpPr>
        <p:spPr>
          <a:xfrm>
            <a:off x="7570177" y="6216162"/>
            <a:ext cx="2655277" cy="369332"/>
          </a:xfrm>
          <a:prstGeom prst="rect">
            <a:avLst/>
          </a:prstGeom>
          <a:noFill/>
        </p:spPr>
        <p:txBody>
          <a:bodyPr wrap="square" rtlCol="0">
            <a:spAutoFit/>
          </a:bodyPr>
          <a:lstStyle/>
          <a:p>
            <a:r>
              <a:rPr lang="en-US" dirty="0">
                <a:solidFill>
                  <a:srgbClr val="FF0000"/>
                </a:solidFill>
              </a:rPr>
              <a:t>ADD ATTENDANCE</a:t>
            </a:r>
          </a:p>
        </p:txBody>
      </p:sp>
      <p:sp>
        <p:nvSpPr>
          <p:cNvPr id="3" name="TextBox 2">
            <a:extLst>
              <a:ext uri="{FF2B5EF4-FFF2-40B4-BE49-F238E27FC236}">
                <a16:creationId xmlns:a16="http://schemas.microsoft.com/office/drawing/2014/main" id="{A2386EB3-0869-9764-C5FC-B0BFA8C612A0}"/>
              </a:ext>
            </a:extLst>
          </p:cNvPr>
          <p:cNvSpPr txBox="1"/>
          <p:nvPr/>
        </p:nvSpPr>
        <p:spPr>
          <a:xfrm>
            <a:off x="509953" y="3332284"/>
            <a:ext cx="5064369" cy="923330"/>
          </a:xfrm>
          <a:prstGeom prst="rect">
            <a:avLst/>
          </a:prstGeom>
          <a:noFill/>
        </p:spPr>
        <p:txBody>
          <a:bodyPr wrap="square" rtlCol="0">
            <a:spAutoFit/>
          </a:bodyPr>
          <a:lstStyle/>
          <a:p>
            <a:r>
              <a:rPr lang="en-US" dirty="0"/>
              <a:t>Motion to approve the minutes as written? </a:t>
            </a:r>
          </a:p>
          <a:p>
            <a:endParaRPr lang="en-US" dirty="0"/>
          </a:p>
          <a:p>
            <a:r>
              <a:rPr lang="en-US" dirty="0"/>
              <a:t>Edits/Amendments?</a:t>
            </a:r>
          </a:p>
        </p:txBody>
      </p:sp>
    </p:spTree>
    <p:extLst>
      <p:ext uri="{BB962C8B-B14F-4D97-AF65-F5344CB8AC3E}">
        <p14:creationId xmlns:p14="http://schemas.microsoft.com/office/powerpoint/2010/main" val="1130487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AC2BEC-3C0C-4A2E-EFEC-12590B6601E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98BE193-E7EB-059D-29AF-12D44FBF2C2F}"/>
              </a:ext>
            </a:extLst>
          </p:cNvPr>
          <p:cNvSpPr/>
          <p:nvPr/>
        </p:nvSpPr>
        <p:spPr>
          <a:xfrm>
            <a:off x="-148769" y="-2"/>
            <a:ext cx="4943492" cy="6858000"/>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FA33327-35C8-FCB0-93AA-01B3503336BD}"/>
              </a:ext>
            </a:extLst>
          </p:cNvPr>
          <p:cNvSpPr txBox="1"/>
          <p:nvPr/>
        </p:nvSpPr>
        <p:spPr>
          <a:xfrm>
            <a:off x="140910" y="135525"/>
            <a:ext cx="4943492" cy="5180709"/>
          </a:xfrm>
          <a:prstGeom prst="rect">
            <a:avLst/>
          </a:prstGeom>
        </p:spPr>
        <p:txBody>
          <a:bodyPr vert="horz" lIns="91440" tIns="45720" rIns="91440" bIns="45720" rtlCol="0" anchor="t">
            <a:normAutofit/>
          </a:bodyPr>
          <a:lstStyle/>
          <a:p>
            <a:pPr defTabSz="914400">
              <a:lnSpc>
                <a:spcPct val="85000"/>
              </a:lnSpc>
              <a:spcBef>
                <a:spcPct val="0"/>
              </a:spcBef>
              <a:spcAft>
                <a:spcPts val="600"/>
              </a:spcAft>
            </a:pPr>
            <a:r>
              <a:rPr lang="en-US" sz="3600" b="1" cap="all" dirty="0">
                <a:solidFill>
                  <a:schemeClr val="bg2"/>
                </a:solidFill>
                <a:latin typeface="+mj-lt"/>
                <a:ea typeface="+mj-ea"/>
                <a:cs typeface="+mj-cs"/>
              </a:rPr>
              <a:t>NATIONAL </a:t>
            </a:r>
            <a:r>
              <a:rPr lang="en-US" sz="3600" b="1" cap="all" dirty="0">
                <a:solidFill>
                  <a:schemeClr val="bg1"/>
                </a:solidFill>
                <a:latin typeface="+mj-lt"/>
                <a:ea typeface="+mj-ea"/>
                <a:cs typeface="+mj-cs"/>
              </a:rPr>
              <a:t>UPDATES</a:t>
            </a:r>
          </a:p>
        </p:txBody>
      </p:sp>
      <p:pic>
        <p:nvPicPr>
          <p:cNvPr id="3" name="Picture 2">
            <a:extLst>
              <a:ext uri="{FF2B5EF4-FFF2-40B4-BE49-F238E27FC236}">
                <a16:creationId xmlns:a16="http://schemas.microsoft.com/office/drawing/2014/main" id="{D741E8C5-65D8-6673-2F97-AEF4FBEBA2D3}"/>
              </a:ext>
            </a:extLst>
          </p:cNvPr>
          <p:cNvPicPr>
            <a:picLocks noChangeAspect="1"/>
          </p:cNvPicPr>
          <p:nvPr/>
        </p:nvPicPr>
        <p:blipFill>
          <a:blip r:embed="rId3"/>
          <a:stretch>
            <a:fillRect/>
          </a:stretch>
        </p:blipFill>
        <p:spPr>
          <a:xfrm>
            <a:off x="4912689" y="135525"/>
            <a:ext cx="4609782" cy="4538233"/>
          </a:xfrm>
          <a:prstGeom prst="rect">
            <a:avLst/>
          </a:prstGeom>
        </p:spPr>
      </p:pic>
      <p:pic>
        <p:nvPicPr>
          <p:cNvPr id="5" name="Picture 4">
            <a:extLst>
              <a:ext uri="{FF2B5EF4-FFF2-40B4-BE49-F238E27FC236}">
                <a16:creationId xmlns:a16="http://schemas.microsoft.com/office/drawing/2014/main" id="{6F939A20-4A4C-0CDC-210B-5CCCBC162528}"/>
              </a:ext>
            </a:extLst>
          </p:cNvPr>
          <p:cNvPicPr>
            <a:picLocks noChangeAspect="1"/>
          </p:cNvPicPr>
          <p:nvPr/>
        </p:nvPicPr>
        <p:blipFill>
          <a:blip r:embed="rId4"/>
          <a:stretch>
            <a:fillRect/>
          </a:stretch>
        </p:blipFill>
        <p:spPr>
          <a:xfrm>
            <a:off x="51696" y="838646"/>
            <a:ext cx="4538911" cy="5180710"/>
          </a:xfrm>
          <a:prstGeom prst="rect">
            <a:avLst/>
          </a:prstGeom>
        </p:spPr>
      </p:pic>
      <p:pic>
        <p:nvPicPr>
          <p:cNvPr id="7" name="Picture 6">
            <a:extLst>
              <a:ext uri="{FF2B5EF4-FFF2-40B4-BE49-F238E27FC236}">
                <a16:creationId xmlns:a16="http://schemas.microsoft.com/office/drawing/2014/main" id="{44EA12FB-E140-3520-4581-558BAB7398C5}"/>
              </a:ext>
            </a:extLst>
          </p:cNvPr>
          <p:cNvPicPr>
            <a:picLocks noChangeAspect="1"/>
          </p:cNvPicPr>
          <p:nvPr/>
        </p:nvPicPr>
        <p:blipFill>
          <a:blip r:embed="rId5"/>
          <a:stretch>
            <a:fillRect/>
          </a:stretch>
        </p:blipFill>
        <p:spPr>
          <a:xfrm>
            <a:off x="5224829" y="3586611"/>
            <a:ext cx="6023937" cy="3133841"/>
          </a:xfrm>
          <a:prstGeom prst="rect">
            <a:avLst/>
          </a:prstGeom>
        </p:spPr>
      </p:pic>
    </p:spTree>
    <p:extLst>
      <p:ext uri="{BB962C8B-B14F-4D97-AF65-F5344CB8AC3E}">
        <p14:creationId xmlns:p14="http://schemas.microsoft.com/office/powerpoint/2010/main" val="1875245381"/>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B5A909-0EA8-9EB1-9282-5114BD5824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A287B091-2EEC-5AA0-03FA-EE7A99515C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152400"/>
            <a:ext cx="12192000" cy="6858000"/>
          </a:xfrm>
          <a:prstGeom prst="rect">
            <a:avLst/>
          </a:prstGeom>
        </p:spPr>
      </p:pic>
    </p:spTree>
    <p:extLst>
      <p:ext uri="{BB962C8B-B14F-4D97-AF65-F5344CB8AC3E}">
        <p14:creationId xmlns:p14="http://schemas.microsoft.com/office/powerpoint/2010/main" val="2214387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37C456-A6DA-4DEE-A3FB-4EC3058FD0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00B2AC-C335-4100-B8B3-2D9F49A7290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19D1F84C-D1FD-4B1B-9CFD-8E0D96AC4DF2}">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Ion Boardroom</Template>
  <TotalTime>735</TotalTime>
  <Words>1831</Words>
  <Application>Microsoft Office PowerPoint</Application>
  <PresentationFormat>Widescreen</PresentationFormat>
  <Paragraphs>213</Paragraphs>
  <Slides>24</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Aptos</vt:lpstr>
      <vt:lpstr>Aptos Display</vt:lpstr>
      <vt:lpstr>Arial</vt:lpstr>
      <vt:lpstr>Calibri</vt:lpstr>
      <vt:lpstr>Wingdings</vt:lpstr>
      <vt:lpstr>Wingdings 3</vt:lpstr>
      <vt:lpstr>Ion Boardroom</vt:lpstr>
      <vt:lpstr>Tarrant County ENA June 2, 2026</vt:lpstr>
      <vt:lpstr>Dinner provided by  Texas Health Willow Park</vt:lpstr>
      <vt:lpstr>PowerPoint Presentation</vt:lpstr>
      <vt:lpstr>Agenda  Business Meeting</vt:lpstr>
      <vt:lpstr>Certification Recognition!</vt:lpstr>
      <vt:lpstr>PowerPoint Presentation</vt:lpstr>
      <vt:lpstr>PowerPoint Presentation</vt:lpstr>
      <vt:lpstr>PowerPoint Presentation</vt:lpstr>
      <vt:lpstr>PowerPoint Presentation</vt:lpstr>
      <vt:lpstr>PowerPoint Presentation</vt:lpstr>
      <vt:lpstr>PowerPoint Presentation</vt:lpstr>
      <vt:lpstr>Questions &amp; Conversation</vt:lpstr>
      <vt:lpstr>PowerPoint Presentation</vt:lpstr>
      <vt:lpstr>PowerPoint Presentation</vt:lpstr>
      <vt:lpstr>OFFICER REPORTS</vt:lpstr>
      <vt:lpstr>Membership Report Susan Raven</vt:lpstr>
      <vt:lpstr>Education report Pat Yancey</vt:lpstr>
      <vt:lpstr>QSIP report Nancy McEntire</vt:lpstr>
      <vt:lpstr>Fundraising Barry Hudson</vt:lpstr>
      <vt:lpstr>Media  Kris Powell</vt:lpstr>
      <vt:lpstr>Open forum</vt:lpstr>
      <vt:lpstr>Thank you</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Tarrant County ena April 1, 2025 Texas health Willow park</dc:title>
  <dc:creator>Larry Lookingbill</dc:creator>
  <cp:lastModifiedBy>Turnbow, Colyn E</cp:lastModifiedBy>
  <cp:revision>25</cp:revision>
  <dcterms:created xsi:type="dcterms:W3CDTF">2025-03-04T19:14:26Z</dcterms:created>
  <dcterms:modified xsi:type="dcterms:W3CDTF">2026-06-03T02:18:12Z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