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56" r:id="rId2"/>
    <p:sldId id="258" r:id="rId3"/>
    <p:sldId id="259" r:id="rId4"/>
    <p:sldId id="261" r:id="rId5"/>
    <p:sldId id="271" r:id="rId6"/>
    <p:sldId id="287" r:id="rId7"/>
    <p:sldId id="289" r:id="rId8"/>
    <p:sldId id="314" r:id="rId9"/>
    <p:sldId id="262" r:id="rId10"/>
    <p:sldId id="288" r:id="rId11"/>
    <p:sldId id="263" r:id="rId12"/>
    <p:sldId id="290" r:id="rId13"/>
    <p:sldId id="265" r:id="rId14"/>
    <p:sldId id="264" r:id="rId15"/>
    <p:sldId id="269" r:id="rId16"/>
    <p:sldId id="267" r:id="rId17"/>
    <p:sldId id="272" r:id="rId18"/>
    <p:sldId id="280" r:id="rId19"/>
  </p:sldIdLst>
  <p:sldSz cx="9144000" cy="5143500" type="screen16x9"/>
  <p:notesSz cx="6858000" cy="9144000"/>
  <p:embeddedFontLst>
    <p:embeddedFont>
      <p:font typeface="Baskerville Old Face" panose="02020602080505020303" pitchFamily="18" charset="0"/>
      <p:regular r:id="rId21"/>
    </p:embeddedFont>
    <p:embeddedFont>
      <p:font typeface="Bookman Old Style" panose="02050604050505020204" pitchFamily="18" charset="0"/>
      <p:regular r:id="rId22"/>
      <p:bold r:id="rId23"/>
      <p:italic r:id="rId24"/>
      <p:boldItalic r:id="rId25"/>
    </p:embeddedFont>
    <p:embeddedFont>
      <p:font typeface="Copperplate Gothic Bold" panose="020E0705020206020404" pitchFamily="34" charset="0"/>
      <p:regular r:id="rId26"/>
    </p:embeddedFont>
    <p:embeddedFont>
      <p:font typeface="Nixie One" panose="020B0604020202020204" charset="0"/>
      <p:regular r:id="rId27"/>
    </p:embeddedFont>
    <p:embeddedFont>
      <p:font typeface="Varela Round" panose="020B0604020202020204" charset="-79"/>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91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1" autoAdjust="0"/>
    <p:restoredTop sz="94729"/>
  </p:normalViewPr>
  <p:slideViewPr>
    <p:cSldViewPr snapToGrid="0">
      <p:cViewPr varScale="1">
        <p:scale>
          <a:sx n="90" d="100"/>
          <a:sy n="90" d="100"/>
        </p:scale>
        <p:origin x="8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3" name="Google Shape;13;p2"/>
          <p:cNvSpPr/>
          <p:nvPr/>
        </p:nvSpPr>
        <p:spPr>
          <a:xfrm>
            <a:off x="267550" y="-88675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52750" y="3465100"/>
            <a:ext cx="2284200" cy="22842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6550" y="4217275"/>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3975" y="695900"/>
            <a:ext cx="871500" cy="8715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2175" y="2933250"/>
            <a:ext cx="1177500" cy="11775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50075" y="708300"/>
            <a:ext cx="846600" cy="846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6"/>
        <p:cNvGrpSpPr/>
        <p:nvPr/>
      </p:nvGrpSpPr>
      <p:grpSpPr>
        <a:xfrm>
          <a:off x="0" y="0"/>
          <a:ext cx="0" cy="0"/>
          <a:chOff x="0" y="0"/>
          <a:chExt cx="0" cy="0"/>
        </a:xfrm>
      </p:grpSpPr>
      <p:sp>
        <p:nvSpPr>
          <p:cNvPr id="27" name="Google Shape;27;p3"/>
          <p:cNvSpPr/>
          <p:nvPr/>
        </p:nvSpPr>
        <p:spPr>
          <a:xfrm>
            <a:off x="3058200" y="-2954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a:spLocks noGrp="1"/>
          </p:cNvSpPr>
          <p:nvPr>
            <p:ph type="ctrTitle"/>
          </p:nvPr>
        </p:nvSpPr>
        <p:spPr>
          <a:xfrm>
            <a:off x="1773750" y="2421550"/>
            <a:ext cx="55965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9" name="Google Shape;29;p3"/>
          <p:cNvSpPr txBox="1">
            <a:spLocks noGrp="1"/>
          </p:cNvSpPr>
          <p:nvPr>
            <p:ph type="subTitle" idx="1"/>
          </p:nvPr>
        </p:nvSpPr>
        <p:spPr>
          <a:xfrm>
            <a:off x="1773750" y="3449654"/>
            <a:ext cx="55965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3000" b="1">
                <a:solidFill>
                  <a:srgbClr val="A1BECC"/>
                </a:solidFill>
              </a:defRPr>
            </a:lvl2pPr>
            <a:lvl3pPr lvl="2" algn="ctr" rtl="0">
              <a:spcBef>
                <a:spcPts val="0"/>
              </a:spcBef>
              <a:spcAft>
                <a:spcPts val="0"/>
              </a:spcAft>
              <a:buClr>
                <a:srgbClr val="A1BECC"/>
              </a:buClr>
              <a:buSzPts val="3000"/>
              <a:buNone/>
              <a:defRPr sz="3000" b="1">
                <a:solidFill>
                  <a:srgbClr val="A1BECC"/>
                </a:solidFill>
              </a:defRPr>
            </a:lvl3pPr>
            <a:lvl4pPr lvl="3" algn="ctr" rtl="0">
              <a:spcBef>
                <a:spcPts val="0"/>
              </a:spcBef>
              <a:spcAft>
                <a:spcPts val="0"/>
              </a:spcAft>
              <a:buClr>
                <a:srgbClr val="A1BECC"/>
              </a:buClr>
              <a:buSzPts val="3000"/>
              <a:buNone/>
              <a:defRPr sz="3000" b="1">
                <a:solidFill>
                  <a:srgbClr val="A1BECC"/>
                </a:solidFill>
              </a:defRPr>
            </a:lvl4pPr>
            <a:lvl5pPr lvl="4" algn="ctr" rtl="0">
              <a:spcBef>
                <a:spcPts val="0"/>
              </a:spcBef>
              <a:spcAft>
                <a:spcPts val="0"/>
              </a:spcAft>
              <a:buClr>
                <a:srgbClr val="A1BECC"/>
              </a:buClr>
              <a:buSzPts val="3000"/>
              <a:buNone/>
              <a:defRPr sz="3000" b="1">
                <a:solidFill>
                  <a:srgbClr val="A1BECC"/>
                </a:solidFill>
              </a:defRPr>
            </a:lvl5pPr>
            <a:lvl6pPr lvl="5" algn="ctr" rtl="0">
              <a:spcBef>
                <a:spcPts val="0"/>
              </a:spcBef>
              <a:spcAft>
                <a:spcPts val="0"/>
              </a:spcAft>
              <a:buClr>
                <a:srgbClr val="A1BECC"/>
              </a:buClr>
              <a:buSzPts val="3000"/>
              <a:buNone/>
              <a:defRPr sz="3000" b="1">
                <a:solidFill>
                  <a:srgbClr val="A1BECC"/>
                </a:solidFill>
              </a:defRPr>
            </a:lvl6pPr>
            <a:lvl7pPr lvl="6" algn="ctr" rtl="0">
              <a:spcBef>
                <a:spcPts val="0"/>
              </a:spcBef>
              <a:spcAft>
                <a:spcPts val="0"/>
              </a:spcAft>
              <a:buClr>
                <a:srgbClr val="A1BECC"/>
              </a:buClr>
              <a:buSzPts val="3000"/>
              <a:buNone/>
              <a:defRPr sz="3000" b="1">
                <a:solidFill>
                  <a:srgbClr val="A1BECC"/>
                </a:solidFill>
              </a:defRPr>
            </a:lvl7pPr>
            <a:lvl8pPr lvl="7" algn="ctr" rtl="0">
              <a:spcBef>
                <a:spcPts val="0"/>
              </a:spcBef>
              <a:spcAft>
                <a:spcPts val="0"/>
              </a:spcAft>
              <a:buClr>
                <a:srgbClr val="A1BECC"/>
              </a:buClr>
              <a:buSzPts val="3000"/>
              <a:buNone/>
              <a:defRPr sz="3000" b="1">
                <a:solidFill>
                  <a:srgbClr val="A1BECC"/>
                </a:solidFill>
              </a:defRPr>
            </a:lvl8pPr>
            <a:lvl9pPr lvl="8" algn="ctr" rtl="0">
              <a:spcBef>
                <a:spcPts val="0"/>
              </a:spcBef>
              <a:spcAft>
                <a:spcPts val="0"/>
              </a:spcAft>
              <a:buClr>
                <a:srgbClr val="A1BECC"/>
              </a:buClr>
              <a:buSzPts val="3000"/>
              <a:buNone/>
              <a:defRPr sz="3000" b="1">
                <a:solidFill>
                  <a:srgbClr val="A1BECC"/>
                </a:solidFill>
              </a:defRPr>
            </a:lvl9pPr>
          </a:lstStyle>
          <a:p>
            <a:endParaRPr/>
          </a:p>
        </p:txBody>
      </p:sp>
      <p:sp>
        <p:nvSpPr>
          <p:cNvPr id="30" name="Google Shape;30;p3"/>
          <p:cNvSpPr/>
          <p:nvPr/>
        </p:nvSpPr>
        <p:spPr>
          <a:xfrm>
            <a:off x="1414538" y="3988225"/>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7630150" y="2469625"/>
            <a:ext cx="2347200" cy="2347200"/>
          </a:xfrm>
          <a:prstGeom prst="donut">
            <a:avLst>
              <a:gd name="adj" fmla="val 29778"/>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76550" y="1139200"/>
            <a:ext cx="978600" cy="978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7240275" y="4662700"/>
            <a:ext cx="657600" cy="6576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31175" y="-571700"/>
            <a:ext cx="2284200" cy="2284200"/>
          </a:xfrm>
          <a:prstGeom prst="donut">
            <a:avLst>
              <a:gd name="adj" fmla="val 11909"/>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7507625" y="917475"/>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065925" y="-295450"/>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417200" y="20526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80500" y="4023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46046" y="3365546"/>
            <a:ext cx="456000" cy="456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7072325" y="4494725"/>
            <a:ext cx="993600" cy="9933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370250" y="780100"/>
            <a:ext cx="932400" cy="9324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80500" y="3300000"/>
            <a:ext cx="586800" cy="5868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7733375" y="467300"/>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98175" y="-204700"/>
            <a:ext cx="1550100" cy="15501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column + image">
  <p:cSld name="TITLE_AND_BODY_1">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5" name="Google Shape;85;p6"/>
          <p:cNvSpPr/>
          <p:nvPr/>
        </p:nvSpPr>
        <p:spPr>
          <a:xfrm>
            <a:off x="580275" y="751950"/>
            <a:ext cx="3639600" cy="3639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95650" y="-356450"/>
            <a:ext cx="1057800" cy="105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2836600" y="179825"/>
            <a:ext cx="978600" cy="978600"/>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5975" y="3692750"/>
            <a:ext cx="1019400" cy="10194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1485375" y="4559750"/>
            <a:ext cx="361500" cy="361500"/>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2364800" y="346950"/>
            <a:ext cx="274200" cy="2739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72600" y="-533400"/>
            <a:ext cx="1411800" cy="1411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899000" y="242225"/>
            <a:ext cx="853800" cy="853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061150" y="142950"/>
            <a:ext cx="538500" cy="5382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2935875"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8" name="Google Shape;98;p7"/>
          <p:cNvSpPr txBox="1">
            <a:spLocks noGrp="1"/>
          </p:cNvSpPr>
          <p:nvPr>
            <p:ph type="body" idx="2"/>
          </p:nvPr>
        </p:nvSpPr>
        <p:spPr>
          <a:xfrm>
            <a:off x="5650849"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9" name="Google Shape;99;p7"/>
          <p:cNvSpPr/>
          <p:nvPr/>
        </p:nvSpPr>
        <p:spPr>
          <a:xfrm>
            <a:off x="-358950" y="2194400"/>
            <a:ext cx="2347200" cy="2347200"/>
          </a:xfrm>
          <a:prstGeom prst="donut">
            <a:avLst>
              <a:gd name="adj" fmla="val 36789"/>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198450" y="-321125"/>
            <a:ext cx="978600" cy="9786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98450" y="420475"/>
            <a:ext cx="657600" cy="657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1177051" y="657475"/>
            <a:ext cx="846900" cy="846900"/>
          </a:xfrm>
          <a:prstGeom prst="donut">
            <a:avLst>
              <a:gd name="adj" fmla="val 22275"/>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87650" y="4142300"/>
            <a:ext cx="1207800" cy="12078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153675" y="4799600"/>
            <a:ext cx="550500" cy="550500"/>
          </a:xfrm>
          <a:prstGeom prst="donut">
            <a:avLst>
              <a:gd name="adj" fmla="val 18606"/>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1172525" y="1696950"/>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7844250" y="6192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7515500" y="-72500"/>
            <a:ext cx="397500" cy="3975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8651500" y="1030850"/>
            <a:ext cx="304800" cy="304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8097900" y="167450"/>
            <a:ext cx="741600" cy="741600"/>
          </a:xfrm>
          <a:prstGeom prst="donut">
            <a:avLst>
              <a:gd name="adj" fmla="val 8064"/>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8394750" y="15043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05625" y="2347725"/>
            <a:ext cx="2040600" cy="2040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05125" y="-214450"/>
            <a:ext cx="765300" cy="7653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8532600" y="911950"/>
            <a:ext cx="542700" cy="5427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5"/>
        <p:cNvGrpSpPr/>
        <p:nvPr/>
      </p:nvGrpSpPr>
      <p:grpSpPr>
        <a:xfrm>
          <a:off x="0" y="0"/>
          <a:ext cx="0" cy="0"/>
          <a:chOff x="0" y="0"/>
          <a:chExt cx="0" cy="0"/>
        </a:xfrm>
      </p:grpSpPr>
      <p:sp>
        <p:nvSpPr>
          <p:cNvPr id="116" name="Google Shape;116;p8"/>
          <p:cNvSpPr/>
          <p:nvPr/>
        </p:nvSpPr>
        <p:spPr>
          <a:xfrm>
            <a:off x="8638525" y="14726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2935875"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19" name="Google Shape;119;p8"/>
          <p:cNvSpPr txBox="1">
            <a:spLocks noGrp="1"/>
          </p:cNvSpPr>
          <p:nvPr>
            <p:ph type="body" idx="2"/>
          </p:nvPr>
        </p:nvSpPr>
        <p:spPr>
          <a:xfrm>
            <a:off x="4723373"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0" name="Google Shape;120;p8"/>
          <p:cNvSpPr txBox="1">
            <a:spLocks noGrp="1"/>
          </p:cNvSpPr>
          <p:nvPr>
            <p:ph type="body" idx="3"/>
          </p:nvPr>
        </p:nvSpPr>
        <p:spPr>
          <a:xfrm>
            <a:off x="6510871"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1" name="Google Shape;121;p8"/>
          <p:cNvSpPr/>
          <p:nvPr/>
        </p:nvSpPr>
        <p:spPr>
          <a:xfrm>
            <a:off x="1016475" y="2981600"/>
            <a:ext cx="440400" cy="4404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68725" y="3346150"/>
            <a:ext cx="819600" cy="819600"/>
          </a:xfrm>
          <a:prstGeom prst="ellipse">
            <a:avLst/>
          </a:prstGeom>
          <a:noFill/>
          <a:ln w="9525" cap="flat" cmpd="sng">
            <a:solidFill>
              <a:srgbClr val="00D1C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361475" y="140725"/>
            <a:ext cx="862800" cy="863400"/>
          </a:xfrm>
          <a:prstGeom prst="donut">
            <a:avLst>
              <a:gd name="adj" fmla="val 43200"/>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438125" y="3422000"/>
            <a:ext cx="1062000" cy="1062000"/>
          </a:xfrm>
          <a:prstGeom prst="donut">
            <a:avLst>
              <a:gd name="adj" fmla="val 990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059425" y="1112475"/>
            <a:ext cx="304800" cy="304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8723500" y="27022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8546800" y="608625"/>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8211275" y="1152650"/>
            <a:ext cx="397500" cy="3975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7599600" y="-27525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9033775" y="1867850"/>
            <a:ext cx="188100" cy="1881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480225" y="243625"/>
            <a:ext cx="2347200" cy="2347200"/>
          </a:xfrm>
          <a:prstGeom prst="donut">
            <a:avLst>
              <a:gd name="adj" fmla="val 21094"/>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1016475" y="4091700"/>
            <a:ext cx="1207800" cy="120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204075" y="927925"/>
            <a:ext cx="978600" cy="9786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280688" y="366915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180500" y="4023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246046" y="3213146"/>
            <a:ext cx="456000" cy="456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71500" y="3038600"/>
            <a:ext cx="804900" cy="8049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1280700" y="1608475"/>
            <a:ext cx="1043400" cy="1044000"/>
          </a:xfrm>
          <a:prstGeom prst="donut">
            <a:avLst>
              <a:gd name="adj" fmla="val 43200"/>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1640475" y="-201875"/>
            <a:ext cx="750300" cy="7503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480225" y="243625"/>
            <a:ext cx="2347200" cy="2347200"/>
          </a:xfrm>
          <a:prstGeom prst="donut">
            <a:avLst>
              <a:gd name="adj" fmla="val 6129"/>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222975" y="500875"/>
            <a:ext cx="1832700" cy="1832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1280700" y="3950125"/>
            <a:ext cx="750300" cy="7503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7913000" y="60022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8703400" y="1608475"/>
            <a:ext cx="287100" cy="287100"/>
          </a:xfrm>
          <a:prstGeom prst="donut">
            <a:avLst>
              <a:gd name="adj" fmla="val 18608"/>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8809377" y="886439"/>
            <a:ext cx="416400" cy="4164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8118000" y="-244550"/>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7813725" y="3127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8646900" y="723963"/>
            <a:ext cx="741600" cy="7416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38988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panose="02000503080000020004"/>
              <a:buNone/>
              <a:defRPr sz="1800">
                <a:solidFill>
                  <a:srgbClr val="617A86"/>
                </a:solidFill>
                <a:latin typeface="Nixie One" panose="02000503080000020004"/>
                <a:ea typeface="Nixie One" panose="02000503080000020004"/>
                <a:cs typeface="Nixie One" panose="02000503080000020004"/>
                <a:sym typeface="Nixie One" panose="02000503080000020004"/>
              </a:defRPr>
            </a:lvl1pPr>
            <a:lvl2pPr lvl="1">
              <a:spcBef>
                <a:spcPts val="0"/>
              </a:spcBef>
              <a:spcAft>
                <a:spcPts val="0"/>
              </a:spcAft>
              <a:buClr>
                <a:srgbClr val="617A86"/>
              </a:buClr>
              <a:buSzPts val="1800"/>
              <a:buFont typeface="Nixie One" panose="02000503080000020004"/>
              <a:buNone/>
              <a:defRPr sz="1800">
                <a:solidFill>
                  <a:srgbClr val="617A86"/>
                </a:solidFill>
                <a:latin typeface="Nixie One" panose="02000503080000020004"/>
                <a:ea typeface="Nixie One" panose="02000503080000020004"/>
                <a:cs typeface="Nixie One" panose="02000503080000020004"/>
                <a:sym typeface="Nixie One" panose="02000503080000020004"/>
              </a:defRPr>
            </a:lvl2pPr>
            <a:lvl3pPr lvl="2">
              <a:spcBef>
                <a:spcPts val="0"/>
              </a:spcBef>
              <a:spcAft>
                <a:spcPts val="0"/>
              </a:spcAft>
              <a:buClr>
                <a:srgbClr val="617A86"/>
              </a:buClr>
              <a:buSzPts val="1800"/>
              <a:buFont typeface="Nixie One" panose="02000503080000020004"/>
              <a:buNone/>
              <a:defRPr sz="1800">
                <a:solidFill>
                  <a:srgbClr val="617A86"/>
                </a:solidFill>
                <a:latin typeface="Nixie One" panose="02000503080000020004"/>
                <a:ea typeface="Nixie One" panose="02000503080000020004"/>
                <a:cs typeface="Nixie One" panose="02000503080000020004"/>
                <a:sym typeface="Nixie One" panose="02000503080000020004"/>
              </a:defRPr>
            </a:lvl3pPr>
            <a:lvl4pPr lvl="3">
              <a:spcBef>
                <a:spcPts val="0"/>
              </a:spcBef>
              <a:spcAft>
                <a:spcPts val="0"/>
              </a:spcAft>
              <a:buClr>
                <a:srgbClr val="617A86"/>
              </a:buClr>
              <a:buSzPts val="1800"/>
              <a:buFont typeface="Nixie One" panose="02000503080000020004"/>
              <a:buNone/>
              <a:defRPr sz="1800">
                <a:solidFill>
                  <a:srgbClr val="617A86"/>
                </a:solidFill>
                <a:latin typeface="Nixie One" panose="02000503080000020004"/>
                <a:ea typeface="Nixie One" panose="02000503080000020004"/>
                <a:cs typeface="Nixie One" panose="02000503080000020004"/>
                <a:sym typeface="Nixie One" panose="02000503080000020004"/>
              </a:defRPr>
            </a:lvl4pPr>
            <a:lvl5pPr lvl="4">
              <a:spcBef>
                <a:spcPts val="0"/>
              </a:spcBef>
              <a:spcAft>
                <a:spcPts val="0"/>
              </a:spcAft>
              <a:buClr>
                <a:srgbClr val="617A86"/>
              </a:buClr>
              <a:buSzPts val="1800"/>
              <a:buFont typeface="Nixie One" panose="02000503080000020004"/>
              <a:buNone/>
              <a:defRPr sz="1800">
                <a:solidFill>
                  <a:srgbClr val="617A86"/>
                </a:solidFill>
                <a:latin typeface="Nixie One" panose="02000503080000020004"/>
                <a:ea typeface="Nixie One" panose="02000503080000020004"/>
                <a:cs typeface="Nixie One" panose="02000503080000020004"/>
                <a:sym typeface="Nixie One" panose="02000503080000020004"/>
              </a:defRPr>
            </a:lvl5pPr>
            <a:lvl6pPr lvl="5">
              <a:spcBef>
                <a:spcPts val="0"/>
              </a:spcBef>
              <a:spcAft>
                <a:spcPts val="0"/>
              </a:spcAft>
              <a:buClr>
                <a:srgbClr val="617A86"/>
              </a:buClr>
              <a:buSzPts val="1800"/>
              <a:buFont typeface="Nixie One" panose="02000503080000020004"/>
              <a:buNone/>
              <a:defRPr sz="1800">
                <a:solidFill>
                  <a:srgbClr val="617A86"/>
                </a:solidFill>
                <a:latin typeface="Nixie One" panose="02000503080000020004"/>
                <a:ea typeface="Nixie One" panose="02000503080000020004"/>
                <a:cs typeface="Nixie One" panose="02000503080000020004"/>
                <a:sym typeface="Nixie One" panose="02000503080000020004"/>
              </a:defRPr>
            </a:lvl6pPr>
            <a:lvl7pPr lvl="6">
              <a:spcBef>
                <a:spcPts val="0"/>
              </a:spcBef>
              <a:spcAft>
                <a:spcPts val="0"/>
              </a:spcAft>
              <a:buClr>
                <a:srgbClr val="617A86"/>
              </a:buClr>
              <a:buSzPts val="1800"/>
              <a:buFont typeface="Nixie One" panose="02000503080000020004"/>
              <a:buNone/>
              <a:defRPr sz="1800">
                <a:solidFill>
                  <a:srgbClr val="617A86"/>
                </a:solidFill>
                <a:latin typeface="Nixie One" panose="02000503080000020004"/>
                <a:ea typeface="Nixie One" panose="02000503080000020004"/>
                <a:cs typeface="Nixie One" panose="02000503080000020004"/>
                <a:sym typeface="Nixie One" panose="02000503080000020004"/>
              </a:defRPr>
            </a:lvl7pPr>
            <a:lvl8pPr lvl="7">
              <a:spcBef>
                <a:spcPts val="0"/>
              </a:spcBef>
              <a:spcAft>
                <a:spcPts val="0"/>
              </a:spcAft>
              <a:buClr>
                <a:srgbClr val="617A86"/>
              </a:buClr>
              <a:buSzPts val="1800"/>
              <a:buFont typeface="Nixie One" panose="02000503080000020004"/>
              <a:buNone/>
              <a:defRPr sz="1800">
                <a:solidFill>
                  <a:srgbClr val="617A86"/>
                </a:solidFill>
                <a:latin typeface="Nixie One" panose="02000503080000020004"/>
                <a:ea typeface="Nixie One" panose="02000503080000020004"/>
                <a:cs typeface="Nixie One" panose="02000503080000020004"/>
                <a:sym typeface="Nixie One" panose="02000503080000020004"/>
              </a:defRPr>
            </a:lvl8pPr>
            <a:lvl9pPr lvl="8">
              <a:spcBef>
                <a:spcPts val="0"/>
              </a:spcBef>
              <a:spcAft>
                <a:spcPts val="0"/>
              </a:spcAft>
              <a:buClr>
                <a:srgbClr val="617A86"/>
              </a:buClr>
              <a:buSzPts val="1800"/>
              <a:buFont typeface="Nixie One" panose="02000503080000020004"/>
              <a:buNone/>
              <a:defRPr sz="1800">
                <a:solidFill>
                  <a:srgbClr val="617A86"/>
                </a:solidFill>
                <a:latin typeface="Nixie One" panose="02000503080000020004"/>
                <a:ea typeface="Nixie One" panose="02000503080000020004"/>
                <a:cs typeface="Nixie One" panose="02000503080000020004"/>
                <a:sym typeface="Nixie One" panose="02000503080000020004"/>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panose="00000500000000000000"/>
              <a:buChar char="◎"/>
              <a:defRPr sz="2400">
                <a:solidFill>
                  <a:srgbClr val="617A86"/>
                </a:solidFill>
                <a:latin typeface="Varela Round" panose="00000500000000000000"/>
                <a:ea typeface="Varela Round" panose="00000500000000000000"/>
                <a:cs typeface="Varela Round" panose="00000500000000000000"/>
                <a:sym typeface="Varela Round" panose="00000500000000000000"/>
              </a:defRPr>
            </a:lvl1pPr>
            <a:lvl2pPr marL="914400" lvl="1" indent="-381000">
              <a:spcBef>
                <a:spcPts val="0"/>
              </a:spcBef>
              <a:spcAft>
                <a:spcPts val="0"/>
              </a:spcAft>
              <a:buClr>
                <a:srgbClr val="A1BECC"/>
              </a:buClr>
              <a:buSzPts val="2400"/>
              <a:buFont typeface="Varela Round" panose="00000500000000000000"/>
              <a:buChar char="◉"/>
              <a:defRPr sz="2400">
                <a:solidFill>
                  <a:srgbClr val="617A86"/>
                </a:solidFill>
                <a:latin typeface="Varela Round" panose="00000500000000000000"/>
                <a:ea typeface="Varela Round" panose="00000500000000000000"/>
                <a:cs typeface="Varela Round" panose="00000500000000000000"/>
                <a:sym typeface="Varela Round" panose="00000500000000000000"/>
              </a:defRPr>
            </a:lvl2pPr>
            <a:lvl3pPr marL="1371600" lvl="2" indent="-381000">
              <a:spcBef>
                <a:spcPts val="0"/>
              </a:spcBef>
              <a:spcAft>
                <a:spcPts val="0"/>
              </a:spcAft>
              <a:buClr>
                <a:srgbClr val="A1BECC"/>
              </a:buClr>
              <a:buSzPts val="2400"/>
              <a:buFont typeface="Varela Round" panose="00000500000000000000"/>
              <a:buChar char="￮"/>
              <a:defRPr sz="2400">
                <a:solidFill>
                  <a:srgbClr val="617A86"/>
                </a:solidFill>
                <a:latin typeface="Varela Round" panose="00000500000000000000"/>
                <a:ea typeface="Varela Round" panose="00000500000000000000"/>
                <a:cs typeface="Varela Round" panose="00000500000000000000"/>
                <a:sym typeface="Varela Round" panose="00000500000000000000"/>
              </a:defRPr>
            </a:lvl3pPr>
            <a:lvl4pPr marL="1828800" lvl="3" indent="-381000">
              <a:spcBef>
                <a:spcPts val="0"/>
              </a:spcBef>
              <a:spcAft>
                <a:spcPts val="0"/>
              </a:spcAft>
              <a:buClr>
                <a:srgbClr val="A1BECC"/>
              </a:buClr>
              <a:buSzPts val="2400"/>
              <a:buFont typeface="Varela Round" panose="00000500000000000000"/>
              <a:buChar char="●"/>
              <a:defRPr sz="2400">
                <a:solidFill>
                  <a:srgbClr val="617A86"/>
                </a:solidFill>
                <a:latin typeface="Varela Round" panose="00000500000000000000"/>
                <a:ea typeface="Varela Round" panose="00000500000000000000"/>
                <a:cs typeface="Varela Round" panose="00000500000000000000"/>
                <a:sym typeface="Varela Round" panose="00000500000000000000"/>
              </a:defRPr>
            </a:lvl4pPr>
            <a:lvl5pPr marL="2286000" lvl="4" indent="-381000">
              <a:spcBef>
                <a:spcPts val="0"/>
              </a:spcBef>
              <a:spcAft>
                <a:spcPts val="0"/>
              </a:spcAft>
              <a:buClr>
                <a:srgbClr val="A1BECC"/>
              </a:buClr>
              <a:buSzPts val="2400"/>
              <a:buFont typeface="Varela Round" panose="00000500000000000000"/>
              <a:buChar char="○"/>
              <a:defRPr sz="2400">
                <a:solidFill>
                  <a:srgbClr val="617A86"/>
                </a:solidFill>
                <a:latin typeface="Varela Round" panose="00000500000000000000"/>
                <a:ea typeface="Varela Round" panose="00000500000000000000"/>
                <a:cs typeface="Varela Round" panose="00000500000000000000"/>
                <a:sym typeface="Varela Round" panose="00000500000000000000"/>
              </a:defRPr>
            </a:lvl5pPr>
            <a:lvl6pPr marL="2743200" lvl="5" indent="-381000">
              <a:spcBef>
                <a:spcPts val="0"/>
              </a:spcBef>
              <a:spcAft>
                <a:spcPts val="0"/>
              </a:spcAft>
              <a:buClr>
                <a:srgbClr val="A1BECC"/>
              </a:buClr>
              <a:buSzPts val="2400"/>
              <a:buFont typeface="Varela Round" panose="00000500000000000000"/>
              <a:buChar char="■"/>
              <a:defRPr sz="2400">
                <a:solidFill>
                  <a:srgbClr val="617A86"/>
                </a:solidFill>
                <a:latin typeface="Varela Round" panose="00000500000000000000"/>
                <a:ea typeface="Varela Round" panose="00000500000000000000"/>
                <a:cs typeface="Varela Round" panose="00000500000000000000"/>
                <a:sym typeface="Varela Round" panose="00000500000000000000"/>
              </a:defRPr>
            </a:lvl6pPr>
            <a:lvl7pPr marL="3200400" lvl="6" indent="-381000">
              <a:spcBef>
                <a:spcPts val="0"/>
              </a:spcBef>
              <a:spcAft>
                <a:spcPts val="0"/>
              </a:spcAft>
              <a:buClr>
                <a:srgbClr val="A1BECC"/>
              </a:buClr>
              <a:buSzPts val="2400"/>
              <a:buFont typeface="Varela Round" panose="00000500000000000000"/>
              <a:buChar char="●"/>
              <a:defRPr sz="2400">
                <a:solidFill>
                  <a:srgbClr val="617A86"/>
                </a:solidFill>
                <a:latin typeface="Varela Round" panose="00000500000000000000"/>
                <a:ea typeface="Varela Round" panose="00000500000000000000"/>
                <a:cs typeface="Varela Round" panose="00000500000000000000"/>
                <a:sym typeface="Varela Round" panose="00000500000000000000"/>
              </a:defRPr>
            </a:lvl7pPr>
            <a:lvl8pPr marL="3657600" lvl="7" indent="-381000">
              <a:spcBef>
                <a:spcPts val="0"/>
              </a:spcBef>
              <a:spcAft>
                <a:spcPts val="0"/>
              </a:spcAft>
              <a:buClr>
                <a:srgbClr val="A1BECC"/>
              </a:buClr>
              <a:buSzPts val="2400"/>
              <a:buFont typeface="Varela Round" panose="00000500000000000000"/>
              <a:buChar char="○"/>
              <a:defRPr sz="2400">
                <a:solidFill>
                  <a:srgbClr val="617A86"/>
                </a:solidFill>
                <a:latin typeface="Varela Round" panose="00000500000000000000"/>
                <a:ea typeface="Varela Round" panose="00000500000000000000"/>
                <a:cs typeface="Varela Round" panose="00000500000000000000"/>
                <a:sym typeface="Varela Round" panose="00000500000000000000"/>
              </a:defRPr>
            </a:lvl8pPr>
            <a:lvl9pPr marL="4114800" lvl="8" indent="-381000">
              <a:spcBef>
                <a:spcPts val="0"/>
              </a:spcBef>
              <a:spcAft>
                <a:spcPts val="0"/>
              </a:spcAft>
              <a:buClr>
                <a:srgbClr val="A1BECC"/>
              </a:buClr>
              <a:buSzPts val="2400"/>
              <a:buFont typeface="Varela Round" panose="00000500000000000000"/>
              <a:buChar char="■"/>
              <a:defRPr sz="2400">
                <a:solidFill>
                  <a:srgbClr val="617A86"/>
                </a:solidFill>
                <a:latin typeface="Varela Round" panose="00000500000000000000"/>
                <a:ea typeface="Varela Round" panose="00000500000000000000"/>
                <a:cs typeface="Varela Round" panose="00000500000000000000"/>
                <a:sym typeface="Varela Round" panose="00000500000000000000"/>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panose="02000503080000020004"/>
                <a:ea typeface="Nixie One" panose="02000503080000020004"/>
                <a:cs typeface="Nixie One" panose="02000503080000020004"/>
                <a:sym typeface="Nixie One" panose="02000503080000020004"/>
              </a:defRPr>
            </a:lvl1pPr>
            <a:lvl2pPr lvl="1" algn="r">
              <a:buNone/>
              <a:defRPr sz="1200">
                <a:solidFill>
                  <a:srgbClr val="A1BECC"/>
                </a:solidFill>
                <a:latin typeface="Nixie One" panose="02000503080000020004"/>
                <a:ea typeface="Nixie One" panose="02000503080000020004"/>
                <a:cs typeface="Nixie One" panose="02000503080000020004"/>
                <a:sym typeface="Nixie One" panose="02000503080000020004"/>
              </a:defRPr>
            </a:lvl2pPr>
            <a:lvl3pPr lvl="2" algn="r">
              <a:buNone/>
              <a:defRPr sz="1200">
                <a:solidFill>
                  <a:srgbClr val="A1BECC"/>
                </a:solidFill>
                <a:latin typeface="Nixie One" panose="02000503080000020004"/>
                <a:ea typeface="Nixie One" panose="02000503080000020004"/>
                <a:cs typeface="Nixie One" panose="02000503080000020004"/>
                <a:sym typeface="Nixie One" panose="02000503080000020004"/>
              </a:defRPr>
            </a:lvl3pPr>
            <a:lvl4pPr lvl="3" algn="r">
              <a:buNone/>
              <a:defRPr sz="1200">
                <a:solidFill>
                  <a:srgbClr val="A1BECC"/>
                </a:solidFill>
                <a:latin typeface="Nixie One" panose="02000503080000020004"/>
                <a:ea typeface="Nixie One" panose="02000503080000020004"/>
                <a:cs typeface="Nixie One" panose="02000503080000020004"/>
                <a:sym typeface="Nixie One" panose="02000503080000020004"/>
              </a:defRPr>
            </a:lvl4pPr>
            <a:lvl5pPr lvl="4" algn="r">
              <a:buNone/>
              <a:defRPr sz="1200">
                <a:solidFill>
                  <a:srgbClr val="A1BECC"/>
                </a:solidFill>
                <a:latin typeface="Nixie One" panose="02000503080000020004"/>
                <a:ea typeface="Nixie One" panose="02000503080000020004"/>
                <a:cs typeface="Nixie One" panose="02000503080000020004"/>
                <a:sym typeface="Nixie One" panose="02000503080000020004"/>
              </a:defRPr>
            </a:lvl5pPr>
            <a:lvl6pPr lvl="5" algn="r">
              <a:buNone/>
              <a:defRPr sz="1200">
                <a:solidFill>
                  <a:srgbClr val="A1BECC"/>
                </a:solidFill>
                <a:latin typeface="Nixie One" panose="02000503080000020004"/>
                <a:ea typeface="Nixie One" panose="02000503080000020004"/>
                <a:cs typeface="Nixie One" panose="02000503080000020004"/>
                <a:sym typeface="Nixie One" panose="02000503080000020004"/>
              </a:defRPr>
            </a:lvl6pPr>
            <a:lvl7pPr lvl="6" algn="r">
              <a:buNone/>
              <a:defRPr sz="1200">
                <a:solidFill>
                  <a:srgbClr val="A1BECC"/>
                </a:solidFill>
                <a:latin typeface="Nixie One" panose="02000503080000020004"/>
                <a:ea typeface="Nixie One" panose="02000503080000020004"/>
                <a:cs typeface="Nixie One" panose="02000503080000020004"/>
                <a:sym typeface="Nixie One" panose="02000503080000020004"/>
              </a:defRPr>
            </a:lvl7pPr>
            <a:lvl8pPr lvl="7" algn="r">
              <a:buNone/>
              <a:defRPr sz="1200">
                <a:solidFill>
                  <a:srgbClr val="A1BECC"/>
                </a:solidFill>
                <a:latin typeface="Nixie One" panose="02000503080000020004"/>
                <a:ea typeface="Nixie One" panose="02000503080000020004"/>
                <a:cs typeface="Nixie One" panose="02000503080000020004"/>
                <a:sym typeface="Nixie One" panose="02000503080000020004"/>
              </a:defRPr>
            </a:lvl8pPr>
            <a:lvl9pPr lvl="8" algn="r">
              <a:buNone/>
              <a:defRPr sz="1200">
                <a:solidFill>
                  <a:srgbClr val="A1BECC"/>
                </a:solidFill>
                <a:latin typeface="Nixie One" panose="02000503080000020004"/>
                <a:ea typeface="Nixie One" panose="02000503080000020004"/>
                <a:cs typeface="Nixie One" panose="02000503080000020004"/>
                <a:sym typeface="Nixie One" panose="02000503080000020004"/>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oecs.org/en/oecs-yes" TargetMode="External"/><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nevisisland.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ctrTitle"/>
          </p:nvPr>
        </p:nvSpPr>
        <p:spPr>
          <a:xfrm>
            <a:off x="1286510" y="1501140"/>
            <a:ext cx="6708775" cy="2710180"/>
          </a:xfrm>
          <a:prstGeom prst="rect">
            <a:avLst/>
          </a:prstGeom>
        </p:spPr>
        <p:txBody>
          <a:bodyPr spcFirstLastPara="1" wrap="square" lIns="91425" tIns="91425" rIns="91425" bIns="91425" anchor="ctr" anchorCtr="0">
            <a:noAutofit/>
          </a:bodyPr>
          <a:lstStyle/>
          <a:p>
            <a:pPr lvl="0"/>
            <a:r>
              <a:rPr lang="en-US" b="1" dirty="0">
                <a:solidFill>
                  <a:schemeClr val="tx1"/>
                </a:solidFill>
              </a:rPr>
              <a:t>Caribbean American Women Association</a:t>
            </a:r>
            <a:br>
              <a:rPr lang="en-GB" b="1" dirty="0">
                <a:solidFill>
                  <a:schemeClr val="tx1"/>
                </a:solidFill>
              </a:rPr>
            </a:br>
            <a:br>
              <a:rPr lang="en-GB" b="1" dirty="0">
                <a:solidFill>
                  <a:schemeClr val="tx1"/>
                </a:solidFill>
              </a:rPr>
            </a:br>
            <a:r>
              <a:rPr lang="en-GB" sz="3600" b="1" dirty="0">
                <a:solidFill>
                  <a:schemeClr val="tx1"/>
                </a:solidFill>
              </a:rPr>
              <a:t>Chi</a:t>
            </a:r>
            <a:r>
              <a:rPr lang="en-US" sz="3600" b="1" dirty="0" err="1">
                <a:solidFill>
                  <a:schemeClr val="tx1"/>
                </a:solidFill>
              </a:rPr>
              <a:t>ld</a:t>
            </a:r>
            <a:r>
              <a:rPr lang="en-US" sz="3600" b="1" dirty="0">
                <a:solidFill>
                  <a:schemeClr val="tx1"/>
                </a:solidFill>
              </a:rPr>
              <a:t> Neglect in Primary Education</a:t>
            </a:r>
            <a:endParaRPr sz="3600" b="1" dirty="0">
              <a:solidFill>
                <a:schemeClr val="tx1"/>
              </a:solidFil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28"/>
          <p:cNvSpPr txBox="1">
            <a:spLocks noGrp="1"/>
          </p:cNvSpPr>
          <p:nvPr>
            <p:ph type="subTitle" idx="4294967295"/>
          </p:nvPr>
        </p:nvSpPr>
        <p:spPr>
          <a:xfrm>
            <a:off x="920700" y="184459"/>
            <a:ext cx="7772400" cy="784800"/>
          </a:xfrm>
          <a:prstGeom prst="rect">
            <a:avLst/>
          </a:prstGeom>
        </p:spPr>
        <p:txBody>
          <a:bodyPr spcFirstLastPara="1" wrap="square" lIns="91425" tIns="91425" rIns="91425" bIns="91425" anchor="t" anchorCtr="0">
            <a:noAutofit/>
          </a:bodyPr>
          <a:lstStyle/>
          <a:p>
            <a:pPr marL="76200" indent="0" algn="ctr">
              <a:buNone/>
            </a:pPr>
            <a:r>
              <a:rPr lang="en-US" dirty="0">
                <a:solidFill>
                  <a:schemeClr val="tx1"/>
                </a:solidFill>
              </a:rPr>
              <a:t>Structure of Schools</a:t>
            </a:r>
            <a:endParaRPr lang="en-US" dirty="0">
              <a:solidFill>
                <a:schemeClr val="tx1"/>
              </a:solidFill>
              <a:latin typeface="Bookman Old Style" panose="02050604050505020204" pitchFamily="18" charset="0"/>
            </a:endParaRPr>
          </a:p>
        </p:txBody>
      </p:sp>
      <p:sp>
        <p:nvSpPr>
          <p:cNvPr id="350" name="Google Shape;350;p28"/>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10</a:t>
            </a:fld>
            <a:endParaRPr lang="en-GB"/>
          </a:p>
        </p:txBody>
      </p:sp>
      <p:sp>
        <p:nvSpPr>
          <p:cNvPr id="2" name="TextBox 1"/>
          <p:cNvSpPr txBox="1"/>
          <p:nvPr/>
        </p:nvSpPr>
        <p:spPr>
          <a:xfrm>
            <a:off x="1434633" y="996751"/>
            <a:ext cx="6404774" cy="34317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Baskerville Old Face" panose="02020602080505020303" pitchFamily="18" charset="0"/>
                <a:cs typeface="Varela Round" panose="00000500000000000000" charset="-79"/>
              </a:rPr>
              <a:t>Each School has seven grades (KG – Grade 6) with students are ages 5 – 12 years</a:t>
            </a:r>
          </a:p>
          <a:p>
            <a:pPr marL="285750" indent="-285750">
              <a:lnSpc>
                <a:spcPct val="150000"/>
              </a:lnSpc>
              <a:buFont typeface="Arial" panose="020B0604020202020204" pitchFamily="34" charset="0"/>
              <a:buChar char="•"/>
            </a:pPr>
            <a:r>
              <a:rPr lang="en-US" dirty="0">
                <a:latin typeface="Baskerville Old Face" panose="02020602080505020303" pitchFamily="18" charset="0"/>
                <a:cs typeface="Varela Round" panose="00000500000000000000" charset="-79"/>
              </a:rPr>
              <a:t>In larger schools, there are multiple classes in a specific Grade</a:t>
            </a:r>
          </a:p>
          <a:p>
            <a:pPr marL="285750" indent="-285750">
              <a:lnSpc>
                <a:spcPct val="150000"/>
              </a:lnSpc>
              <a:buFont typeface="Arial" panose="020B0604020202020204" pitchFamily="34" charset="0"/>
              <a:buChar char="•"/>
            </a:pPr>
            <a:r>
              <a:rPr lang="en-US" dirty="0">
                <a:latin typeface="Baskerville Old Face" panose="02020602080505020303" pitchFamily="18" charset="0"/>
                <a:cs typeface="Varela Round" panose="00000500000000000000" charset="-79"/>
              </a:rPr>
              <a:t>In smaller schools like mine, we have one class per Grade level </a:t>
            </a:r>
          </a:p>
          <a:p>
            <a:pPr marL="285750" indent="-285750">
              <a:lnSpc>
                <a:spcPct val="150000"/>
              </a:lnSpc>
              <a:buFont typeface="Arial" panose="020B0604020202020204" pitchFamily="34" charset="0"/>
              <a:buChar char="•"/>
            </a:pPr>
            <a:r>
              <a:rPr lang="en-US" dirty="0">
                <a:latin typeface="Baskerville Old Face" panose="02020602080505020303" pitchFamily="18" charset="0"/>
                <a:cs typeface="Varela Round" panose="00000500000000000000" charset="-79"/>
              </a:rPr>
              <a:t>On average, there are 15 – 20 students in a class in larger schools</a:t>
            </a:r>
          </a:p>
          <a:p>
            <a:pPr marL="285750" indent="-285750">
              <a:lnSpc>
                <a:spcPct val="150000"/>
              </a:lnSpc>
              <a:buFont typeface="Arial" panose="020B0604020202020204" pitchFamily="34" charset="0"/>
              <a:buChar char="•"/>
            </a:pPr>
            <a:r>
              <a:rPr lang="en-US" dirty="0">
                <a:latin typeface="Baskerville Old Face" panose="02020602080505020303" pitchFamily="18" charset="0"/>
                <a:cs typeface="Varela Round" panose="00000500000000000000" charset="-79"/>
              </a:rPr>
              <a:t>In smaller schools, most of the Grades have less than 15 students per grade. There are some exceptions. </a:t>
            </a:r>
          </a:p>
          <a:p>
            <a:pPr marL="285750" indent="-285750">
              <a:lnSpc>
                <a:spcPct val="150000"/>
              </a:lnSpc>
              <a:buFont typeface="Arial" panose="020B0604020202020204" pitchFamily="34" charset="0"/>
              <a:buChar char="•"/>
            </a:pPr>
            <a:r>
              <a:rPr lang="en-US" dirty="0">
                <a:latin typeface="Baskerville Old Face" panose="02020602080505020303" pitchFamily="18" charset="0"/>
                <a:cs typeface="Varela Round" panose="00000500000000000000" charset="-79"/>
              </a:rPr>
              <a:t>Each class has one assigned teacher. (There are no assistant teachers) </a:t>
            </a:r>
          </a:p>
          <a:p>
            <a:pPr marL="285750" indent="-285750">
              <a:lnSpc>
                <a:spcPct val="150000"/>
              </a:lnSpc>
              <a:buFont typeface="Arial" panose="020B0604020202020204" pitchFamily="34" charset="0"/>
              <a:buChar char="•"/>
            </a:pPr>
            <a:r>
              <a:rPr lang="en-US" dirty="0">
                <a:latin typeface="Baskerville Old Face" panose="02020602080505020303" pitchFamily="18" charset="0"/>
                <a:cs typeface="Varela Round" panose="00000500000000000000" charset="-79"/>
              </a:rPr>
              <a:t>There are Instructors for Physical Education, Library, Computer, HFLE and Reading (if available). </a:t>
            </a: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0"/>
          <p:cNvSpPr txBox="1">
            <a:spLocks noGrp="1"/>
          </p:cNvSpPr>
          <p:nvPr>
            <p:ph type="body" idx="1"/>
          </p:nvPr>
        </p:nvSpPr>
        <p:spPr>
          <a:xfrm>
            <a:off x="2022764" y="883800"/>
            <a:ext cx="5957453" cy="3375900"/>
          </a:xfrm>
          <a:prstGeom prst="rect">
            <a:avLst/>
          </a:prstGeom>
        </p:spPr>
        <p:txBody>
          <a:bodyPr spcFirstLastPara="1" wrap="square" lIns="91425" tIns="91425" rIns="91425" bIns="91425" anchor="t" anchorCtr="0">
            <a:noAutofit/>
          </a:bodyPr>
          <a:lstStyle/>
          <a:p>
            <a:pPr marL="0" indent="0">
              <a:buNone/>
            </a:pPr>
            <a:r>
              <a:rPr lang="en-US" sz="1400" dirty="0">
                <a:solidFill>
                  <a:schemeClr val="tx1"/>
                </a:solidFill>
                <a:latin typeface="Baskerville Old Face" panose="02020602080505020303" pitchFamily="18" charset="0"/>
              </a:rPr>
              <a:t>There is no reference to Child Neglect in the Education Act 2005, which schools in Nevis are governed by. </a:t>
            </a:r>
          </a:p>
          <a:p>
            <a:pPr marL="0" indent="0">
              <a:buNone/>
            </a:pPr>
            <a:endParaRPr lang="en-US" sz="1400" dirty="0">
              <a:solidFill>
                <a:schemeClr val="tx1"/>
              </a:solidFill>
              <a:latin typeface="Baskerville Old Face" panose="02020602080505020303" pitchFamily="18" charset="0"/>
            </a:endParaRPr>
          </a:p>
          <a:p>
            <a:pPr marL="0" indent="0">
              <a:buNone/>
            </a:pPr>
            <a:r>
              <a:rPr lang="en-US" sz="1400" b="1" dirty="0">
                <a:solidFill>
                  <a:schemeClr val="tx1"/>
                </a:solidFill>
                <a:latin typeface="Baskerville Old Face" panose="02020602080505020303" pitchFamily="18" charset="0"/>
              </a:rPr>
              <a:t>Children (Care and Adoption) Act, 2013</a:t>
            </a:r>
            <a:r>
              <a:rPr lang="en-US" sz="1400" dirty="0">
                <a:solidFill>
                  <a:schemeClr val="tx1"/>
                </a:solidFill>
                <a:latin typeface="Baskerville Old Face" panose="02020602080505020303" pitchFamily="18" charset="0"/>
              </a:rPr>
              <a:t> - </a:t>
            </a:r>
            <a:r>
              <a:rPr sz="1400" dirty="0">
                <a:solidFill>
                  <a:schemeClr val="tx1"/>
                </a:solidFill>
                <a:latin typeface="Baskerville Old Face" panose="02020602080505020303" pitchFamily="18" charset="0"/>
              </a:rPr>
              <a:t> “neglect of a child” means the failure of a parent of the child to</a:t>
            </a:r>
            <a:r>
              <a:rPr lang="en-US" sz="1400" dirty="0">
                <a:solidFill>
                  <a:schemeClr val="tx1"/>
                </a:solidFill>
                <a:latin typeface="Baskerville Old Face" panose="02020602080505020303" pitchFamily="18" charset="0"/>
              </a:rPr>
              <a:t> </a:t>
            </a:r>
            <a:r>
              <a:rPr sz="1400" dirty="0">
                <a:solidFill>
                  <a:schemeClr val="tx1"/>
                </a:solidFill>
                <a:latin typeface="Baskerville Old Face" panose="02020602080505020303" pitchFamily="18" charset="0"/>
              </a:rPr>
              <a:t>provide the child with adequate care and guidance or other acts or omission by the parent</a:t>
            </a:r>
            <a:r>
              <a:rPr lang="en-US" sz="1400" dirty="0">
                <a:solidFill>
                  <a:schemeClr val="tx1"/>
                </a:solidFill>
                <a:latin typeface="Baskerville Old Face" panose="02020602080505020303" pitchFamily="18" charset="0"/>
              </a:rPr>
              <a:t> </a:t>
            </a:r>
            <a:r>
              <a:rPr sz="1400" dirty="0">
                <a:solidFill>
                  <a:schemeClr val="tx1"/>
                </a:solidFill>
                <a:latin typeface="Baskerville Old Face" panose="02020602080505020303" pitchFamily="18" charset="0"/>
              </a:rPr>
              <a:t>with respect to a child that are inappropriate for the child or likely to be harmful to the child.</a:t>
            </a:r>
          </a:p>
          <a:p>
            <a:pPr marL="0" lvl="0" indent="0">
              <a:buNone/>
            </a:pPr>
            <a:endParaRPr lang="en-US" sz="1400" dirty="0">
              <a:solidFill>
                <a:schemeClr val="tx1"/>
              </a:solidFill>
              <a:latin typeface="Baskerville Old Face" panose="02020602080505020303" pitchFamily="18" charset="0"/>
            </a:endParaRPr>
          </a:p>
          <a:p>
            <a:pPr marL="0" lvl="0" indent="0">
              <a:buNone/>
            </a:pPr>
            <a:r>
              <a:rPr lang="en-US" sz="1400" b="1" dirty="0">
                <a:solidFill>
                  <a:schemeClr val="tx1"/>
                </a:solidFill>
                <a:latin typeface="Baskerville Old Face" panose="02020602080505020303" pitchFamily="18" charset="0"/>
              </a:rPr>
              <a:t>Probation and Child Welfare Board Act</a:t>
            </a:r>
            <a:r>
              <a:rPr lang="en-US" sz="1400" dirty="0">
                <a:solidFill>
                  <a:schemeClr val="tx1"/>
                </a:solidFill>
                <a:latin typeface="Baskerville Old Face" panose="02020602080505020303" pitchFamily="18" charset="0"/>
              </a:rPr>
              <a:t> - lists ‘neglect’ as a part of their definition of Child Abuse. </a:t>
            </a:r>
          </a:p>
        </p:txBody>
      </p:sp>
      <p:sp>
        <p:nvSpPr>
          <p:cNvPr id="256" name="Google Shape;256;p20"/>
          <p:cNvSpPr txBox="1">
            <a:spLocks noGrp="1"/>
          </p:cNvSpPr>
          <p:nvPr>
            <p:ph type="title"/>
          </p:nvPr>
        </p:nvSpPr>
        <p:spPr>
          <a:xfrm>
            <a:off x="2132311" y="353290"/>
            <a:ext cx="5275500" cy="39329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solidFill>
                  <a:schemeClr val="tx1"/>
                </a:solidFill>
              </a:rPr>
              <a:t>Child Neglect</a:t>
            </a:r>
            <a:endParaRPr b="1" dirty="0">
              <a:solidFill>
                <a:schemeClr val="tx1"/>
              </a:solidFill>
            </a:endParaRPr>
          </a:p>
        </p:txBody>
      </p:sp>
      <p:sp>
        <p:nvSpPr>
          <p:cNvPr id="258" name="Google Shape;258;p20"/>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t>11</a:t>
            </a:fld>
            <a:endParaRPr lang="en-GB"/>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0"/>
          <p:cNvSpPr txBox="1">
            <a:spLocks noGrp="1"/>
          </p:cNvSpPr>
          <p:nvPr>
            <p:ph type="body" idx="1"/>
          </p:nvPr>
        </p:nvSpPr>
        <p:spPr>
          <a:xfrm>
            <a:off x="2022764" y="883800"/>
            <a:ext cx="5957453" cy="3375900"/>
          </a:xfrm>
          <a:prstGeom prst="rect">
            <a:avLst/>
          </a:prstGeom>
        </p:spPr>
        <p:txBody>
          <a:bodyPr spcFirstLastPara="1" wrap="square" lIns="91425" tIns="91425" rIns="91425" bIns="91425" anchor="t" anchorCtr="0">
            <a:noAutofit/>
          </a:bodyPr>
          <a:lstStyle/>
          <a:p>
            <a:pPr lvl="0" fontAlgn="base"/>
            <a:r>
              <a:rPr lang="en-US" sz="1500" b="1" dirty="0">
                <a:solidFill>
                  <a:schemeClr val="tx1"/>
                </a:solidFill>
                <a:latin typeface="Baskerville Old Face" panose="02020602080505020303" pitchFamily="18" charset="0"/>
              </a:rPr>
              <a:t>Educational neglect</a:t>
            </a:r>
            <a:r>
              <a:rPr lang="en-US" sz="1500" dirty="0">
                <a:solidFill>
                  <a:schemeClr val="tx1"/>
                </a:solidFill>
                <a:latin typeface="Baskerville Old Face" panose="02020602080505020303" pitchFamily="18" charset="0"/>
              </a:rPr>
              <a:t>: Failing to </a:t>
            </a:r>
            <a:r>
              <a:rPr lang="en-US" sz="1500" dirty="0" err="1">
                <a:solidFill>
                  <a:schemeClr val="tx1"/>
                </a:solidFill>
                <a:latin typeface="Baskerville Old Face" panose="02020602080505020303" pitchFamily="18" charset="0"/>
              </a:rPr>
              <a:t>enroll</a:t>
            </a:r>
            <a:r>
              <a:rPr lang="en-US" sz="1500" dirty="0">
                <a:solidFill>
                  <a:schemeClr val="tx1"/>
                </a:solidFill>
                <a:latin typeface="Baskerville Old Face" panose="02020602080505020303" pitchFamily="18" charset="0"/>
              </a:rPr>
              <a:t> a child in school, allowing a child to repeatedly skip school, or ignoring a child’s special education needs</a:t>
            </a:r>
          </a:p>
          <a:p>
            <a:pPr lvl="0" fontAlgn="base"/>
            <a:r>
              <a:rPr lang="en-US" sz="1500" b="1" dirty="0">
                <a:solidFill>
                  <a:schemeClr val="tx1"/>
                </a:solidFill>
                <a:latin typeface="Baskerville Old Face" panose="02020602080505020303" pitchFamily="18" charset="0"/>
              </a:rPr>
              <a:t>Emotional neglect</a:t>
            </a:r>
            <a:r>
              <a:rPr lang="en-US" sz="1500" dirty="0">
                <a:solidFill>
                  <a:schemeClr val="tx1"/>
                </a:solidFill>
                <a:latin typeface="Baskerville Old Face" panose="02020602080505020303" pitchFamily="18" charset="0"/>
              </a:rPr>
              <a:t>: Exposing a child to domestic violence or substance misuse, or not providing affection or emotional support</a:t>
            </a:r>
          </a:p>
          <a:p>
            <a:pPr lvl="0" fontAlgn="base"/>
            <a:r>
              <a:rPr lang="en-US" sz="1500" b="1" dirty="0">
                <a:solidFill>
                  <a:schemeClr val="tx1"/>
                </a:solidFill>
                <a:latin typeface="Baskerville Old Face" panose="02020602080505020303" pitchFamily="18" charset="0"/>
              </a:rPr>
              <a:t>Inadequate supervision</a:t>
            </a:r>
            <a:r>
              <a:rPr lang="en-US" sz="1500" dirty="0">
                <a:solidFill>
                  <a:schemeClr val="tx1"/>
                </a:solidFill>
                <a:latin typeface="Baskerville Old Face" panose="02020602080505020303" pitchFamily="18" charset="0"/>
              </a:rPr>
              <a:t>: Leaving a child who can’t care for themself home alone, not protecting a child from safety hazards, or leaving the child with inadequate caregivers</a:t>
            </a:r>
          </a:p>
          <a:p>
            <a:pPr lvl="0" fontAlgn="base"/>
            <a:r>
              <a:rPr lang="en-US" sz="1500" b="1" dirty="0">
                <a:solidFill>
                  <a:schemeClr val="tx1"/>
                </a:solidFill>
                <a:latin typeface="Baskerville Old Face" panose="02020602080505020303" pitchFamily="18" charset="0"/>
              </a:rPr>
              <a:t>Medical neglect</a:t>
            </a:r>
            <a:r>
              <a:rPr lang="en-US" sz="1500" dirty="0">
                <a:solidFill>
                  <a:schemeClr val="tx1"/>
                </a:solidFill>
                <a:latin typeface="Baskerville Old Face" panose="02020602080505020303" pitchFamily="18" charset="0"/>
              </a:rPr>
              <a:t>: Denying or delaying necessary or recommended medical treatment</a:t>
            </a:r>
          </a:p>
          <a:p>
            <a:pPr lvl="0" fontAlgn="base"/>
            <a:r>
              <a:rPr lang="en-US" sz="1500" b="1" dirty="0">
                <a:solidFill>
                  <a:schemeClr val="tx1"/>
                </a:solidFill>
                <a:latin typeface="Baskerville Old Face" panose="02020602080505020303" pitchFamily="18" charset="0"/>
              </a:rPr>
              <a:t>Physical neglect</a:t>
            </a:r>
            <a:r>
              <a:rPr lang="en-US" sz="1500" dirty="0">
                <a:solidFill>
                  <a:schemeClr val="tx1"/>
                </a:solidFill>
                <a:latin typeface="Baskerville Old Face" panose="02020602080505020303" pitchFamily="18" charset="0"/>
              </a:rPr>
              <a:t>: Failing to care for a child’s basic needs like hygiene, clothing, nutrition, or shelter, or abandoning a child</a:t>
            </a:r>
          </a:p>
          <a:p>
            <a:pPr marL="0" lvl="0" indent="0">
              <a:buNone/>
            </a:pPr>
            <a:endParaRPr sz="1400" dirty="0">
              <a:solidFill>
                <a:schemeClr val="tx1"/>
              </a:solidFill>
              <a:latin typeface="Baskerville Old Face" panose="02020602080505020303" pitchFamily="18" charset="0"/>
            </a:endParaRPr>
          </a:p>
        </p:txBody>
      </p:sp>
      <p:sp>
        <p:nvSpPr>
          <p:cNvPr id="256" name="Google Shape;256;p20"/>
          <p:cNvSpPr txBox="1">
            <a:spLocks noGrp="1"/>
          </p:cNvSpPr>
          <p:nvPr>
            <p:ph type="title"/>
          </p:nvPr>
        </p:nvSpPr>
        <p:spPr>
          <a:xfrm>
            <a:off x="2132311" y="353290"/>
            <a:ext cx="5275500" cy="39329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solidFill>
                  <a:schemeClr val="tx1"/>
                </a:solidFill>
              </a:rPr>
              <a:t>Child Neglect Types</a:t>
            </a:r>
            <a:endParaRPr b="1" dirty="0">
              <a:solidFill>
                <a:schemeClr val="tx1"/>
              </a:solidFill>
            </a:endParaRPr>
          </a:p>
        </p:txBody>
      </p:sp>
      <p:sp>
        <p:nvSpPr>
          <p:cNvPr id="258" name="Google Shape;258;p20"/>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t>12</a:t>
            </a:fld>
            <a:endParaRPr lang="en-GB"/>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4135581" y="242453"/>
            <a:ext cx="3639600" cy="48184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tx1"/>
                </a:solidFill>
                <a:latin typeface="Bookman Old Style" panose="02050604050505020204" pitchFamily="18" charset="0"/>
              </a:rPr>
              <a:t>Dealing with Child Neglect</a:t>
            </a:r>
            <a:r>
              <a:rPr lang="en-GB" dirty="0">
                <a:solidFill>
                  <a:schemeClr val="tx1"/>
                </a:solidFill>
              </a:rPr>
              <a:t> </a:t>
            </a:r>
            <a:endParaRPr dirty="0">
              <a:solidFill>
                <a:schemeClr val="tx1"/>
              </a:solidFill>
            </a:endParaRPr>
          </a:p>
        </p:txBody>
      </p:sp>
      <p:sp>
        <p:nvSpPr>
          <p:cNvPr id="273" name="Google Shape;273;p22"/>
          <p:cNvSpPr txBox="1">
            <a:spLocks noGrp="1"/>
          </p:cNvSpPr>
          <p:nvPr>
            <p:ph type="body" idx="1"/>
          </p:nvPr>
        </p:nvSpPr>
        <p:spPr>
          <a:xfrm>
            <a:off x="4454237" y="927398"/>
            <a:ext cx="3639600" cy="3288703"/>
          </a:xfrm>
          <a:prstGeom prst="rect">
            <a:avLst/>
          </a:prstGeom>
        </p:spPr>
        <p:txBody>
          <a:bodyPr spcFirstLastPara="1" wrap="square" lIns="91425" tIns="91425" rIns="91425" bIns="91425" anchor="t" anchorCtr="0">
            <a:noAutofit/>
          </a:bodyPr>
          <a:lstStyle/>
          <a:p>
            <a:pPr marL="0" lvl="0" indent="0">
              <a:buNone/>
            </a:pPr>
            <a:r>
              <a:rPr lang="en-US" sz="1400" dirty="0">
                <a:solidFill>
                  <a:schemeClr val="tx1"/>
                </a:solidFill>
                <a:latin typeface="Bookman Old Style" panose="02050604050505020204" pitchFamily="18" charset="0"/>
              </a:rPr>
              <a:t>Schools do not directly proceed over issues of Child </a:t>
            </a:r>
            <a:r>
              <a:rPr lang="en-GB" sz="1400" dirty="0">
                <a:solidFill>
                  <a:schemeClr val="tx1"/>
                </a:solidFill>
                <a:latin typeface="Bookman Old Style" panose="02050604050505020204" pitchFamily="18" charset="0"/>
              </a:rPr>
              <a:t>Neglect. </a:t>
            </a:r>
          </a:p>
          <a:p>
            <a:pPr marL="0" lvl="0" indent="0">
              <a:buNone/>
            </a:pPr>
            <a:endParaRPr lang="en-GB" sz="1400" dirty="0">
              <a:solidFill>
                <a:schemeClr val="tx1"/>
              </a:solidFill>
              <a:latin typeface="Bookman Old Style" panose="02050604050505020204" pitchFamily="18" charset="0"/>
            </a:endParaRPr>
          </a:p>
          <a:p>
            <a:pPr marL="0" lvl="0" indent="0">
              <a:buNone/>
            </a:pPr>
            <a:r>
              <a:rPr lang="en-GB" sz="1400" dirty="0">
                <a:solidFill>
                  <a:schemeClr val="tx1"/>
                </a:solidFill>
                <a:latin typeface="Bookman Old Style" panose="02050604050505020204" pitchFamily="18" charset="0"/>
              </a:rPr>
              <a:t>Teac</a:t>
            </a:r>
            <a:r>
              <a:rPr lang="en-US" sz="1400" dirty="0">
                <a:solidFill>
                  <a:schemeClr val="tx1"/>
                </a:solidFill>
                <a:latin typeface="Bookman Old Style" panose="02050604050505020204" pitchFamily="18" charset="0"/>
              </a:rPr>
              <a:t>hers would report certain issues to the Principal and or Guidance Counsellor. They then report this information to Social Services. (Mandatory Reporters)</a:t>
            </a:r>
          </a:p>
          <a:p>
            <a:pPr marL="0" lvl="0" indent="0">
              <a:buNone/>
            </a:pPr>
            <a:endParaRPr lang="en-US" sz="1400" dirty="0">
              <a:solidFill>
                <a:schemeClr val="tx1"/>
              </a:solidFill>
              <a:latin typeface="Bookman Old Style" panose="02050604050505020204" pitchFamily="18" charset="0"/>
            </a:endParaRPr>
          </a:p>
          <a:p>
            <a:pPr marL="0" lvl="0" indent="0">
              <a:buNone/>
            </a:pPr>
            <a:r>
              <a:rPr lang="en-US" sz="1400" dirty="0">
                <a:solidFill>
                  <a:schemeClr val="tx1"/>
                </a:solidFill>
                <a:latin typeface="Bookman Old Style" panose="02050604050505020204" pitchFamily="18" charset="0"/>
              </a:rPr>
              <a:t>Social Services has legal permission to investigate and make decisions on what steps are taken in these instances.  </a:t>
            </a:r>
            <a:endParaRPr sz="1400" dirty="0"/>
          </a:p>
        </p:txBody>
      </p:sp>
      <p:sp>
        <p:nvSpPr>
          <p:cNvPr id="275" name="Google Shape;275;p22"/>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t>13</a:t>
            </a:fld>
            <a:endParaRPr lang="en-GB"/>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txBox="1">
            <a:spLocks noGrp="1"/>
          </p:cNvSpPr>
          <p:nvPr>
            <p:ph type="title"/>
          </p:nvPr>
        </p:nvSpPr>
        <p:spPr>
          <a:xfrm>
            <a:off x="2411893" y="200133"/>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b="1" dirty="0">
                <a:solidFill>
                  <a:schemeClr val="tx1"/>
                </a:solidFill>
              </a:rPr>
              <a:t>Caribbean Tren</a:t>
            </a:r>
            <a:r>
              <a:rPr lang="en-US" b="1" dirty="0">
                <a:solidFill>
                  <a:schemeClr val="tx1"/>
                </a:solidFill>
              </a:rPr>
              <a:t>ds – We have similar issues.</a:t>
            </a:r>
            <a:endParaRPr b="1" dirty="0">
              <a:solidFill>
                <a:schemeClr val="tx1"/>
              </a:solidFill>
            </a:endParaRPr>
          </a:p>
        </p:txBody>
      </p:sp>
      <p:sp>
        <p:nvSpPr>
          <p:cNvPr id="264" name="Google Shape;264;p21"/>
          <p:cNvSpPr txBox="1">
            <a:spLocks noGrp="1"/>
          </p:cNvSpPr>
          <p:nvPr>
            <p:ph type="body" idx="1"/>
          </p:nvPr>
        </p:nvSpPr>
        <p:spPr>
          <a:xfrm>
            <a:off x="2528455" y="860534"/>
            <a:ext cx="6262254" cy="3739175"/>
          </a:xfrm>
          <a:prstGeom prst="rect">
            <a:avLst/>
          </a:prstGeom>
        </p:spPr>
        <p:txBody>
          <a:bodyPr spcFirstLastPara="1" wrap="square" lIns="91425" tIns="91425" rIns="91425" bIns="91425" anchor="t" anchorCtr="0">
            <a:noAutofit/>
          </a:bodyPr>
          <a:lstStyle/>
          <a:p>
            <a:pPr marL="139700" indent="0">
              <a:buNone/>
            </a:pPr>
            <a:r>
              <a:rPr lang="en-US" b="1" dirty="0">
                <a:solidFill>
                  <a:schemeClr val="tx1"/>
                </a:solidFill>
                <a:latin typeface="Baskerville Old Face" panose="02020602080505020303" pitchFamily="18" charset="0"/>
              </a:rPr>
              <a:t>The OECS Youth Empowerment Strategy (OECS YES)</a:t>
            </a:r>
            <a:endParaRPr lang="en-US" dirty="0">
              <a:solidFill>
                <a:schemeClr val="tx1"/>
              </a:solidFill>
              <a:latin typeface="Baskerville Old Face" panose="02020602080505020303" pitchFamily="18" charset="0"/>
            </a:endParaRPr>
          </a:p>
          <a:p>
            <a:r>
              <a:rPr lang="en-US" dirty="0">
                <a:solidFill>
                  <a:schemeClr val="tx1"/>
                </a:solidFill>
                <a:latin typeface="Baskerville Old Face" panose="02020602080505020303" pitchFamily="18" charset="0"/>
              </a:rPr>
              <a:t>The OECS Commission, through the Human and Social Development Unit, established this programme to ensure that youth are given the opportunity to engage in a national dialogue to shape the future they will inherit. </a:t>
            </a:r>
          </a:p>
          <a:p>
            <a:pPr marL="139700" indent="0">
              <a:buNone/>
            </a:pPr>
            <a:endParaRPr lang="en-US" dirty="0">
              <a:solidFill>
                <a:schemeClr val="tx1"/>
              </a:solidFill>
              <a:latin typeface="Baskerville Old Face" panose="02020602080505020303" pitchFamily="18" charset="0"/>
            </a:endParaRPr>
          </a:p>
          <a:p>
            <a:r>
              <a:rPr lang="en-US" dirty="0">
                <a:solidFill>
                  <a:schemeClr val="tx1"/>
                </a:solidFill>
                <a:latin typeface="Baskerville Old Face" panose="02020602080505020303" pitchFamily="18" charset="0"/>
              </a:rPr>
              <a:t>Youth of the Eastern Caribbean account for over 30% of the region’s population. The OECS YES targets all OECS Member States: Antigua and Barbuda, the Commonwealth of Dominica, Grenada, Montserrat, Saint-Kitts and Nevis, Saint Lucia, Saint Vincent and the Grenadines Anguilla, the British Virgin Islands, Martinique and Guadeloupe.</a:t>
            </a:r>
          </a:p>
          <a:p>
            <a:pPr marL="139700" indent="0">
              <a:buNone/>
            </a:pPr>
            <a:endParaRPr lang="en-US" dirty="0">
              <a:solidFill>
                <a:schemeClr val="tx1"/>
              </a:solidFill>
              <a:latin typeface="Baskerville Old Face" panose="02020602080505020303" pitchFamily="18" charset="0"/>
            </a:endParaRPr>
          </a:p>
          <a:p>
            <a:r>
              <a:rPr lang="en-US" dirty="0">
                <a:solidFill>
                  <a:schemeClr val="tx1"/>
                </a:solidFill>
                <a:latin typeface="Baskerville Old Face" panose="02020602080505020303" pitchFamily="18" charset="0"/>
              </a:rPr>
              <a:t>The OECS Commission wants to work with the youth to help overcome barriers to their success. As a region, there is the need to develop clear and realistic policies to address critical issues affecting the youth. </a:t>
            </a:r>
            <a:endParaRPr lang="en-GB" dirty="0">
              <a:solidFill>
                <a:schemeClr val="tx1"/>
              </a:solidFill>
              <a:latin typeface="+mn-lt"/>
            </a:endParaRPr>
          </a:p>
        </p:txBody>
      </p:sp>
      <p:sp>
        <p:nvSpPr>
          <p:cNvPr id="267" name="Google Shape;267;p21"/>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t>14</a:t>
            </a:fld>
            <a:endParaRPr lang="en-GB"/>
          </a:p>
        </p:txBody>
      </p:sp>
      <p:pic>
        <p:nvPicPr>
          <p:cNvPr id="6" name="Picture 5"/>
          <p:cNvPicPr>
            <a:picLocks noChangeAspect="1"/>
          </p:cNvPicPr>
          <p:nvPr/>
        </p:nvPicPr>
        <p:blipFill>
          <a:blip r:embed="rId3"/>
          <a:stretch>
            <a:fillRect/>
          </a:stretch>
        </p:blipFill>
        <p:spPr>
          <a:xfrm>
            <a:off x="2528455" y="4486675"/>
            <a:ext cx="3346994" cy="377985"/>
          </a:xfrm>
          <a:prstGeom prst="rect">
            <a:avLst/>
          </a:prstGeom>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6"/>
          <p:cNvSpPr txBox="1">
            <a:spLocks noGrp="1"/>
          </p:cNvSpPr>
          <p:nvPr>
            <p:ph type="title"/>
          </p:nvPr>
        </p:nvSpPr>
        <p:spPr>
          <a:xfrm>
            <a:off x="2586554" y="210407"/>
            <a:ext cx="5275500" cy="641100"/>
          </a:xfrm>
          <a:prstGeom prst="rect">
            <a:avLst/>
          </a:prstGeom>
        </p:spPr>
        <p:txBody>
          <a:bodyPr spcFirstLastPara="1" wrap="square" lIns="91425" tIns="91425" rIns="91425" bIns="91425" anchor="b" anchorCtr="0">
            <a:noAutofit/>
          </a:bodyPr>
          <a:lstStyle/>
          <a:p>
            <a:br>
              <a:rPr lang="en-US" b="1" dirty="0"/>
            </a:br>
            <a:br>
              <a:rPr lang="en-US" b="1" dirty="0"/>
            </a:br>
            <a:br>
              <a:rPr lang="en-US" b="1" dirty="0"/>
            </a:br>
            <a:br>
              <a:rPr lang="en-US" b="1" dirty="0"/>
            </a:br>
            <a:br>
              <a:rPr lang="en-US" b="1" dirty="0"/>
            </a:br>
            <a:br>
              <a:rPr lang="en-US" b="1" dirty="0"/>
            </a:br>
            <a:br>
              <a:rPr lang="en-US" b="1" dirty="0"/>
            </a:br>
            <a:r>
              <a:rPr lang="en-US" b="1" dirty="0">
                <a:solidFill>
                  <a:schemeClr val="tx1"/>
                </a:solidFill>
              </a:rPr>
              <a:t>Seven areas of focus for the OECS YES:</a:t>
            </a:r>
            <a:endParaRPr dirty="0">
              <a:solidFill>
                <a:schemeClr val="tx1"/>
              </a:solidFill>
              <a:latin typeface="Copperplate Gothic Bold" panose="020E0705020206020404" pitchFamily="34" charset="0"/>
            </a:endParaRPr>
          </a:p>
        </p:txBody>
      </p:sp>
      <p:sp>
        <p:nvSpPr>
          <p:cNvPr id="329" name="Google Shape;329;p2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t>15</a:t>
            </a:fld>
            <a:endParaRPr lang="en-GB"/>
          </a:p>
        </p:txBody>
      </p:sp>
      <p:sp>
        <p:nvSpPr>
          <p:cNvPr id="5" name="TextBox 4"/>
          <p:cNvSpPr txBox="1"/>
          <p:nvPr/>
        </p:nvSpPr>
        <p:spPr>
          <a:xfrm>
            <a:off x="3217915" y="4537096"/>
            <a:ext cx="3328826" cy="307777"/>
          </a:xfrm>
          <a:prstGeom prst="rect">
            <a:avLst/>
          </a:prstGeom>
          <a:noFill/>
        </p:spPr>
        <p:txBody>
          <a:bodyPr wrap="square" rtlCol="0">
            <a:spAutoFit/>
          </a:bodyPr>
          <a:lstStyle/>
          <a:p>
            <a:r>
              <a:rPr lang="en-US" dirty="0">
                <a:solidFill>
                  <a:srgbClr val="0000FF"/>
                </a:solidFill>
                <a:hlinkClick r:id="rId3"/>
              </a:rPr>
              <a:t>https://www.oecs.org/en/oecs-yes </a:t>
            </a:r>
            <a:endParaRPr lang="en-US" dirty="0">
              <a:solidFill>
                <a:srgbClr val="0000FF"/>
              </a:solidFill>
            </a:endParaRPr>
          </a:p>
        </p:txBody>
      </p:sp>
      <p:pic>
        <p:nvPicPr>
          <p:cNvPr id="3" name="Picture 2"/>
          <p:cNvPicPr>
            <a:picLocks noChangeAspect="1"/>
          </p:cNvPicPr>
          <p:nvPr/>
        </p:nvPicPr>
        <p:blipFill>
          <a:blip r:embed="rId4"/>
          <a:stretch>
            <a:fillRect/>
          </a:stretch>
        </p:blipFill>
        <p:spPr>
          <a:xfrm>
            <a:off x="356460" y="851503"/>
            <a:ext cx="1188823" cy="3493311"/>
          </a:xfrm>
          <a:prstGeom prst="rect">
            <a:avLst/>
          </a:prstGeom>
        </p:spPr>
      </p:pic>
      <p:pic>
        <p:nvPicPr>
          <p:cNvPr id="4" name="Picture 3"/>
          <p:cNvPicPr>
            <a:picLocks noChangeAspect="1"/>
          </p:cNvPicPr>
          <p:nvPr/>
        </p:nvPicPr>
        <p:blipFill>
          <a:blip r:embed="rId5"/>
          <a:stretch>
            <a:fillRect/>
          </a:stretch>
        </p:blipFill>
        <p:spPr>
          <a:xfrm>
            <a:off x="1531875" y="851503"/>
            <a:ext cx="1219306" cy="3493311"/>
          </a:xfrm>
          <a:prstGeom prst="rect">
            <a:avLst/>
          </a:prstGeom>
        </p:spPr>
      </p:pic>
      <p:pic>
        <p:nvPicPr>
          <p:cNvPr id="6" name="Picture 5"/>
          <p:cNvPicPr>
            <a:picLocks noChangeAspect="1"/>
          </p:cNvPicPr>
          <p:nvPr/>
        </p:nvPicPr>
        <p:blipFill>
          <a:blip r:embed="rId6"/>
          <a:stretch>
            <a:fillRect/>
          </a:stretch>
        </p:blipFill>
        <p:spPr>
          <a:xfrm>
            <a:off x="2750922" y="851503"/>
            <a:ext cx="1219306" cy="3493311"/>
          </a:xfrm>
          <a:prstGeom prst="rect">
            <a:avLst/>
          </a:prstGeom>
        </p:spPr>
      </p:pic>
      <p:pic>
        <p:nvPicPr>
          <p:cNvPr id="7" name="Picture 6"/>
          <p:cNvPicPr>
            <a:picLocks noChangeAspect="1"/>
          </p:cNvPicPr>
          <p:nvPr/>
        </p:nvPicPr>
        <p:blipFill>
          <a:blip r:embed="rId7"/>
          <a:stretch>
            <a:fillRect/>
          </a:stretch>
        </p:blipFill>
        <p:spPr>
          <a:xfrm>
            <a:off x="3956820" y="851503"/>
            <a:ext cx="1164437" cy="3493311"/>
          </a:xfrm>
          <a:prstGeom prst="rect">
            <a:avLst/>
          </a:prstGeom>
        </p:spPr>
      </p:pic>
      <p:pic>
        <p:nvPicPr>
          <p:cNvPr id="8" name="Picture 7"/>
          <p:cNvPicPr>
            <a:picLocks noChangeAspect="1"/>
          </p:cNvPicPr>
          <p:nvPr/>
        </p:nvPicPr>
        <p:blipFill>
          <a:blip r:embed="rId8"/>
          <a:stretch>
            <a:fillRect/>
          </a:stretch>
        </p:blipFill>
        <p:spPr>
          <a:xfrm>
            <a:off x="5121257" y="851503"/>
            <a:ext cx="1182727" cy="3493311"/>
          </a:xfrm>
          <a:prstGeom prst="rect">
            <a:avLst/>
          </a:prstGeom>
        </p:spPr>
      </p:pic>
      <p:pic>
        <p:nvPicPr>
          <p:cNvPr id="9" name="Picture 8"/>
          <p:cNvPicPr>
            <a:picLocks noChangeAspect="1"/>
          </p:cNvPicPr>
          <p:nvPr/>
        </p:nvPicPr>
        <p:blipFill>
          <a:blip r:embed="rId9"/>
          <a:stretch>
            <a:fillRect/>
          </a:stretch>
        </p:blipFill>
        <p:spPr>
          <a:xfrm>
            <a:off x="6272286" y="851503"/>
            <a:ext cx="1268078" cy="3493311"/>
          </a:xfrm>
          <a:prstGeom prst="rect">
            <a:avLst/>
          </a:prstGeom>
        </p:spPr>
      </p:pic>
      <p:pic>
        <p:nvPicPr>
          <p:cNvPr id="10" name="Picture 9"/>
          <p:cNvPicPr>
            <a:picLocks noChangeAspect="1"/>
          </p:cNvPicPr>
          <p:nvPr/>
        </p:nvPicPr>
        <p:blipFill>
          <a:blip r:embed="rId10"/>
          <a:stretch>
            <a:fillRect/>
          </a:stretch>
        </p:blipFill>
        <p:spPr>
          <a:xfrm>
            <a:off x="7540364" y="851503"/>
            <a:ext cx="1219306" cy="3493311"/>
          </a:xfrm>
          <a:prstGeom prst="rect">
            <a:avLst/>
          </a:prstGeom>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8" name="Google Shape;288;p24"/>
          <p:cNvSpPr txBox="1">
            <a:spLocks noGrp="1"/>
          </p:cNvSpPr>
          <p:nvPr>
            <p:ph type="title" idx="4294967295"/>
          </p:nvPr>
        </p:nvSpPr>
        <p:spPr>
          <a:xfrm>
            <a:off x="1788778" y="360218"/>
            <a:ext cx="6025186" cy="3920838"/>
          </a:xfrm>
          <a:prstGeom prst="rect">
            <a:avLst/>
          </a:prstGeom>
        </p:spPr>
        <p:txBody>
          <a:bodyPr spcFirstLastPara="1" wrap="square" lIns="91425" tIns="91425" rIns="91425" bIns="91425" anchor="b" anchorCtr="0">
            <a:noAutofit/>
          </a:bodyPr>
          <a:lstStyle/>
          <a:p>
            <a:pPr algn="ctr"/>
            <a:r>
              <a:rPr lang="en-US" b="1" dirty="0">
                <a:solidFill>
                  <a:schemeClr val="tx1"/>
                </a:solidFill>
                <a:latin typeface="Baskerville Old Face" panose="02020602080505020303" pitchFamily="18" charset="0"/>
              </a:rPr>
              <a:t>YES I Matter - Children &amp; Youth Protection</a:t>
            </a:r>
            <a:br>
              <a:rPr lang="en-US" dirty="0">
                <a:solidFill>
                  <a:schemeClr val="tx1"/>
                </a:solidFill>
                <a:latin typeface="Baskerville Old Face" panose="02020602080505020303" pitchFamily="18" charset="0"/>
              </a:rPr>
            </a:br>
            <a:br>
              <a:rPr lang="en-US" dirty="0">
                <a:solidFill>
                  <a:schemeClr val="tx1"/>
                </a:solidFill>
                <a:latin typeface="Baskerville Old Face" panose="02020602080505020303" pitchFamily="18" charset="0"/>
              </a:rPr>
            </a:br>
            <a:r>
              <a:rPr lang="en-US" dirty="0">
                <a:solidFill>
                  <a:schemeClr val="tx1"/>
                </a:solidFill>
                <a:latin typeface="Baskerville Old Face" panose="02020602080505020303" pitchFamily="18" charset="0"/>
              </a:rPr>
              <a:t>Our youth face many difficult life situations which require protection from individuals in their lives as well as protection from ills of society.</a:t>
            </a:r>
            <a:br>
              <a:rPr lang="en-US" dirty="0">
                <a:solidFill>
                  <a:schemeClr val="tx1"/>
                </a:solidFill>
                <a:latin typeface="Baskerville Old Face" panose="02020602080505020303" pitchFamily="18" charset="0"/>
              </a:rPr>
            </a:br>
            <a:r>
              <a:rPr lang="en-US" b="1" dirty="0">
                <a:solidFill>
                  <a:schemeClr val="tx1"/>
                </a:solidFill>
                <a:latin typeface="Baskerville Old Face" panose="02020602080505020303" pitchFamily="18" charset="0"/>
              </a:rPr>
              <a:t> </a:t>
            </a:r>
            <a:br>
              <a:rPr lang="en-US" dirty="0">
                <a:solidFill>
                  <a:schemeClr val="tx1"/>
                </a:solidFill>
                <a:latin typeface="Baskerville Old Face" panose="02020602080505020303" pitchFamily="18" charset="0"/>
              </a:rPr>
            </a:br>
            <a:r>
              <a:rPr lang="en-US" b="1" dirty="0">
                <a:solidFill>
                  <a:schemeClr val="tx1"/>
                </a:solidFill>
                <a:latin typeface="Baskerville Old Face" panose="02020602080505020303" pitchFamily="18" charset="0"/>
              </a:rPr>
              <a:t>This initiative would focus efforts on:</a:t>
            </a:r>
            <a:br>
              <a:rPr lang="en-US" dirty="0">
                <a:solidFill>
                  <a:schemeClr val="tx1"/>
                </a:solidFill>
                <a:latin typeface="Baskerville Old Face" panose="02020602080505020303" pitchFamily="18" charset="0"/>
              </a:rPr>
            </a:br>
            <a:r>
              <a:rPr lang="en-US" dirty="0">
                <a:solidFill>
                  <a:schemeClr val="tx1"/>
                </a:solidFill>
                <a:latin typeface="Baskerville Old Face" panose="02020602080505020303" pitchFamily="18" charset="0"/>
              </a:rPr>
              <a:t>Revising or enacting legislation protecting children and youth</a:t>
            </a:r>
            <a:br>
              <a:rPr lang="en-US" dirty="0">
                <a:solidFill>
                  <a:schemeClr val="tx1"/>
                </a:solidFill>
                <a:latin typeface="Baskerville Old Face" panose="02020602080505020303" pitchFamily="18" charset="0"/>
              </a:rPr>
            </a:br>
            <a:br>
              <a:rPr lang="en-US" dirty="0">
                <a:solidFill>
                  <a:schemeClr val="tx1"/>
                </a:solidFill>
                <a:latin typeface="Baskerville Old Face" panose="02020602080505020303" pitchFamily="18" charset="0"/>
              </a:rPr>
            </a:br>
            <a:r>
              <a:rPr lang="en-US" dirty="0">
                <a:solidFill>
                  <a:schemeClr val="tx1"/>
                </a:solidFill>
                <a:latin typeface="Baskerville Old Face" panose="02020602080505020303" pitchFamily="18" charset="0"/>
              </a:rPr>
              <a:t>Providing support for at-risk youth to overcome issues</a:t>
            </a:r>
            <a:br>
              <a:rPr lang="en-US" dirty="0">
                <a:solidFill>
                  <a:schemeClr val="tx1"/>
                </a:solidFill>
                <a:latin typeface="Baskerville Old Face" panose="02020602080505020303" pitchFamily="18" charset="0"/>
              </a:rPr>
            </a:br>
            <a:br>
              <a:rPr lang="en-US" dirty="0">
                <a:solidFill>
                  <a:schemeClr val="tx1"/>
                </a:solidFill>
                <a:latin typeface="Baskerville Old Face" panose="02020602080505020303" pitchFamily="18" charset="0"/>
              </a:rPr>
            </a:br>
            <a:r>
              <a:rPr lang="en-US" dirty="0">
                <a:solidFill>
                  <a:schemeClr val="tx1"/>
                </a:solidFill>
                <a:latin typeface="Baskerville Old Face" panose="02020602080505020303" pitchFamily="18" charset="0"/>
              </a:rPr>
              <a:t>Community education on Child &amp; Youth Protection and Intervention</a:t>
            </a:r>
            <a:br>
              <a:rPr lang="en-US" dirty="0"/>
            </a:br>
            <a:endParaRPr b="1" dirty="0">
              <a:solidFill>
                <a:schemeClr val="tx1"/>
              </a:solidFill>
            </a:endParaRPr>
          </a:p>
        </p:txBody>
      </p:sp>
      <p:sp>
        <p:nvSpPr>
          <p:cNvPr id="290" name="Google Shape;290;p24"/>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16</a:t>
            </a:fld>
            <a:endParaRPr lang="en-GB"/>
          </a:p>
        </p:txBody>
      </p:sp>
      <p:pic>
        <p:nvPicPr>
          <p:cNvPr id="4" name="Picture 3"/>
          <p:cNvPicPr>
            <a:picLocks noChangeAspect="1"/>
          </p:cNvPicPr>
          <p:nvPr/>
        </p:nvPicPr>
        <p:blipFill>
          <a:blip r:embed="rId3"/>
          <a:stretch>
            <a:fillRect/>
          </a:stretch>
        </p:blipFill>
        <p:spPr>
          <a:xfrm>
            <a:off x="720383" y="1108364"/>
            <a:ext cx="1219306" cy="2784763"/>
          </a:xfrm>
          <a:prstGeom prst="rect">
            <a:avLst/>
          </a:prstGeom>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61" name="Google Shape;361;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17</a:t>
            </a:fld>
            <a:endParaRPr lang="en-GB"/>
          </a:p>
        </p:txBody>
      </p:sp>
      <p:sp>
        <p:nvSpPr>
          <p:cNvPr id="2" name="AutoShape 2" descr="Any Other Business - Any Other Busin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AutoShape 4" descr="Any Other Business - Any Other Busin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0" name="Picture 6" descr="Any Other Business - Any Other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1751744"/>
            <a:ext cx="352425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7"/>
          <p:cNvSpPr txBox="1">
            <a:spLocks noGrp="1"/>
          </p:cNvSpPr>
          <p:nvPr>
            <p:ph type="ctrTitle" idx="4294967295"/>
          </p:nvPr>
        </p:nvSpPr>
        <p:spPr>
          <a:xfrm>
            <a:off x="685800" y="6689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800"/>
              <a:t>Thanks!</a:t>
            </a:r>
            <a:endParaRPr sz="4800"/>
          </a:p>
        </p:txBody>
      </p:sp>
      <p:sp>
        <p:nvSpPr>
          <p:cNvPr id="434" name="Google Shape;434;p37"/>
          <p:cNvSpPr txBox="1">
            <a:spLocks noGrp="1"/>
          </p:cNvSpPr>
          <p:nvPr>
            <p:ph type="subTitle" idx="4294967295"/>
          </p:nvPr>
        </p:nvSpPr>
        <p:spPr>
          <a:xfrm>
            <a:off x="1275150" y="3229400"/>
            <a:ext cx="6593700" cy="752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GB" sz="3600" b="1">
                <a:solidFill>
                  <a:srgbClr val="00ACC3"/>
                </a:solidFill>
              </a:rPr>
              <a:t>Any questions?</a:t>
            </a:r>
            <a:endParaRPr sz="3600" b="1">
              <a:solidFill>
                <a:srgbClr val="00ACC3"/>
              </a:solidFill>
            </a:endParaRPr>
          </a:p>
        </p:txBody>
      </p:sp>
      <p:sp>
        <p:nvSpPr>
          <p:cNvPr id="436" name="Google Shape;436;p37"/>
          <p:cNvSpPr/>
          <p:nvPr/>
        </p:nvSpPr>
        <p:spPr>
          <a:xfrm>
            <a:off x="4073931" y="2091663"/>
            <a:ext cx="996143" cy="996143"/>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18</a:t>
            </a:fld>
            <a:endParaRPr lang="en-GB"/>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ctrTitle" idx="4294967295"/>
          </p:nvPr>
        </p:nvSpPr>
        <p:spPr>
          <a:xfrm>
            <a:off x="685799" y="326681"/>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800" dirty="0"/>
              <a:t>Welcome</a:t>
            </a:r>
            <a:endParaRPr sz="4800" dirty="0"/>
          </a:p>
        </p:txBody>
      </p:sp>
      <p:sp>
        <p:nvSpPr>
          <p:cNvPr id="210" name="Google Shape;210;p15"/>
          <p:cNvSpPr txBox="1">
            <a:spLocks noGrp="1"/>
          </p:cNvSpPr>
          <p:nvPr>
            <p:ph type="subTitle" idx="4294967295"/>
          </p:nvPr>
        </p:nvSpPr>
        <p:spPr>
          <a:xfrm>
            <a:off x="1275150" y="3229400"/>
            <a:ext cx="6593700" cy="752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GB" sz="3600" b="1" dirty="0">
                <a:solidFill>
                  <a:srgbClr val="00ACC3"/>
                </a:solidFill>
              </a:rPr>
              <a:t>I am Ms. Shenelle Pemberton</a:t>
            </a:r>
            <a:endParaRPr sz="3600" b="1" dirty="0">
              <a:solidFill>
                <a:srgbClr val="00ACC3"/>
              </a:solidFill>
            </a:endParaRPr>
          </a:p>
        </p:txBody>
      </p:sp>
      <p:sp>
        <p:nvSpPr>
          <p:cNvPr id="211" name="Google Shape;211;p15"/>
          <p:cNvSpPr txBox="1">
            <a:spLocks noGrp="1"/>
          </p:cNvSpPr>
          <p:nvPr>
            <p:ph type="body" idx="4294967295"/>
          </p:nvPr>
        </p:nvSpPr>
        <p:spPr>
          <a:xfrm>
            <a:off x="1275150" y="3905252"/>
            <a:ext cx="6593700" cy="7923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endParaRPr sz="1400" dirty="0"/>
          </a:p>
        </p:txBody>
      </p:sp>
      <p:sp>
        <p:nvSpPr>
          <p:cNvPr id="213" name="Google Shape;213;p15"/>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a:t>
            </a:fld>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786" y="1486481"/>
            <a:ext cx="1876425" cy="1876425"/>
          </a:xfrm>
          <a:prstGeom prst="rect">
            <a:avLst/>
          </a:prstGeom>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16"/>
          <p:cNvSpPr txBox="1">
            <a:spLocks noGrp="1"/>
          </p:cNvSpPr>
          <p:nvPr>
            <p:ph type="subTitle" idx="1"/>
          </p:nvPr>
        </p:nvSpPr>
        <p:spPr>
          <a:xfrm>
            <a:off x="1773750" y="3449654"/>
            <a:ext cx="55965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Let’s Jump into the meeting!!</a:t>
            </a:r>
            <a:endParaRPr dirty="0"/>
          </a:p>
        </p:txBody>
      </p:sp>
      <p:sp>
        <p:nvSpPr>
          <p:cNvPr id="220" name="Google Shape;220;p16"/>
          <p:cNvSpPr txBox="1"/>
          <p:nvPr/>
        </p:nvSpPr>
        <p:spPr>
          <a:xfrm>
            <a:off x="3084300" y="334551"/>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4000" b="1" dirty="0">
                <a:solidFill>
                  <a:srgbClr val="00ACC3"/>
                </a:solidFill>
                <a:latin typeface="Varela Round" panose="00000500000000000000"/>
                <a:ea typeface="Varela Round" panose="00000500000000000000"/>
                <a:cs typeface="Varela Round" panose="00000500000000000000"/>
                <a:sym typeface="Varela Round" panose="00000500000000000000"/>
              </a:rPr>
              <a:t>Thank you for your Invitation</a:t>
            </a:r>
            <a:endParaRPr sz="4000" b="1" dirty="0">
              <a:solidFill>
                <a:srgbClr val="00ACC3"/>
              </a:solidFill>
              <a:latin typeface="Varela Round" panose="00000500000000000000"/>
              <a:ea typeface="Varela Round" panose="00000500000000000000"/>
              <a:cs typeface="Varela Round" panose="00000500000000000000"/>
              <a:sym typeface="Varela Round" panose="00000500000000000000"/>
            </a:endParaRPr>
          </a:p>
        </p:txBody>
      </p:sp>
      <p:sp>
        <p:nvSpPr>
          <p:cNvPr id="221" name="Google Shape;221;p16"/>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3</a:t>
            </a:fld>
            <a:endParaRPr lang="en-GB"/>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8"/>
          <p:cNvSpPr txBox="1">
            <a:spLocks noGrp="1"/>
          </p:cNvSpPr>
          <p:nvPr>
            <p:ph type="title"/>
          </p:nvPr>
        </p:nvSpPr>
        <p:spPr>
          <a:xfrm>
            <a:off x="3326293" y="220681"/>
            <a:ext cx="3567667" cy="49851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latin typeface="Copperplate Gothic Bold" panose="020E0705020206020404" pitchFamily="34" charset="0"/>
                <a:cs typeface="Mongolian Baiti" panose="03000500000000000000" pitchFamily="66" charset="0"/>
              </a:rPr>
              <a:t>AGENDA</a:t>
            </a:r>
            <a:endParaRPr dirty="0">
              <a:latin typeface="Copperplate Gothic Bold" panose="020E0705020206020404" pitchFamily="34" charset="0"/>
              <a:cs typeface="Mongolian Baiti" panose="03000500000000000000" pitchFamily="66" charset="0"/>
            </a:endParaRPr>
          </a:p>
        </p:txBody>
      </p:sp>
      <p:sp>
        <p:nvSpPr>
          <p:cNvPr id="233" name="Google Shape;233;p18"/>
          <p:cNvSpPr txBox="1">
            <a:spLocks noGrp="1"/>
          </p:cNvSpPr>
          <p:nvPr>
            <p:ph type="body" idx="1"/>
          </p:nvPr>
        </p:nvSpPr>
        <p:spPr>
          <a:xfrm>
            <a:off x="2935875" y="965772"/>
            <a:ext cx="5275500" cy="2531642"/>
          </a:xfrm>
          <a:prstGeom prst="rect">
            <a:avLst/>
          </a:prstGeom>
        </p:spPr>
        <p:txBody>
          <a:bodyPr spcFirstLastPara="1" wrap="square" lIns="91425" tIns="91425" rIns="91425" bIns="91425" anchor="t" anchorCtr="0">
            <a:noAutofit/>
          </a:bodyPr>
          <a:lstStyle/>
          <a:p>
            <a:pPr marL="419100" indent="-342900">
              <a:buFont typeface="Varela Round" panose="00000500000000000000"/>
              <a:buAutoNum type="arabicPeriod"/>
            </a:pPr>
            <a:r>
              <a:rPr lang="en-US" sz="1600" dirty="0">
                <a:solidFill>
                  <a:schemeClr val="tx1"/>
                </a:solidFill>
                <a:latin typeface="Bookman Old Style" panose="02050604050505020204" pitchFamily="18" charset="0"/>
              </a:rPr>
              <a:t>All About Nevis </a:t>
            </a:r>
          </a:p>
          <a:p>
            <a:pPr marL="419100" indent="-342900">
              <a:buFont typeface="Varela Round" panose="00000500000000000000"/>
              <a:buAutoNum type="arabicPeriod"/>
            </a:pPr>
            <a:r>
              <a:rPr lang="en-US" sz="1600" dirty="0">
                <a:solidFill>
                  <a:schemeClr val="tx1"/>
                </a:solidFill>
                <a:latin typeface="Bookman Old Style" panose="02050604050505020204" pitchFamily="18" charset="0"/>
              </a:rPr>
              <a:t>Nevisian Facts</a:t>
            </a:r>
          </a:p>
          <a:p>
            <a:pPr marL="419100" lvl="0" indent="-342900" algn="l" rtl="0">
              <a:spcBef>
                <a:spcPts val="600"/>
              </a:spcBef>
              <a:spcAft>
                <a:spcPts val="0"/>
              </a:spcAft>
              <a:buSzPts val="2400"/>
              <a:buAutoNum type="arabicPeriod"/>
            </a:pPr>
            <a:r>
              <a:rPr lang="en-US" sz="1600" dirty="0">
                <a:solidFill>
                  <a:schemeClr val="tx1"/>
                </a:solidFill>
                <a:latin typeface="Bookman Old Style" panose="02050604050505020204" pitchFamily="18" charset="0"/>
              </a:rPr>
              <a:t>School Structure in Nevis</a:t>
            </a:r>
          </a:p>
          <a:p>
            <a:pPr marL="419100" lvl="0" indent="-342900" algn="l" rtl="0">
              <a:spcBef>
                <a:spcPts val="600"/>
              </a:spcBef>
              <a:spcAft>
                <a:spcPts val="0"/>
              </a:spcAft>
              <a:buSzPts val="2400"/>
              <a:buAutoNum type="arabicPeriod"/>
            </a:pPr>
            <a:r>
              <a:rPr lang="en-US" sz="1600" dirty="0">
                <a:solidFill>
                  <a:schemeClr val="tx1"/>
                </a:solidFill>
                <a:latin typeface="Bookman Old Style" panose="02050604050505020204" pitchFamily="18" charset="0"/>
              </a:rPr>
              <a:t>Child Neglect (Types)  </a:t>
            </a:r>
          </a:p>
          <a:p>
            <a:pPr marL="419100" lvl="0" indent="-342900" algn="l" rtl="0">
              <a:spcBef>
                <a:spcPts val="600"/>
              </a:spcBef>
              <a:spcAft>
                <a:spcPts val="0"/>
              </a:spcAft>
              <a:buSzPts val="2400"/>
              <a:buAutoNum type="arabicPeriod"/>
            </a:pPr>
            <a:r>
              <a:rPr lang="en-US" sz="1600" dirty="0">
                <a:solidFill>
                  <a:schemeClr val="tx1"/>
                </a:solidFill>
                <a:latin typeface="Bookman Old Style" panose="02050604050505020204" pitchFamily="18" charset="0"/>
              </a:rPr>
              <a:t>Dealing with Child Neglect</a:t>
            </a:r>
          </a:p>
          <a:p>
            <a:pPr marL="419100" lvl="0" indent="-342900" algn="l" rtl="0">
              <a:spcBef>
                <a:spcPts val="600"/>
              </a:spcBef>
              <a:spcAft>
                <a:spcPts val="0"/>
              </a:spcAft>
              <a:buSzPts val="2400"/>
              <a:buAutoNum type="arabicPeriod"/>
            </a:pPr>
            <a:r>
              <a:rPr lang="en-US" sz="1600" dirty="0">
                <a:solidFill>
                  <a:schemeClr val="tx1"/>
                </a:solidFill>
                <a:latin typeface="Bookman Old Style" panose="02050604050505020204" pitchFamily="18" charset="0"/>
              </a:rPr>
              <a:t>Caribbean Trends </a:t>
            </a:r>
          </a:p>
          <a:p>
            <a:pPr marL="419100" lvl="0" indent="-342900" algn="l" rtl="0">
              <a:spcBef>
                <a:spcPts val="600"/>
              </a:spcBef>
              <a:spcAft>
                <a:spcPts val="0"/>
              </a:spcAft>
              <a:buSzPts val="2400"/>
              <a:buAutoNum type="arabicPeriod"/>
            </a:pPr>
            <a:r>
              <a:rPr lang="en-US" sz="1600" dirty="0">
                <a:solidFill>
                  <a:schemeClr val="tx1"/>
                </a:solidFill>
                <a:latin typeface="Bookman Old Style" panose="02050604050505020204" pitchFamily="18" charset="0"/>
              </a:rPr>
              <a:t>Questions</a:t>
            </a:r>
          </a:p>
          <a:p>
            <a:pPr marL="419100" lvl="0" indent="-342900" algn="l" rtl="0">
              <a:spcBef>
                <a:spcPts val="600"/>
              </a:spcBef>
              <a:spcAft>
                <a:spcPts val="0"/>
              </a:spcAft>
              <a:buSzPts val="2400"/>
              <a:buAutoNum type="arabicPeriod"/>
            </a:pPr>
            <a:r>
              <a:rPr lang="en-US" sz="1600" dirty="0">
                <a:solidFill>
                  <a:schemeClr val="tx1"/>
                </a:solidFill>
                <a:latin typeface="Bookman Old Style" panose="02050604050505020204" pitchFamily="18" charset="0"/>
              </a:rPr>
              <a:t>Any other Business </a:t>
            </a:r>
          </a:p>
          <a:p>
            <a:pPr marL="419100" lvl="0" indent="-342900" algn="l" rtl="0">
              <a:spcBef>
                <a:spcPts val="600"/>
              </a:spcBef>
              <a:spcAft>
                <a:spcPts val="0"/>
              </a:spcAft>
              <a:buSzPts val="2400"/>
              <a:buAutoNum type="arabicPeriod"/>
            </a:pPr>
            <a:endParaRPr sz="1600" dirty="0">
              <a:solidFill>
                <a:schemeClr val="tx1"/>
              </a:solidFill>
              <a:latin typeface="Bookman Old Style" panose="02050604050505020204" pitchFamily="18" charset="0"/>
            </a:endParaRPr>
          </a:p>
        </p:txBody>
      </p:sp>
      <p:sp>
        <p:nvSpPr>
          <p:cNvPr id="234" name="Google Shape;234;p1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t>4</a:t>
            </a:fld>
            <a:endParaRPr lang="en-GB"/>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28"/>
          <p:cNvSpPr txBox="1">
            <a:spLocks noGrp="1"/>
          </p:cNvSpPr>
          <p:nvPr>
            <p:ph type="subTitle" idx="4294967295"/>
          </p:nvPr>
        </p:nvSpPr>
        <p:spPr>
          <a:xfrm>
            <a:off x="920700" y="184459"/>
            <a:ext cx="7772400" cy="784800"/>
          </a:xfrm>
          <a:prstGeom prst="rect">
            <a:avLst/>
          </a:prstGeom>
        </p:spPr>
        <p:txBody>
          <a:bodyPr spcFirstLastPara="1" wrap="square" lIns="91425" tIns="91425" rIns="91425" bIns="91425" anchor="t" anchorCtr="0">
            <a:noAutofit/>
          </a:bodyPr>
          <a:lstStyle/>
          <a:p>
            <a:pPr marL="76200" indent="0" algn="ctr">
              <a:buNone/>
            </a:pPr>
            <a:r>
              <a:rPr lang="en-US" dirty="0">
                <a:solidFill>
                  <a:schemeClr val="tx1"/>
                </a:solidFill>
                <a:latin typeface="Bookman Old Style" panose="02050604050505020204" pitchFamily="18" charset="0"/>
              </a:rPr>
              <a:t>All About Nevis </a:t>
            </a:r>
          </a:p>
        </p:txBody>
      </p:sp>
      <p:sp>
        <p:nvSpPr>
          <p:cNvPr id="350" name="Google Shape;350;p28"/>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5</a:t>
            </a:fld>
            <a:endParaRPr lang="en-GB"/>
          </a:p>
        </p:txBody>
      </p:sp>
      <p:sp>
        <p:nvSpPr>
          <p:cNvPr id="2" name="TextBox 1"/>
          <p:cNvSpPr txBox="1"/>
          <p:nvPr/>
        </p:nvSpPr>
        <p:spPr>
          <a:xfrm>
            <a:off x="1274446" y="1090727"/>
            <a:ext cx="6404774" cy="35382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arela Round" panose="00000500000000000000" charset="-79"/>
                <a:cs typeface="Varela Round" panose="00000500000000000000" charset="-79"/>
              </a:rPr>
              <a:t>Was inhabited by the Caribs at least 2000 years before Columbus came to Nevis in 1493. </a:t>
            </a:r>
          </a:p>
          <a:p>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r>
              <a:rPr lang="en-US" dirty="0">
                <a:latin typeface="Varela Round" panose="00000500000000000000" charset="-79"/>
                <a:cs typeface="Varela Round" panose="00000500000000000000" charset="-79"/>
              </a:rPr>
              <a:t>The Caribs name for the island is </a:t>
            </a:r>
            <a:r>
              <a:rPr lang="en-US" dirty="0" err="1">
                <a:latin typeface="Varela Round" panose="00000500000000000000" charset="-79"/>
                <a:cs typeface="Varela Round" panose="00000500000000000000" charset="-79"/>
              </a:rPr>
              <a:t>Oualie</a:t>
            </a:r>
            <a:r>
              <a:rPr lang="en-US" dirty="0">
                <a:latin typeface="Varela Round" panose="00000500000000000000" charset="-79"/>
                <a:cs typeface="Varela Round" panose="00000500000000000000" charset="-79"/>
              </a:rPr>
              <a:t> (</a:t>
            </a:r>
            <a:r>
              <a:rPr lang="en-US" dirty="0"/>
              <a:t>"Land of Beautiful Waters“)</a:t>
            </a:r>
            <a:endParaRPr lang="en-US" dirty="0">
              <a:latin typeface="Varela Round" panose="00000500000000000000" charset="-79"/>
              <a:cs typeface="Varela Round" panose="00000500000000000000" charset="-79"/>
            </a:endParaRPr>
          </a:p>
          <a:p>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r>
              <a:rPr lang="en-US" dirty="0">
                <a:latin typeface="Varela Round" panose="00000500000000000000" charset="-79"/>
                <a:cs typeface="Varela Round" panose="00000500000000000000" charset="-79"/>
              </a:rPr>
              <a:t>We are part of the Twin Island Federation of St. Kitts – Nevis which is the smallest country in the Western Hemisphere. </a:t>
            </a:r>
          </a:p>
          <a:p>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r>
              <a:rPr lang="en-US" dirty="0">
                <a:latin typeface="Varela Round" panose="00000500000000000000" charset="-79"/>
                <a:cs typeface="Varela Round" panose="00000500000000000000" charset="-79"/>
              </a:rPr>
              <a:t>We gained independence from Britain on September 19</a:t>
            </a:r>
            <a:r>
              <a:rPr lang="en-US" baseline="30000" dirty="0">
                <a:latin typeface="Varela Round" panose="00000500000000000000" charset="-79"/>
                <a:cs typeface="Varela Round" panose="00000500000000000000" charset="-79"/>
              </a:rPr>
              <a:t>th</a:t>
            </a:r>
            <a:r>
              <a:rPr lang="en-US" dirty="0">
                <a:latin typeface="Varela Round" panose="00000500000000000000" charset="-79"/>
                <a:cs typeface="Varela Round" panose="00000500000000000000" charset="-79"/>
              </a:rPr>
              <a:t> 1983. </a:t>
            </a:r>
          </a:p>
          <a:p>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r>
              <a:rPr lang="en-US" dirty="0">
                <a:latin typeface="Varela Round" panose="00000500000000000000" charset="-79"/>
                <a:cs typeface="Varela Round" panose="00000500000000000000" charset="-79"/>
              </a:rPr>
              <a:t>Nevis got its name from  the Spanish term “Nuestra </a:t>
            </a:r>
            <a:r>
              <a:rPr lang="en-US" dirty="0" err="1">
                <a:latin typeface="Varela Round" panose="00000500000000000000" charset="-79"/>
                <a:cs typeface="Varela Round" panose="00000500000000000000" charset="-79"/>
              </a:rPr>
              <a:t>Señora</a:t>
            </a:r>
            <a:r>
              <a:rPr lang="en-US" dirty="0">
                <a:latin typeface="Varela Round" panose="00000500000000000000" charset="-79"/>
                <a:cs typeface="Varela Round" panose="00000500000000000000" charset="-79"/>
              </a:rPr>
              <a:t> de las Nieves” (which means Our Lady of the Snows) – Explain </a:t>
            </a: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r>
              <a:rPr lang="en-US" dirty="0">
                <a:latin typeface="Varela Round" panose="00000500000000000000" charset="-79"/>
                <a:cs typeface="Varela Round" panose="00000500000000000000" charset="-79"/>
                <a:sym typeface="+mn-ea"/>
              </a:rPr>
              <a:t>Nevis is also known as “Queen of the Caribees,” a name it earned in the 18th century when its sugar plantation created much wealth for the British. </a:t>
            </a:r>
            <a:endParaRPr lang="en-US" dirty="0">
              <a:latin typeface="Varela Round" panose="00000500000000000000" charset="-79"/>
              <a:cs typeface="Varela Round" panose="00000500000000000000" charset="-79"/>
            </a:endParaRPr>
          </a:p>
        </p:txBody>
      </p:sp>
      <p:pic>
        <p:nvPicPr>
          <p:cNvPr id="3"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859588" y="311468"/>
            <a:ext cx="987425" cy="657225"/>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509713" y="311468"/>
            <a:ext cx="987425" cy="657225"/>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28"/>
          <p:cNvSpPr txBox="1">
            <a:spLocks noGrp="1"/>
          </p:cNvSpPr>
          <p:nvPr>
            <p:ph type="subTitle" idx="4294967295"/>
          </p:nvPr>
        </p:nvSpPr>
        <p:spPr>
          <a:xfrm>
            <a:off x="920700" y="184459"/>
            <a:ext cx="7772400" cy="784800"/>
          </a:xfrm>
          <a:prstGeom prst="rect">
            <a:avLst/>
          </a:prstGeom>
        </p:spPr>
        <p:txBody>
          <a:bodyPr spcFirstLastPara="1" wrap="square" lIns="91425" tIns="91425" rIns="91425" bIns="91425" anchor="t" anchorCtr="0">
            <a:noAutofit/>
          </a:bodyPr>
          <a:lstStyle/>
          <a:p>
            <a:pPr marL="76200" indent="0" algn="ctr">
              <a:buNone/>
            </a:pPr>
            <a:r>
              <a:rPr lang="en-US" dirty="0">
                <a:solidFill>
                  <a:schemeClr val="tx1"/>
                </a:solidFill>
                <a:latin typeface="Bookman Old Style" panose="02050604050505020204" pitchFamily="18" charset="0"/>
              </a:rPr>
              <a:t>Nevisian Facts </a:t>
            </a:r>
          </a:p>
        </p:txBody>
      </p:sp>
      <p:sp>
        <p:nvSpPr>
          <p:cNvPr id="350" name="Google Shape;350;p28"/>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6</a:t>
            </a:fld>
            <a:endParaRPr lang="en-GB"/>
          </a:p>
        </p:txBody>
      </p:sp>
      <p:sp>
        <p:nvSpPr>
          <p:cNvPr id="2" name="TextBox 1"/>
          <p:cNvSpPr txBox="1"/>
          <p:nvPr/>
        </p:nvSpPr>
        <p:spPr>
          <a:xfrm>
            <a:off x="1274446" y="1090727"/>
            <a:ext cx="6404774" cy="332398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arela Round" panose="00000500000000000000" charset="-79"/>
                <a:cs typeface="Varela Round" panose="00000500000000000000" charset="-79"/>
              </a:rPr>
              <a:t>Found in the Leeward Island – 220 Miles Southeast of Puerto Rico</a:t>
            </a: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r>
              <a:rPr lang="en-US" dirty="0">
                <a:latin typeface="Varela Round" panose="00000500000000000000" charset="-79"/>
                <a:cs typeface="Varela Round" panose="00000500000000000000" charset="-79"/>
              </a:rPr>
              <a:t>Birth place of Alexander Hamilton – First US Secretary of the Treasury</a:t>
            </a: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p:txBody>
      </p:sp>
      <p:pic>
        <p:nvPicPr>
          <p:cNvPr id="3" name="Picture 2"/>
          <p:cNvPicPr>
            <a:picLocks noChangeAspect="1"/>
          </p:cNvPicPr>
          <p:nvPr/>
        </p:nvPicPr>
        <p:blipFill rotWithShape="1">
          <a:blip r:embed="rId3"/>
          <a:srcRect t="3842" r="8098" b="10491"/>
          <a:stretch>
            <a:fillRect/>
          </a:stretch>
        </p:blipFill>
        <p:spPr>
          <a:xfrm>
            <a:off x="751272" y="1348031"/>
            <a:ext cx="1874164" cy="1607127"/>
          </a:xfrm>
          <a:prstGeom prst="rect">
            <a:avLst/>
          </a:prstGeom>
        </p:spPr>
      </p:pic>
      <p:sp>
        <p:nvSpPr>
          <p:cNvPr id="7" name="TextBox 6"/>
          <p:cNvSpPr txBox="1"/>
          <p:nvPr/>
        </p:nvSpPr>
        <p:spPr>
          <a:xfrm>
            <a:off x="5882594" y="4793486"/>
            <a:ext cx="2695185" cy="307777"/>
          </a:xfrm>
          <a:prstGeom prst="rect">
            <a:avLst/>
          </a:prstGeom>
          <a:noFill/>
        </p:spPr>
        <p:txBody>
          <a:bodyPr wrap="square" rtlCol="0">
            <a:spAutoFit/>
          </a:bodyPr>
          <a:lstStyle/>
          <a:p>
            <a:r>
              <a:rPr lang="en-US" dirty="0">
                <a:solidFill>
                  <a:srgbClr val="0000FF"/>
                </a:solidFill>
                <a:hlinkClick r:id="rId4"/>
              </a:rPr>
              <a:t>https://nevisisland.com/</a:t>
            </a:r>
            <a:endParaRPr lang="en-US" dirty="0">
              <a:solidFill>
                <a:srgbClr val="0000FF"/>
              </a:solidFill>
            </a:endParaRPr>
          </a:p>
        </p:txBody>
      </p:sp>
      <p:pic>
        <p:nvPicPr>
          <p:cNvPr id="8" name="Picture 7"/>
          <p:cNvPicPr>
            <a:picLocks noChangeAspect="1"/>
          </p:cNvPicPr>
          <p:nvPr/>
        </p:nvPicPr>
        <p:blipFill>
          <a:blip r:embed="rId5"/>
          <a:stretch>
            <a:fillRect/>
          </a:stretch>
        </p:blipFill>
        <p:spPr>
          <a:xfrm>
            <a:off x="2554912" y="3544093"/>
            <a:ext cx="2953609" cy="1249393"/>
          </a:xfrm>
          <a:prstGeom prst="rect">
            <a:avLst/>
          </a:prstGeom>
        </p:spPr>
      </p:pic>
      <p:pic>
        <p:nvPicPr>
          <p:cNvPr id="9" name="Picture 8"/>
          <p:cNvPicPr>
            <a:picLocks noChangeAspect="1"/>
          </p:cNvPicPr>
          <p:nvPr/>
        </p:nvPicPr>
        <p:blipFill>
          <a:blip r:embed="rId6"/>
          <a:stretch>
            <a:fillRect/>
          </a:stretch>
        </p:blipFill>
        <p:spPr>
          <a:xfrm>
            <a:off x="3042053" y="1348031"/>
            <a:ext cx="2194966" cy="1824221"/>
          </a:xfrm>
          <a:prstGeom prst="rect">
            <a:avLst/>
          </a:prstGeom>
        </p:spPr>
      </p:pic>
      <p:pic>
        <p:nvPicPr>
          <p:cNvPr id="10" name="Picture 9"/>
          <p:cNvPicPr>
            <a:picLocks noChangeAspect="1"/>
          </p:cNvPicPr>
          <p:nvPr/>
        </p:nvPicPr>
        <p:blipFill>
          <a:blip r:embed="rId7"/>
          <a:stretch>
            <a:fillRect/>
          </a:stretch>
        </p:blipFill>
        <p:spPr>
          <a:xfrm>
            <a:off x="5688473" y="1348030"/>
            <a:ext cx="2433737" cy="1824222"/>
          </a:xfrm>
          <a:prstGeom prst="rect">
            <a:avLst/>
          </a:prstGeom>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28"/>
          <p:cNvSpPr txBox="1">
            <a:spLocks noGrp="1"/>
          </p:cNvSpPr>
          <p:nvPr>
            <p:ph type="subTitle" idx="4294967295"/>
          </p:nvPr>
        </p:nvSpPr>
        <p:spPr>
          <a:xfrm>
            <a:off x="867304" y="0"/>
            <a:ext cx="7772400" cy="381920"/>
          </a:xfrm>
          <a:prstGeom prst="rect">
            <a:avLst/>
          </a:prstGeom>
        </p:spPr>
        <p:txBody>
          <a:bodyPr spcFirstLastPara="1" wrap="square" lIns="91425" tIns="91425" rIns="91425" bIns="91425" anchor="t" anchorCtr="0">
            <a:noAutofit/>
          </a:bodyPr>
          <a:lstStyle/>
          <a:p>
            <a:pPr marL="76200" indent="0" algn="ctr">
              <a:buNone/>
            </a:pPr>
            <a:r>
              <a:rPr lang="en-US" dirty="0">
                <a:solidFill>
                  <a:schemeClr val="tx1"/>
                </a:solidFill>
                <a:latin typeface="Bookman Old Style" panose="02050604050505020204" pitchFamily="18" charset="0"/>
              </a:rPr>
              <a:t>Nevisian Facts </a:t>
            </a:r>
          </a:p>
        </p:txBody>
      </p:sp>
      <p:sp>
        <p:nvSpPr>
          <p:cNvPr id="350" name="Google Shape;350;p28"/>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7</a:t>
            </a:fld>
            <a:endParaRPr lang="en-GB"/>
          </a:p>
        </p:txBody>
      </p:sp>
      <p:sp>
        <p:nvSpPr>
          <p:cNvPr id="2" name="TextBox 1"/>
          <p:cNvSpPr txBox="1"/>
          <p:nvPr/>
        </p:nvSpPr>
        <p:spPr>
          <a:xfrm>
            <a:off x="1247748" y="623702"/>
            <a:ext cx="6404774" cy="289310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arela Round" panose="00000500000000000000" charset="-79"/>
                <a:cs typeface="Varela Round" panose="00000500000000000000" charset="-79"/>
              </a:rPr>
              <a:t>We have the first hotel in the Caribbean – Bath Hotel (1778)  next to the Bath Hot Springs </a:t>
            </a: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r>
              <a:rPr lang="en-US" dirty="0">
                <a:latin typeface="Varela Round" panose="00000500000000000000" charset="-79"/>
                <a:cs typeface="Varela Round" panose="00000500000000000000" charset="-79"/>
              </a:rPr>
              <a:t>Four Seasons Resort is located on Nevis. </a:t>
            </a: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p:txBody>
      </p:sp>
      <p:pic>
        <p:nvPicPr>
          <p:cNvPr id="5" name="Picture 4"/>
          <p:cNvPicPr>
            <a:picLocks noChangeAspect="1"/>
          </p:cNvPicPr>
          <p:nvPr/>
        </p:nvPicPr>
        <p:blipFill>
          <a:blip r:embed="rId3"/>
          <a:stretch>
            <a:fillRect/>
          </a:stretch>
        </p:blipFill>
        <p:spPr>
          <a:xfrm>
            <a:off x="1709496" y="1169910"/>
            <a:ext cx="2627604" cy="1743607"/>
          </a:xfrm>
          <a:prstGeom prst="rect">
            <a:avLst/>
          </a:prstGeom>
        </p:spPr>
      </p:pic>
      <p:pic>
        <p:nvPicPr>
          <p:cNvPr id="6" name="Picture 5"/>
          <p:cNvPicPr>
            <a:picLocks noChangeAspect="1"/>
          </p:cNvPicPr>
          <p:nvPr/>
        </p:nvPicPr>
        <p:blipFill>
          <a:blip r:embed="rId4"/>
          <a:stretch>
            <a:fillRect/>
          </a:stretch>
        </p:blipFill>
        <p:spPr>
          <a:xfrm>
            <a:off x="4712697" y="1020410"/>
            <a:ext cx="3183555" cy="1743607"/>
          </a:xfrm>
          <a:prstGeom prst="rect">
            <a:avLst/>
          </a:prstGeom>
        </p:spPr>
      </p:pic>
      <p:pic>
        <p:nvPicPr>
          <p:cNvPr id="7" name="Picture 6"/>
          <p:cNvPicPr>
            <a:picLocks noChangeAspect="1"/>
          </p:cNvPicPr>
          <p:nvPr/>
        </p:nvPicPr>
        <p:blipFill>
          <a:blip r:embed="rId5"/>
          <a:stretch>
            <a:fillRect/>
          </a:stretch>
        </p:blipFill>
        <p:spPr>
          <a:xfrm>
            <a:off x="3046360" y="3238673"/>
            <a:ext cx="3394487" cy="1648674"/>
          </a:xfrm>
          <a:prstGeom prst="rect">
            <a:avLst/>
          </a:prstGeom>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28"/>
          <p:cNvSpPr txBox="1">
            <a:spLocks noGrp="1"/>
          </p:cNvSpPr>
          <p:nvPr>
            <p:ph type="subTitle" idx="4294967295"/>
          </p:nvPr>
        </p:nvSpPr>
        <p:spPr>
          <a:xfrm>
            <a:off x="867304" y="0"/>
            <a:ext cx="7772400" cy="381920"/>
          </a:xfrm>
          <a:prstGeom prst="rect">
            <a:avLst/>
          </a:prstGeom>
        </p:spPr>
        <p:txBody>
          <a:bodyPr spcFirstLastPara="1" wrap="square" lIns="91425" tIns="91425" rIns="91425" bIns="91425" anchor="t" anchorCtr="0">
            <a:noAutofit/>
          </a:bodyPr>
          <a:lstStyle/>
          <a:p>
            <a:pPr marL="76200" indent="0" algn="ctr">
              <a:buNone/>
            </a:pPr>
            <a:r>
              <a:rPr lang="en-US" dirty="0">
                <a:solidFill>
                  <a:schemeClr val="tx1"/>
                </a:solidFill>
                <a:latin typeface="Bookman Old Style" panose="02050604050505020204" pitchFamily="18" charset="0"/>
              </a:rPr>
              <a:t>Nevisian Facts </a:t>
            </a:r>
          </a:p>
        </p:txBody>
      </p:sp>
      <p:sp>
        <p:nvSpPr>
          <p:cNvPr id="350" name="Google Shape;350;p28"/>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8</a:t>
            </a:fld>
            <a:endParaRPr lang="en-GB"/>
          </a:p>
        </p:txBody>
      </p:sp>
      <p:sp>
        <p:nvSpPr>
          <p:cNvPr id="2" name="TextBox 1"/>
          <p:cNvSpPr txBox="1"/>
          <p:nvPr/>
        </p:nvSpPr>
        <p:spPr>
          <a:xfrm>
            <a:off x="1247748" y="623702"/>
            <a:ext cx="6404774" cy="35382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arela Round" panose="00000500000000000000" charset="-79"/>
                <a:cs typeface="Varela Round" panose="00000500000000000000" charset="-79"/>
              </a:rPr>
              <a:t>We have over 40 different species of Mangoes. A mango festival is done yearly. </a:t>
            </a: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r>
              <a:rPr lang="en-US" dirty="0">
                <a:latin typeface="Varela Round" panose="00000500000000000000" charset="-79"/>
                <a:cs typeface="Varela Round" panose="00000500000000000000" charset="-79"/>
              </a:rPr>
              <a:t>Nevis is home to thousands of African Green Vervet Monkeys. They were brought as pets in the 17th &amp; 18th Century. </a:t>
            </a: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a:p>
            <a:pPr marL="285750" indent="-285750">
              <a:buFont typeface="Arial" panose="020B0604020202020204" pitchFamily="34" charset="0"/>
              <a:buChar char="•"/>
            </a:pPr>
            <a:endParaRPr lang="en-US" dirty="0">
              <a:latin typeface="Varela Round" panose="00000500000000000000" charset="-79"/>
              <a:cs typeface="Varela Round" panose="00000500000000000000" charset="-79"/>
            </a:endParaRPr>
          </a:p>
        </p:txBody>
      </p:sp>
      <p:pic>
        <p:nvPicPr>
          <p:cNvPr id="3" name="Picture 1"/>
          <p:cNvPicPr/>
          <p:nvPr/>
        </p:nvPicPr>
        <p:blipFill>
          <a:blip r:embed="rId3"/>
          <a:stretch>
            <a:fillRect/>
          </a:stretch>
        </p:blipFill>
        <p:spPr>
          <a:xfrm>
            <a:off x="2899410" y="1043305"/>
            <a:ext cx="2616200" cy="1638300"/>
          </a:xfrm>
          <a:prstGeom prst="rect">
            <a:avLst/>
          </a:prstGeom>
        </p:spPr>
      </p:pic>
      <p:pic>
        <p:nvPicPr>
          <p:cNvPr id="4" name="Picture 2"/>
          <p:cNvPicPr/>
          <p:nvPr/>
        </p:nvPicPr>
        <p:blipFill>
          <a:blip r:embed="rId4"/>
          <a:srcRect t="15835" b="-15835"/>
          <a:stretch>
            <a:fillRect/>
          </a:stretch>
        </p:blipFill>
        <p:spPr>
          <a:xfrm>
            <a:off x="2782570" y="3514090"/>
            <a:ext cx="3799205" cy="1323340"/>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ctrTitle" idx="4294967295"/>
          </p:nvPr>
        </p:nvSpPr>
        <p:spPr>
          <a:xfrm>
            <a:off x="1320261" y="285045"/>
            <a:ext cx="6534300" cy="7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a:solidFill>
                  <a:schemeClr val="tx1"/>
                </a:solidFill>
              </a:rPr>
              <a:t>Structure of Schools</a:t>
            </a:r>
            <a:endParaRPr sz="3600" dirty="0">
              <a:solidFill>
                <a:schemeClr val="tx1"/>
              </a:solidFill>
            </a:endParaRPr>
          </a:p>
        </p:txBody>
      </p:sp>
      <p:sp>
        <p:nvSpPr>
          <p:cNvPr id="240" name="Google Shape;240;p19"/>
          <p:cNvSpPr txBox="1">
            <a:spLocks noGrp="1"/>
          </p:cNvSpPr>
          <p:nvPr>
            <p:ph type="subTitle" idx="4294967295"/>
          </p:nvPr>
        </p:nvSpPr>
        <p:spPr>
          <a:xfrm>
            <a:off x="1304925" y="1134657"/>
            <a:ext cx="6534300" cy="2863340"/>
          </a:xfrm>
          <a:prstGeom prst="rect">
            <a:avLst/>
          </a:prstGeom>
        </p:spPr>
        <p:txBody>
          <a:bodyPr spcFirstLastPara="1" wrap="square" lIns="91425" tIns="91425" rIns="91425" bIns="91425" anchor="t" anchorCtr="0">
            <a:noAutofit/>
          </a:bodyPr>
          <a:lstStyle/>
          <a:p>
            <a:pPr marL="0" lvl="0" indent="0" algn="ctr" rtl="0">
              <a:lnSpc>
                <a:spcPct val="150000"/>
              </a:lnSpc>
              <a:spcBef>
                <a:spcPts val="600"/>
              </a:spcBef>
              <a:spcAft>
                <a:spcPts val="0"/>
              </a:spcAft>
              <a:buNone/>
            </a:pPr>
            <a:r>
              <a:rPr lang="en-US" sz="1600" dirty="0">
                <a:solidFill>
                  <a:schemeClr val="tx1"/>
                </a:solidFill>
                <a:latin typeface="Baskerville Old Face" panose="02020602080505020303" pitchFamily="18" charset="0"/>
                <a:ea typeface="Tahoma" panose="020B0604030504040204" pitchFamily="34" charset="0"/>
                <a:cs typeface="Tahoma" panose="020B0604030504040204" pitchFamily="34" charset="0"/>
              </a:rPr>
              <a:t>Principal</a:t>
            </a:r>
          </a:p>
          <a:p>
            <a:pPr marL="0" lvl="0" indent="0" algn="ctr" rtl="0">
              <a:lnSpc>
                <a:spcPct val="150000"/>
              </a:lnSpc>
              <a:spcBef>
                <a:spcPts val="600"/>
              </a:spcBef>
              <a:spcAft>
                <a:spcPts val="0"/>
              </a:spcAft>
              <a:buNone/>
            </a:pPr>
            <a:r>
              <a:rPr lang="en-US" sz="1600" dirty="0">
                <a:solidFill>
                  <a:schemeClr val="tx1"/>
                </a:solidFill>
                <a:latin typeface="Baskerville Old Face" panose="02020602080505020303" pitchFamily="18" charset="0"/>
                <a:ea typeface="Tahoma" panose="020B0604030504040204" pitchFamily="34" charset="0"/>
                <a:cs typeface="Tahoma" panose="020B0604030504040204" pitchFamily="34" charset="0"/>
              </a:rPr>
              <a:t>Deputy Principal</a:t>
            </a:r>
          </a:p>
          <a:p>
            <a:pPr marL="0" lvl="0" indent="0" algn="ctr" rtl="0">
              <a:lnSpc>
                <a:spcPct val="150000"/>
              </a:lnSpc>
              <a:spcBef>
                <a:spcPts val="600"/>
              </a:spcBef>
              <a:spcAft>
                <a:spcPts val="0"/>
              </a:spcAft>
              <a:buNone/>
            </a:pPr>
            <a:r>
              <a:rPr lang="en-US" sz="1600" dirty="0">
                <a:solidFill>
                  <a:schemeClr val="tx1"/>
                </a:solidFill>
                <a:latin typeface="Baskerville Old Face" panose="02020602080505020303" pitchFamily="18" charset="0"/>
                <a:ea typeface="Tahoma" panose="020B0604030504040204" pitchFamily="34" charset="0"/>
                <a:cs typeface="Tahoma" panose="020B0604030504040204" pitchFamily="34" charset="0"/>
              </a:rPr>
              <a:t>Management Team</a:t>
            </a:r>
          </a:p>
          <a:p>
            <a:pPr marL="0" lvl="0" indent="0" algn="ctr" rtl="0">
              <a:lnSpc>
                <a:spcPct val="150000"/>
              </a:lnSpc>
              <a:spcBef>
                <a:spcPts val="600"/>
              </a:spcBef>
              <a:spcAft>
                <a:spcPts val="0"/>
              </a:spcAft>
              <a:buNone/>
            </a:pPr>
            <a:r>
              <a:rPr lang="en-US" sz="1600" dirty="0">
                <a:solidFill>
                  <a:schemeClr val="tx1"/>
                </a:solidFill>
                <a:latin typeface="Baskerville Old Face" panose="02020602080505020303" pitchFamily="18" charset="0"/>
                <a:ea typeface="Tahoma" panose="020B0604030504040204" pitchFamily="34" charset="0"/>
                <a:cs typeface="Tahoma" panose="020B0604030504040204" pitchFamily="34" charset="0"/>
              </a:rPr>
              <a:t>Teachers </a:t>
            </a:r>
          </a:p>
          <a:p>
            <a:pPr marL="0" lvl="0" indent="0" algn="ctr" rtl="0">
              <a:lnSpc>
                <a:spcPct val="150000"/>
              </a:lnSpc>
              <a:spcBef>
                <a:spcPts val="600"/>
              </a:spcBef>
              <a:spcAft>
                <a:spcPts val="0"/>
              </a:spcAft>
              <a:buNone/>
            </a:pPr>
            <a:r>
              <a:rPr lang="en-US" sz="1600" dirty="0">
                <a:solidFill>
                  <a:schemeClr val="tx1"/>
                </a:solidFill>
                <a:latin typeface="Baskerville Old Face" panose="02020602080505020303" pitchFamily="18" charset="0"/>
                <a:ea typeface="Tahoma" panose="020B0604030504040204" pitchFamily="34" charset="0"/>
                <a:cs typeface="Tahoma" panose="020B0604030504040204" pitchFamily="34" charset="0"/>
              </a:rPr>
              <a:t>Students</a:t>
            </a:r>
            <a:endParaRPr sz="1600" dirty="0">
              <a:solidFill>
                <a:schemeClr val="tx1"/>
              </a:solidFill>
              <a:latin typeface="Baskerville Old Face" panose="02020602080505020303" pitchFamily="18" charset="0"/>
              <a:ea typeface="Tahoma" panose="020B0604030504040204" pitchFamily="34" charset="0"/>
              <a:cs typeface="Tahoma" panose="020B0604030504040204" pitchFamily="34" charset="0"/>
            </a:endParaRPr>
          </a:p>
        </p:txBody>
      </p:sp>
      <p:sp>
        <p:nvSpPr>
          <p:cNvPr id="242" name="Google Shape;242;p19"/>
          <p:cNvSpPr/>
          <p:nvPr/>
        </p:nvSpPr>
        <p:spPr>
          <a:xfrm>
            <a:off x="3209925" y="1209675"/>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2643922" y="1383158"/>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5795378" y="2880367"/>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9</a:t>
            </a:fld>
            <a:endParaRPr dirty="0"/>
          </a:p>
        </p:txBody>
      </p:sp>
      <p:cxnSp>
        <p:nvCxnSpPr>
          <p:cNvPr id="4" name="Straight Arrow Connector 3"/>
          <p:cNvCxnSpPr/>
          <p:nvPr/>
        </p:nvCxnSpPr>
        <p:spPr>
          <a:xfrm>
            <a:off x="4514850" y="1513293"/>
            <a:ext cx="0" cy="278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4435766" y="1962027"/>
            <a:ext cx="158510" cy="359695"/>
          </a:xfrm>
          <a:prstGeom prst="rect">
            <a:avLst/>
          </a:prstGeom>
        </p:spPr>
      </p:pic>
      <p:pic>
        <p:nvPicPr>
          <p:cNvPr id="6" name="Picture 5"/>
          <p:cNvPicPr>
            <a:picLocks noChangeAspect="1"/>
          </p:cNvPicPr>
          <p:nvPr/>
        </p:nvPicPr>
        <p:blipFill>
          <a:blip r:embed="rId3"/>
          <a:stretch>
            <a:fillRect/>
          </a:stretch>
        </p:blipFill>
        <p:spPr>
          <a:xfrm>
            <a:off x="4435595" y="2392249"/>
            <a:ext cx="158510" cy="359695"/>
          </a:xfrm>
          <a:prstGeom prst="rect">
            <a:avLst/>
          </a:prstGeom>
        </p:spPr>
      </p:pic>
      <p:pic>
        <p:nvPicPr>
          <p:cNvPr id="7" name="Picture 6"/>
          <p:cNvPicPr>
            <a:picLocks noChangeAspect="1"/>
          </p:cNvPicPr>
          <p:nvPr/>
        </p:nvPicPr>
        <p:blipFill>
          <a:blip r:embed="rId3"/>
          <a:stretch>
            <a:fillRect/>
          </a:stretch>
        </p:blipFill>
        <p:spPr>
          <a:xfrm>
            <a:off x="4435455" y="2880494"/>
            <a:ext cx="158510" cy="359695"/>
          </a:xfrm>
          <a:prstGeom prst="rect">
            <a:avLst/>
          </a:prstGeom>
        </p:spPr>
      </p:pic>
      <p:sp>
        <p:nvSpPr>
          <p:cNvPr id="11" name="TextBox 10"/>
          <p:cNvSpPr txBox="1"/>
          <p:nvPr/>
        </p:nvSpPr>
        <p:spPr>
          <a:xfrm>
            <a:off x="1421658" y="4311696"/>
            <a:ext cx="6534300" cy="523220"/>
          </a:xfrm>
          <a:prstGeom prst="rect">
            <a:avLst/>
          </a:prstGeom>
          <a:noFill/>
        </p:spPr>
        <p:txBody>
          <a:bodyPr wrap="square" rtlCol="0">
            <a:spAutoFit/>
          </a:bodyPr>
          <a:lstStyle/>
          <a:p>
            <a:r>
              <a:rPr lang="en-US" dirty="0"/>
              <a:t>Superior to the Principal are: Education Officer, Principal Education Officer, Permanent Secretary, Minister of Education</a:t>
            </a:r>
          </a:p>
        </p:txBody>
      </p:sp>
    </p:spTree>
  </p:cSld>
  <p:clrMapOvr>
    <a:masterClrMapping/>
  </p:clrMapOvr>
  <p:transition>
    <p:fade thruBlk="1"/>
  </p:transition>
</p:sld>
</file>

<file path=ppt/theme/theme1.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985</Words>
  <Application>Microsoft Office PowerPoint</Application>
  <PresentationFormat>On-screen Show (16:9)</PresentationFormat>
  <Paragraphs>128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Nixie One</vt:lpstr>
      <vt:lpstr>Arial</vt:lpstr>
      <vt:lpstr>Copperplate Gothic Bold</vt:lpstr>
      <vt:lpstr>Baskerville Old Face</vt:lpstr>
      <vt:lpstr>Varela Round</vt:lpstr>
      <vt:lpstr>Bookman Old Style</vt:lpstr>
      <vt:lpstr>Puck template</vt:lpstr>
      <vt:lpstr>Caribbean American Women Association  Child Neglect in Primary Education</vt:lpstr>
      <vt:lpstr>Welcome</vt:lpstr>
      <vt:lpstr>PowerPoint Presentation</vt:lpstr>
      <vt:lpstr>AGENDA</vt:lpstr>
      <vt:lpstr>PowerPoint Presentation</vt:lpstr>
      <vt:lpstr>PowerPoint Presentation</vt:lpstr>
      <vt:lpstr>PowerPoint Presentation</vt:lpstr>
      <vt:lpstr>PowerPoint Presentation</vt:lpstr>
      <vt:lpstr>Structure of Schools</vt:lpstr>
      <vt:lpstr>PowerPoint Presentation</vt:lpstr>
      <vt:lpstr>Child Neglect</vt:lpstr>
      <vt:lpstr>Child Neglect Types</vt:lpstr>
      <vt:lpstr>Dealing with Child Neglect </vt:lpstr>
      <vt:lpstr>Caribbean Trends – We have similar issues.</vt:lpstr>
      <vt:lpstr>       Seven areas of focus for the OECS YES:</vt:lpstr>
      <vt:lpstr>YES I Matter - Children &amp; Youth Protection  Our youth face many difficult life situations which require protection from individuals in their lives as well as protection from ills of society.   This initiative would focus efforts on: Revising or enacting legislation protecting children and youth  Providing support for at-risk youth to overcome issues  Community education on Child &amp; Youth Protection and Intervention </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Elizabeth Pemberton Primary School  P.T.A.  Meeting</dc:title>
  <dc:creator/>
  <cp:lastModifiedBy>Charmaine Charles</cp:lastModifiedBy>
  <cp:revision>68</cp:revision>
  <dcterms:created xsi:type="dcterms:W3CDTF">2021-06-26T12:06:09Z</dcterms:created>
  <dcterms:modified xsi:type="dcterms:W3CDTF">2021-08-11T15:02:12Z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