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9144000" cx="6858000"/>
  <p:notesSz cx="6858000" cy="9144000"/>
  <p:embeddedFontLst>
    <p:embeddedFont>
      <p:font typeface="Roboto"/>
      <p:regular r:id="rId15"/>
      <p:bold r:id="rId16"/>
      <p:italic r:id="rId17"/>
      <p:boldItalic r:id="rId18"/>
    </p:embeddedFont>
    <p:embeddedFont>
      <p:font typeface="Lobster"/>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FOlPkfT+5t1H7XlBOyEJ1KZlw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schemas.openxmlformats.org/officeDocument/2006/relationships/font" Target="fonts/Lobster-regular.fnt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 name="Google Shape;25;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rPr lang="en-US" sz="1100"/>
              <a:t>add michael’s article</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2ce1907019a_0_0:notes"/>
          <p:cNvSpPr/>
          <p:nvPr>
            <p:ph idx="2" type="sldImg"/>
          </p:nvPr>
        </p:nvSpPr>
        <p:spPr>
          <a:xfrm>
            <a:off x="2143125"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g2ce190701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ce1907019a_0_20:notes"/>
          <p:cNvSpPr/>
          <p:nvPr>
            <p:ph idx="2" type="sldImg"/>
          </p:nvPr>
        </p:nvSpPr>
        <p:spPr>
          <a:xfrm>
            <a:off x="2143125"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2ce1907019a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ce1907019a_0_27:notes"/>
          <p:cNvSpPr/>
          <p:nvPr>
            <p:ph idx="2" type="sldImg"/>
          </p:nvPr>
        </p:nvSpPr>
        <p:spPr>
          <a:xfrm>
            <a:off x="2143125"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2ce1907019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Finish slide</a:t>
            </a:r>
            <a:endParaRPr/>
          </a:p>
        </p:txBody>
      </p:sp>
      <p:sp>
        <p:nvSpPr>
          <p:cNvPr id="66" name="Google Shape;66;p7: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ce1907019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Finish slide</a:t>
            </a:r>
            <a:endParaRPr/>
          </a:p>
        </p:txBody>
      </p:sp>
      <p:sp>
        <p:nvSpPr>
          <p:cNvPr id="74" name="Google Shape;74;g2ce1907019a_0_13: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 directions to Slate</a:t>
            </a:r>
            <a:endParaRPr/>
          </a:p>
        </p:txBody>
      </p:sp>
      <p:sp>
        <p:nvSpPr>
          <p:cNvPr id="91" name="Google Shape;91;p9: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 name="Shape 8"/>
        <p:cNvGrpSpPr/>
        <p:nvPr/>
      </p:nvGrpSpPr>
      <p:grpSpPr>
        <a:xfrm>
          <a:off x="0" y="0"/>
          <a:ext cx="0" cy="0"/>
          <a:chOff x="0" y="0"/>
          <a:chExt cx="0" cy="0"/>
        </a:xfrm>
      </p:grpSpPr>
      <p:sp>
        <p:nvSpPr>
          <p:cNvPr id="9" name="Google Shape;9;p12"/>
          <p:cNvSpPr txBox="1"/>
          <p:nvPr>
            <p:ph type="title"/>
          </p:nvPr>
        </p:nvSpPr>
        <p:spPr>
          <a:xfrm>
            <a:off x="342900" y="366183"/>
            <a:ext cx="6172199" cy="152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12"/>
          <p:cNvSpPr txBox="1"/>
          <p:nvPr>
            <p:ph idx="1" type="body"/>
          </p:nvPr>
        </p:nvSpPr>
        <p:spPr>
          <a:xfrm>
            <a:off x="342900" y="2133600"/>
            <a:ext cx="6172199" cy="6623399"/>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4"/>
          <p:cNvSpPr txBox="1"/>
          <p:nvPr>
            <p:ph type="ctrTitle"/>
          </p:nvPr>
        </p:nvSpPr>
        <p:spPr>
          <a:xfrm>
            <a:off x="514350" y="2814830"/>
            <a:ext cx="5829299" cy="2061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ctr">
              <a:lnSpc>
                <a:spcPct val="100000"/>
              </a:lnSpc>
              <a:spcBef>
                <a:spcPts val="0"/>
              </a:spcBef>
              <a:spcAft>
                <a:spcPts val="0"/>
              </a:spcAft>
              <a:buClr>
                <a:schemeClr val="dk1"/>
              </a:buClr>
              <a:buSzPts val="1400"/>
              <a:buFont typeface="Arial"/>
              <a:buNone/>
              <a:defRPr/>
            </a:lvl2pPr>
            <a:lvl3pPr lvl="2" marR="0" algn="ctr">
              <a:lnSpc>
                <a:spcPct val="100000"/>
              </a:lnSpc>
              <a:spcBef>
                <a:spcPts val="0"/>
              </a:spcBef>
              <a:spcAft>
                <a:spcPts val="0"/>
              </a:spcAft>
              <a:buClr>
                <a:schemeClr val="dk1"/>
              </a:buClr>
              <a:buSzPts val="1400"/>
              <a:buFont typeface="Arial"/>
              <a:buNone/>
              <a:defRPr/>
            </a:lvl3pPr>
            <a:lvl4pPr lvl="3" marR="0" algn="ctr">
              <a:lnSpc>
                <a:spcPct val="100000"/>
              </a:lnSpc>
              <a:spcBef>
                <a:spcPts val="0"/>
              </a:spcBef>
              <a:spcAft>
                <a:spcPts val="0"/>
              </a:spcAft>
              <a:buClr>
                <a:schemeClr val="dk1"/>
              </a:buClr>
              <a:buSzPts val="1400"/>
              <a:buFont typeface="Arial"/>
              <a:buNone/>
              <a:defRPr/>
            </a:lvl4pPr>
            <a:lvl5pPr lvl="4" marR="0" algn="ctr">
              <a:lnSpc>
                <a:spcPct val="100000"/>
              </a:lnSpc>
              <a:spcBef>
                <a:spcPts val="0"/>
              </a:spcBef>
              <a:spcAft>
                <a:spcPts val="0"/>
              </a:spcAft>
              <a:buClr>
                <a:schemeClr val="dk1"/>
              </a:buClr>
              <a:buSzPts val="1400"/>
              <a:buFont typeface="Arial"/>
              <a:buNone/>
              <a:defRPr/>
            </a:lvl5pPr>
            <a:lvl6pPr lvl="5" marR="0" algn="ctr">
              <a:lnSpc>
                <a:spcPct val="100000"/>
              </a:lnSpc>
              <a:spcBef>
                <a:spcPts val="0"/>
              </a:spcBef>
              <a:spcAft>
                <a:spcPts val="0"/>
              </a:spcAft>
              <a:buClr>
                <a:schemeClr val="dk1"/>
              </a:buClr>
              <a:buSzPts val="1400"/>
              <a:buFont typeface="Arial"/>
              <a:buNone/>
              <a:defRPr/>
            </a:lvl6pPr>
            <a:lvl7pPr lvl="6" marR="0" algn="ctr">
              <a:lnSpc>
                <a:spcPct val="100000"/>
              </a:lnSpc>
              <a:spcBef>
                <a:spcPts val="0"/>
              </a:spcBef>
              <a:spcAft>
                <a:spcPts val="0"/>
              </a:spcAft>
              <a:buClr>
                <a:schemeClr val="dk1"/>
              </a:buClr>
              <a:buSzPts val="1400"/>
              <a:buFont typeface="Arial"/>
              <a:buNone/>
              <a:defRPr/>
            </a:lvl7pPr>
            <a:lvl8pPr lvl="7" marR="0" algn="ctr">
              <a:lnSpc>
                <a:spcPct val="100000"/>
              </a:lnSpc>
              <a:spcBef>
                <a:spcPts val="0"/>
              </a:spcBef>
              <a:spcAft>
                <a:spcPts val="0"/>
              </a:spcAft>
              <a:buClr>
                <a:schemeClr val="dk1"/>
              </a:buClr>
              <a:buSzPts val="1400"/>
              <a:buFont typeface="Arial"/>
              <a:buNone/>
              <a:defRPr/>
            </a:lvl8pPr>
            <a:lvl9pPr lvl="8" marR="0" algn="ctr">
              <a:lnSpc>
                <a:spcPct val="100000"/>
              </a:lnSpc>
              <a:spcBef>
                <a:spcPts val="0"/>
              </a:spcBef>
              <a:spcAft>
                <a:spcPts val="0"/>
              </a:spcAft>
              <a:buClr>
                <a:schemeClr val="dk1"/>
              </a:buClr>
              <a:buSzPts val="1400"/>
              <a:buFont typeface="Arial"/>
              <a:buNone/>
              <a:defRPr/>
            </a:lvl9pPr>
          </a:lstStyle>
          <a:p/>
        </p:txBody>
      </p:sp>
      <p:sp>
        <p:nvSpPr>
          <p:cNvPr id="14" name="Google Shape;14;p14"/>
          <p:cNvSpPr txBox="1"/>
          <p:nvPr>
            <p:ph idx="1" type="subTitle"/>
          </p:nvPr>
        </p:nvSpPr>
        <p:spPr>
          <a:xfrm>
            <a:off x="514350" y="5048983"/>
            <a:ext cx="5829299" cy="1395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a:lvl1pPr>
            <a:lvl2pPr lvl="1" marR="0" algn="ctr">
              <a:lnSpc>
                <a:spcPct val="100000"/>
              </a:lnSpc>
              <a:spcBef>
                <a:spcPts val="0"/>
              </a:spcBef>
              <a:spcAft>
                <a:spcPts val="0"/>
              </a:spcAft>
              <a:buClr>
                <a:schemeClr val="dk2"/>
              </a:buClr>
              <a:buSzPts val="1400"/>
              <a:buFont typeface="Arial"/>
              <a:buNone/>
              <a:defRPr/>
            </a:lvl2pPr>
            <a:lvl3pPr lvl="2" marR="0" algn="ctr">
              <a:lnSpc>
                <a:spcPct val="100000"/>
              </a:lnSpc>
              <a:spcBef>
                <a:spcPts val="0"/>
              </a:spcBef>
              <a:spcAft>
                <a:spcPts val="0"/>
              </a:spcAft>
              <a:buClr>
                <a:schemeClr val="dk2"/>
              </a:buClr>
              <a:buSzPts val="1400"/>
              <a:buFont typeface="Arial"/>
              <a:buNone/>
              <a:defRPr/>
            </a:lvl3pPr>
            <a:lvl4pPr lvl="3" marR="0" algn="ctr">
              <a:lnSpc>
                <a:spcPct val="100000"/>
              </a:lnSpc>
              <a:spcBef>
                <a:spcPts val="0"/>
              </a:spcBef>
              <a:spcAft>
                <a:spcPts val="0"/>
              </a:spcAft>
              <a:buClr>
                <a:schemeClr val="dk2"/>
              </a:buClr>
              <a:buSzPts val="1400"/>
              <a:buFont typeface="Arial"/>
              <a:buNone/>
              <a:defRPr/>
            </a:lvl4pPr>
            <a:lvl5pPr lvl="4" marR="0" algn="ctr">
              <a:lnSpc>
                <a:spcPct val="100000"/>
              </a:lnSpc>
              <a:spcBef>
                <a:spcPts val="0"/>
              </a:spcBef>
              <a:spcAft>
                <a:spcPts val="0"/>
              </a:spcAft>
              <a:buClr>
                <a:schemeClr val="dk2"/>
              </a:buClr>
              <a:buSzPts val="1400"/>
              <a:buFont typeface="Arial"/>
              <a:buNone/>
              <a:defRPr/>
            </a:lvl5pPr>
            <a:lvl6pPr lvl="5" marR="0" algn="ctr">
              <a:lnSpc>
                <a:spcPct val="100000"/>
              </a:lnSpc>
              <a:spcBef>
                <a:spcPts val="0"/>
              </a:spcBef>
              <a:spcAft>
                <a:spcPts val="0"/>
              </a:spcAft>
              <a:buClr>
                <a:schemeClr val="dk2"/>
              </a:buClr>
              <a:buSzPts val="1400"/>
              <a:buFont typeface="Arial"/>
              <a:buNone/>
              <a:defRPr/>
            </a:lvl6pPr>
            <a:lvl7pPr lvl="6" marR="0" algn="ctr">
              <a:lnSpc>
                <a:spcPct val="100000"/>
              </a:lnSpc>
              <a:spcBef>
                <a:spcPts val="0"/>
              </a:spcBef>
              <a:spcAft>
                <a:spcPts val="0"/>
              </a:spcAft>
              <a:buClr>
                <a:schemeClr val="dk2"/>
              </a:buClr>
              <a:buSzPts val="1400"/>
              <a:buFont typeface="Arial"/>
              <a:buNone/>
              <a:defRPr/>
            </a:lvl7pPr>
            <a:lvl8pPr lvl="7" marR="0" algn="ctr">
              <a:lnSpc>
                <a:spcPct val="100000"/>
              </a:lnSpc>
              <a:spcBef>
                <a:spcPts val="0"/>
              </a:spcBef>
              <a:spcAft>
                <a:spcPts val="0"/>
              </a:spcAft>
              <a:buClr>
                <a:schemeClr val="dk2"/>
              </a:buClr>
              <a:buSzPts val="1400"/>
              <a:buFont typeface="Arial"/>
              <a:buNone/>
              <a:defRPr/>
            </a:lvl8pPr>
            <a:lvl9pPr lvl="8" marR="0" algn="ctr">
              <a:lnSpc>
                <a:spcPct val="100000"/>
              </a:lnSpc>
              <a:spcBef>
                <a:spcPts val="0"/>
              </a:spcBef>
              <a:spcAft>
                <a:spcPts val="0"/>
              </a:spcAft>
              <a:buClr>
                <a:schemeClr val="dk2"/>
              </a:buClr>
              <a:buSzPts val="1400"/>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15"/>
          <p:cNvSpPr txBox="1"/>
          <p:nvPr>
            <p:ph type="title"/>
          </p:nvPr>
        </p:nvSpPr>
        <p:spPr>
          <a:xfrm>
            <a:off x="342900" y="366183"/>
            <a:ext cx="6172199" cy="152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342900" y="2133600"/>
            <a:ext cx="2995800" cy="6623399"/>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15"/>
          <p:cNvSpPr txBox="1"/>
          <p:nvPr>
            <p:ph idx="2" type="body"/>
          </p:nvPr>
        </p:nvSpPr>
        <p:spPr>
          <a:xfrm>
            <a:off x="3519205" y="2133600"/>
            <a:ext cx="2995800" cy="6623399"/>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6"/>
          <p:cNvSpPr txBox="1"/>
          <p:nvPr>
            <p:ph type="title"/>
          </p:nvPr>
        </p:nvSpPr>
        <p:spPr>
          <a:xfrm>
            <a:off x="342900" y="366183"/>
            <a:ext cx="6172199" cy="152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1" name="Shape 21"/>
        <p:cNvGrpSpPr/>
        <p:nvPr/>
      </p:nvGrpSpPr>
      <p:grpSpPr>
        <a:xfrm>
          <a:off x="0" y="0"/>
          <a:ext cx="0" cy="0"/>
          <a:chOff x="0" y="0"/>
          <a:chExt cx="0" cy="0"/>
        </a:xfrm>
      </p:grpSpPr>
      <p:sp>
        <p:nvSpPr>
          <p:cNvPr id="22" name="Google Shape;22;p17"/>
          <p:cNvSpPr txBox="1"/>
          <p:nvPr>
            <p:ph idx="1" type="body"/>
          </p:nvPr>
        </p:nvSpPr>
        <p:spPr>
          <a:xfrm>
            <a:off x="342900" y="7833438"/>
            <a:ext cx="6172199" cy="9237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Font typeface="Arial"/>
              <a:buNone/>
              <a:defRPr/>
            </a:lvl1pPr>
            <a:lvl2pPr indent="-228600" lvl="1" marL="914400" algn="l">
              <a:lnSpc>
                <a:spcPct val="100000"/>
              </a:lnSpc>
              <a:spcBef>
                <a:spcPts val="480"/>
              </a:spcBef>
              <a:spcAft>
                <a:spcPts val="0"/>
              </a:spcAft>
              <a:buSzPts val="1400"/>
              <a:buNone/>
              <a:defRPr/>
            </a:lvl2pPr>
            <a:lvl3pPr indent="-228600" lvl="2" marL="1371600" algn="l">
              <a:lnSpc>
                <a:spcPct val="100000"/>
              </a:lnSpc>
              <a:spcBef>
                <a:spcPts val="480"/>
              </a:spcBef>
              <a:spcAft>
                <a:spcPts val="0"/>
              </a:spcAft>
              <a:buSzPts val="1400"/>
              <a:buNone/>
              <a:defRPr/>
            </a:lvl3pPr>
            <a:lvl4pPr indent="-228600" lvl="3" marL="1828800" algn="l">
              <a:lnSpc>
                <a:spcPct val="100000"/>
              </a:lnSpc>
              <a:spcBef>
                <a:spcPts val="360"/>
              </a:spcBef>
              <a:spcAft>
                <a:spcPts val="0"/>
              </a:spcAft>
              <a:buSzPts val="1400"/>
              <a:buNone/>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42900" y="366183"/>
            <a:ext cx="6172199" cy="1524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342900" y="2133600"/>
            <a:ext cx="6172199" cy="662339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riverdancer1943@gmail.com" TargetMode="External"/><Relationship Id="rId10" Type="http://schemas.openxmlformats.org/officeDocument/2006/relationships/hyperlink" Target="mailto:traci.martin1970@gmail.com" TargetMode="External"/><Relationship Id="rId13" Type="http://schemas.openxmlformats.org/officeDocument/2006/relationships/hyperlink" Target="mailto:ewgalloway@verizon.net" TargetMode="External"/><Relationship Id="rId12" Type="http://schemas.openxmlformats.org/officeDocument/2006/relationships/hyperlink" Target="mailto:dickels.treasurer@gmail.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mailto:Ericagoode10@gmail.com" TargetMode="External"/><Relationship Id="rId9" Type="http://schemas.openxmlformats.org/officeDocument/2006/relationships/hyperlink" Target="mailto:gabby.safley@gmail.com" TargetMode="External"/><Relationship Id="rId14" Type="http://schemas.openxmlformats.org/officeDocument/2006/relationships/hyperlink" Target="mailto:billtanger@verizon.net" TargetMode="External"/><Relationship Id="rId5" Type="http://schemas.openxmlformats.org/officeDocument/2006/relationships/hyperlink" Target="mailto:antonadams@comcast.net" TargetMode="External"/><Relationship Id="rId6" Type="http://schemas.openxmlformats.org/officeDocument/2006/relationships/hyperlink" Target="mailto:wduncan311@yahoo.com" TargetMode="External"/><Relationship Id="rId7" Type="http://schemas.openxmlformats.org/officeDocument/2006/relationships/hyperlink" Target="mailto:lorenjacobs@yahoo.com" TargetMode="External"/><Relationship Id="rId8" Type="http://schemas.openxmlformats.org/officeDocument/2006/relationships/hyperlink" Target="mailto:ffvbusiness@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txBox="1"/>
          <p:nvPr>
            <p:ph type="title"/>
          </p:nvPr>
        </p:nvSpPr>
        <p:spPr>
          <a:xfrm>
            <a:off x="2915025" y="366125"/>
            <a:ext cx="3642300" cy="98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obster"/>
              <a:buNone/>
            </a:pPr>
            <a:r>
              <a:rPr lang="en-US" sz="2400">
                <a:solidFill>
                  <a:schemeClr val="dk1"/>
                </a:solidFill>
                <a:latin typeface="Lobster"/>
                <a:ea typeface="Lobster"/>
                <a:cs typeface="Lobster"/>
                <a:sym typeface="Lobster"/>
              </a:rPr>
              <a:t>Fishing Pole Pack &amp; Paddle</a:t>
            </a:r>
            <a:endParaRPr sz="2400">
              <a:solidFill>
                <a:schemeClr val="dk1"/>
              </a:solidFill>
              <a:latin typeface="Lobster"/>
              <a:ea typeface="Lobster"/>
              <a:cs typeface="Lobster"/>
              <a:sym typeface="Lobster"/>
            </a:endParaRPr>
          </a:p>
          <a:p>
            <a:pPr indent="0" lvl="0" marL="0" marR="0" rtl="0" algn="ctr">
              <a:lnSpc>
                <a:spcPct val="100000"/>
              </a:lnSpc>
              <a:spcBef>
                <a:spcPts val="0"/>
              </a:spcBef>
              <a:spcAft>
                <a:spcPts val="0"/>
              </a:spcAft>
              <a:buClr>
                <a:schemeClr val="dk1"/>
              </a:buClr>
              <a:buSzPts val="1400"/>
              <a:buFont typeface="Lobster"/>
              <a:buNone/>
            </a:pPr>
            <a:r>
              <a:rPr lang="en-US" sz="2400">
                <a:solidFill>
                  <a:schemeClr val="dk1"/>
                </a:solidFill>
                <a:latin typeface="Lobster"/>
                <a:ea typeface="Lobster"/>
                <a:cs typeface="Lobster"/>
                <a:sym typeface="Lobster"/>
              </a:rPr>
              <a:t>(Spring 2024)</a:t>
            </a:r>
            <a:endParaRPr sz="2400">
              <a:solidFill>
                <a:schemeClr val="dk1"/>
              </a:solidFill>
              <a:latin typeface="Lobster"/>
              <a:ea typeface="Lobster"/>
              <a:cs typeface="Lobster"/>
              <a:sym typeface="Lobster"/>
            </a:endParaRPr>
          </a:p>
        </p:txBody>
      </p:sp>
      <p:pic>
        <p:nvPicPr>
          <p:cNvPr id="28" name="Google Shape;28;p1"/>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29" name="Google Shape;29;p1"/>
          <p:cNvSpPr txBox="1"/>
          <p:nvPr/>
        </p:nvSpPr>
        <p:spPr>
          <a:xfrm>
            <a:off x="342900" y="1702325"/>
            <a:ext cx="2695500" cy="700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FFV State Officers</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President: Erica Goode</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4"/>
              </a:rPr>
              <a:t>Ericagoode10@gmail.com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Vice Presidents:</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Tony Adams: </a:t>
            </a:r>
            <a:r>
              <a:rPr b="0" i="0" lang="en-US" sz="900" u="sng" cap="none" strike="noStrike">
                <a:solidFill>
                  <a:schemeClr val="hlink"/>
                </a:solidFill>
                <a:latin typeface="Arial"/>
                <a:ea typeface="Arial"/>
                <a:cs typeface="Arial"/>
                <a:sym typeface="Arial"/>
                <a:hlinkClick r:id="rId5"/>
              </a:rPr>
              <a:t>antonadams@comcast.net</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Bill Duncan: </a:t>
            </a:r>
            <a:r>
              <a:rPr b="0" i="0" lang="en-US" sz="900" u="sng" cap="none" strike="noStrike">
                <a:solidFill>
                  <a:schemeClr val="hlink"/>
                </a:solidFill>
                <a:latin typeface="Arial"/>
                <a:ea typeface="Arial"/>
                <a:cs typeface="Arial"/>
                <a:sym typeface="Arial"/>
                <a:hlinkClick r:id="rId6"/>
              </a:rPr>
              <a:t>wduncan311@yahoo.com</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Herb Coleman: </a:t>
            </a:r>
            <a:r>
              <a:rPr b="0" i="0" lang="en-US" sz="1050" u="none" cap="none" strike="noStrike">
                <a:solidFill>
                  <a:srgbClr val="2962FF"/>
                </a:solidFill>
                <a:highlight>
                  <a:srgbClr val="FFFFFF"/>
                </a:highlight>
                <a:latin typeface="Roboto"/>
                <a:ea typeface="Roboto"/>
                <a:cs typeface="Roboto"/>
                <a:sym typeface="Roboto"/>
              </a:rPr>
              <a:t>herb@clachanproperties.com</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Bill Tanger: </a:t>
            </a:r>
            <a:r>
              <a:rPr b="0" i="0" lang="en-US" sz="1050" u="none" cap="none" strike="noStrike">
                <a:solidFill>
                  <a:srgbClr val="2962FF"/>
                </a:solidFill>
                <a:highlight>
                  <a:srgbClr val="FFFFFF"/>
                </a:highlight>
                <a:latin typeface="Roboto"/>
                <a:ea typeface="Roboto"/>
                <a:cs typeface="Roboto"/>
                <a:sym typeface="Roboto"/>
              </a:rPr>
              <a:t>riverdancer1943@gmail.com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Secretary: Lauren Jacobs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highlight>
                  <a:srgbClr val="FFFFFF"/>
                </a:highlight>
                <a:latin typeface="Roboto"/>
                <a:ea typeface="Roboto"/>
                <a:cs typeface="Roboto"/>
                <a:sym typeface="Roboto"/>
                <a:hlinkClick r:id="rId7"/>
              </a:rPr>
              <a:t>lorenjacobs@yahoo.com</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State Treasurer: Mitch Sims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1050" u="none" cap="none" strike="noStrike">
                <a:solidFill>
                  <a:srgbClr val="2962FF"/>
                </a:solidFill>
                <a:highlight>
                  <a:srgbClr val="FFFFFF"/>
                </a:highlight>
                <a:latin typeface="Roboto"/>
                <a:ea typeface="Roboto"/>
                <a:cs typeface="Roboto"/>
                <a:sym typeface="Roboto"/>
              </a:rPr>
              <a:t>mitchsims@yahoo.com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*Chapter Treasurers, please e-mail deposit amounts to </a:t>
            </a:r>
            <a:r>
              <a:rPr lang="en-US" sz="900">
                <a:solidFill>
                  <a:schemeClr val="dk1"/>
                </a:solidFill>
              </a:rPr>
              <a:t>Mitch</a:t>
            </a:r>
            <a:r>
              <a:rPr b="0" i="0" lang="en-US" sz="900" u="none" cap="none" strike="noStrike">
                <a:solidFill>
                  <a:schemeClr val="dk1"/>
                </a:solidFill>
                <a:latin typeface="Arial"/>
                <a:ea typeface="Arial"/>
                <a:cs typeface="Arial"/>
                <a:sym typeface="Arial"/>
              </a:rPr>
              <a:t>, each time you deposit in State Account.*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Membership Chair:  Ginnie Peck</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**Chapter Treasurers, please e-mail updated membership info to Ginnie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8"/>
              </a:rPr>
              <a:t>ffvbusiness@gmail.com</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Newsletter Editor: Gabby Safley</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9"/>
              </a:rPr>
              <a:t>gabby.safley@gmail.com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Webmaster: Traci Martin</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10"/>
              </a:rPr>
              <a:t>traci.martin1970@gmail.com</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Conservation Chair: Bill Tanger</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11"/>
              </a:rPr>
              <a:t>riverdancer1943@gmail.com</a:t>
            </a:r>
            <a:r>
              <a:rPr b="0" i="0" lang="en-US" sz="9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Annual Dues: </a:t>
            </a:r>
            <a:r>
              <a:rPr b="0" i="0" lang="en-US" sz="900" u="none" cap="none" strike="noStrike">
                <a:solidFill>
                  <a:schemeClr val="dk1"/>
                </a:solidFill>
                <a:latin typeface="Arial"/>
                <a:ea typeface="Arial"/>
                <a:cs typeface="Arial"/>
                <a:sym typeface="Arial"/>
              </a:rPr>
              <a:t> Due January each year</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$20.00 per Individual or per Family (spouse &amp; children 0-18)</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Individual chapters may have additional annual dues.</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Contact your CHAPTER Treasurer to pay dues</a:t>
            </a:r>
            <a:endParaRPr b="0" i="0" sz="900" u="none" cap="none" strike="noStrike">
              <a:solidFill>
                <a:schemeClr val="dk1"/>
              </a:solidFill>
              <a:latin typeface="Arial"/>
              <a:ea typeface="Arial"/>
              <a:cs typeface="Arial"/>
              <a:sym typeface="Arial"/>
            </a:endParaRPr>
          </a:p>
          <a:p>
            <a:pPr indent="-285750" lvl="0" marL="45720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Please, DO NOT send dues to Membership Chair or State Treasurer</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sng" cap="none" strike="noStrike">
                <a:solidFill>
                  <a:schemeClr val="dk1"/>
                </a:solidFill>
                <a:latin typeface="Arial"/>
                <a:ea typeface="Arial"/>
                <a:cs typeface="Arial"/>
                <a:sym typeface="Arial"/>
              </a:rPr>
              <a:t>Chapter Treasurers:</a:t>
            </a:r>
            <a:endParaRPr b="1" i="0" sz="9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George Dickel Chapter:</a:t>
            </a:r>
            <a:r>
              <a:rPr b="0" i="0" lang="en-US" sz="900" u="none" cap="none" strike="noStrike">
                <a:solidFill>
                  <a:schemeClr val="dk1"/>
                </a:solidFill>
                <a:latin typeface="Arial"/>
                <a:ea typeface="Arial"/>
                <a:cs typeface="Arial"/>
                <a:sym typeface="Arial"/>
              </a:rPr>
              <a:t> Ginnie Peck</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latin typeface="Arial"/>
                <a:ea typeface="Arial"/>
                <a:cs typeface="Arial"/>
                <a:sym typeface="Arial"/>
                <a:hlinkClick r:id="rId12"/>
              </a:rPr>
              <a:t>dickels.treasurer@gmail.com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latin typeface="Arial"/>
                <a:ea typeface="Arial"/>
                <a:cs typeface="Arial"/>
                <a:sym typeface="Arial"/>
              </a:rPr>
              <a:t>Randy Carter Chapter:</a:t>
            </a:r>
            <a:r>
              <a:rPr b="0" i="0" lang="en-US" sz="900" u="none" cap="none" strike="noStrike">
                <a:solidFill>
                  <a:schemeClr val="dk1"/>
                </a:solidFill>
                <a:latin typeface="Arial"/>
                <a:ea typeface="Arial"/>
                <a:cs typeface="Arial"/>
                <a:sym typeface="Arial"/>
              </a:rPr>
              <a:t> Ed Galloway</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latin typeface="Arial"/>
                <a:ea typeface="Arial"/>
                <a:cs typeface="Arial"/>
                <a:sym typeface="Arial"/>
              </a:rPr>
              <a:t>	</a:t>
            </a:r>
            <a:r>
              <a:rPr b="0" i="0" lang="en-US" sz="900" u="sng" cap="none" strike="noStrike">
                <a:solidFill>
                  <a:schemeClr val="hlink"/>
                </a:solidFill>
                <a:highlight>
                  <a:schemeClr val="lt1"/>
                </a:highlight>
                <a:latin typeface="Arial"/>
                <a:ea typeface="Arial"/>
                <a:cs typeface="Arial"/>
                <a:sym typeface="Arial"/>
                <a:hlinkClick r:id="rId13"/>
              </a:rPr>
              <a:t>ewgalloway@verizon.net</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highlight>
                  <a:schemeClr val="lt1"/>
                </a:highlight>
                <a:latin typeface="Arial"/>
                <a:ea typeface="Arial"/>
                <a:cs typeface="Arial"/>
                <a:sym typeface="Arial"/>
              </a:rPr>
              <a:t>Roanoke Valley Chapter:</a:t>
            </a:r>
            <a:r>
              <a:rPr b="0" i="0" lang="en-US" sz="900" u="none" cap="none" strike="noStrike">
                <a:solidFill>
                  <a:schemeClr val="dk1"/>
                </a:solidFill>
                <a:highlight>
                  <a:schemeClr val="lt1"/>
                </a:highlight>
                <a:latin typeface="Arial"/>
                <a:ea typeface="Arial"/>
                <a:cs typeface="Arial"/>
                <a:sym typeface="Arial"/>
              </a:rPr>
              <a:t> Bill Tanger</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highlight>
                  <a:schemeClr val="lt1"/>
                </a:highlight>
                <a:latin typeface="Arial"/>
                <a:ea typeface="Arial"/>
                <a:cs typeface="Arial"/>
                <a:sym typeface="Arial"/>
              </a:rPr>
              <a:t>	</a:t>
            </a:r>
            <a:r>
              <a:rPr b="0" i="0" lang="en-US" sz="900" u="sng" cap="none" strike="noStrike">
                <a:solidFill>
                  <a:schemeClr val="hlink"/>
                </a:solidFill>
                <a:highlight>
                  <a:schemeClr val="lt1"/>
                </a:highlight>
                <a:latin typeface="Arial"/>
                <a:ea typeface="Arial"/>
                <a:cs typeface="Arial"/>
                <a:sym typeface="Arial"/>
                <a:hlinkClick r:id="rId14"/>
              </a:rPr>
              <a:t>billtanger@verizon.net</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highlight>
                  <a:schemeClr val="lt1"/>
                </a:highlight>
                <a:latin typeface="Arial"/>
                <a:ea typeface="Arial"/>
                <a:cs typeface="Arial"/>
                <a:sym typeface="Arial"/>
              </a:rPr>
              <a:t>Scotts Creek Chapter:</a:t>
            </a:r>
            <a:r>
              <a:rPr b="0" i="0" lang="en-US" sz="900" u="none" cap="none" strike="noStrike">
                <a:solidFill>
                  <a:schemeClr val="dk1"/>
                </a:solidFill>
                <a:highlight>
                  <a:schemeClr val="lt1"/>
                </a:highlight>
                <a:latin typeface="Arial"/>
                <a:ea typeface="Arial"/>
                <a:cs typeface="Arial"/>
                <a:sym typeface="Arial"/>
              </a:rPr>
              <a:t> Rick Mattox</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900" u="none" cap="none" strike="noStrike">
                <a:solidFill>
                  <a:schemeClr val="dk1"/>
                </a:solidFill>
                <a:highlight>
                  <a:schemeClr val="lt1"/>
                </a:highlight>
                <a:latin typeface="Arial"/>
                <a:ea typeface="Arial"/>
                <a:cs typeface="Arial"/>
                <a:sym typeface="Arial"/>
              </a:rPr>
              <a:t>	</a:t>
            </a:r>
            <a:r>
              <a:rPr b="0" i="0" lang="en-US" sz="900" u="sng" cap="none" strike="noStrike">
                <a:solidFill>
                  <a:schemeClr val="hlink"/>
                </a:solidFill>
                <a:highlight>
                  <a:schemeClr val="lt1"/>
                </a:highlight>
                <a:latin typeface="Arial"/>
                <a:ea typeface="Arial"/>
                <a:cs typeface="Arial"/>
                <a:sym typeface="Arial"/>
              </a:rPr>
              <a:t>rickmattoxrva@outlook,com</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chemeClr val="dk1"/>
                </a:solidFill>
                <a:highlight>
                  <a:schemeClr val="lt1"/>
                </a:highlight>
                <a:latin typeface="Arial"/>
                <a:ea typeface="Arial"/>
                <a:cs typeface="Arial"/>
                <a:sym typeface="Arial"/>
              </a:rPr>
              <a:t>Steve Keller Chapter:</a:t>
            </a:r>
            <a:r>
              <a:rPr b="0" i="0" lang="en-US" sz="900" u="none" cap="none" strike="noStrike">
                <a:solidFill>
                  <a:schemeClr val="dk1"/>
                </a:solidFill>
                <a:highlight>
                  <a:schemeClr val="lt1"/>
                </a:highlight>
                <a:latin typeface="Arial"/>
                <a:ea typeface="Arial"/>
                <a:cs typeface="Arial"/>
                <a:sym typeface="Arial"/>
              </a:rPr>
              <a:t> </a:t>
            </a:r>
            <a:r>
              <a:rPr lang="en-US" sz="900">
                <a:solidFill>
                  <a:schemeClr val="dk1"/>
                </a:solidFill>
                <a:highlight>
                  <a:schemeClr val="lt1"/>
                </a:highlight>
              </a:rPr>
              <a:t>INACTIVE Contact Ginnie</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9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 name="Google Shape;30;p1"/>
          <p:cNvSpPr txBox="1"/>
          <p:nvPr/>
        </p:nvSpPr>
        <p:spPr>
          <a:xfrm>
            <a:off x="3038400" y="1474925"/>
            <a:ext cx="3476700" cy="723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eorgia"/>
                <a:ea typeface="Georgia"/>
                <a:cs typeface="Georgia"/>
                <a:sym typeface="Georgia"/>
              </a:rPr>
              <a:t>President’s Paddle</a:t>
            </a:r>
            <a:endParaRPr b="1" i="0" sz="12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None/>
            </a:pPr>
            <a:r>
              <a:t/>
            </a:r>
            <a:endParaRPr b="0" i="0" sz="1100" u="none" cap="none" strike="noStrike">
              <a:solidFill>
                <a:srgbClr val="222222"/>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Hey FFV,</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Happy Spring! Excited for another wonderful season on the river!</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This Memorial Day, join us at the Slate River Property for what promises to be an unforgettable time filled with friends, live music, and fantastic paddling.</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We’re in the final stages of planning for the Kid Float on Saturday, June 8th. Save the date! Keep an eye out for an email about volunteering. Huge thanks to those who’ve already volunteered or supported us in other ways. We’ve expanded our efforts to </a:t>
            </a:r>
            <a:r>
              <a:rPr lang="en-US" sz="1200">
                <a:solidFill>
                  <a:schemeClr val="dk1"/>
                </a:solidFill>
                <a:latin typeface="Times New Roman"/>
                <a:ea typeface="Times New Roman"/>
                <a:cs typeface="Times New Roman"/>
                <a:sym typeface="Times New Roman"/>
              </a:rPr>
              <a:t>include</a:t>
            </a:r>
            <a:r>
              <a:rPr lang="en-US" sz="1200">
                <a:solidFill>
                  <a:schemeClr val="dk1"/>
                </a:solidFill>
                <a:latin typeface="Times New Roman"/>
                <a:ea typeface="Times New Roman"/>
                <a:cs typeface="Times New Roman"/>
                <a:sym typeface="Times New Roman"/>
              </a:rPr>
              <a:t> 2 Boys &amp; Girls Clubs in the area, so we’ll need extra hands to help paddle a kid. Details on shuttle logistics and more will be shared closer to the event. </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Looking forward to catching up with everyone at the Memorial Day float. And remember, bring along a friend! Feel free to reach out with any ideas or questions.</a:t>
            </a:r>
            <a:endParaRPr sz="1200">
              <a:solidFill>
                <a:schemeClr val="dk1"/>
              </a:solidFill>
              <a:latin typeface="Times New Roman"/>
              <a:ea typeface="Times New Roman"/>
              <a:cs typeface="Times New Roman"/>
              <a:sym typeface="Times New Roman"/>
            </a:endParaRPr>
          </a:p>
          <a:p>
            <a:pPr indent="0" lvl="0" marL="0" marR="0" rtl="0" algn="l">
              <a:lnSpc>
                <a:spcPct val="150000"/>
              </a:lnSpc>
              <a:spcBef>
                <a:spcPts val="800"/>
              </a:spcBef>
              <a:spcAft>
                <a:spcPts val="0"/>
              </a:spcAft>
              <a:buNone/>
            </a:pPr>
            <a:r>
              <a:rPr lang="en-US" sz="1200">
                <a:solidFill>
                  <a:schemeClr val="dk1"/>
                </a:solidFill>
                <a:latin typeface="Times New Roman"/>
                <a:ea typeface="Times New Roman"/>
                <a:cs typeface="Times New Roman"/>
                <a:sym typeface="Times New Roman"/>
              </a:rPr>
              <a:t>See you on the river!</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rgbClr val="000000"/>
              </a:buClr>
              <a:buSzPts val="1100"/>
              <a:buFont typeface="Arial"/>
              <a:buNone/>
            </a:pPr>
            <a:r>
              <a:rPr b="0" i="0" lang="en-US" sz="1200" u="none" cap="none" strike="noStrike">
                <a:solidFill>
                  <a:schemeClr val="dk1"/>
                </a:solidFill>
                <a:latin typeface="Georgia"/>
                <a:ea typeface="Georgia"/>
                <a:cs typeface="Georgia"/>
                <a:sym typeface="Georgia"/>
              </a:rPr>
              <a:t>		---- Erica Goode</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nvSpPr>
        <p:spPr>
          <a:xfrm>
            <a:off x="342900" y="1590675"/>
            <a:ext cx="6172200" cy="27813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dk1"/>
              </a:buClr>
              <a:buSzPts val="1100"/>
              <a:buFont typeface="Arial"/>
              <a:buNone/>
            </a:pPr>
            <a:r>
              <a:rPr b="0" i="0" lang="en-US" sz="1300" u="none" cap="none" strike="noStrike">
                <a:solidFill>
                  <a:schemeClr val="dk1"/>
                </a:solidFill>
                <a:latin typeface="Georgia"/>
                <a:ea typeface="Georgia"/>
                <a:cs typeface="Georgia"/>
                <a:sym typeface="Georgia"/>
              </a:rPr>
              <a:t>The opinions expressed in FPP&amp;P are those of the author’s and not necessarily those of FFV or its members.  The editor is responsible for editing the content of the newsletter and its construction.  Members are responsible for providing content.  Please send submissions to the editor via email attachment.  The following formats are preferred: Word, RFT, and/or JPEG.  The newsletter goes out quarterly: Feb 1, May 1, August 1, Nov 1.  </a:t>
            </a:r>
            <a:r>
              <a:rPr b="1" i="0" lang="en-US" sz="1300" u="none" cap="none" strike="noStrike">
                <a:solidFill>
                  <a:schemeClr val="dk1"/>
                </a:solidFill>
                <a:latin typeface="Georgia"/>
                <a:ea typeface="Georgia"/>
                <a:cs typeface="Georgia"/>
                <a:sym typeface="Georgia"/>
              </a:rPr>
              <a:t>All Submissions MUST be received by the 15th of the preceding month.</a:t>
            </a:r>
            <a:endParaRPr b="1" i="0" sz="13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chemeClr val="dk1"/>
              </a:buClr>
              <a:buSzPts val="1100"/>
              <a:buFont typeface="Arial"/>
              <a:buNone/>
            </a:pPr>
            <a:r>
              <a:t/>
            </a:r>
            <a:endParaRPr b="1" i="0" sz="1300" u="none" cap="none" strike="noStrike">
              <a:solidFill>
                <a:schemeClr val="dk1"/>
              </a:solidFill>
              <a:latin typeface="Georgia"/>
              <a:ea typeface="Georgia"/>
              <a:cs typeface="Georgia"/>
              <a:sym typeface="Georgia"/>
            </a:endParaRPr>
          </a:p>
          <a:p>
            <a:pPr indent="0" lvl="0" marL="0" marR="0" rtl="0" algn="l">
              <a:lnSpc>
                <a:spcPct val="120000"/>
              </a:lnSpc>
              <a:spcBef>
                <a:spcPts val="0"/>
              </a:spcBef>
              <a:spcAft>
                <a:spcPts val="0"/>
              </a:spcAft>
              <a:buClr>
                <a:schemeClr val="dk1"/>
              </a:buClr>
              <a:buSzPts val="1100"/>
              <a:buFont typeface="Arial"/>
              <a:buNone/>
            </a:pPr>
            <a:r>
              <a:rPr b="1" i="0" lang="en-US" sz="1300" u="none" cap="none" strike="noStrike">
                <a:solidFill>
                  <a:schemeClr val="dk1"/>
                </a:solidFill>
                <a:latin typeface="Georgia"/>
                <a:ea typeface="Georgia"/>
                <a:cs typeface="Georgia"/>
                <a:sym typeface="Georgia"/>
              </a:rPr>
              <a:t>If you receive this newsletter via US Mail, we do not have a current email address for you.  Contact your local treasurer or the Membership Chair to update your information.</a:t>
            </a:r>
            <a:endParaRPr b="1" i="0" sz="1300" u="none" cap="none" strike="noStrike">
              <a:solidFill>
                <a:schemeClr val="dk1"/>
              </a:solidFill>
              <a:latin typeface="Georgia"/>
              <a:ea typeface="Georgia"/>
              <a:cs typeface="Georgia"/>
              <a:sym typeface="Georgia"/>
            </a:endParaRPr>
          </a:p>
        </p:txBody>
      </p:sp>
      <p:sp>
        <p:nvSpPr>
          <p:cNvPr id="101" name="Google Shape;101;p10"/>
          <p:cNvSpPr txBox="1"/>
          <p:nvPr/>
        </p:nvSpPr>
        <p:spPr>
          <a:xfrm>
            <a:off x="342900" y="4848225"/>
            <a:ext cx="1857300" cy="7047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dk1"/>
              </a:buClr>
              <a:buSzPts val="1100"/>
              <a:buFont typeface="Arial"/>
              <a:buNone/>
            </a:pPr>
            <a:r>
              <a:rPr b="0" i="0" lang="en-US" sz="1000" u="none" cap="none" strike="noStrike">
                <a:solidFill>
                  <a:schemeClr val="dk1"/>
                </a:solidFill>
                <a:latin typeface="Georgia"/>
                <a:ea typeface="Georgia"/>
                <a:cs typeface="Georgia"/>
                <a:sym typeface="Georgia"/>
              </a:rPr>
              <a:t>FFV Membership Chair</a:t>
            </a:r>
            <a:endParaRPr b="0" i="0" sz="1000" u="none" cap="none" strike="noStrike">
              <a:solidFill>
                <a:schemeClr val="dk1"/>
              </a:solidFill>
              <a:latin typeface="Georgia"/>
              <a:ea typeface="Georgia"/>
              <a:cs typeface="Georgia"/>
              <a:sym typeface="Georgia"/>
            </a:endParaRPr>
          </a:p>
          <a:p>
            <a:pPr indent="0" lvl="0" marL="0" marR="0" rtl="0" algn="l">
              <a:lnSpc>
                <a:spcPct val="120000"/>
              </a:lnSpc>
              <a:spcBef>
                <a:spcPts val="0"/>
              </a:spcBef>
              <a:spcAft>
                <a:spcPts val="0"/>
              </a:spcAft>
              <a:buClr>
                <a:schemeClr val="dk1"/>
              </a:buClr>
              <a:buSzPts val="1100"/>
              <a:buFont typeface="Arial"/>
              <a:buNone/>
            </a:pPr>
            <a:r>
              <a:rPr b="0" i="0" lang="en-US" sz="1000" u="none" cap="none" strike="noStrike">
                <a:solidFill>
                  <a:schemeClr val="dk1"/>
                </a:solidFill>
                <a:latin typeface="Georgia"/>
                <a:ea typeface="Georgia"/>
                <a:cs typeface="Georgia"/>
                <a:sym typeface="Georgia"/>
              </a:rPr>
              <a:t>794 Farrar Bridge Lane</a:t>
            </a:r>
            <a:endParaRPr b="0" i="0" sz="1000" u="none" cap="none" strike="noStrike">
              <a:solidFill>
                <a:schemeClr val="dk1"/>
              </a:solidFill>
              <a:latin typeface="Georgia"/>
              <a:ea typeface="Georgia"/>
              <a:cs typeface="Georgia"/>
              <a:sym typeface="Georgia"/>
            </a:endParaRPr>
          </a:p>
          <a:p>
            <a:pPr indent="0" lvl="0" marL="0" marR="0" rtl="0" algn="l">
              <a:lnSpc>
                <a:spcPct val="138000"/>
              </a:lnSpc>
              <a:spcBef>
                <a:spcPts val="0"/>
              </a:spcBef>
              <a:spcAft>
                <a:spcPts val="0"/>
              </a:spcAft>
              <a:buClr>
                <a:schemeClr val="dk1"/>
              </a:buClr>
              <a:buSzPts val="1100"/>
              <a:buFont typeface="Arial"/>
              <a:buNone/>
            </a:pPr>
            <a:r>
              <a:rPr b="0" i="0" lang="en-US" sz="1000" u="none" cap="none" strike="noStrike">
                <a:solidFill>
                  <a:schemeClr val="dk1"/>
                </a:solidFill>
                <a:latin typeface="Georgia"/>
                <a:ea typeface="Georgia"/>
                <a:cs typeface="Georgia"/>
                <a:sym typeface="Georgia"/>
              </a:rPr>
              <a:t>Shipman, VA 22971</a:t>
            </a:r>
            <a:endParaRPr b="0" i="0" sz="1000" u="none" cap="none" strike="noStrike">
              <a:solidFill>
                <a:schemeClr val="dk1"/>
              </a:solidFill>
              <a:latin typeface="Georgia"/>
              <a:ea typeface="Georgia"/>
              <a:cs typeface="Georgia"/>
              <a:sym typeface="Georgia"/>
            </a:endParaRPr>
          </a:p>
        </p:txBody>
      </p:sp>
      <p:sp>
        <p:nvSpPr>
          <p:cNvPr id="102" name="Google Shape;102;p10"/>
          <p:cNvSpPr txBox="1"/>
          <p:nvPr/>
        </p:nvSpPr>
        <p:spPr>
          <a:xfrm>
            <a:off x="342900" y="487025"/>
            <a:ext cx="6172200" cy="9621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Lobster"/>
                <a:ea typeface="Lobster"/>
                <a:cs typeface="Lobster"/>
                <a:sym typeface="Lobster"/>
              </a:rPr>
              <a:t>Editor’s Note</a:t>
            </a:r>
            <a:endParaRPr b="0" i="0" sz="4000" u="none" cap="none" strike="noStrike">
              <a:solidFill>
                <a:srgbClr val="000000"/>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2ce1907019a_0_0"/>
          <p:cNvSpPr txBox="1"/>
          <p:nvPr>
            <p:ph type="title"/>
          </p:nvPr>
        </p:nvSpPr>
        <p:spPr>
          <a:xfrm>
            <a:off x="2915025" y="366125"/>
            <a:ext cx="3642300" cy="98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obster"/>
              <a:buNone/>
            </a:pPr>
            <a:r>
              <a:rPr lang="en-US" sz="4500">
                <a:solidFill>
                  <a:schemeClr val="dk1"/>
                </a:solidFill>
                <a:latin typeface="Lobster"/>
                <a:ea typeface="Lobster"/>
                <a:cs typeface="Lobster"/>
                <a:sym typeface="Lobster"/>
              </a:rPr>
              <a:t>Big News!</a:t>
            </a:r>
            <a:endParaRPr sz="4500">
              <a:solidFill>
                <a:schemeClr val="dk1"/>
              </a:solidFill>
              <a:latin typeface="Lobster"/>
              <a:ea typeface="Lobster"/>
              <a:cs typeface="Lobster"/>
              <a:sym typeface="Lobster"/>
            </a:endParaRPr>
          </a:p>
          <a:p>
            <a:pPr indent="0" lvl="0" marL="0" marR="0" rtl="0" algn="ctr">
              <a:lnSpc>
                <a:spcPct val="100000"/>
              </a:lnSpc>
              <a:spcBef>
                <a:spcPts val="0"/>
              </a:spcBef>
              <a:spcAft>
                <a:spcPts val="0"/>
              </a:spcAft>
              <a:buClr>
                <a:schemeClr val="dk1"/>
              </a:buClr>
              <a:buSzPts val="1400"/>
              <a:buFont typeface="Lobster"/>
              <a:buNone/>
            </a:pPr>
            <a:r>
              <a:rPr lang="en-US" sz="1800">
                <a:solidFill>
                  <a:schemeClr val="dk1"/>
                </a:solidFill>
                <a:latin typeface="Lobster"/>
                <a:ea typeface="Lobster"/>
                <a:cs typeface="Lobster"/>
                <a:sym typeface="Lobster"/>
              </a:rPr>
              <a:t>Courtesy of: Ginnie Peck</a:t>
            </a:r>
            <a:endParaRPr sz="1800">
              <a:solidFill>
                <a:schemeClr val="dk1"/>
              </a:solidFill>
              <a:latin typeface="Lobster"/>
              <a:ea typeface="Lobster"/>
              <a:cs typeface="Lobster"/>
              <a:sym typeface="Lobster"/>
            </a:endParaRPr>
          </a:p>
        </p:txBody>
      </p:sp>
      <p:pic>
        <p:nvPicPr>
          <p:cNvPr id="36" name="Google Shape;36;g2ce1907019a_0_0"/>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37" name="Google Shape;37;g2ce1907019a_0_0"/>
          <p:cNvSpPr txBox="1"/>
          <p:nvPr/>
        </p:nvSpPr>
        <p:spPr>
          <a:xfrm>
            <a:off x="444500" y="1866900"/>
            <a:ext cx="6032400" cy="56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1"/>
                </a:solidFill>
                <a:highlight>
                  <a:srgbClr val="FFFFFF"/>
                </a:highlight>
              </a:rPr>
              <a:t>Volunteer or Volunteers Needed!!! </a:t>
            </a:r>
            <a:endParaRPr b="1" sz="18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t/>
            </a:r>
            <a:endParaRPr sz="1800">
              <a:solidFill>
                <a:schemeClr val="dk1"/>
              </a:solidFill>
              <a:highlight>
                <a:srgbClr val="FFFFFF"/>
              </a:highlight>
            </a:endParaRPr>
          </a:p>
          <a:p>
            <a:pPr indent="0" lvl="0" marL="0" rtl="0" algn="ctr">
              <a:spcBef>
                <a:spcPts val="0"/>
              </a:spcBef>
              <a:spcAft>
                <a:spcPts val="0"/>
              </a:spcAft>
              <a:buNone/>
            </a:pPr>
            <a:r>
              <a:rPr lang="en-US" sz="1800">
                <a:solidFill>
                  <a:schemeClr val="dk1"/>
                </a:solidFill>
                <a:highlight>
                  <a:srgbClr val="FFFFFF"/>
                </a:highlight>
              </a:rPr>
              <a:t>Bill Tanger, the FFV Conservation Chair &amp; President of FFV Foundation, is looking to retire.</a:t>
            </a:r>
            <a:endParaRPr sz="18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t/>
            </a:r>
            <a:endParaRPr sz="1800">
              <a:solidFill>
                <a:schemeClr val="dk1"/>
              </a:solidFill>
              <a:highlight>
                <a:srgbClr val="FFFFFF"/>
              </a:highlight>
            </a:endParaRPr>
          </a:p>
          <a:p>
            <a:pPr indent="0" lvl="0" marL="0" rtl="0" algn="ctr">
              <a:spcBef>
                <a:spcPts val="0"/>
              </a:spcBef>
              <a:spcAft>
                <a:spcPts val="0"/>
              </a:spcAft>
              <a:buNone/>
            </a:pPr>
            <a:r>
              <a:rPr lang="en-US" sz="1800">
                <a:solidFill>
                  <a:schemeClr val="dk1"/>
                </a:solidFill>
                <a:highlight>
                  <a:srgbClr val="FFFFFF"/>
                </a:highlight>
              </a:rPr>
              <a:t>We are in need of a dedicated volunteer to take on his role as Conservation Chair.</a:t>
            </a:r>
            <a:endParaRPr sz="18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t/>
            </a:r>
            <a:endParaRPr sz="1800">
              <a:solidFill>
                <a:schemeClr val="dk1"/>
              </a:solidFill>
              <a:highlight>
                <a:srgbClr val="FFFFFF"/>
              </a:highlight>
            </a:endParaRPr>
          </a:p>
          <a:p>
            <a:pPr indent="0" lvl="0" marL="0" rtl="0" algn="ctr">
              <a:spcBef>
                <a:spcPts val="0"/>
              </a:spcBef>
              <a:spcAft>
                <a:spcPts val="0"/>
              </a:spcAft>
              <a:buNone/>
            </a:pPr>
            <a:r>
              <a:rPr lang="en-US" sz="1800">
                <a:solidFill>
                  <a:schemeClr val="dk1"/>
                </a:solidFill>
                <a:highlight>
                  <a:srgbClr val="FFFFFF"/>
                </a:highlight>
              </a:rPr>
              <a:t>Bill is happy to mentor any volunteers.</a:t>
            </a:r>
            <a:endParaRPr sz="18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t/>
            </a:r>
            <a:endParaRPr sz="18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rPr lang="en-US" sz="1800">
                <a:solidFill>
                  <a:schemeClr val="dk1"/>
                </a:solidFill>
                <a:highlight>
                  <a:srgbClr val="FFFFFF"/>
                </a:highlight>
              </a:rPr>
              <a:t>We may need more than 1 volunteer, as his years of experience &amp; vast knowledge is unmeasurable.</a:t>
            </a:r>
            <a:endParaRPr sz="1800">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2ce1907019a_0_20"/>
          <p:cNvSpPr txBox="1"/>
          <p:nvPr>
            <p:ph type="title"/>
          </p:nvPr>
        </p:nvSpPr>
        <p:spPr>
          <a:xfrm>
            <a:off x="2915025" y="366125"/>
            <a:ext cx="3642300" cy="98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obster"/>
              <a:buNone/>
            </a:pPr>
            <a:r>
              <a:rPr lang="en-US" sz="2200">
                <a:solidFill>
                  <a:schemeClr val="dk1"/>
                </a:solidFill>
                <a:latin typeface="Lobster"/>
                <a:ea typeface="Lobster"/>
                <a:cs typeface="Lobster"/>
                <a:sym typeface="Lobster"/>
              </a:rPr>
              <a:t>Michael Powell: One Client’s Compassion in Action</a:t>
            </a:r>
            <a:endParaRPr sz="22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rPr lang="en-US" sz="1900">
                <a:solidFill>
                  <a:schemeClr val="dk1"/>
                </a:solidFill>
                <a:latin typeface="Lobster"/>
                <a:ea typeface="Lobster"/>
                <a:cs typeface="Lobster"/>
                <a:sym typeface="Lobster"/>
              </a:rPr>
              <a:t>Courtesy of: Ginnie Peck</a:t>
            </a:r>
            <a:endParaRPr sz="19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rPr lang="en-US" sz="1500">
                <a:solidFill>
                  <a:schemeClr val="dk1"/>
                </a:solidFill>
                <a:latin typeface="Lobster"/>
                <a:ea typeface="Lobster"/>
                <a:cs typeface="Lobster"/>
                <a:sym typeface="Lobster"/>
              </a:rPr>
              <a:t>February 7, 2024</a:t>
            </a:r>
            <a:endParaRPr sz="15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t/>
            </a:r>
            <a:endParaRPr sz="1900">
              <a:solidFill>
                <a:schemeClr val="dk1"/>
              </a:solidFill>
              <a:latin typeface="Lobster"/>
              <a:ea typeface="Lobster"/>
              <a:cs typeface="Lobster"/>
              <a:sym typeface="Lobster"/>
            </a:endParaRPr>
          </a:p>
        </p:txBody>
      </p:sp>
      <p:pic>
        <p:nvPicPr>
          <p:cNvPr id="43" name="Google Shape;43;g2ce1907019a_0_20"/>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44" name="Google Shape;44;g2ce1907019a_0_20"/>
          <p:cNvSpPr txBox="1"/>
          <p:nvPr/>
        </p:nvSpPr>
        <p:spPr>
          <a:xfrm>
            <a:off x="444500" y="1866900"/>
            <a:ext cx="3022500" cy="6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highlight>
                  <a:srgbClr val="FFFFFF"/>
                </a:highlight>
              </a:rPr>
              <a:t>This article is about the George Dickle chapter’s Michael Powell. Michael has been a member of the Float Fishermen of Virginia’’s George Dickle chapter for most of his life. He grew up in the FFV, and has always had a big heart and compassion. Especially when interacting with animals and kids. Michael is always willing to lend a helping hand in any situation, and this article exemplifies that!</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 Ginnie Peck</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In the normally calm aisles of Harris Teeter, where everyday tasks often revolve around groceries and daily routines, one employee stood out recently for his extraordinary act of compassion and quick thinking. Meet Michael Powell, a familiar face at the Hanbury Road Harris Teeter in Chesapeake, whose passion for helping others extends beyond the supermarket shelves.</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Michael, a seven-year veteran of The Choice Group, brings a unique blend of dedication and community spirit to both his work at Harris Teeter and his personal pursuits. When he’s not bagging groceries, collection shopping carts, or delivering groceries to customers’ vehicles, you might find him engaged in a strategic card game with friends or lending a hand at the Hickory Trading Company coffee shop.</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When news broke of the disappearance of 82-year-old Janice Hall</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p:txBody>
      </p:sp>
      <p:sp>
        <p:nvSpPr>
          <p:cNvPr id="45" name="Google Shape;45;g2ce1907019a_0_20"/>
          <p:cNvSpPr txBox="1"/>
          <p:nvPr/>
        </p:nvSpPr>
        <p:spPr>
          <a:xfrm>
            <a:off x="3619500" y="1866900"/>
            <a:ext cx="3022500" cy="6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highlight>
                  <a:srgbClr val="FFFFFF"/>
                </a:highlight>
              </a:rPr>
              <a:t>who had wandered away from a dental appointment, Michael’s immediate response was to offer his assistance. Without hesitation, Michael began searching, canvassing the area, checking nearby business, and diligently seeking any </a:t>
            </a:r>
            <a:r>
              <a:rPr lang="en-US" sz="1200">
                <a:solidFill>
                  <a:schemeClr val="dk1"/>
                </a:solidFill>
                <a:highlight>
                  <a:srgbClr val="FFFFFF"/>
                </a:highlight>
              </a:rPr>
              <a:t>information</a:t>
            </a:r>
            <a:r>
              <a:rPr lang="en-US" sz="1200">
                <a:solidFill>
                  <a:schemeClr val="dk1"/>
                </a:solidFill>
                <a:highlight>
                  <a:srgbClr val="FFFFFF"/>
                </a:highlight>
              </a:rPr>
              <a:t> that could lead to Janic’s </a:t>
            </a:r>
            <a:r>
              <a:rPr lang="en-US" sz="1200">
                <a:solidFill>
                  <a:schemeClr val="dk1"/>
                </a:solidFill>
                <a:highlight>
                  <a:srgbClr val="FFFFFF"/>
                </a:highlight>
              </a:rPr>
              <a:t>whereabouts</a:t>
            </a:r>
            <a:r>
              <a:rPr lang="en-US" sz="1200">
                <a:solidFill>
                  <a:schemeClr val="dk1"/>
                </a:solidFill>
                <a:highlight>
                  <a:srgbClr val="FFFFFF"/>
                </a:highlight>
              </a:rPr>
              <a:t>. Driven by a deep sense of responsibility and compassion, he embarked on the </a:t>
            </a:r>
            <a:r>
              <a:rPr lang="en-US" sz="1200">
                <a:solidFill>
                  <a:schemeClr val="dk1"/>
                </a:solidFill>
                <a:highlight>
                  <a:srgbClr val="FFFFFF"/>
                </a:highlight>
              </a:rPr>
              <a:t>search</a:t>
            </a:r>
            <a:r>
              <a:rPr lang="en-US" sz="1200">
                <a:solidFill>
                  <a:schemeClr val="dk1"/>
                </a:solidFill>
                <a:highlight>
                  <a:srgbClr val="FFFFFF"/>
                </a:highlight>
              </a:rPr>
              <a:t> </a:t>
            </a:r>
            <a:r>
              <a:rPr lang="en-US" sz="1200">
                <a:solidFill>
                  <a:schemeClr val="dk1"/>
                </a:solidFill>
                <a:highlight>
                  <a:srgbClr val="FFFFFF"/>
                </a:highlight>
              </a:rPr>
              <a:t>independent</a:t>
            </a:r>
            <a:r>
              <a:rPr lang="en-US" sz="1200">
                <a:solidFill>
                  <a:schemeClr val="dk1"/>
                </a:solidFill>
                <a:highlight>
                  <a:srgbClr val="FFFFFF"/>
                </a:highlight>
              </a:rPr>
              <a:t> of his responsibilities as an employee, showcasing his true spirit of community caring.</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Interestingly, the incident introduced Michael to Project Lifesaver, a program aimed at tracking individuals like Janice who may have </a:t>
            </a:r>
            <a:r>
              <a:rPr lang="en-US" sz="1200">
                <a:solidFill>
                  <a:schemeClr val="dk1"/>
                </a:solidFill>
                <a:highlight>
                  <a:srgbClr val="FFFFFF"/>
                </a:highlight>
              </a:rPr>
              <a:t>cognitive</a:t>
            </a:r>
            <a:r>
              <a:rPr lang="en-US" sz="1200">
                <a:solidFill>
                  <a:schemeClr val="dk1"/>
                </a:solidFill>
                <a:highlight>
                  <a:srgbClr val="FFFFFF"/>
                </a:highlight>
              </a:rPr>
              <a:t> conditions. Though </a:t>
            </a:r>
            <a:r>
              <a:rPr lang="en-US" sz="1200">
                <a:solidFill>
                  <a:schemeClr val="dk1"/>
                </a:solidFill>
                <a:highlight>
                  <a:srgbClr val="FFFFFF"/>
                </a:highlight>
              </a:rPr>
              <a:t>unfamiliar</a:t>
            </a:r>
            <a:r>
              <a:rPr lang="en-US" sz="1200">
                <a:solidFill>
                  <a:schemeClr val="dk1"/>
                </a:solidFill>
                <a:highlight>
                  <a:srgbClr val="FFFFFF"/>
                </a:highlight>
              </a:rPr>
              <a:t> with it </a:t>
            </a:r>
            <a:r>
              <a:rPr lang="en-US" sz="1200">
                <a:solidFill>
                  <a:schemeClr val="dk1"/>
                </a:solidFill>
                <a:highlight>
                  <a:srgbClr val="FFFFFF"/>
                </a:highlight>
              </a:rPr>
              <a:t>initially</a:t>
            </a:r>
            <a:r>
              <a:rPr lang="en-US" sz="1200">
                <a:solidFill>
                  <a:schemeClr val="dk1"/>
                </a:solidFill>
                <a:highlight>
                  <a:srgbClr val="FFFFFF"/>
                </a:highlight>
              </a:rPr>
              <a:t>, Michael had the opportunity to witness the program’s effectiveness firsthand when shown the radar tracking device by law enforcement.</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The pivotal moment came when Michael spotted the ambulance across the street, signaling the safe discovery of Janice. Relief washed over him as he saw the elderly woman safely, albeit hypothermic, reunited with her family.</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In </a:t>
            </a:r>
            <a:r>
              <a:rPr lang="en-US" sz="1200">
                <a:solidFill>
                  <a:schemeClr val="dk1"/>
                </a:solidFill>
                <a:highlight>
                  <a:srgbClr val="FFFFFF"/>
                </a:highlight>
              </a:rPr>
              <a:t>reflecting</a:t>
            </a:r>
            <a:r>
              <a:rPr lang="en-US" sz="1200">
                <a:solidFill>
                  <a:schemeClr val="dk1"/>
                </a:solidFill>
                <a:highlight>
                  <a:srgbClr val="FFFFFF"/>
                </a:highlight>
              </a:rPr>
              <a:t> on his experience, Michael shares a powerful message with the </a:t>
            </a:r>
            <a:r>
              <a:rPr lang="en-US" sz="1200">
                <a:solidFill>
                  <a:schemeClr val="dk1"/>
                </a:solidFill>
                <a:highlight>
                  <a:srgbClr val="FFFFFF"/>
                </a:highlight>
              </a:rPr>
              <a:t>community</a:t>
            </a:r>
            <a:r>
              <a:rPr lang="en-US" sz="1200">
                <a:solidFill>
                  <a:schemeClr val="dk1"/>
                </a:solidFill>
                <a:highlight>
                  <a:srgbClr val="FFFFFF"/>
                </a:highlight>
              </a:rPr>
              <a:t>. “Be a Good Samaritan, if you can. Try to help those in need, if you can.” His words echo a simple yet profound call to action, reminding us all of the impact we can have when we extend a helping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ce1907019a_0_27"/>
          <p:cNvSpPr txBox="1"/>
          <p:nvPr>
            <p:ph type="title"/>
          </p:nvPr>
        </p:nvSpPr>
        <p:spPr>
          <a:xfrm>
            <a:off x="2915025" y="366125"/>
            <a:ext cx="3642300" cy="98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obster"/>
              <a:buNone/>
            </a:pPr>
            <a:r>
              <a:rPr lang="en-US" sz="2200">
                <a:solidFill>
                  <a:schemeClr val="dk1"/>
                </a:solidFill>
                <a:latin typeface="Lobster"/>
                <a:ea typeface="Lobster"/>
                <a:cs typeface="Lobster"/>
                <a:sym typeface="Lobster"/>
              </a:rPr>
              <a:t>Michael Powell: One Client’s Compassion in Action Cont.</a:t>
            </a:r>
            <a:endParaRPr sz="22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rPr lang="en-US" sz="1900">
                <a:solidFill>
                  <a:schemeClr val="dk1"/>
                </a:solidFill>
                <a:latin typeface="Lobster"/>
                <a:ea typeface="Lobster"/>
                <a:cs typeface="Lobster"/>
                <a:sym typeface="Lobster"/>
              </a:rPr>
              <a:t>Courtesy of: Ginnie Peck</a:t>
            </a:r>
            <a:endParaRPr sz="19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rPr lang="en-US" sz="1500">
                <a:solidFill>
                  <a:schemeClr val="dk1"/>
                </a:solidFill>
                <a:latin typeface="Lobster"/>
                <a:ea typeface="Lobster"/>
                <a:cs typeface="Lobster"/>
                <a:sym typeface="Lobster"/>
              </a:rPr>
              <a:t>February 7, 2024</a:t>
            </a:r>
            <a:endParaRPr sz="1500">
              <a:solidFill>
                <a:schemeClr val="dk1"/>
              </a:solidFill>
              <a:latin typeface="Lobster"/>
              <a:ea typeface="Lobster"/>
              <a:cs typeface="Lobster"/>
              <a:sym typeface="Lobster"/>
            </a:endParaRPr>
          </a:p>
          <a:p>
            <a:pPr indent="0" lvl="0" marL="0" marR="0" rtl="0" algn="l">
              <a:lnSpc>
                <a:spcPct val="100000"/>
              </a:lnSpc>
              <a:spcBef>
                <a:spcPts val="0"/>
              </a:spcBef>
              <a:spcAft>
                <a:spcPts val="0"/>
              </a:spcAft>
              <a:buClr>
                <a:schemeClr val="dk1"/>
              </a:buClr>
              <a:buSzPts val="1400"/>
              <a:buFont typeface="Lobster"/>
              <a:buNone/>
            </a:pPr>
            <a:r>
              <a:t/>
            </a:r>
            <a:endParaRPr sz="1900">
              <a:solidFill>
                <a:schemeClr val="dk1"/>
              </a:solidFill>
              <a:latin typeface="Lobster"/>
              <a:ea typeface="Lobster"/>
              <a:cs typeface="Lobster"/>
              <a:sym typeface="Lobster"/>
            </a:endParaRPr>
          </a:p>
        </p:txBody>
      </p:sp>
      <p:pic>
        <p:nvPicPr>
          <p:cNvPr id="51" name="Google Shape;51;g2ce1907019a_0_27"/>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52" name="Google Shape;52;g2ce1907019a_0_27"/>
          <p:cNvSpPr txBox="1"/>
          <p:nvPr/>
        </p:nvSpPr>
        <p:spPr>
          <a:xfrm>
            <a:off x="444500" y="1866900"/>
            <a:ext cx="3022500" cy="6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highlight>
                  <a:srgbClr val="FFFFFF"/>
                </a:highlight>
              </a:rPr>
              <a:t>-hand. Michael concluded our interview by expressing a sense of accomplishment and a willingness to do it all over again. To him, his involvement in the search wasn’t just a duty; it was a heartfelt commitment to the well-being of another human being. His actions remind us all that in a world often defined by </a:t>
            </a:r>
            <a:r>
              <a:rPr lang="en-US" sz="1200">
                <a:solidFill>
                  <a:schemeClr val="dk1"/>
                </a:solidFill>
                <a:highlight>
                  <a:srgbClr val="FFFFFF"/>
                </a:highlight>
              </a:rPr>
              <a:t>routine, there is always room for compassion, quick thinking, and the willingness to go the extra mile for someone in need.</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lang="en-US" sz="1200">
                <a:solidFill>
                  <a:schemeClr val="dk1"/>
                </a:solidFill>
                <a:highlight>
                  <a:srgbClr val="FFFFFF"/>
                </a:highlight>
              </a:rPr>
              <a:t>Three cheers to you, Michael!</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p:txBody>
      </p:sp>
      <p:pic>
        <p:nvPicPr>
          <p:cNvPr id="53" name="Google Shape;53;g2ce1907019a_0_27"/>
          <p:cNvPicPr preferRelativeResize="0"/>
          <p:nvPr/>
        </p:nvPicPr>
        <p:blipFill>
          <a:blip r:embed="rId4">
            <a:alphaModFix/>
          </a:blip>
          <a:stretch>
            <a:fillRect/>
          </a:stretch>
        </p:blipFill>
        <p:spPr>
          <a:xfrm>
            <a:off x="2839638" y="5676900"/>
            <a:ext cx="3793075" cy="2844800"/>
          </a:xfrm>
          <a:prstGeom prst="rect">
            <a:avLst/>
          </a:prstGeom>
          <a:noFill/>
          <a:ln>
            <a:noFill/>
          </a:ln>
        </p:spPr>
      </p:pic>
      <p:sp>
        <p:nvSpPr>
          <p:cNvPr id="54" name="Google Shape;54;g2ce1907019a_0_27"/>
          <p:cNvSpPr txBox="1"/>
          <p:nvPr/>
        </p:nvSpPr>
        <p:spPr>
          <a:xfrm>
            <a:off x="2839650" y="8521700"/>
            <a:ext cx="31446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Michael Powell, Photo by Carla Mendez, </a:t>
            </a:r>
            <a:endParaRPr sz="1100"/>
          </a:p>
          <a:p>
            <a:pPr indent="0" lvl="0" marL="0" rtl="0" algn="l">
              <a:spcBef>
                <a:spcPts val="0"/>
              </a:spcBef>
              <a:spcAft>
                <a:spcPts val="0"/>
              </a:spcAft>
              <a:buNone/>
            </a:pPr>
            <a:r>
              <a:rPr lang="en-US" sz="1100"/>
              <a:t>February 7, 2024</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type="title"/>
          </p:nvPr>
        </p:nvSpPr>
        <p:spPr>
          <a:xfrm>
            <a:off x="3429000" y="366183"/>
            <a:ext cx="3086099" cy="152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3200">
                <a:latin typeface="Lobster"/>
                <a:ea typeface="Lobster"/>
                <a:cs typeface="Lobster"/>
                <a:sym typeface="Lobster"/>
              </a:rPr>
              <a:t>Currents and Eddies</a:t>
            </a:r>
            <a:br>
              <a:rPr lang="en-US" sz="2400">
                <a:latin typeface="Lobster"/>
                <a:ea typeface="Lobster"/>
                <a:cs typeface="Lobster"/>
                <a:sym typeface="Lobster"/>
              </a:rPr>
            </a:br>
            <a:r>
              <a:rPr lang="en-US" sz="1600">
                <a:latin typeface="Lobster"/>
                <a:ea typeface="Lobster"/>
                <a:cs typeface="Lobster"/>
                <a:sym typeface="Lobster"/>
              </a:rPr>
              <a:t>Courtesy of Bill Tanger</a:t>
            </a:r>
            <a:br>
              <a:rPr lang="en-US" sz="1600">
                <a:latin typeface="Lobster"/>
                <a:ea typeface="Lobster"/>
                <a:cs typeface="Lobster"/>
                <a:sym typeface="Lobster"/>
              </a:rPr>
            </a:br>
            <a:r>
              <a:rPr lang="en-US" sz="1200">
                <a:latin typeface="Lobster"/>
                <a:ea typeface="Lobster"/>
                <a:cs typeface="Lobster"/>
                <a:sym typeface="Lobster"/>
              </a:rPr>
              <a:t>April 10</a:t>
            </a:r>
            <a:r>
              <a:rPr lang="en-US" sz="1200">
                <a:latin typeface="Lobster"/>
                <a:ea typeface="Lobster"/>
                <a:cs typeface="Lobster"/>
                <a:sym typeface="Lobster"/>
              </a:rPr>
              <a:t>, 2024</a:t>
            </a:r>
            <a:br>
              <a:rPr lang="en-US" sz="1600">
                <a:latin typeface="Lobster"/>
                <a:ea typeface="Lobster"/>
                <a:cs typeface="Lobster"/>
                <a:sym typeface="Lobster"/>
              </a:rPr>
            </a:br>
            <a:endParaRPr sz="1600">
              <a:latin typeface="Lobster"/>
              <a:ea typeface="Lobster"/>
              <a:cs typeface="Lobster"/>
              <a:sym typeface="Lobster"/>
            </a:endParaRPr>
          </a:p>
        </p:txBody>
      </p:sp>
      <p:pic>
        <p:nvPicPr>
          <p:cNvPr id="60" name="Google Shape;60;p5"/>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61" name="Google Shape;61;p5"/>
          <p:cNvSpPr txBox="1"/>
          <p:nvPr/>
        </p:nvSpPr>
        <p:spPr>
          <a:xfrm>
            <a:off x="342900" y="1890183"/>
            <a:ext cx="30861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50" u="none" cap="none" strike="noStrike">
                <a:solidFill>
                  <a:schemeClr val="dk1"/>
                </a:solidFill>
                <a:latin typeface="Arial"/>
                <a:ea typeface="Arial"/>
                <a:cs typeface="Arial"/>
                <a:sym typeface="Arial"/>
              </a:rPr>
              <a:t>Craigs Creek: </a:t>
            </a:r>
            <a:r>
              <a:rPr lang="en-US" sz="1150">
                <a:solidFill>
                  <a:schemeClr val="dk1"/>
                </a:solidFill>
              </a:rPr>
              <a:t>Won our lawsuit February 12 against a property owner who tried to stop navigation on the creek. Could have set a bad </a:t>
            </a:r>
            <a:r>
              <a:rPr lang="en-US" sz="1150">
                <a:solidFill>
                  <a:schemeClr val="dk1"/>
                </a:solidFill>
              </a:rPr>
              <a:t>statewide</a:t>
            </a:r>
            <a:r>
              <a:rPr lang="en-US" sz="1150">
                <a:solidFill>
                  <a:schemeClr val="dk1"/>
                </a:solidFill>
              </a:rPr>
              <a:t> precedent. Created Friends of Craigs Creek, with membership now at 167. Fundraising going on now to reduce debt of $4,700.</a:t>
            </a:r>
            <a:endParaRPr/>
          </a:p>
          <a:p>
            <a:pPr indent="0" lvl="0" marL="0" marR="0" rtl="0" algn="l">
              <a:lnSpc>
                <a:spcPct val="100000"/>
              </a:lnSpc>
              <a:spcBef>
                <a:spcPts val="0"/>
              </a:spcBef>
              <a:spcAft>
                <a:spcPts val="0"/>
              </a:spcAft>
              <a:buNone/>
            </a:pPr>
            <a:r>
              <a:t/>
            </a:r>
            <a:endParaRPr b="0" i="0" sz="1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chemeClr val="dk1"/>
                </a:solidFill>
                <a:latin typeface="Arial"/>
                <a:ea typeface="Arial"/>
                <a:cs typeface="Arial"/>
                <a:sym typeface="Arial"/>
              </a:rPr>
              <a:t>James River</a:t>
            </a:r>
            <a:r>
              <a:rPr lang="en-US" sz="1150">
                <a:solidFill>
                  <a:schemeClr val="dk1"/>
                </a:solidFill>
              </a:rPr>
              <a:t>/</a:t>
            </a:r>
            <a:r>
              <a:rPr b="0" i="0" lang="en-US" sz="1150" u="none" cap="none" strike="noStrike">
                <a:solidFill>
                  <a:schemeClr val="dk1"/>
                </a:solidFill>
                <a:latin typeface="Arial"/>
                <a:ea typeface="Arial"/>
                <a:cs typeface="Arial"/>
                <a:sym typeface="Arial"/>
              </a:rPr>
              <a:t>Allens Creek: </a:t>
            </a:r>
            <a:r>
              <a:rPr lang="en-US" sz="1150">
                <a:solidFill>
                  <a:schemeClr val="dk1"/>
                </a:solidFill>
              </a:rPr>
              <a:t>New public access created and owned by FFV and FORVA. A critical access to the James. No other access for 20 miles upstream. —- FFV &amp; FORVA</a:t>
            </a:r>
            <a:endParaRPr/>
          </a:p>
          <a:p>
            <a:pPr indent="0" lvl="0" marL="0" marR="0" rtl="0" algn="l">
              <a:lnSpc>
                <a:spcPct val="100000"/>
              </a:lnSpc>
              <a:spcBef>
                <a:spcPts val="0"/>
              </a:spcBef>
              <a:spcAft>
                <a:spcPts val="0"/>
              </a:spcAft>
              <a:buNone/>
            </a:pPr>
            <a:r>
              <a:t/>
            </a:r>
            <a:endParaRPr b="0" i="0" sz="1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chemeClr val="dk1"/>
                </a:solidFill>
                <a:latin typeface="Arial"/>
                <a:ea typeface="Arial"/>
                <a:cs typeface="Arial"/>
                <a:sym typeface="Arial"/>
              </a:rPr>
              <a:t>James River Balcony Falls Take-out (Amherst County): FORVA is working to find a political jurisdiction willing to partner on access development. Possible Amherst County. ---- Bill Tanger, FFV</a:t>
            </a:r>
            <a:endParaRPr/>
          </a:p>
          <a:p>
            <a:pPr indent="0" lvl="0" marL="0" marR="0" rtl="0" algn="l">
              <a:lnSpc>
                <a:spcPct val="100000"/>
              </a:lnSpc>
              <a:spcBef>
                <a:spcPts val="0"/>
              </a:spcBef>
              <a:spcAft>
                <a:spcPts val="0"/>
              </a:spcAft>
              <a:buNone/>
            </a:pPr>
            <a:r>
              <a:t/>
            </a:r>
            <a:endParaRPr b="0" i="0" sz="1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chemeClr val="dk1"/>
                </a:solidFill>
                <a:latin typeface="Arial"/>
                <a:ea typeface="Arial"/>
                <a:cs typeface="Arial"/>
                <a:sym typeface="Arial"/>
              </a:rPr>
              <a:t>Roanoke River Niagara Dam Relicensing (Roanoke County): Working on recreational access issues along the river. APCO not very helpful. ---- Bill Tanger, Ro River Blueway Committee</a:t>
            </a:r>
            <a:endParaRPr/>
          </a:p>
          <a:p>
            <a:pPr indent="0" lvl="0" marL="0" marR="0" rtl="0" algn="l">
              <a:lnSpc>
                <a:spcPct val="100000"/>
              </a:lnSpc>
              <a:spcBef>
                <a:spcPts val="0"/>
              </a:spcBef>
              <a:spcAft>
                <a:spcPts val="0"/>
              </a:spcAft>
              <a:buNone/>
            </a:pPr>
            <a:r>
              <a:t/>
            </a:r>
            <a:endParaRPr b="0" i="0" sz="1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chemeClr val="dk1"/>
                </a:solidFill>
                <a:latin typeface="Arial"/>
                <a:ea typeface="Arial"/>
                <a:cs typeface="Arial"/>
                <a:sym typeface="Arial"/>
              </a:rPr>
              <a:t>Blackwater River (Franklin County): </a:t>
            </a:r>
            <a:r>
              <a:rPr lang="en-US" sz="1150">
                <a:solidFill>
                  <a:schemeClr val="dk1"/>
                </a:solidFill>
              </a:rPr>
              <a:t>Created a</a:t>
            </a:r>
            <a:r>
              <a:rPr b="0" i="0" lang="en-US" sz="1150" u="none" cap="none" strike="noStrike">
                <a:solidFill>
                  <a:schemeClr val="dk1"/>
                </a:solidFill>
                <a:latin typeface="Arial"/>
                <a:ea typeface="Arial"/>
                <a:cs typeface="Arial"/>
                <a:sym typeface="Arial"/>
              </a:rPr>
              <a:t> 6-acre access on the Blackwater River at Round Hill Road in Franklin County. </a:t>
            </a:r>
            <a:r>
              <a:rPr lang="en-US" sz="1150">
                <a:solidFill>
                  <a:schemeClr val="dk1"/>
                </a:solidFill>
              </a:rPr>
              <a:t>Put in a parking lot, ramp, lighting and kiosk.</a:t>
            </a:r>
            <a:r>
              <a:rPr b="0" i="0" lang="en-US" sz="1150" u="none" cap="none" strike="noStrike">
                <a:solidFill>
                  <a:schemeClr val="dk1"/>
                </a:solidFill>
                <a:latin typeface="Arial"/>
                <a:ea typeface="Arial"/>
                <a:cs typeface="Arial"/>
                <a:sym typeface="Arial"/>
              </a:rPr>
              <a:t> ---- Bill Tanger, Creek Freaks</a:t>
            </a:r>
            <a:endParaRPr/>
          </a:p>
          <a:p>
            <a:pPr indent="0" lvl="0" marL="0" marR="0" rtl="0" algn="l">
              <a:lnSpc>
                <a:spcPct val="100000"/>
              </a:lnSpc>
              <a:spcBef>
                <a:spcPts val="0"/>
              </a:spcBef>
              <a:spcAft>
                <a:spcPts val="0"/>
              </a:spcAft>
              <a:buNone/>
            </a:pPr>
            <a:r>
              <a:t/>
            </a:r>
            <a:endParaRPr b="0" i="0" sz="1150" u="none" cap="none" strike="noStrike">
              <a:solidFill>
                <a:schemeClr val="dk1"/>
              </a:solidFill>
              <a:latin typeface="Arial"/>
              <a:ea typeface="Arial"/>
              <a:cs typeface="Arial"/>
              <a:sym typeface="Arial"/>
            </a:endParaRPr>
          </a:p>
          <a:p>
            <a:pPr indent="0" lvl="0" marL="0" rtl="0" algn="l">
              <a:spcBef>
                <a:spcPts val="0"/>
              </a:spcBef>
              <a:spcAft>
                <a:spcPts val="0"/>
              </a:spcAft>
              <a:buNone/>
            </a:pPr>
            <a:r>
              <a:rPr lang="en-US" sz="1150">
                <a:solidFill>
                  <a:schemeClr val="dk1"/>
                </a:solidFill>
              </a:rPr>
              <a:t>New River - Price Park (Montgomery County): Improving a 50-acre park along Stroubles Creek in Montgomery County.</a:t>
            </a:r>
            <a:endParaRPr>
              <a:solidFill>
                <a:schemeClr val="dk1"/>
              </a:solidFill>
            </a:endParaRPr>
          </a:p>
          <a:p>
            <a:pPr indent="0" lvl="0" marL="0" rtl="0" algn="l">
              <a:spcBef>
                <a:spcPts val="0"/>
              </a:spcBef>
              <a:spcAft>
                <a:spcPts val="0"/>
              </a:spcAft>
              <a:buNone/>
            </a:pPr>
            <a:r>
              <a:rPr lang="en-US" sz="1150">
                <a:solidFill>
                  <a:schemeClr val="dk1"/>
                </a:solidFill>
              </a:rPr>
              <a:t>---- Randi Lemmon and Bill Tanger</a:t>
            </a:r>
            <a:endParaRPr/>
          </a:p>
        </p:txBody>
      </p:sp>
      <p:sp>
        <p:nvSpPr>
          <p:cNvPr id="62" name="Google Shape;62;p5"/>
          <p:cNvSpPr txBox="1"/>
          <p:nvPr/>
        </p:nvSpPr>
        <p:spPr>
          <a:xfrm>
            <a:off x="3428999" y="1890183"/>
            <a:ext cx="3086100" cy="54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rgbClr val="000000"/>
                </a:solidFill>
                <a:latin typeface="Arial"/>
                <a:ea typeface="Arial"/>
                <a:cs typeface="Arial"/>
                <a:sym typeface="Arial"/>
              </a:rPr>
              <a:t>Blackwater River (Franklin county): New </a:t>
            </a:r>
            <a:r>
              <a:rPr lang="en-US" sz="1150"/>
              <a:t>1-acre access on the Blackwater River at Rt. 122</a:t>
            </a:r>
            <a:r>
              <a:rPr b="0" i="0" lang="en-US" sz="1150" u="none" cap="none" strike="noStrike">
                <a:solidFill>
                  <a:srgbClr val="000000"/>
                </a:solidFill>
                <a:latin typeface="Arial"/>
                <a:ea typeface="Arial"/>
                <a:cs typeface="Arial"/>
                <a:sym typeface="Arial"/>
              </a:rPr>
              <a:t>. ---- Bill Tanger, FFV; Pat &amp; Ray Williams; Creek Freaks of Franklin County</a:t>
            </a:r>
            <a:endParaRPr/>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rgbClr val="000000"/>
                </a:solidFill>
                <a:latin typeface="Arial"/>
                <a:ea typeface="Arial"/>
                <a:cs typeface="Arial"/>
                <a:sym typeface="Arial"/>
              </a:rPr>
              <a:t>Roanoke River (Salem City): Tucker Lane stormwater issue (Roanoke River)</a:t>
            </a:r>
            <a:r>
              <a:rPr lang="en-US" sz="1150"/>
              <a:t>. F</a:t>
            </a:r>
            <a:r>
              <a:rPr b="0" i="0" lang="en-US" sz="1150" u="none" cap="none" strike="noStrike">
                <a:solidFill>
                  <a:srgbClr val="000000"/>
                </a:solidFill>
                <a:latin typeface="Arial"/>
                <a:ea typeface="Arial"/>
                <a:cs typeface="Arial"/>
                <a:sym typeface="Arial"/>
              </a:rPr>
              <a:t>iling suit against City of Salem to get corrective action.</a:t>
            </a:r>
            <a:endParaRPr/>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rgbClr val="000000"/>
                </a:solidFill>
                <a:latin typeface="Arial"/>
                <a:ea typeface="Arial"/>
                <a:cs typeface="Arial"/>
                <a:sym typeface="Arial"/>
              </a:rPr>
              <a:t>Statewide: </a:t>
            </a:r>
            <a:r>
              <a:rPr lang="en-US" sz="1150"/>
              <a:t>Working on a proposal for dam recreational safety study and regulations to address the continued drownings at unsafe dams. Have a draft bill. Need volunteers to do letters to legislators.</a:t>
            </a:r>
            <a:endParaRPr sz="1150"/>
          </a:p>
          <a:p>
            <a:pPr indent="0" lvl="0" marL="0" marR="0" rtl="0" algn="l">
              <a:lnSpc>
                <a:spcPct val="100000"/>
              </a:lnSpc>
              <a:spcBef>
                <a:spcPts val="0"/>
              </a:spcBef>
              <a:spcAft>
                <a:spcPts val="0"/>
              </a:spcAft>
              <a:buNone/>
            </a:pPr>
            <a:r>
              <a:t/>
            </a:r>
            <a:endParaRPr sz="1150"/>
          </a:p>
          <a:p>
            <a:pPr indent="0" lvl="0" marL="0" marR="0" rtl="0" algn="l">
              <a:lnSpc>
                <a:spcPct val="100000"/>
              </a:lnSpc>
              <a:spcBef>
                <a:spcPts val="0"/>
              </a:spcBef>
              <a:spcAft>
                <a:spcPts val="0"/>
              </a:spcAft>
              <a:buNone/>
            </a:pPr>
            <a:r>
              <a:rPr lang="en-US" sz="1150"/>
              <a:t>Statewide: Working on No Tires in The River bill to end incentives for people to throw tires in the river rather than pay landfill fees. Bill stalled in the Senate on a 9-6 vote but will be reintroduced in September 2024.</a:t>
            </a:r>
            <a:endParaRPr sz="1150"/>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50" u="none" cap="none" strike="noStrike">
                <a:solidFill>
                  <a:srgbClr val="000000"/>
                </a:solidFill>
                <a:latin typeface="Arial"/>
                <a:ea typeface="Arial"/>
                <a:cs typeface="Arial"/>
                <a:sym typeface="Arial"/>
              </a:rPr>
              <a:t>FFV – Currents – </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150"/>
          </a:p>
          <a:p>
            <a:pPr indent="0" lvl="0" marL="0" marR="0" rtl="0" algn="l">
              <a:lnSpc>
                <a:spcPct val="100000"/>
              </a:lnSpc>
              <a:spcBef>
                <a:spcPts val="0"/>
              </a:spcBef>
              <a:spcAft>
                <a:spcPts val="0"/>
              </a:spcAft>
              <a:buNone/>
            </a:pPr>
            <a:r>
              <a:t/>
            </a:r>
            <a:endParaRPr sz="1150"/>
          </a:p>
          <a:p>
            <a:pPr indent="0" lvl="0" marL="0" marR="0" rtl="0" algn="l">
              <a:lnSpc>
                <a:spcPct val="100000"/>
              </a:lnSpc>
              <a:spcBef>
                <a:spcPts val="0"/>
              </a:spcBef>
              <a:spcAft>
                <a:spcPts val="0"/>
              </a:spcAft>
              <a:buNone/>
            </a:pPr>
            <a:r>
              <a:rPr lang="en-US" sz="1150"/>
              <a:t>FFV - Currents - </a:t>
            </a:r>
            <a:r>
              <a:rPr b="0" i="0" lang="en-US" sz="1150" u="none" cap="none" strike="noStrike">
                <a:solidFill>
                  <a:srgbClr val="000000"/>
                </a:solidFill>
                <a:latin typeface="Arial"/>
                <a:ea typeface="Arial"/>
                <a:cs typeface="Arial"/>
                <a:sym typeface="Arial"/>
              </a:rPr>
              <a:t>Projects – </a:t>
            </a:r>
            <a:r>
              <a:rPr lang="en-US" sz="1150"/>
              <a:t>4-10-24</a:t>
            </a:r>
            <a:endParaRPr/>
          </a:p>
        </p:txBody>
      </p:sp>
      <p:pic>
        <p:nvPicPr>
          <p:cNvPr id="63" name="Google Shape;63;p5"/>
          <p:cNvPicPr preferRelativeResize="0"/>
          <p:nvPr/>
        </p:nvPicPr>
        <p:blipFill rotWithShape="1">
          <a:blip r:embed="rId4">
            <a:alphaModFix/>
          </a:blip>
          <a:srcRect b="0" l="0" r="0" t="0"/>
          <a:stretch/>
        </p:blipFill>
        <p:spPr>
          <a:xfrm>
            <a:off x="3467105" y="6335297"/>
            <a:ext cx="1233170" cy="42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7"/>
          <p:cNvSpPr txBox="1"/>
          <p:nvPr>
            <p:ph type="title"/>
          </p:nvPr>
        </p:nvSpPr>
        <p:spPr>
          <a:xfrm>
            <a:off x="3429000" y="366183"/>
            <a:ext cx="3086099" cy="152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200">
                <a:latin typeface="Lobster"/>
                <a:ea typeface="Lobster"/>
                <a:cs typeface="Lobster"/>
                <a:sym typeface="Lobster"/>
              </a:rPr>
              <a:t>Thoughts from the Environment Virginia Symposium</a:t>
            </a:r>
            <a:br>
              <a:rPr lang="en-US" sz="2400">
                <a:latin typeface="Lobster"/>
                <a:ea typeface="Lobster"/>
                <a:cs typeface="Lobster"/>
                <a:sym typeface="Lobster"/>
              </a:rPr>
            </a:br>
            <a:r>
              <a:rPr lang="en-US" sz="1600">
                <a:latin typeface="Lobster"/>
                <a:ea typeface="Lobster"/>
                <a:cs typeface="Lobster"/>
                <a:sym typeface="Lobster"/>
              </a:rPr>
              <a:t>Courtesy of Bill Tanger &amp; Mitch Sims</a:t>
            </a:r>
            <a:br>
              <a:rPr lang="en-US" sz="1600">
                <a:latin typeface="Lobster"/>
                <a:ea typeface="Lobster"/>
                <a:cs typeface="Lobster"/>
                <a:sym typeface="Lobster"/>
              </a:rPr>
            </a:br>
            <a:r>
              <a:rPr lang="en-US" sz="1200">
                <a:latin typeface="Lobster"/>
                <a:ea typeface="Lobster"/>
                <a:cs typeface="Lobster"/>
                <a:sym typeface="Lobster"/>
              </a:rPr>
              <a:t>April</a:t>
            </a:r>
            <a:r>
              <a:rPr lang="en-US" sz="1200">
                <a:latin typeface="Lobster"/>
                <a:ea typeface="Lobster"/>
                <a:cs typeface="Lobster"/>
                <a:sym typeface="Lobster"/>
              </a:rPr>
              <a:t> 19, 2024</a:t>
            </a:r>
            <a:endParaRPr/>
          </a:p>
        </p:txBody>
      </p:sp>
      <p:pic>
        <p:nvPicPr>
          <p:cNvPr id="69" name="Google Shape;69;p7"/>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70" name="Google Shape;70;p7"/>
          <p:cNvSpPr txBox="1"/>
          <p:nvPr/>
        </p:nvSpPr>
        <p:spPr>
          <a:xfrm>
            <a:off x="342900" y="2011105"/>
            <a:ext cx="2914500" cy="6889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150"/>
              <a:t>FFV boaters, floaters and campers:</a:t>
            </a:r>
            <a:endParaRPr sz="1150"/>
          </a:p>
          <a:p>
            <a:pPr indent="0" lvl="0" marL="0" marR="0" rtl="0" algn="l">
              <a:lnSpc>
                <a:spcPct val="110000"/>
              </a:lnSpc>
              <a:spcBef>
                <a:spcPts val="0"/>
              </a:spcBef>
              <a:spcAft>
                <a:spcPts val="0"/>
              </a:spcAft>
              <a:buNone/>
            </a:pPr>
            <a:r>
              <a:t/>
            </a:r>
            <a:endParaRPr sz="1150"/>
          </a:p>
          <a:p>
            <a:pPr indent="0" lvl="0" marL="0" marR="0" rtl="0" algn="l">
              <a:lnSpc>
                <a:spcPct val="110000"/>
              </a:lnSpc>
              <a:spcBef>
                <a:spcPts val="0"/>
              </a:spcBef>
              <a:spcAft>
                <a:spcPts val="0"/>
              </a:spcAft>
              <a:buNone/>
            </a:pPr>
            <a:r>
              <a:rPr lang="en-US" sz="1150"/>
              <a:t>Bill Tanger and Mitch Sims, representing FORVA and FFV, attended the 20224 Environment Virginia Symposium (EVS) at VMI, April 9-11, 2024. EV is the Commonwealth’s premier environmental conference which brings together </a:t>
            </a:r>
            <a:r>
              <a:rPr lang="en-US" sz="1150"/>
              <a:t>environmental</a:t>
            </a:r>
            <a:r>
              <a:rPr lang="en-US" sz="1150"/>
              <a:t> professionals throughout Virginia from all sectors: government, non-profits, academia, and industry. </a:t>
            </a:r>
            <a:r>
              <a:rPr lang="en-US" sz="1150"/>
              <a:t>Attendees relevant to FORVA and the FFV include DWR, DCR, VDOT, DEQ, Dominion, VEE, USGS, and many others.</a:t>
            </a:r>
            <a:endParaRPr sz="1150"/>
          </a:p>
          <a:p>
            <a:pPr indent="0" lvl="0" marL="0" marR="0" rtl="0" algn="l">
              <a:lnSpc>
                <a:spcPct val="110000"/>
              </a:lnSpc>
              <a:spcBef>
                <a:spcPts val="0"/>
              </a:spcBef>
              <a:spcAft>
                <a:spcPts val="0"/>
              </a:spcAft>
              <a:buNone/>
            </a:pPr>
            <a:r>
              <a:t/>
            </a:r>
            <a:endParaRPr sz="1150"/>
          </a:p>
          <a:p>
            <a:pPr indent="0" lvl="0" marL="0" marR="0" rtl="0" algn="l">
              <a:lnSpc>
                <a:spcPct val="110000"/>
              </a:lnSpc>
              <a:spcBef>
                <a:spcPts val="0"/>
              </a:spcBef>
              <a:spcAft>
                <a:spcPts val="0"/>
              </a:spcAft>
              <a:buNone/>
            </a:pPr>
            <a:r>
              <a:rPr lang="en-US" sz="1150"/>
              <a:t>We bought a 6’ wide booth and used the FORVA table top display with photos and handouts.</a:t>
            </a:r>
            <a:endParaRPr sz="1150"/>
          </a:p>
          <a:p>
            <a:pPr indent="0" lvl="0" marL="0" marR="0" rtl="0" algn="l">
              <a:lnSpc>
                <a:spcPct val="110000"/>
              </a:lnSpc>
              <a:spcBef>
                <a:spcPts val="0"/>
              </a:spcBef>
              <a:spcAft>
                <a:spcPts val="0"/>
              </a:spcAft>
              <a:buNone/>
            </a:pPr>
            <a:r>
              <a:t/>
            </a:r>
            <a:endParaRPr sz="1150"/>
          </a:p>
          <a:p>
            <a:pPr indent="0" lvl="0" marL="0" marR="0" rtl="0" algn="l">
              <a:lnSpc>
                <a:spcPct val="110000"/>
              </a:lnSpc>
              <a:spcBef>
                <a:spcPts val="0"/>
              </a:spcBef>
              <a:spcAft>
                <a:spcPts val="0"/>
              </a:spcAft>
              <a:buNone/>
            </a:pPr>
            <a:r>
              <a:rPr lang="en-US" sz="1150"/>
              <a:t>The conference provided FORVA an opportunity to network with partners across the state via in-person discussions, to improve visibility of FORVA and its partners (like the FFV) through our booth and the conversations initiated there, and to keep up to speed on the latest developments in Virginia conservation through breakout session attendance.</a:t>
            </a:r>
            <a:endParaRPr sz="1150"/>
          </a:p>
          <a:p>
            <a:pPr indent="0" lvl="0" marL="0" marR="0" rtl="0" algn="l">
              <a:lnSpc>
                <a:spcPct val="110000"/>
              </a:lnSpc>
              <a:spcBef>
                <a:spcPts val="0"/>
              </a:spcBef>
              <a:spcAft>
                <a:spcPts val="0"/>
              </a:spcAft>
              <a:buNone/>
            </a:pPr>
            <a:r>
              <a:t/>
            </a:r>
            <a:endParaRPr sz="1150"/>
          </a:p>
          <a:p>
            <a:pPr indent="0" lvl="0" marL="0" marR="0" rtl="0" algn="l">
              <a:lnSpc>
                <a:spcPct val="110000"/>
              </a:lnSpc>
              <a:spcBef>
                <a:spcPts val="0"/>
              </a:spcBef>
              <a:spcAft>
                <a:spcPts val="0"/>
              </a:spcAft>
              <a:buNone/>
            </a:pPr>
            <a:r>
              <a:rPr lang="en-US" sz="1150"/>
              <a:t>Below you will find the results from our attendance:</a:t>
            </a:r>
            <a:endParaRPr sz="1150"/>
          </a:p>
          <a:p>
            <a:pPr indent="-301625" lvl="0" marL="457200" marR="0" rtl="0" algn="l">
              <a:lnSpc>
                <a:spcPct val="110000"/>
              </a:lnSpc>
              <a:spcBef>
                <a:spcPts val="0"/>
              </a:spcBef>
              <a:spcAft>
                <a:spcPts val="0"/>
              </a:spcAft>
              <a:buSzPts val="1150"/>
              <a:buChar char="●"/>
            </a:pPr>
            <a:r>
              <a:rPr lang="en-US" sz="1150"/>
              <a:t>We had several beneficial conversations with DWR, including the Executive Director Ryan - </a:t>
            </a:r>
            <a:endParaRPr sz="1150"/>
          </a:p>
        </p:txBody>
      </p:sp>
      <p:sp>
        <p:nvSpPr>
          <p:cNvPr id="71" name="Google Shape;71;p7"/>
          <p:cNvSpPr txBox="1"/>
          <p:nvPr/>
        </p:nvSpPr>
        <p:spPr>
          <a:xfrm>
            <a:off x="3257399" y="2011106"/>
            <a:ext cx="3257700" cy="7072800"/>
          </a:xfrm>
          <a:prstGeom prst="rect">
            <a:avLst/>
          </a:prstGeom>
          <a:noFill/>
          <a:ln>
            <a:noFill/>
          </a:ln>
        </p:spPr>
        <p:txBody>
          <a:bodyPr anchorCtr="0" anchor="t" bIns="45700" lIns="91425" spcFirstLastPara="1" rIns="91425" wrap="square" tIns="45700">
            <a:spAutoFit/>
          </a:bodyPr>
          <a:lstStyle/>
          <a:p>
            <a:pPr indent="-301625" lvl="0" marL="457200" rtl="0" algn="l">
              <a:lnSpc>
                <a:spcPct val="100000"/>
              </a:lnSpc>
              <a:spcBef>
                <a:spcPts val="0"/>
              </a:spcBef>
              <a:spcAft>
                <a:spcPts val="0"/>
              </a:spcAft>
              <a:buClr>
                <a:schemeClr val="dk1"/>
              </a:buClr>
              <a:buSzPts val="1150"/>
              <a:buChar char="●"/>
            </a:pPr>
            <a:r>
              <a:rPr lang="en-US" sz="1150">
                <a:solidFill>
                  <a:schemeClr val="dk1"/>
                </a:solidFill>
              </a:rPr>
              <a:t>- </a:t>
            </a:r>
            <a:r>
              <a:rPr lang="en-US" sz="1150">
                <a:solidFill>
                  <a:schemeClr val="dk1"/>
                </a:solidFill>
              </a:rPr>
              <a:t>Brown, on building support for several key river conservation issues.</a:t>
            </a:r>
            <a:endParaRPr sz="1150">
              <a:solidFill>
                <a:schemeClr val="dk1"/>
              </a:solidFill>
            </a:endParaRPr>
          </a:p>
          <a:p>
            <a:pPr indent="-301625" lvl="1" marL="914400" rtl="0" algn="l">
              <a:lnSpc>
                <a:spcPct val="100000"/>
              </a:lnSpc>
              <a:spcBef>
                <a:spcPts val="0"/>
              </a:spcBef>
              <a:spcAft>
                <a:spcPts val="0"/>
              </a:spcAft>
              <a:buClr>
                <a:schemeClr val="dk1"/>
              </a:buClr>
              <a:buSzPts val="1150"/>
              <a:buChar char="○"/>
            </a:pPr>
            <a:r>
              <a:rPr lang="en-US" sz="1150">
                <a:solidFill>
                  <a:schemeClr val="dk1"/>
                </a:solidFill>
              </a:rPr>
              <a:t>DWR confirmed their support on updating language on the existing MOU which would then require VDOT to include community stakeholders, like FORVA and the FFV, in discussions to consider access points anytime a bridge is rebuilt or modified.</a:t>
            </a:r>
            <a:endParaRPr sz="1150">
              <a:solidFill>
                <a:schemeClr val="dk1"/>
              </a:solidFill>
            </a:endParaRPr>
          </a:p>
          <a:p>
            <a:pPr indent="-301625" lvl="1" marL="914400" rtl="0" algn="l">
              <a:lnSpc>
                <a:spcPct val="100000"/>
              </a:lnSpc>
              <a:spcBef>
                <a:spcPts val="0"/>
              </a:spcBef>
              <a:spcAft>
                <a:spcPts val="0"/>
              </a:spcAft>
              <a:buClr>
                <a:schemeClr val="dk1"/>
              </a:buClr>
              <a:buSzPts val="1150"/>
              <a:buChar char="○"/>
            </a:pPr>
            <a:r>
              <a:rPr lang="en-US" sz="1150">
                <a:solidFill>
                  <a:schemeClr val="dk1"/>
                </a:solidFill>
              </a:rPr>
              <a:t>DWR and FORVA were able to review language FORVA drafted on a recreational Dam Safety bill. We believe DWR will support, but we have a lot of work ahead of us. </a:t>
            </a:r>
            <a:endParaRPr sz="1150">
              <a:solidFill>
                <a:schemeClr val="dk1"/>
              </a:solidFill>
            </a:endParaRPr>
          </a:p>
          <a:p>
            <a:pPr indent="-301625" lvl="0" marL="457200" rtl="0" algn="l">
              <a:lnSpc>
                <a:spcPct val="100000"/>
              </a:lnSpc>
              <a:spcBef>
                <a:spcPts val="0"/>
              </a:spcBef>
              <a:spcAft>
                <a:spcPts val="0"/>
              </a:spcAft>
              <a:buClr>
                <a:schemeClr val="dk1"/>
              </a:buClr>
              <a:buSzPts val="1150"/>
              <a:buChar char="●"/>
            </a:pPr>
            <a:r>
              <a:rPr lang="en-US" sz="1150">
                <a:solidFill>
                  <a:schemeClr val="dk1"/>
                </a:solidFill>
              </a:rPr>
              <a:t>We were able to provide some comments to DCR and VDOT on the above-mentioned MOU. We’ll continue to press until we get it done.</a:t>
            </a:r>
            <a:endParaRPr sz="1150">
              <a:solidFill>
                <a:schemeClr val="dk1"/>
              </a:solidFill>
            </a:endParaRPr>
          </a:p>
          <a:p>
            <a:pPr indent="-301625" lvl="0" marL="457200" rtl="0" algn="l">
              <a:lnSpc>
                <a:spcPct val="100000"/>
              </a:lnSpc>
              <a:spcBef>
                <a:spcPts val="0"/>
              </a:spcBef>
              <a:spcAft>
                <a:spcPts val="0"/>
              </a:spcAft>
              <a:buClr>
                <a:schemeClr val="dk1"/>
              </a:buClr>
              <a:buSzPts val="1150"/>
              <a:buChar char="●"/>
            </a:pPr>
            <a:r>
              <a:rPr lang="en-US" sz="1150">
                <a:solidFill>
                  <a:schemeClr val="dk1"/>
                </a:solidFill>
              </a:rPr>
              <a:t>We established new relationships with representatives from the Maury River Alliance, The Crater Planning Districts Commission (south of Richmond) and the Nature Conservancy. We hope to partner with these groups on river issues.</a:t>
            </a:r>
            <a:endParaRPr sz="1150">
              <a:solidFill>
                <a:schemeClr val="dk1"/>
              </a:solidFill>
            </a:endParaRPr>
          </a:p>
          <a:p>
            <a:pPr indent="0" lvl="0" marL="0" rtl="0" algn="l">
              <a:lnSpc>
                <a:spcPct val="100000"/>
              </a:lnSpc>
              <a:spcBef>
                <a:spcPts val="0"/>
              </a:spcBef>
              <a:spcAft>
                <a:spcPts val="0"/>
              </a:spcAft>
              <a:buNone/>
            </a:pPr>
            <a:r>
              <a:rPr lang="en-US" sz="1150">
                <a:solidFill>
                  <a:schemeClr val="dk1"/>
                </a:solidFill>
              </a:rPr>
              <a:t>Overall, it was a very positive experience. The last time FORVA attended was in 2004, over 20 years ago. It was right after the latest State of the Rivers (2001) report was completed. Bill and Mitch did a lot of outreach while also minding out booth and display.</a:t>
            </a:r>
            <a:endParaRPr sz="1150">
              <a:solidFill>
                <a:schemeClr val="dk1"/>
              </a:solidFil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sz="1150"/>
              <a:t>Happy Paddling - Bill and Mitch</a:t>
            </a:r>
            <a:endParaRPr b="0" i="0" sz="11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150"/>
          </a:p>
          <a:p>
            <a:pPr indent="0" lvl="0" marL="0" marR="0" rtl="0" algn="l">
              <a:lnSpc>
                <a:spcPct val="100000"/>
              </a:lnSpc>
              <a:spcBef>
                <a:spcPts val="0"/>
              </a:spcBef>
              <a:spcAft>
                <a:spcPts val="0"/>
              </a:spcAft>
              <a:buNone/>
            </a:pPr>
            <a:r>
              <a:rPr lang="en-US" sz="1150"/>
              <a:t>EV 2024 report - 4-18-24</a:t>
            </a:r>
            <a:endParaRPr sz="1150"/>
          </a:p>
          <a:p>
            <a:pPr indent="0" lvl="0" marL="0" marR="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ce1907019a_0_13"/>
          <p:cNvSpPr txBox="1"/>
          <p:nvPr>
            <p:ph type="title"/>
          </p:nvPr>
        </p:nvSpPr>
        <p:spPr>
          <a:xfrm>
            <a:off x="3429000" y="366183"/>
            <a:ext cx="3086100" cy="152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200">
                <a:latin typeface="Lobster"/>
                <a:ea typeface="Lobster"/>
                <a:cs typeface="Lobster"/>
                <a:sym typeface="Lobster"/>
              </a:rPr>
              <a:t>Allens Creek Project Emeritus Group</a:t>
            </a:r>
            <a:br>
              <a:rPr lang="en-US" sz="2400">
                <a:latin typeface="Lobster"/>
                <a:ea typeface="Lobster"/>
                <a:cs typeface="Lobster"/>
                <a:sym typeface="Lobster"/>
              </a:rPr>
            </a:br>
            <a:r>
              <a:rPr lang="en-US" sz="1600">
                <a:latin typeface="Lobster"/>
                <a:ea typeface="Lobster"/>
                <a:cs typeface="Lobster"/>
                <a:sym typeface="Lobster"/>
              </a:rPr>
              <a:t>Courtesy of Bill Tanger</a:t>
            </a:r>
            <a:br>
              <a:rPr lang="en-US" sz="1600">
                <a:latin typeface="Lobster"/>
                <a:ea typeface="Lobster"/>
                <a:cs typeface="Lobster"/>
                <a:sym typeface="Lobster"/>
              </a:rPr>
            </a:br>
            <a:r>
              <a:rPr lang="en-US" sz="1200">
                <a:latin typeface="Lobster"/>
                <a:ea typeface="Lobster"/>
                <a:cs typeface="Lobster"/>
                <a:sym typeface="Lobster"/>
              </a:rPr>
              <a:t>April 20, 2024</a:t>
            </a:r>
            <a:endParaRPr/>
          </a:p>
        </p:txBody>
      </p:sp>
      <p:pic>
        <p:nvPicPr>
          <p:cNvPr id="77" name="Google Shape;77;g2ce1907019a_0_13"/>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78" name="Google Shape;78;g2ce1907019a_0_13"/>
          <p:cNvSpPr txBox="1"/>
          <p:nvPr/>
        </p:nvSpPr>
        <p:spPr>
          <a:xfrm>
            <a:off x="342900" y="2011100"/>
            <a:ext cx="6172200" cy="58452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rPr lang="en-US" sz="1150"/>
              <a:t>Here are the FFV volunteers who have spent the better part of a day at Allens Creek working on rehabbing the cabin. We now have a functioning bathroom with sink and </a:t>
            </a:r>
            <a:r>
              <a:rPr lang="en-US" sz="1150"/>
              <a:t>toilet</a:t>
            </a:r>
            <a:r>
              <a:rPr lang="en-US" sz="1150"/>
              <a:t>. </a:t>
            </a:r>
            <a:endParaRPr sz="1150"/>
          </a:p>
          <a:p>
            <a:pPr indent="0" lvl="0" marL="457200" marR="0" rtl="0" algn="l">
              <a:lnSpc>
                <a:spcPct val="150000"/>
              </a:lnSpc>
              <a:spcBef>
                <a:spcPts val="0"/>
              </a:spcBef>
              <a:spcAft>
                <a:spcPts val="0"/>
              </a:spcAft>
              <a:buNone/>
            </a:pPr>
            <a:r>
              <a:rPr lang="en-US" sz="1150"/>
              <a:t>Coming soon: hot water at the sink and a shower with hot water.</a:t>
            </a:r>
            <a:endParaRPr sz="1150"/>
          </a:p>
          <a:p>
            <a:pPr indent="0" lvl="0" marL="457200" marR="0" rtl="0" algn="l">
              <a:lnSpc>
                <a:spcPct val="150000"/>
              </a:lnSpc>
              <a:spcBef>
                <a:spcPts val="0"/>
              </a:spcBef>
              <a:spcAft>
                <a:spcPts val="0"/>
              </a:spcAft>
              <a:buNone/>
            </a:pPr>
            <a:r>
              <a:t/>
            </a:r>
            <a:endParaRPr sz="1150"/>
          </a:p>
          <a:p>
            <a:pPr indent="0" lvl="0" marL="457200" marR="0" rtl="0" algn="l">
              <a:lnSpc>
                <a:spcPct val="150000"/>
              </a:lnSpc>
              <a:spcBef>
                <a:spcPts val="0"/>
              </a:spcBef>
              <a:spcAft>
                <a:spcPts val="0"/>
              </a:spcAft>
              <a:buNone/>
            </a:pPr>
            <a:r>
              <a:rPr lang="en-US" sz="1150"/>
              <a:t>These are the people who get first options to stay at the luxurious Cabin on the Creek!</a:t>
            </a:r>
            <a:endParaRPr sz="1150"/>
          </a:p>
          <a:p>
            <a:pPr indent="-301625" lvl="0" marL="914400" marR="0" rtl="0" algn="l">
              <a:lnSpc>
                <a:spcPct val="150000"/>
              </a:lnSpc>
              <a:spcBef>
                <a:spcPts val="0"/>
              </a:spcBef>
              <a:spcAft>
                <a:spcPts val="0"/>
              </a:spcAft>
              <a:buSzPts val="1150"/>
              <a:buChar char="●"/>
            </a:pPr>
            <a:r>
              <a:rPr lang="en-US" sz="1150"/>
              <a:t>Bill Tanger</a:t>
            </a:r>
            <a:endParaRPr sz="1150"/>
          </a:p>
          <a:p>
            <a:pPr indent="-301625" lvl="0" marL="914400" marR="0" rtl="0" algn="l">
              <a:lnSpc>
                <a:spcPct val="150000"/>
              </a:lnSpc>
              <a:spcBef>
                <a:spcPts val="0"/>
              </a:spcBef>
              <a:spcAft>
                <a:spcPts val="0"/>
              </a:spcAft>
              <a:buSzPts val="1150"/>
              <a:buChar char="●"/>
            </a:pPr>
            <a:r>
              <a:rPr lang="en-US" sz="1150"/>
              <a:t>Howard Kirkland</a:t>
            </a:r>
            <a:endParaRPr sz="1150"/>
          </a:p>
          <a:p>
            <a:pPr indent="-301625" lvl="0" marL="914400" marR="0" rtl="0" algn="l">
              <a:lnSpc>
                <a:spcPct val="150000"/>
              </a:lnSpc>
              <a:spcBef>
                <a:spcPts val="0"/>
              </a:spcBef>
              <a:spcAft>
                <a:spcPts val="0"/>
              </a:spcAft>
              <a:buSzPts val="1150"/>
              <a:buChar char="●"/>
            </a:pPr>
            <a:r>
              <a:rPr lang="en-US" sz="1150"/>
              <a:t>Ben Carter</a:t>
            </a:r>
            <a:endParaRPr sz="1150"/>
          </a:p>
          <a:p>
            <a:pPr indent="-301625" lvl="0" marL="914400" marR="0" rtl="0" algn="l">
              <a:lnSpc>
                <a:spcPct val="150000"/>
              </a:lnSpc>
              <a:spcBef>
                <a:spcPts val="0"/>
              </a:spcBef>
              <a:spcAft>
                <a:spcPts val="0"/>
              </a:spcAft>
              <a:buSzPts val="1150"/>
              <a:buChar char="●"/>
            </a:pPr>
            <a:r>
              <a:rPr lang="en-US" sz="1150"/>
              <a:t>Jeff Wold</a:t>
            </a:r>
            <a:endParaRPr sz="1150"/>
          </a:p>
          <a:p>
            <a:pPr indent="-301625" lvl="0" marL="914400" marR="0" rtl="0" algn="l">
              <a:lnSpc>
                <a:spcPct val="150000"/>
              </a:lnSpc>
              <a:spcBef>
                <a:spcPts val="0"/>
              </a:spcBef>
              <a:spcAft>
                <a:spcPts val="0"/>
              </a:spcAft>
              <a:buSzPts val="1150"/>
              <a:buChar char="●"/>
            </a:pPr>
            <a:r>
              <a:rPr lang="en-US" sz="1150"/>
              <a:t>Rock Willoughby</a:t>
            </a:r>
            <a:endParaRPr sz="1150"/>
          </a:p>
          <a:p>
            <a:pPr indent="-301625" lvl="0" marL="914400" marR="0" rtl="0" algn="l">
              <a:lnSpc>
                <a:spcPct val="150000"/>
              </a:lnSpc>
              <a:spcBef>
                <a:spcPts val="0"/>
              </a:spcBef>
              <a:spcAft>
                <a:spcPts val="0"/>
              </a:spcAft>
              <a:buSzPts val="1150"/>
              <a:buChar char="●"/>
            </a:pPr>
            <a:r>
              <a:rPr lang="en-US" sz="1150"/>
              <a:t>Konrad Zeller</a:t>
            </a:r>
            <a:endParaRPr sz="1150"/>
          </a:p>
          <a:p>
            <a:pPr indent="-301625" lvl="0" marL="914400" marR="0" rtl="0" algn="l">
              <a:lnSpc>
                <a:spcPct val="150000"/>
              </a:lnSpc>
              <a:spcBef>
                <a:spcPts val="0"/>
              </a:spcBef>
              <a:spcAft>
                <a:spcPts val="0"/>
              </a:spcAft>
              <a:buSzPts val="1150"/>
              <a:buChar char="●"/>
            </a:pPr>
            <a:r>
              <a:rPr lang="en-US" sz="1150"/>
              <a:t>Mo Byrd</a:t>
            </a:r>
            <a:endParaRPr sz="1150"/>
          </a:p>
          <a:p>
            <a:pPr indent="-301625" lvl="0" marL="914400" marR="0" rtl="0" algn="l">
              <a:lnSpc>
                <a:spcPct val="150000"/>
              </a:lnSpc>
              <a:spcBef>
                <a:spcPts val="0"/>
              </a:spcBef>
              <a:spcAft>
                <a:spcPts val="0"/>
              </a:spcAft>
              <a:buSzPts val="1150"/>
              <a:buChar char="●"/>
            </a:pPr>
            <a:r>
              <a:rPr lang="en-US" sz="1150"/>
              <a:t>Bonnie Turner</a:t>
            </a:r>
            <a:endParaRPr sz="1150"/>
          </a:p>
          <a:p>
            <a:pPr indent="-301625" lvl="0" marL="914400" marR="0" rtl="0" algn="l">
              <a:lnSpc>
                <a:spcPct val="150000"/>
              </a:lnSpc>
              <a:spcBef>
                <a:spcPts val="0"/>
              </a:spcBef>
              <a:spcAft>
                <a:spcPts val="0"/>
              </a:spcAft>
              <a:buSzPts val="1150"/>
              <a:buChar char="●"/>
            </a:pPr>
            <a:r>
              <a:rPr lang="en-US" sz="1150"/>
              <a:t>Herb Coleman</a:t>
            </a:r>
            <a:endParaRPr sz="1150"/>
          </a:p>
          <a:p>
            <a:pPr indent="-301625" lvl="0" marL="914400" marR="0" rtl="0" algn="l">
              <a:lnSpc>
                <a:spcPct val="150000"/>
              </a:lnSpc>
              <a:spcBef>
                <a:spcPts val="0"/>
              </a:spcBef>
              <a:spcAft>
                <a:spcPts val="0"/>
              </a:spcAft>
              <a:buSzPts val="1150"/>
              <a:buChar char="●"/>
            </a:pPr>
            <a:r>
              <a:rPr lang="en-US" sz="1150"/>
              <a:t>Mitch Sims</a:t>
            </a:r>
            <a:endParaRPr sz="1150"/>
          </a:p>
          <a:p>
            <a:pPr indent="-301625" lvl="0" marL="914400" marR="0" rtl="0" algn="l">
              <a:lnSpc>
                <a:spcPct val="150000"/>
              </a:lnSpc>
              <a:spcBef>
                <a:spcPts val="0"/>
              </a:spcBef>
              <a:spcAft>
                <a:spcPts val="0"/>
              </a:spcAft>
              <a:buSzPts val="1150"/>
              <a:buChar char="●"/>
            </a:pPr>
            <a:r>
              <a:rPr lang="en-US" sz="1150"/>
              <a:t>Scott Mcewen</a:t>
            </a:r>
            <a:endParaRPr sz="1150"/>
          </a:p>
          <a:p>
            <a:pPr indent="-301625" lvl="0" marL="914400" marR="0" rtl="0" algn="l">
              <a:lnSpc>
                <a:spcPct val="150000"/>
              </a:lnSpc>
              <a:spcBef>
                <a:spcPts val="0"/>
              </a:spcBef>
              <a:spcAft>
                <a:spcPts val="0"/>
              </a:spcAft>
              <a:buSzPts val="1150"/>
              <a:buChar char="●"/>
            </a:pPr>
            <a:r>
              <a:rPr lang="en-US" sz="1150"/>
              <a:t>Tim Fridley</a:t>
            </a:r>
            <a:endParaRPr sz="1150"/>
          </a:p>
          <a:p>
            <a:pPr indent="0" lvl="0" marL="0" marR="0" rtl="0" algn="l">
              <a:lnSpc>
                <a:spcPct val="150000"/>
              </a:lnSpc>
              <a:spcBef>
                <a:spcPts val="0"/>
              </a:spcBef>
              <a:spcAft>
                <a:spcPts val="0"/>
              </a:spcAft>
              <a:buNone/>
            </a:pPr>
            <a:r>
              <a:rPr lang="en-US" sz="1150"/>
              <a:t>Come join in the fun!</a:t>
            </a:r>
            <a:endParaRPr sz="1150"/>
          </a:p>
          <a:p>
            <a:pPr indent="0" lvl="0" marL="0" marR="0" rtl="0" algn="l">
              <a:lnSpc>
                <a:spcPct val="150000"/>
              </a:lnSpc>
              <a:spcBef>
                <a:spcPts val="0"/>
              </a:spcBef>
              <a:spcAft>
                <a:spcPts val="0"/>
              </a:spcAft>
              <a:buNone/>
            </a:pPr>
            <a:r>
              <a:t/>
            </a:r>
            <a:endParaRPr sz="1150"/>
          </a:p>
          <a:p>
            <a:pPr indent="0" lvl="0" marL="0" marR="0" rtl="0" algn="l">
              <a:lnSpc>
                <a:spcPct val="150000"/>
              </a:lnSpc>
              <a:spcBef>
                <a:spcPts val="0"/>
              </a:spcBef>
              <a:spcAft>
                <a:spcPts val="0"/>
              </a:spcAft>
              <a:buNone/>
            </a:pPr>
            <a:r>
              <a:rPr lang="en-US" sz="1150"/>
              <a:t>FFV-FORVA - emeritus group 4-18-2024</a:t>
            </a:r>
            <a:endParaRPr sz="1150"/>
          </a:p>
        </p:txBody>
      </p:sp>
      <p:sp>
        <p:nvSpPr>
          <p:cNvPr id="79" name="Google Shape;79;g2ce1907019a_0_13"/>
          <p:cNvSpPr txBox="1"/>
          <p:nvPr/>
        </p:nvSpPr>
        <p:spPr>
          <a:xfrm>
            <a:off x="3257399" y="2011106"/>
            <a:ext cx="3257700" cy="48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sz="1150"/>
          </a:p>
          <a:p>
            <a:pPr indent="0" lvl="0" marL="0" marR="0" rtl="0" algn="l">
              <a:lnSpc>
                <a:spcPct val="100000"/>
              </a:lnSpc>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8"/>
          <p:cNvSpPr txBox="1"/>
          <p:nvPr>
            <p:ph type="title"/>
          </p:nvPr>
        </p:nvSpPr>
        <p:spPr>
          <a:xfrm>
            <a:off x="3429000" y="366183"/>
            <a:ext cx="3086099" cy="152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br>
              <a:rPr lang="en-US" sz="2400">
                <a:latin typeface="Lobster"/>
                <a:ea typeface="Lobster"/>
                <a:cs typeface="Lobster"/>
                <a:sym typeface="Lobster"/>
              </a:rPr>
            </a:br>
            <a:r>
              <a:rPr lang="en-US" sz="2600">
                <a:latin typeface="Lobster"/>
                <a:ea typeface="Lobster"/>
                <a:cs typeface="Lobster"/>
                <a:sym typeface="Lobster"/>
              </a:rPr>
              <a:t>Welcome to FFV</a:t>
            </a:r>
            <a:endParaRPr sz="2600">
              <a:latin typeface="Lobster"/>
              <a:ea typeface="Lobster"/>
              <a:cs typeface="Lobster"/>
              <a:sym typeface="Lobster"/>
            </a:endParaRPr>
          </a:p>
          <a:p>
            <a:pPr indent="0" lvl="0" marL="0" rtl="0" algn="l">
              <a:lnSpc>
                <a:spcPct val="100000"/>
              </a:lnSpc>
              <a:spcBef>
                <a:spcPts val="0"/>
              </a:spcBef>
              <a:spcAft>
                <a:spcPts val="0"/>
              </a:spcAft>
              <a:buSzPts val="1400"/>
              <a:buNone/>
            </a:pPr>
            <a:r>
              <a:rPr lang="en-US" sz="1600">
                <a:latin typeface="Lobster"/>
                <a:ea typeface="Lobster"/>
                <a:cs typeface="Lobster"/>
                <a:sym typeface="Lobster"/>
              </a:rPr>
              <a:t>Courtesy of Emily Warren</a:t>
            </a:r>
            <a:br>
              <a:rPr lang="en-US" sz="1600">
                <a:latin typeface="Lobster"/>
                <a:ea typeface="Lobster"/>
                <a:cs typeface="Lobster"/>
                <a:sym typeface="Lobster"/>
              </a:rPr>
            </a:br>
            <a:br>
              <a:rPr lang="en-US" sz="1200">
                <a:latin typeface="Lobster"/>
                <a:ea typeface="Lobster"/>
                <a:cs typeface="Lobster"/>
                <a:sym typeface="Lobster"/>
              </a:rPr>
            </a:br>
            <a:br>
              <a:rPr lang="en-US" sz="1200">
                <a:latin typeface="Lobster"/>
                <a:ea typeface="Lobster"/>
                <a:cs typeface="Lobster"/>
                <a:sym typeface="Lobster"/>
              </a:rPr>
            </a:br>
            <a:endParaRPr sz="1200">
              <a:latin typeface="Lobster"/>
              <a:ea typeface="Lobster"/>
              <a:cs typeface="Lobster"/>
              <a:sym typeface="Lobster"/>
            </a:endParaRPr>
          </a:p>
        </p:txBody>
      </p:sp>
      <p:pic>
        <p:nvPicPr>
          <p:cNvPr id="85" name="Google Shape;85;p8"/>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
        <p:nvSpPr>
          <p:cNvPr id="86" name="Google Shape;86;p8"/>
          <p:cNvSpPr txBox="1"/>
          <p:nvPr/>
        </p:nvSpPr>
        <p:spPr>
          <a:xfrm>
            <a:off x="188100" y="2793525"/>
            <a:ext cx="2776500" cy="4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FF"/>
                </a:highlight>
              </a:rPr>
              <a:t>The newest member of FFV Scott’s Creek Chapter made her debut a month early. Virginia Ann Mattox was born 2-4-24. Everyone is doing great and she is excited to meet the crew at the Memorial Day trip! </a:t>
            </a:r>
            <a:endParaRPr sz="13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US" sz="1300">
                <a:solidFill>
                  <a:schemeClr val="dk1"/>
                </a:solidFill>
                <a:highlight>
                  <a:srgbClr val="FFFFFF"/>
                </a:highlight>
              </a:rPr>
              <a:t>Emily Warren</a:t>
            </a:r>
            <a:endParaRPr sz="13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p:txBody>
      </p:sp>
      <p:pic>
        <p:nvPicPr>
          <p:cNvPr id="87" name="Google Shape;87;p8"/>
          <p:cNvPicPr preferRelativeResize="0"/>
          <p:nvPr/>
        </p:nvPicPr>
        <p:blipFill>
          <a:blip r:embed="rId4">
            <a:alphaModFix/>
          </a:blip>
          <a:stretch>
            <a:fillRect/>
          </a:stretch>
        </p:blipFill>
        <p:spPr>
          <a:xfrm>
            <a:off x="3086725" y="2793525"/>
            <a:ext cx="3428474" cy="5143977"/>
          </a:xfrm>
          <a:prstGeom prst="rect">
            <a:avLst/>
          </a:prstGeom>
          <a:noFill/>
          <a:ln>
            <a:noFill/>
          </a:ln>
        </p:spPr>
      </p:pic>
      <p:sp>
        <p:nvSpPr>
          <p:cNvPr id="88" name="Google Shape;88;p8"/>
          <p:cNvSpPr txBox="1"/>
          <p:nvPr/>
        </p:nvSpPr>
        <p:spPr>
          <a:xfrm>
            <a:off x="3022600" y="7861300"/>
            <a:ext cx="28449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Virginia Ann Mattox: Courtesy of Emily Warren</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9"/>
          <p:cNvSpPr txBox="1"/>
          <p:nvPr>
            <p:ph type="title"/>
          </p:nvPr>
        </p:nvSpPr>
        <p:spPr>
          <a:xfrm>
            <a:off x="3429000" y="366183"/>
            <a:ext cx="3086099" cy="152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400">
                <a:latin typeface="Lobster"/>
                <a:ea typeface="Lobster"/>
                <a:cs typeface="Lobster"/>
                <a:sym typeface="Lobster"/>
              </a:rPr>
              <a:t>2024 FFV Event Schedule </a:t>
            </a:r>
            <a:br>
              <a:rPr lang="en-US" sz="2400">
                <a:latin typeface="Lobster"/>
                <a:ea typeface="Lobster"/>
                <a:cs typeface="Lobster"/>
                <a:sym typeface="Lobster"/>
              </a:rPr>
            </a:br>
            <a:endParaRPr sz="2400">
              <a:latin typeface="Lobster"/>
              <a:ea typeface="Lobster"/>
              <a:cs typeface="Lobster"/>
              <a:sym typeface="Lobster"/>
            </a:endParaRPr>
          </a:p>
        </p:txBody>
      </p:sp>
      <p:sp>
        <p:nvSpPr>
          <p:cNvPr id="94" name="Google Shape;94;p9"/>
          <p:cNvSpPr txBox="1"/>
          <p:nvPr>
            <p:ph idx="1" type="body"/>
          </p:nvPr>
        </p:nvSpPr>
        <p:spPr>
          <a:xfrm>
            <a:off x="342900" y="1890183"/>
            <a:ext cx="6172199" cy="6623399"/>
          </a:xfrm>
          <a:prstGeom prst="rect">
            <a:avLst/>
          </a:prstGeom>
          <a:noFill/>
          <a:ln>
            <a:noFill/>
          </a:ln>
        </p:spPr>
        <p:txBody>
          <a:bodyPr anchorCtr="0" anchor="t" bIns="91425" lIns="91425" spcFirstLastPara="1" rIns="91425" wrap="square" tIns="91425">
            <a:noAutofit/>
          </a:bodyPr>
          <a:lstStyle/>
          <a:p>
            <a:pPr indent="-228600" lvl="0" marL="457200" rtl="0" algn="l">
              <a:lnSpc>
                <a:spcPct val="150000"/>
              </a:lnSpc>
              <a:spcBef>
                <a:spcPts val="0"/>
              </a:spcBef>
              <a:spcAft>
                <a:spcPts val="0"/>
              </a:spcAft>
              <a:buSzPts val="1400"/>
              <a:buNone/>
            </a:pPr>
            <a:r>
              <a:rPr lang="en-US" sz="1250"/>
              <a:t>Event/Location:				Date:</a:t>
            </a:r>
            <a:endParaRPr/>
          </a:p>
          <a:p>
            <a:pPr indent="-228600" lvl="0" marL="457200" rtl="0" algn="l">
              <a:lnSpc>
                <a:spcPct val="150000"/>
              </a:lnSpc>
              <a:spcBef>
                <a:spcPts val="0"/>
              </a:spcBef>
              <a:spcAft>
                <a:spcPts val="0"/>
              </a:spcAft>
              <a:buSzPts val="1400"/>
              <a:buNone/>
            </a:pPr>
            <a:r>
              <a:rPr b="1" lang="en-US" sz="1250"/>
              <a:t>Memorial Weekend (Meeting at 9:00am)		            May 24</a:t>
            </a:r>
            <a:r>
              <a:rPr b="1" baseline="30000" lang="en-US" sz="1250"/>
              <a:t>th</a:t>
            </a:r>
            <a:r>
              <a:rPr b="1" lang="en-US" sz="1250"/>
              <a:t>-27</a:t>
            </a:r>
            <a:r>
              <a:rPr b="1" baseline="30000" lang="en-US" sz="1250"/>
              <a:t>th</a:t>
            </a:r>
            <a:r>
              <a:rPr b="1" lang="en-US" sz="1250"/>
              <a:t>, 2024</a:t>
            </a:r>
            <a:endParaRPr b="1"/>
          </a:p>
          <a:p>
            <a:pPr indent="-228600" lvl="0" marL="457200" rtl="0" algn="l">
              <a:lnSpc>
                <a:spcPct val="150000"/>
              </a:lnSpc>
              <a:spcBef>
                <a:spcPts val="0"/>
              </a:spcBef>
              <a:spcAft>
                <a:spcPts val="0"/>
              </a:spcAft>
              <a:buSzPts val="1400"/>
              <a:buNone/>
            </a:pPr>
            <a:r>
              <a:rPr b="1" lang="en-US" sz="1250"/>
              <a:t>	Location: Slate</a:t>
            </a:r>
            <a:endParaRPr b="1"/>
          </a:p>
          <a:p>
            <a:pPr indent="-228600" lvl="0" marL="457200" rtl="0" algn="l">
              <a:lnSpc>
                <a:spcPct val="150000"/>
              </a:lnSpc>
              <a:spcBef>
                <a:spcPts val="0"/>
              </a:spcBef>
              <a:spcAft>
                <a:spcPts val="0"/>
              </a:spcAft>
              <a:buSzPts val="1400"/>
              <a:buNone/>
            </a:pPr>
            <a:r>
              <a:rPr lang="en-US" sz="1250"/>
              <a:t>Kids Float:								June 8</a:t>
            </a:r>
            <a:r>
              <a:rPr baseline="30000" lang="en-US" sz="1250"/>
              <a:t>th</a:t>
            </a:r>
            <a:r>
              <a:rPr lang="en-US" sz="1250"/>
              <a:t>, 2024</a:t>
            </a:r>
            <a:endParaRPr/>
          </a:p>
          <a:p>
            <a:pPr indent="-228600" lvl="0" marL="457200" rtl="0" algn="l">
              <a:lnSpc>
                <a:spcPct val="150000"/>
              </a:lnSpc>
              <a:spcBef>
                <a:spcPts val="0"/>
              </a:spcBef>
              <a:spcAft>
                <a:spcPts val="0"/>
              </a:spcAft>
              <a:buSzPts val="1400"/>
              <a:buNone/>
            </a:pPr>
            <a:r>
              <a:rPr lang="en-US" sz="1250"/>
              <a:t>	Location: Warren Ferry to Hattons Ferry</a:t>
            </a:r>
            <a:endParaRPr/>
          </a:p>
          <a:p>
            <a:pPr indent="-228600" lvl="0" marL="457200" rtl="0" algn="l">
              <a:lnSpc>
                <a:spcPct val="150000"/>
              </a:lnSpc>
              <a:spcBef>
                <a:spcPts val="0"/>
              </a:spcBef>
              <a:spcAft>
                <a:spcPts val="0"/>
              </a:spcAft>
              <a:buSzPts val="1400"/>
              <a:buNone/>
            </a:pPr>
            <a:r>
              <a:rPr lang="en-US" sz="1250"/>
              <a:t>Labor Day Weekend (Meeting at 9:00am) 	               Aug. 30</a:t>
            </a:r>
            <a:r>
              <a:rPr baseline="30000" lang="en-US" sz="1250"/>
              <a:t>th</a:t>
            </a:r>
            <a:r>
              <a:rPr lang="en-US" sz="1250"/>
              <a:t>-Sept. 2</a:t>
            </a:r>
            <a:r>
              <a:rPr baseline="30000" lang="en-US" sz="1250"/>
              <a:t>nd</a:t>
            </a:r>
            <a:r>
              <a:rPr lang="en-US" sz="1250"/>
              <a:t>, 2024</a:t>
            </a:r>
            <a:endParaRPr/>
          </a:p>
          <a:p>
            <a:pPr indent="-228600" lvl="0" marL="457200" rtl="0" algn="l">
              <a:lnSpc>
                <a:spcPct val="150000"/>
              </a:lnSpc>
              <a:spcBef>
                <a:spcPts val="0"/>
              </a:spcBef>
              <a:spcAft>
                <a:spcPts val="0"/>
              </a:spcAft>
              <a:buSzPts val="1400"/>
              <a:buNone/>
            </a:pPr>
            <a:r>
              <a:rPr lang="en-US" sz="1250"/>
              <a:t>	Location: Solitude</a:t>
            </a:r>
            <a:endParaRPr/>
          </a:p>
          <a:p>
            <a:pPr indent="-228600" lvl="0" marL="457200" rtl="0" algn="l">
              <a:lnSpc>
                <a:spcPct val="150000"/>
              </a:lnSpc>
              <a:spcBef>
                <a:spcPts val="0"/>
              </a:spcBef>
              <a:spcAft>
                <a:spcPts val="0"/>
              </a:spcAft>
              <a:buSzPts val="1400"/>
              <a:buNone/>
            </a:pPr>
            <a:r>
              <a:rPr lang="en-US" sz="1250"/>
              <a:t>Dickle Bash							     Oct. 11-13</a:t>
            </a:r>
            <a:r>
              <a:rPr baseline="30000" lang="en-US" sz="1250"/>
              <a:t>th</a:t>
            </a:r>
            <a:r>
              <a:rPr lang="en-US" sz="1250"/>
              <a:t>, 2024</a:t>
            </a:r>
            <a:endParaRPr/>
          </a:p>
          <a:p>
            <a:pPr indent="-228600" lvl="0" marL="457200" rtl="0" algn="l">
              <a:lnSpc>
                <a:spcPct val="150000"/>
              </a:lnSpc>
              <a:spcBef>
                <a:spcPts val="0"/>
              </a:spcBef>
              <a:spcAft>
                <a:spcPts val="0"/>
              </a:spcAft>
              <a:buSzPts val="1400"/>
              <a:buNone/>
            </a:pPr>
            <a:r>
              <a:rPr lang="en-US" sz="1250"/>
              <a:t>     Location: Slate</a:t>
            </a:r>
            <a:endParaRPr/>
          </a:p>
          <a:p>
            <a:pPr indent="-228600" lvl="0" marL="457200" rtl="0" algn="l">
              <a:lnSpc>
                <a:spcPct val="150000"/>
              </a:lnSpc>
              <a:spcBef>
                <a:spcPts val="0"/>
              </a:spcBef>
              <a:spcAft>
                <a:spcPts val="0"/>
              </a:spcAft>
              <a:buSzPts val="1400"/>
              <a:buNone/>
            </a:pPr>
            <a:r>
              <a:rPr lang="en-US" sz="1250"/>
              <a:t>Winter Meeting (11:00am)					    December 7, 2024</a:t>
            </a:r>
            <a:endParaRPr/>
          </a:p>
          <a:p>
            <a:pPr indent="-228600" lvl="0" marL="457200" rtl="0" algn="l">
              <a:lnSpc>
                <a:spcPct val="150000"/>
              </a:lnSpc>
              <a:spcBef>
                <a:spcPts val="0"/>
              </a:spcBef>
              <a:spcAft>
                <a:spcPts val="0"/>
              </a:spcAft>
              <a:buSzPts val="1400"/>
              <a:buNone/>
            </a:pPr>
            <a:r>
              <a:rPr lang="en-US" sz="1250"/>
              <a:t>     Location: Slate</a:t>
            </a:r>
            <a:endParaRPr/>
          </a:p>
          <a:p>
            <a:pPr indent="-228600" lvl="0" marL="457200" rtl="0" algn="ctr">
              <a:lnSpc>
                <a:spcPct val="100000"/>
              </a:lnSpc>
              <a:spcBef>
                <a:spcPts val="0"/>
              </a:spcBef>
              <a:spcAft>
                <a:spcPts val="0"/>
              </a:spcAft>
              <a:buSzPts val="1400"/>
              <a:buNone/>
            </a:pPr>
            <a:r>
              <a:rPr lang="en-US" sz="1250"/>
              <a:t>Slate River Property Directions:</a:t>
            </a:r>
            <a:endParaRPr sz="1250"/>
          </a:p>
          <a:p>
            <a:pPr indent="-228600" lvl="0" marL="457200" rtl="0" algn="ctr">
              <a:lnSpc>
                <a:spcPct val="100000"/>
              </a:lnSpc>
              <a:spcBef>
                <a:spcPts val="0"/>
              </a:spcBef>
              <a:spcAft>
                <a:spcPts val="0"/>
              </a:spcAft>
              <a:buSzPts val="1400"/>
              <a:buNone/>
            </a:pPr>
            <a:r>
              <a:t/>
            </a:r>
            <a:endParaRPr sz="1250"/>
          </a:p>
          <a:p>
            <a:pPr indent="-228600" lvl="0" marL="457200" rtl="0" algn="ctr">
              <a:lnSpc>
                <a:spcPct val="100000"/>
              </a:lnSpc>
              <a:spcBef>
                <a:spcPts val="0"/>
              </a:spcBef>
              <a:spcAft>
                <a:spcPts val="0"/>
              </a:spcAft>
              <a:buSzPts val="1400"/>
              <a:buNone/>
            </a:pPr>
            <a:r>
              <a:rPr lang="en-US" sz="1250"/>
              <a:t>Address</a:t>
            </a:r>
            <a:r>
              <a:rPr lang="en-US" sz="1250"/>
              <a:t> for GPS:</a:t>
            </a:r>
            <a:endParaRPr sz="1250"/>
          </a:p>
          <a:p>
            <a:pPr indent="-228600" lvl="0" marL="457200" rtl="0" algn="ctr">
              <a:lnSpc>
                <a:spcPct val="100000"/>
              </a:lnSpc>
              <a:spcBef>
                <a:spcPts val="0"/>
              </a:spcBef>
              <a:spcAft>
                <a:spcPts val="0"/>
              </a:spcAft>
              <a:buSzPts val="1400"/>
              <a:buNone/>
            </a:pPr>
            <a:r>
              <a:rPr lang="en-US" sz="1250"/>
              <a:t>10330 Bridgeport Road, Arvonia, VA., 23004</a:t>
            </a:r>
            <a:endParaRPr sz="1250"/>
          </a:p>
          <a:p>
            <a:pPr indent="-228600" lvl="0" marL="457200" rtl="0" algn="ctr">
              <a:lnSpc>
                <a:spcPct val="100000"/>
              </a:lnSpc>
              <a:spcBef>
                <a:spcPts val="0"/>
              </a:spcBef>
              <a:spcAft>
                <a:spcPts val="0"/>
              </a:spcAft>
              <a:buSzPts val="1400"/>
              <a:buNone/>
            </a:pPr>
            <a:r>
              <a:t/>
            </a:r>
            <a:endParaRPr sz="1250"/>
          </a:p>
          <a:p>
            <a:pPr indent="-228600" lvl="0" marL="457200" rtl="0" algn="l">
              <a:lnSpc>
                <a:spcPct val="100000"/>
              </a:lnSpc>
              <a:spcBef>
                <a:spcPts val="0"/>
              </a:spcBef>
              <a:spcAft>
                <a:spcPts val="0"/>
              </a:spcAft>
              <a:buSzPts val="1400"/>
              <a:buNone/>
            </a:pPr>
            <a:r>
              <a:rPr lang="en-US" sz="1250" u="sng"/>
              <a:t>From Richmond</a:t>
            </a:r>
            <a:r>
              <a:rPr lang="en-US" sz="1250"/>
              <a:t>: Take Route 6 River Road West (from downtown that’s 64 West to the Oilville exit South on 617 Oilville Road, right on 250 West Broad Street Road, Left on 632 Fairgrounds Road, </a:t>
            </a:r>
            <a:r>
              <a:rPr lang="en-US" sz="1250"/>
              <a:t>right on Route 6, go West), follow to Fork Union, stay straight on Route 15 James Madison Hwy, cross the James, after roughly 1.5 miles take a right on Route 652 and cross the Slate River. Driveway will be first Left.</a:t>
            </a:r>
            <a:endParaRPr sz="1250"/>
          </a:p>
          <a:p>
            <a:pPr indent="-228600" lvl="0" marL="457200" rtl="0" algn="l">
              <a:lnSpc>
                <a:spcPct val="100000"/>
              </a:lnSpc>
              <a:spcBef>
                <a:spcPts val="0"/>
              </a:spcBef>
              <a:spcAft>
                <a:spcPts val="0"/>
              </a:spcAft>
              <a:buSzPts val="1400"/>
              <a:buNone/>
            </a:pPr>
            <a:r>
              <a:t/>
            </a:r>
            <a:endParaRPr sz="1250"/>
          </a:p>
          <a:p>
            <a:pPr indent="-228600" lvl="0" marL="457200" rtl="0" algn="l">
              <a:lnSpc>
                <a:spcPct val="100000"/>
              </a:lnSpc>
              <a:spcBef>
                <a:spcPts val="0"/>
              </a:spcBef>
              <a:spcAft>
                <a:spcPts val="0"/>
              </a:spcAft>
              <a:buSzPts val="1400"/>
              <a:buNone/>
            </a:pPr>
            <a:r>
              <a:rPr lang="en-US" sz="1250" u="sng"/>
              <a:t>From Charlottesville</a:t>
            </a:r>
            <a:r>
              <a:rPr lang="en-US" sz="1250"/>
              <a:t>: Take Route 20 South through Scottsville and across the James River. Turn Left onto Route 652 (Bridgeport Road). Follow approximately 9 miles and turn right into field. If you cross the Slate river, you have gone a half mile too far.</a:t>
            </a:r>
            <a:endParaRPr sz="1250"/>
          </a:p>
          <a:p>
            <a:pPr indent="-228600" lvl="0" marL="457200" rtl="0" algn="l">
              <a:lnSpc>
                <a:spcPct val="100000"/>
              </a:lnSpc>
              <a:spcBef>
                <a:spcPts val="0"/>
              </a:spcBef>
              <a:spcAft>
                <a:spcPts val="0"/>
              </a:spcAft>
              <a:buSzPts val="1400"/>
              <a:buNone/>
            </a:pPr>
            <a:r>
              <a:t/>
            </a:r>
            <a:endParaRPr sz="1250"/>
          </a:p>
          <a:p>
            <a:pPr indent="-228600" lvl="0" marL="457200" rtl="0" algn="l">
              <a:lnSpc>
                <a:spcPct val="100000"/>
              </a:lnSpc>
              <a:spcBef>
                <a:spcPts val="0"/>
              </a:spcBef>
              <a:spcAft>
                <a:spcPts val="0"/>
              </a:spcAft>
              <a:buSzPts val="1400"/>
              <a:buNone/>
            </a:pPr>
            <a:r>
              <a:rPr lang="en-US" sz="1250" u="sng"/>
              <a:t>From Lynchburg</a:t>
            </a:r>
            <a:r>
              <a:rPr lang="en-US" sz="1250"/>
              <a:t>: Take Route 60 East to Route 15 (James Madison Highway) North. Turn Left on Route 652 (Bridgeport Road) at Arvonia. Route 652 and cross the Slate River. Driveway will be first left.</a:t>
            </a:r>
            <a:endParaRPr sz="1250"/>
          </a:p>
        </p:txBody>
      </p:sp>
      <p:pic>
        <p:nvPicPr>
          <p:cNvPr id="95" name="Google Shape;95;p9"/>
          <p:cNvPicPr preferRelativeResize="0"/>
          <p:nvPr/>
        </p:nvPicPr>
        <p:blipFill rotWithShape="1">
          <a:blip r:embed="rId3">
            <a:alphaModFix/>
          </a:blip>
          <a:srcRect b="0" l="0" r="0" t="0"/>
          <a:stretch/>
        </p:blipFill>
        <p:spPr>
          <a:xfrm>
            <a:off x="342900" y="366125"/>
            <a:ext cx="2466900" cy="110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