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4" r:id="rId7"/>
    <p:sldId id="265" r:id="rId8"/>
    <p:sldId id="266" r:id="rId9"/>
    <p:sldId id="262" r:id="rId10"/>
    <p:sldId id="263" r:id="rId11"/>
  </p:sldIdLst>
  <p:sldSz cx="6858000" cy="9144000" type="screen4x3"/>
  <p:notesSz cx="6858000" cy="9144000"/>
  <p:embeddedFontLst>
    <p:embeddedFont>
      <p:font typeface="Georgia" panose="02040502050405020303" pitchFamily="18" charset="0"/>
      <p:regular r:id="rId13"/>
      <p:bold r:id="rId14"/>
      <p:italic r:id="rId15"/>
      <p:boldItalic r:id="rId16"/>
    </p:embeddedFont>
    <p:embeddedFont>
      <p:font typeface="Lobster" panose="020B0604020202020204" charset="0"/>
      <p:regular r:id="rId17"/>
    </p:embeddedFont>
    <p:embeddedFont>
      <p:font typeface="Impact" panose="020B0806030902050204" pitchFamily="34" charset="0"/>
      <p:regular r:id="rId18"/>
    </p:embeddedFont>
    <p:embeddedFont>
      <p:font typeface="Lemon" panose="020B0604020202020204" charset="0"/>
      <p:regular r:id="rId19"/>
    </p:embeddedFont>
    <p:embeddedFont>
      <p:font typeface="Black Ops One" panose="02000000000000000000" charset="0"/>
      <p:regular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5" d="100"/>
          <a:sy n="65" d="100"/>
        </p:scale>
        <p:origin x="-2640"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143399" y="685800"/>
            <a:ext cx="25718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extLst>
      <p:ext uri="{BB962C8B-B14F-4D97-AF65-F5344CB8AC3E}">
        <p14:creationId xmlns:p14="http://schemas.microsoft.com/office/powerpoint/2010/main" val="38812499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 name="Shape 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514350" y="2814830"/>
            <a:ext cx="5829298" cy="2061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a:lvl1pPr>
            <a:lvl2pPr marL="0" marR="0" lvl="1" indent="0" algn="ctr" rtl="0">
              <a:lnSpc>
                <a:spcPct val="100000"/>
              </a:lnSpc>
              <a:spcBef>
                <a:spcPts val="0"/>
              </a:spcBef>
              <a:spcAft>
                <a:spcPts val="0"/>
              </a:spcAft>
              <a:buClr>
                <a:schemeClr val="dk1"/>
              </a:buClr>
              <a:buFont typeface="Arial"/>
              <a:buNone/>
              <a:defRPr/>
            </a:lvl2pPr>
            <a:lvl3pPr marL="0" marR="0" lvl="2" indent="0" algn="ctr" rtl="0">
              <a:spcBef>
                <a:spcPts val="0"/>
              </a:spcBef>
              <a:buClr>
                <a:schemeClr val="dk1"/>
              </a:buClr>
              <a:buFont typeface="Arial"/>
              <a:buNone/>
              <a:defRPr/>
            </a:lvl3pPr>
            <a:lvl4pPr marL="0" marR="0" lvl="3" indent="0" algn="ctr" rtl="0">
              <a:spcBef>
                <a:spcPts val="0"/>
              </a:spcBef>
              <a:buClr>
                <a:schemeClr val="dk1"/>
              </a:buClr>
              <a:buFont typeface="Arial"/>
              <a:buNone/>
              <a:defRPr/>
            </a:lvl4pPr>
            <a:lvl5pPr marL="0" marR="0" lvl="4" indent="0" algn="ctr" rtl="0">
              <a:spcBef>
                <a:spcPts val="0"/>
              </a:spcBef>
              <a:buClr>
                <a:schemeClr val="dk1"/>
              </a:buClr>
              <a:buFont typeface="Arial"/>
              <a:buNone/>
              <a:defRPr/>
            </a:lvl5pPr>
            <a:lvl6pPr marL="0" marR="0" lvl="5" indent="0" algn="ctr" rtl="0">
              <a:spcBef>
                <a:spcPts val="0"/>
              </a:spcBef>
              <a:buClr>
                <a:schemeClr val="dk1"/>
              </a:buClr>
              <a:buFont typeface="Arial"/>
              <a:buNone/>
              <a:defRPr/>
            </a:lvl6pPr>
            <a:lvl7pPr marL="0" marR="0" lvl="6" indent="0" algn="ctr" rtl="0">
              <a:spcBef>
                <a:spcPts val="0"/>
              </a:spcBef>
              <a:buClr>
                <a:schemeClr val="dk1"/>
              </a:buClr>
              <a:buFont typeface="Arial"/>
              <a:buNone/>
              <a:defRPr/>
            </a:lvl7pPr>
            <a:lvl8pPr marL="0" marR="0" lvl="7" indent="0" algn="ctr" rtl="0">
              <a:spcBef>
                <a:spcPts val="0"/>
              </a:spcBef>
              <a:buClr>
                <a:schemeClr val="dk1"/>
              </a:buClr>
              <a:buFont typeface="Arial"/>
              <a:buNone/>
              <a:defRPr/>
            </a:lvl8pPr>
            <a:lvl9pPr marL="0" marR="0" lvl="8" indent="0" algn="ctr" rtl="0">
              <a:spcBef>
                <a:spcPts val="0"/>
              </a:spcBef>
              <a:buClr>
                <a:schemeClr val="dk1"/>
              </a:buClr>
              <a:buFont typeface="Arial"/>
              <a:buNone/>
              <a:defRPr/>
            </a:lvl9pPr>
          </a:lstStyle>
          <a:p>
            <a:endParaRPr/>
          </a:p>
        </p:txBody>
      </p:sp>
      <p:sp>
        <p:nvSpPr>
          <p:cNvPr id="10" name="Shape 10"/>
          <p:cNvSpPr txBox="1">
            <a:spLocks noGrp="1"/>
          </p:cNvSpPr>
          <p:nvPr>
            <p:ph type="subTitle" idx="1"/>
          </p:nvPr>
        </p:nvSpPr>
        <p:spPr>
          <a:xfrm>
            <a:off x="514350" y="5048982"/>
            <a:ext cx="5829298" cy="1395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a:lvl1pPr>
            <a:lvl2pPr marL="0" marR="0" lvl="1" indent="0" algn="ctr" rtl="0">
              <a:lnSpc>
                <a:spcPct val="100000"/>
              </a:lnSpc>
              <a:spcBef>
                <a:spcPts val="0"/>
              </a:spcBef>
              <a:spcAft>
                <a:spcPts val="0"/>
              </a:spcAft>
              <a:buClr>
                <a:schemeClr val="dk2"/>
              </a:buClr>
              <a:buFont typeface="Arial"/>
              <a:buNone/>
              <a:defRPr/>
            </a:lvl2pPr>
            <a:lvl3pPr marL="0" marR="0" lvl="2" indent="0" algn="ctr" rtl="0">
              <a:lnSpc>
                <a:spcPct val="100000"/>
              </a:lnSpc>
              <a:spcBef>
                <a:spcPts val="0"/>
              </a:spcBef>
              <a:spcAft>
                <a:spcPts val="0"/>
              </a:spcAft>
              <a:buClr>
                <a:schemeClr val="dk2"/>
              </a:buClr>
              <a:buFont typeface="Arial"/>
              <a:buNone/>
              <a:defRPr/>
            </a:lvl3pPr>
            <a:lvl4pPr marL="0" marR="0" lvl="3" indent="0" algn="ctr" rtl="0">
              <a:lnSpc>
                <a:spcPct val="100000"/>
              </a:lnSpc>
              <a:spcBef>
                <a:spcPts val="0"/>
              </a:spcBef>
              <a:spcAft>
                <a:spcPts val="0"/>
              </a:spcAft>
              <a:buClr>
                <a:schemeClr val="dk2"/>
              </a:buClr>
              <a:buFont typeface="Arial"/>
              <a:buNone/>
              <a:defRPr/>
            </a:lvl4pPr>
            <a:lvl5pPr marL="0" marR="0" lvl="4" indent="0" algn="ctr" rtl="0">
              <a:lnSpc>
                <a:spcPct val="100000"/>
              </a:lnSpc>
              <a:spcBef>
                <a:spcPts val="0"/>
              </a:spcBef>
              <a:spcAft>
                <a:spcPts val="0"/>
              </a:spcAft>
              <a:buClr>
                <a:schemeClr val="dk2"/>
              </a:buClr>
              <a:buFont typeface="Arial"/>
              <a:buNone/>
              <a:defRPr/>
            </a:lvl5pPr>
            <a:lvl6pPr marL="0" marR="0" lvl="5" indent="0" algn="ctr" rtl="0">
              <a:lnSpc>
                <a:spcPct val="100000"/>
              </a:lnSpc>
              <a:spcBef>
                <a:spcPts val="0"/>
              </a:spcBef>
              <a:spcAft>
                <a:spcPts val="0"/>
              </a:spcAft>
              <a:buClr>
                <a:schemeClr val="dk2"/>
              </a:buClr>
              <a:buFont typeface="Arial"/>
              <a:buNone/>
              <a:defRPr/>
            </a:lvl6pPr>
            <a:lvl7pPr marL="0" marR="0" lvl="6" indent="0" algn="ctr" rtl="0">
              <a:lnSpc>
                <a:spcPct val="100000"/>
              </a:lnSpc>
              <a:spcBef>
                <a:spcPts val="0"/>
              </a:spcBef>
              <a:spcAft>
                <a:spcPts val="0"/>
              </a:spcAft>
              <a:buClr>
                <a:schemeClr val="dk2"/>
              </a:buClr>
              <a:buFont typeface="Arial"/>
              <a:buNone/>
              <a:defRPr/>
            </a:lvl7pPr>
            <a:lvl8pPr marL="0" marR="0" lvl="7" indent="0" algn="ctr" rtl="0">
              <a:lnSpc>
                <a:spcPct val="100000"/>
              </a:lnSpc>
              <a:spcBef>
                <a:spcPts val="0"/>
              </a:spcBef>
              <a:spcAft>
                <a:spcPts val="0"/>
              </a:spcAft>
              <a:buClr>
                <a:schemeClr val="dk2"/>
              </a:buClr>
              <a:buFont typeface="Arial"/>
              <a:buNone/>
              <a:defRPr/>
            </a:lvl8pPr>
            <a:lvl9pPr marL="0" marR="0" lvl="8" indent="0" algn="ctr" rtl="0">
              <a:lnSpc>
                <a:spcPct val="100000"/>
              </a:lnSpc>
              <a:spcBef>
                <a:spcPts val="0"/>
              </a:spcBef>
              <a:spcAft>
                <a:spcPts val="0"/>
              </a:spcAft>
              <a:buClr>
                <a:schemeClr val="dk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342900" y="366183"/>
            <a:ext cx="6172199" cy="1524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 name="Shape 13"/>
          <p:cNvSpPr txBox="1">
            <a:spLocks noGrp="1"/>
          </p:cNvSpPr>
          <p:nvPr>
            <p:ph type="body" idx="1"/>
          </p:nvPr>
        </p:nvSpPr>
        <p:spPr>
          <a:xfrm>
            <a:off x="342900" y="2133600"/>
            <a:ext cx="6172199" cy="6623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42900" y="366183"/>
            <a:ext cx="6172199" cy="1524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 name="Shape 16"/>
          <p:cNvSpPr txBox="1">
            <a:spLocks noGrp="1"/>
          </p:cNvSpPr>
          <p:nvPr>
            <p:ph type="body" idx="1"/>
          </p:nvPr>
        </p:nvSpPr>
        <p:spPr>
          <a:xfrm>
            <a:off x="342900" y="2133600"/>
            <a:ext cx="2995800" cy="6623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 name="Shape 17"/>
          <p:cNvSpPr txBox="1">
            <a:spLocks noGrp="1"/>
          </p:cNvSpPr>
          <p:nvPr>
            <p:ph type="body" idx="2"/>
          </p:nvPr>
        </p:nvSpPr>
        <p:spPr>
          <a:xfrm>
            <a:off x="3519205" y="2133600"/>
            <a:ext cx="2995800" cy="6623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42900" y="366183"/>
            <a:ext cx="6172199" cy="1524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342900" y="7833438"/>
            <a:ext cx="6172199" cy="923700"/>
          </a:xfrm>
          <a:prstGeom prst="rect">
            <a:avLst/>
          </a:prstGeom>
          <a:noFill/>
          <a:ln>
            <a:noFill/>
          </a:ln>
        </p:spPr>
        <p:txBody>
          <a:bodyPr lIns="91425" tIns="91425" rIns="91425" bIns="91425" anchor="t" anchorCtr="0"/>
          <a:lstStyle>
            <a:lvl1pPr lvl="0" algn="ctr" rtl="0">
              <a:spcBef>
                <a:spcPts val="360"/>
              </a:spcBef>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42900" y="366183"/>
            <a:ext cx="6172199" cy="1524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a:lvl1pPr>
            <a:lvl2pPr marL="0" marR="0" lvl="1" indent="0" algn="l" rtl="0">
              <a:lnSpc>
                <a:spcPct val="100000"/>
              </a:lnSpc>
              <a:spcBef>
                <a:spcPts val="0"/>
              </a:spcBef>
              <a:spcAft>
                <a:spcPts val="0"/>
              </a:spcAft>
              <a:buClr>
                <a:schemeClr val="dk1"/>
              </a:buClr>
              <a:buFont typeface="Arial"/>
              <a:buNone/>
              <a:defRPr/>
            </a:lvl2pPr>
            <a:lvl3pPr marL="0" marR="0" lvl="2" indent="0" algn="l" rtl="0">
              <a:spcBef>
                <a:spcPts val="0"/>
              </a:spcBef>
              <a:buClr>
                <a:schemeClr val="dk1"/>
              </a:buClr>
              <a:buFont typeface="Arial"/>
              <a:buNone/>
              <a:defRPr/>
            </a:lvl3pPr>
            <a:lvl4pPr marL="0" marR="0" lvl="3" indent="0" algn="l" rtl="0">
              <a:spcBef>
                <a:spcPts val="0"/>
              </a:spcBef>
              <a:buClr>
                <a:schemeClr val="dk1"/>
              </a:buClr>
              <a:buFont typeface="Arial"/>
              <a:buNone/>
              <a:defRPr/>
            </a:lvl4pPr>
            <a:lvl5pPr marL="0" marR="0" lvl="4" indent="0" algn="l" rtl="0">
              <a:spcBef>
                <a:spcPts val="0"/>
              </a:spcBef>
              <a:buClr>
                <a:schemeClr val="dk1"/>
              </a:buClr>
              <a:buFont typeface="Arial"/>
              <a:buNone/>
              <a:defRPr/>
            </a:lvl5pPr>
            <a:lvl6pPr marL="0" marR="0" lvl="5" indent="0" algn="l" rtl="0">
              <a:spcBef>
                <a:spcPts val="0"/>
              </a:spcBef>
              <a:buClr>
                <a:schemeClr val="dk1"/>
              </a:buClr>
              <a:buFont typeface="Arial"/>
              <a:buNone/>
              <a:defRPr/>
            </a:lvl6pPr>
            <a:lvl7pPr marL="0" marR="0" lvl="6" indent="0" algn="l" rtl="0">
              <a:spcBef>
                <a:spcPts val="0"/>
              </a:spcBef>
              <a:buClr>
                <a:schemeClr val="dk1"/>
              </a:buClr>
              <a:buFont typeface="Arial"/>
              <a:buNone/>
              <a:defRPr/>
            </a:lvl7pPr>
            <a:lvl8pPr marL="0" marR="0" lvl="7" indent="0" algn="l" rtl="0">
              <a:spcBef>
                <a:spcPts val="0"/>
              </a:spcBef>
              <a:buClr>
                <a:schemeClr val="dk1"/>
              </a:buClr>
              <a:buFont typeface="Arial"/>
              <a:buNone/>
              <a:defRPr/>
            </a:lvl8pPr>
            <a:lvl9pPr marL="0" marR="0" lvl="8" indent="0" algn="l" rtl="0">
              <a:spcBef>
                <a:spcPts val="0"/>
              </a:spcBef>
              <a:buClr>
                <a:schemeClr val="dk1"/>
              </a:buClr>
              <a:buFont typeface="Arial"/>
              <a:buNone/>
              <a:defRPr/>
            </a:lvl9pPr>
          </a:lstStyle>
          <a:p>
            <a:endParaRPr/>
          </a:p>
        </p:txBody>
      </p:sp>
      <p:sp>
        <p:nvSpPr>
          <p:cNvPr id="7" name="Shape 7"/>
          <p:cNvSpPr txBox="1">
            <a:spLocks noGrp="1"/>
          </p:cNvSpPr>
          <p:nvPr>
            <p:ph type="body" idx="1"/>
          </p:nvPr>
        </p:nvSpPr>
        <p:spPr>
          <a:xfrm>
            <a:off x="342900" y="2133600"/>
            <a:ext cx="6172199" cy="662339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a:lvl1pPr>
            <a:lvl2pPr marL="0" marR="0" lvl="1" indent="0" algn="l" rtl="0">
              <a:lnSpc>
                <a:spcPct val="100000"/>
              </a:lnSpc>
              <a:spcBef>
                <a:spcPts val="480"/>
              </a:spcBef>
              <a:spcAft>
                <a:spcPts val="0"/>
              </a:spcAft>
              <a:buClr>
                <a:schemeClr val="dk1"/>
              </a:buClr>
              <a:buFont typeface="Arial"/>
              <a:buNone/>
              <a:defRPr/>
            </a:lvl2pPr>
            <a:lvl3pPr marL="0" marR="0" lvl="2" indent="0" algn="l" rtl="0">
              <a:lnSpc>
                <a:spcPct val="100000"/>
              </a:lnSpc>
              <a:spcBef>
                <a:spcPts val="480"/>
              </a:spcBef>
              <a:spcAft>
                <a:spcPts val="0"/>
              </a:spcAft>
              <a:buClr>
                <a:schemeClr val="dk1"/>
              </a:buClr>
              <a:buFont typeface="Arial"/>
              <a:buNone/>
              <a:defRPr/>
            </a:lvl3pPr>
            <a:lvl4pPr marL="0" marR="0" lvl="3" indent="0" algn="l" rtl="0">
              <a:lnSpc>
                <a:spcPct val="100000"/>
              </a:lnSpc>
              <a:spcBef>
                <a:spcPts val="360"/>
              </a:spcBef>
              <a:spcAft>
                <a:spcPts val="0"/>
              </a:spcAft>
              <a:buClr>
                <a:schemeClr val="dk1"/>
              </a:buClr>
              <a:buFont typeface="Arial"/>
              <a:buNone/>
              <a:defRPr/>
            </a:lvl4pPr>
            <a:lvl5pPr marL="0" marR="0" lvl="4" indent="0" algn="l" rtl="0">
              <a:lnSpc>
                <a:spcPct val="100000"/>
              </a:lnSpc>
              <a:spcBef>
                <a:spcPts val="360"/>
              </a:spcBef>
              <a:spcAft>
                <a:spcPts val="0"/>
              </a:spcAft>
              <a:buClr>
                <a:schemeClr val="dk1"/>
              </a:buClr>
              <a:buFont typeface="Arial"/>
              <a:buNone/>
              <a:defRPr/>
            </a:lvl5pPr>
            <a:lvl6pPr marL="0" marR="0" lvl="5" indent="0" algn="l" rtl="0">
              <a:lnSpc>
                <a:spcPct val="100000"/>
              </a:lnSpc>
              <a:spcBef>
                <a:spcPts val="360"/>
              </a:spcBef>
              <a:spcAft>
                <a:spcPts val="0"/>
              </a:spcAft>
              <a:buClr>
                <a:schemeClr val="dk1"/>
              </a:buClr>
              <a:buFont typeface="Arial"/>
              <a:buNone/>
              <a:defRPr/>
            </a:lvl6pPr>
            <a:lvl7pPr marL="0" marR="0" lvl="6" indent="0" algn="l" rtl="0">
              <a:lnSpc>
                <a:spcPct val="100000"/>
              </a:lnSpc>
              <a:spcBef>
                <a:spcPts val="360"/>
              </a:spcBef>
              <a:spcAft>
                <a:spcPts val="0"/>
              </a:spcAft>
              <a:buClr>
                <a:schemeClr val="dk1"/>
              </a:buClr>
              <a:buFont typeface="Arial"/>
              <a:buNone/>
              <a:defRPr/>
            </a:lvl7pPr>
            <a:lvl8pPr marL="0" marR="0" lvl="7" indent="0" algn="l" rtl="0">
              <a:lnSpc>
                <a:spcPct val="100000"/>
              </a:lnSpc>
              <a:spcBef>
                <a:spcPts val="360"/>
              </a:spcBef>
              <a:spcAft>
                <a:spcPts val="0"/>
              </a:spcAft>
              <a:buClr>
                <a:schemeClr val="dk1"/>
              </a:buClr>
              <a:buFont typeface="Arial"/>
              <a:buNone/>
              <a:defRPr/>
            </a:lvl8pPr>
            <a:lvl9pPr marL="0" marR="0" lvl="8" indent="0" algn="l" rtl="0">
              <a:lnSpc>
                <a:spcPct val="100000"/>
              </a:lnSpc>
              <a:spcBef>
                <a:spcPts val="360"/>
              </a:spcBef>
              <a:spcAft>
                <a:spcPts val="0"/>
              </a:spcAft>
              <a:buClr>
                <a:schemeClr val="dk1"/>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kb0328@gmai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hyperlink" Target="http://www.floatfishermen.org" TargetMode="External"/><Relationship Id="rId4" Type="http://schemas.openxmlformats.org/officeDocument/2006/relationships/hyperlink" Target="mailto:ffvbusiness@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floatfishermen.org/page.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42900" y="380608"/>
            <a:ext cx="6172199" cy="1524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endParaRPr sz="3600" b="1" i="0" u="none" strike="noStrike" cap="none" dirty="0">
              <a:solidFill>
                <a:schemeClr val="dk1"/>
              </a:solidFill>
              <a:latin typeface="Arial"/>
              <a:ea typeface="Arial"/>
              <a:cs typeface="Arial"/>
              <a:sym typeface="Arial"/>
            </a:endParaRPr>
          </a:p>
        </p:txBody>
      </p:sp>
      <p:sp>
        <p:nvSpPr>
          <p:cNvPr id="31" name="Shape 31"/>
          <p:cNvSpPr txBox="1"/>
          <p:nvPr/>
        </p:nvSpPr>
        <p:spPr>
          <a:xfrm>
            <a:off x="258225" y="1752600"/>
            <a:ext cx="2556000" cy="7124425"/>
          </a:xfrm>
          <a:prstGeom prst="rect">
            <a:avLst/>
          </a:prstGeom>
          <a:noFill/>
          <a:ln>
            <a:noFill/>
          </a:ln>
        </p:spPr>
        <p:txBody>
          <a:bodyPr lIns="91425" tIns="91425" rIns="91425" bIns="91425" anchor="t" anchorCtr="0">
            <a:noAutofit/>
          </a:bodyPr>
          <a:lstStyle/>
          <a:p>
            <a:pPr lvl="0" algn="ctr" rtl="0">
              <a:lnSpc>
                <a:spcPct val="144000"/>
              </a:lnSpc>
              <a:spcBef>
                <a:spcPts val="0"/>
              </a:spcBef>
              <a:buClr>
                <a:schemeClr val="dk1"/>
              </a:buClr>
              <a:buSzPct val="110000"/>
              <a:buFont typeface="Arial"/>
              <a:buNone/>
            </a:pPr>
            <a:r>
              <a:rPr lang="en" sz="1050" b="1" dirty="0">
                <a:latin typeface="Georgia" panose="02040502050405020303" pitchFamily="18" charset="0"/>
              </a:rPr>
              <a:t>FFV OFFICERS</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President:</a:t>
            </a:r>
            <a:r>
              <a:rPr lang="en" sz="1050" b="1" dirty="0">
                <a:solidFill>
                  <a:srgbClr val="FF0000"/>
                </a:solidFill>
                <a:latin typeface="Georgia" panose="02040502050405020303" pitchFamily="18" charset="0"/>
              </a:rPr>
              <a:t> </a:t>
            </a:r>
            <a:r>
              <a:rPr lang="en" sz="1050" b="1" dirty="0">
                <a:solidFill>
                  <a:schemeClr val="dk1"/>
                </a:solidFill>
                <a:latin typeface="Georgia" panose="02040502050405020303" pitchFamily="18" charset="0"/>
              </a:rPr>
              <a:t>Tony Adams</a:t>
            </a:r>
          </a:p>
          <a:p>
            <a:pPr lvl="0" algn="ctr" rtl="0">
              <a:lnSpc>
                <a:spcPct val="138000"/>
              </a:lnSpc>
              <a:spcBef>
                <a:spcPts val="0"/>
              </a:spcBef>
              <a:buClr>
                <a:schemeClr val="dk1"/>
              </a:buClr>
              <a:buSzPct val="110000"/>
              <a:buFont typeface="Arial"/>
              <a:buNone/>
            </a:pPr>
            <a:r>
              <a:rPr lang="en" sz="1050" b="1" dirty="0">
                <a:solidFill>
                  <a:srgbClr val="0000FF"/>
                </a:solidFill>
                <a:latin typeface="Georgia" panose="02040502050405020303" pitchFamily="18" charset="0"/>
              </a:rPr>
              <a:t>antonadams@comcast.net</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Newsletter Editor: </a:t>
            </a:r>
            <a:r>
              <a:rPr lang="en" sz="1050" b="1" dirty="0">
                <a:solidFill>
                  <a:schemeClr val="dk1"/>
                </a:solidFill>
                <a:latin typeface="Georgia" panose="02040502050405020303" pitchFamily="18" charset="0"/>
              </a:rPr>
              <a:t>Taylor Adams</a:t>
            </a:r>
          </a:p>
          <a:p>
            <a:pPr lvl="0" algn="ctr" rtl="0">
              <a:lnSpc>
                <a:spcPct val="138000"/>
              </a:lnSpc>
              <a:spcBef>
                <a:spcPts val="0"/>
              </a:spcBef>
              <a:buClr>
                <a:schemeClr val="dk1"/>
              </a:buClr>
              <a:buSzPct val="110000"/>
              <a:buFont typeface="Arial"/>
              <a:buNone/>
            </a:pPr>
            <a:r>
              <a:rPr lang="en" sz="1050" b="1" dirty="0">
                <a:solidFill>
                  <a:srgbClr val="0000FF"/>
                </a:solidFill>
                <a:latin typeface="Georgia" panose="02040502050405020303" pitchFamily="18" charset="0"/>
              </a:rPr>
              <a:t>xtadams94x@gmail.com</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Secretary: </a:t>
            </a:r>
            <a:r>
              <a:rPr lang="en" sz="1050" b="1" dirty="0">
                <a:solidFill>
                  <a:schemeClr val="dk1"/>
                </a:solidFill>
                <a:latin typeface="Georgia" panose="02040502050405020303" pitchFamily="18" charset="0"/>
              </a:rPr>
              <a:t>Ginnie Peck</a:t>
            </a:r>
          </a:p>
          <a:p>
            <a:pPr lvl="0" algn="ctr" rtl="0">
              <a:lnSpc>
                <a:spcPct val="138000"/>
              </a:lnSpc>
              <a:spcBef>
                <a:spcPts val="0"/>
              </a:spcBef>
              <a:buClr>
                <a:schemeClr val="dk1"/>
              </a:buClr>
              <a:buSzPct val="110000"/>
              <a:buFont typeface="Arial"/>
              <a:buNone/>
            </a:pPr>
            <a:r>
              <a:rPr lang="en" sz="1050" b="1" dirty="0">
                <a:solidFill>
                  <a:srgbClr val="0000FF"/>
                </a:solidFill>
                <a:latin typeface="Georgia" panose="02040502050405020303" pitchFamily="18" charset="0"/>
              </a:rPr>
              <a:t>ginniepeck@gmail.com</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Treasurer:</a:t>
            </a:r>
            <a:r>
              <a:rPr lang="en" sz="1050" b="1" dirty="0">
                <a:solidFill>
                  <a:schemeClr val="dk1"/>
                </a:solidFill>
                <a:latin typeface="Georgia" panose="02040502050405020303" pitchFamily="18" charset="0"/>
              </a:rPr>
              <a:t> Lisa Barbieri-O’Sullivan</a:t>
            </a:r>
          </a:p>
          <a:p>
            <a:pPr lvl="0" algn="ctr" rtl="0">
              <a:lnSpc>
                <a:spcPct val="138000"/>
              </a:lnSpc>
              <a:spcBef>
                <a:spcPts val="0"/>
              </a:spcBef>
              <a:buClr>
                <a:schemeClr val="dk1"/>
              </a:buClr>
              <a:buSzPct val="110000"/>
              <a:buFont typeface="Arial"/>
              <a:buNone/>
            </a:pPr>
            <a:r>
              <a:rPr lang="en" sz="1050" b="1" u="sng" dirty="0">
                <a:solidFill>
                  <a:srgbClr val="0000FF"/>
                </a:solidFill>
                <a:latin typeface="Georgia" panose="02040502050405020303" pitchFamily="18" charset="0"/>
                <a:hlinkClick r:id="rId3"/>
              </a:rPr>
              <a:t>Lkb0328@gmail.com</a:t>
            </a:r>
          </a:p>
          <a:p>
            <a:pPr lvl="0" algn="ctr" rtl="0">
              <a:lnSpc>
                <a:spcPct val="138000"/>
              </a:lnSpc>
              <a:spcBef>
                <a:spcPts val="0"/>
              </a:spcBef>
              <a:buClr>
                <a:schemeClr val="dk1"/>
              </a:buClr>
              <a:buFont typeface="Arial"/>
              <a:buNone/>
            </a:pPr>
            <a:endParaRPr sz="1050" b="1" dirty="0">
              <a:solidFill>
                <a:schemeClr val="dk1"/>
              </a:solidFill>
              <a:latin typeface="Georgia" panose="02040502050405020303" pitchFamily="18" charset="0"/>
            </a:endParaRPr>
          </a:p>
          <a:p>
            <a:pPr lvl="0" algn="l" rtl="0">
              <a:lnSpc>
                <a:spcPct val="144000"/>
              </a:lnSpc>
              <a:spcBef>
                <a:spcPts val="0"/>
              </a:spcBef>
              <a:buClr>
                <a:schemeClr val="dk1"/>
              </a:buClr>
              <a:buSzPct val="91666"/>
              <a:buFont typeface="Arial"/>
              <a:buNone/>
            </a:pPr>
            <a:r>
              <a:rPr lang="en" sz="1050" b="1" dirty="0">
                <a:solidFill>
                  <a:srgbClr val="FF0000"/>
                </a:solidFill>
                <a:latin typeface="Georgia" panose="02040502050405020303" pitchFamily="18" charset="0"/>
              </a:rPr>
              <a:t>Co-Membership Chair: </a:t>
            </a:r>
          </a:p>
          <a:p>
            <a:pPr lvl="0" algn="l" rtl="0">
              <a:lnSpc>
                <a:spcPct val="144000"/>
              </a:lnSpc>
              <a:spcBef>
                <a:spcPts val="0"/>
              </a:spcBef>
              <a:buClr>
                <a:schemeClr val="dk1"/>
              </a:buClr>
              <a:buSzPct val="91666"/>
              <a:buFont typeface="Arial"/>
              <a:buNone/>
            </a:pPr>
            <a:r>
              <a:rPr lang="en" sz="1050" b="1" dirty="0">
                <a:solidFill>
                  <a:srgbClr val="FF0000"/>
                </a:solidFill>
                <a:latin typeface="Georgia" panose="02040502050405020303" pitchFamily="18" charset="0"/>
              </a:rPr>
              <a:t>Scott McEwen  &amp; Ginnie Peck</a:t>
            </a:r>
          </a:p>
          <a:p>
            <a:pPr lvl="0" rtl="0">
              <a:lnSpc>
                <a:spcPct val="144000"/>
              </a:lnSpc>
              <a:spcBef>
                <a:spcPts val="0"/>
              </a:spcBef>
              <a:buClr>
                <a:schemeClr val="dk1"/>
              </a:buClr>
              <a:buSzPct val="91666"/>
              <a:buFont typeface="Arial"/>
              <a:buNone/>
            </a:pPr>
            <a:r>
              <a:rPr lang="en" sz="1050" b="1" dirty="0">
                <a:solidFill>
                  <a:srgbClr val="FF0000"/>
                </a:solidFill>
                <a:latin typeface="Georgia" panose="02040502050405020303" pitchFamily="18" charset="0"/>
              </a:rPr>
              <a:t>      </a:t>
            </a:r>
            <a:r>
              <a:rPr lang="en" sz="1050" b="1" u="sng" dirty="0">
                <a:solidFill>
                  <a:srgbClr val="0000FF"/>
                </a:solidFill>
                <a:latin typeface="Georgia" panose="02040502050405020303" pitchFamily="18" charset="0"/>
                <a:hlinkClick r:id="rId4"/>
              </a:rPr>
              <a:t>ffvbusiness@gmail.com</a:t>
            </a:r>
          </a:p>
          <a:p>
            <a:pPr lvl="0" algn="l" rtl="0">
              <a:lnSpc>
                <a:spcPct val="144000"/>
              </a:lnSpc>
              <a:spcBef>
                <a:spcPts val="0"/>
              </a:spcBef>
              <a:buClr>
                <a:schemeClr val="dk1"/>
              </a:buClr>
              <a:buSzPct val="91666"/>
              <a:buFont typeface="Arial"/>
              <a:buNone/>
            </a:pPr>
            <a:r>
              <a:rPr lang="en" sz="1050" b="1" dirty="0">
                <a:solidFill>
                  <a:srgbClr val="FF0000"/>
                </a:solidFill>
                <a:latin typeface="Georgia" panose="02040502050405020303" pitchFamily="18" charset="0"/>
              </a:rPr>
              <a:t>*****This is a new email address for Co-Membership Chairs******</a:t>
            </a:r>
          </a:p>
          <a:p>
            <a:pPr lvl="0" algn="l" rtl="0">
              <a:lnSpc>
                <a:spcPct val="144000"/>
              </a:lnSpc>
              <a:spcBef>
                <a:spcPts val="0"/>
              </a:spcBef>
              <a:buClr>
                <a:schemeClr val="dk1"/>
              </a:buClr>
              <a:buFont typeface="Arial"/>
              <a:buNone/>
            </a:pPr>
            <a:endParaRPr sz="1050" b="1" dirty="0">
              <a:solidFill>
                <a:schemeClr val="dk1"/>
              </a:solidFill>
              <a:latin typeface="Georgia" panose="02040502050405020303" pitchFamily="18" charset="0"/>
            </a:endParaRP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Webmaster:</a:t>
            </a:r>
            <a:r>
              <a:rPr lang="en" sz="1050" b="1" dirty="0">
                <a:solidFill>
                  <a:schemeClr val="dk1"/>
                </a:solidFill>
                <a:latin typeface="Georgia" panose="02040502050405020303" pitchFamily="18" charset="0"/>
              </a:rPr>
              <a:t> Traci Martin</a:t>
            </a:r>
          </a:p>
          <a:p>
            <a:pPr lvl="0" algn="ctr" rtl="0">
              <a:lnSpc>
                <a:spcPct val="138000"/>
              </a:lnSpc>
              <a:spcBef>
                <a:spcPts val="0"/>
              </a:spcBef>
              <a:buClr>
                <a:schemeClr val="dk1"/>
              </a:buClr>
              <a:buSzPct val="110000"/>
              <a:buFont typeface="Arial"/>
              <a:buNone/>
            </a:pPr>
            <a:r>
              <a:rPr lang="en" sz="1050" b="1" dirty="0">
                <a:solidFill>
                  <a:srgbClr val="0000FF"/>
                </a:solidFill>
                <a:latin typeface="Georgia" panose="02040502050405020303" pitchFamily="18" charset="0"/>
              </a:rPr>
              <a:t>traci.martin1970@gmail.com</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Conservation:</a:t>
            </a:r>
            <a:r>
              <a:rPr lang="en" sz="1050" b="1" dirty="0">
                <a:solidFill>
                  <a:schemeClr val="dk1"/>
                </a:solidFill>
                <a:latin typeface="Georgia" panose="02040502050405020303" pitchFamily="18" charset="0"/>
              </a:rPr>
              <a:t> Bill Tanger</a:t>
            </a:r>
          </a:p>
          <a:p>
            <a:pPr lvl="0" algn="ctr" rtl="0">
              <a:lnSpc>
                <a:spcPct val="138000"/>
              </a:lnSpc>
              <a:spcBef>
                <a:spcPts val="0"/>
              </a:spcBef>
              <a:buClr>
                <a:schemeClr val="dk1"/>
              </a:buClr>
              <a:buSzPct val="110000"/>
              <a:buFont typeface="Arial"/>
              <a:buNone/>
            </a:pPr>
            <a:r>
              <a:rPr lang="en" sz="1050" b="1" dirty="0">
                <a:solidFill>
                  <a:srgbClr val="0000FF"/>
                </a:solidFill>
                <a:latin typeface="Georgia" panose="02040502050405020303" pitchFamily="18" charset="0"/>
              </a:rPr>
              <a:t>bill.tanger@verizon.net</a:t>
            </a:r>
          </a:p>
          <a:p>
            <a:pPr lvl="0" rtl="0">
              <a:lnSpc>
                <a:spcPct val="144000"/>
              </a:lnSpc>
              <a:spcBef>
                <a:spcPts val="0"/>
              </a:spcBef>
              <a:buClr>
                <a:schemeClr val="dk1"/>
              </a:buClr>
              <a:buSzPct val="110000"/>
              <a:buFont typeface="Arial"/>
              <a:buNone/>
            </a:pPr>
            <a:r>
              <a:rPr lang="en" sz="1050" b="1" dirty="0">
                <a:latin typeface="Georgia" panose="02040502050405020303" pitchFamily="18" charset="0"/>
              </a:rPr>
              <a:t>Vice Presidents:</a:t>
            </a:r>
          </a:p>
          <a:p>
            <a:pPr lvl="0" rtl="0">
              <a:lnSpc>
                <a:spcPct val="144000"/>
              </a:lnSpc>
              <a:spcBef>
                <a:spcPts val="0"/>
              </a:spcBef>
              <a:buClr>
                <a:schemeClr val="dk1"/>
              </a:buClr>
              <a:buSzPct val="110000"/>
              <a:buFont typeface="Arial"/>
              <a:buNone/>
            </a:pPr>
            <a:r>
              <a:rPr lang="en" sz="1050" b="1" dirty="0">
                <a:solidFill>
                  <a:schemeClr val="dk1"/>
                </a:solidFill>
                <a:latin typeface="Georgia" panose="02040502050405020303" pitchFamily="18" charset="0"/>
              </a:rPr>
              <a:t>Cooper, Bill Duncan, Erica Goode, &amp; Bill Tanger</a:t>
            </a:r>
          </a:p>
          <a:p>
            <a:pPr lvl="0" rtl="0">
              <a:lnSpc>
                <a:spcPct val="115000"/>
              </a:lnSpc>
              <a:spcBef>
                <a:spcPts val="0"/>
              </a:spcBef>
              <a:buClr>
                <a:schemeClr val="dk1"/>
              </a:buClr>
              <a:buFont typeface="Arial"/>
              <a:buNone/>
            </a:pPr>
            <a:endParaRPr sz="1050" b="1" dirty="0">
              <a:solidFill>
                <a:schemeClr val="dk1"/>
              </a:solidFill>
              <a:latin typeface="Georgia" panose="02040502050405020303" pitchFamily="18" charset="0"/>
            </a:endParaRPr>
          </a:p>
          <a:p>
            <a:pPr lvl="0" algn="ctr" rtl="0">
              <a:lnSpc>
                <a:spcPct val="144000"/>
              </a:lnSpc>
              <a:spcBef>
                <a:spcPts val="0"/>
              </a:spcBef>
              <a:buClr>
                <a:schemeClr val="dk1"/>
              </a:buClr>
              <a:buSzPct val="110000"/>
              <a:buFont typeface="Arial"/>
              <a:buNone/>
            </a:pPr>
            <a:r>
              <a:rPr lang="en" sz="1050" b="1" dirty="0">
                <a:solidFill>
                  <a:schemeClr val="dk1"/>
                </a:solidFill>
                <a:latin typeface="Georgia" panose="02040502050405020303" pitchFamily="18" charset="0"/>
              </a:rPr>
              <a:t>See FFV Web Page for ALL Officer &amp; Chair Email Contact Info:</a:t>
            </a:r>
          </a:p>
          <a:p>
            <a:pPr marL="0" marR="0" lvl="0" indent="0" algn="ctr" rtl="0">
              <a:lnSpc>
                <a:spcPct val="100000"/>
              </a:lnSpc>
              <a:spcBef>
                <a:spcPts val="0"/>
              </a:spcBef>
              <a:spcAft>
                <a:spcPts val="0"/>
              </a:spcAft>
              <a:buClr>
                <a:srgbClr val="000000"/>
              </a:buClr>
              <a:buSzPct val="25000"/>
              <a:buFont typeface="Arial"/>
              <a:buNone/>
            </a:pPr>
            <a:r>
              <a:rPr lang="en" sz="1050" u="sng" dirty="0">
                <a:solidFill>
                  <a:srgbClr val="0000FF"/>
                </a:solidFill>
                <a:latin typeface="Georgia" panose="02040502050405020303" pitchFamily="18" charset="0"/>
                <a:hlinkClick r:id="rId5"/>
              </a:rPr>
              <a:t>http://www.floatfishermen.org</a:t>
            </a:r>
          </a:p>
        </p:txBody>
      </p:sp>
      <p:pic>
        <p:nvPicPr>
          <p:cNvPr id="8" name="Shape 30"/>
          <p:cNvPicPr preferRelativeResize="0"/>
          <p:nvPr/>
        </p:nvPicPr>
        <p:blipFill rotWithShape="1">
          <a:blip r:embed="rId6">
            <a:alphaModFix/>
          </a:blip>
          <a:srcRect/>
          <a:stretch/>
        </p:blipFill>
        <p:spPr>
          <a:xfrm>
            <a:off x="258225" y="152400"/>
            <a:ext cx="3050999" cy="1411499"/>
          </a:xfrm>
          <a:prstGeom prst="rect">
            <a:avLst/>
          </a:prstGeom>
          <a:noFill/>
          <a:ln>
            <a:noFill/>
          </a:ln>
        </p:spPr>
      </p:pic>
      <p:sp>
        <p:nvSpPr>
          <p:cNvPr id="9" name="Shape 27"/>
          <p:cNvSpPr txBox="1">
            <a:spLocks/>
          </p:cNvSpPr>
          <p:nvPr/>
        </p:nvSpPr>
        <p:spPr>
          <a:xfrm>
            <a:off x="3352800" y="196199"/>
            <a:ext cx="3381299" cy="13239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a:lvl2pPr>
            <a:lvl3pPr marL="0" marR="0" lvl="2" indent="0" algn="l" rtl="0">
              <a:spcBef>
                <a:spcPts val="0"/>
              </a:spcBef>
              <a:buClr>
                <a:schemeClr val="dk1"/>
              </a:buClr>
              <a:buFont typeface="Arial"/>
              <a:buNone/>
              <a:defRPr/>
            </a:lvl3pPr>
            <a:lvl4pPr marL="0" marR="0" lvl="3" indent="0" algn="l" rtl="0">
              <a:spcBef>
                <a:spcPts val="0"/>
              </a:spcBef>
              <a:buClr>
                <a:schemeClr val="dk1"/>
              </a:buClr>
              <a:buFont typeface="Arial"/>
              <a:buNone/>
              <a:defRPr/>
            </a:lvl4pPr>
            <a:lvl5pPr marL="0" marR="0" lvl="4" indent="0" algn="l" rtl="0">
              <a:spcBef>
                <a:spcPts val="0"/>
              </a:spcBef>
              <a:buClr>
                <a:schemeClr val="dk1"/>
              </a:buClr>
              <a:buFont typeface="Arial"/>
              <a:buNone/>
              <a:defRPr/>
            </a:lvl5pPr>
            <a:lvl6pPr marL="0" marR="0" lvl="5" indent="0" algn="l" rtl="0">
              <a:spcBef>
                <a:spcPts val="0"/>
              </a:spcBef>
              <a:buClr>
                <a:schemeClr val="dk1"/>
              </a:buClr>
              <a:buFont typeface="Arial"/>
              <a:buNone/>
              <a:defRPr/>
            </a:lvl6pPr>
            <a:lvl7pPr marL="0" marR="0" lvl="6" indent="0" algn="l" rtl="0">
              <a:spcBef>
                <a:spcPts val="0"/>
              </a:spcBef>
              <a:buClr>
                <a:schemeClr val="dk1"/>
              </a:buClr>
              <a:buFont typeface="Arial"/>
              <a:buNone/>
              <a:defRPr/>
            </a:lvl7pPr>
            <a:lvl8pPr marL="0" marR="0" lvl="7" indent="0" algn="l" rtl="0">
              <a:spcBef>
                <a:spcPts val="0"/>
              </a:spcBef>
              <a:buClr>
                <a:schemeClr val="dk1"/>
              </a:buClr>
              <a:buFont typeface="Arial"/>
              <a:buNone/>
              <a:defRPr/>
            </a:lvl8pPr>
            <a:lvl9pPr marL="0" marR="0" lvl="8" indent="0" algn="l" rtl="0">
              <a:spcBef>
                <a:spcPts val="0"/>
              </a:spcBef>
              <a:buClr>
                <a:schemeClr val="dk1"/>
              </a:buClr>
              <a:buFont typeface="Arial"/>
              <a:buNone/>
              <a:defRPr/>
            </a:lvl9pPr>
          </a:lstStyle>
          <a:p>
            <a:pPr algn="ctr">
              <a:buSzPct val="25000"/>
            </a:pPr>
            <a:r>
              <a:rPr lang="en" sz="3000" b="1" dirty="0" smtClean="0">
                <a:solidFill>
                  <a:schemeClr val="dk1"/>
                </a:solidFill>
                <a:latin typeface="Lobster 1.4" pitchFamily="50" charset="0"/>
                <a:ea typeface="Impact"/>
                <a:cs typeface="Impact"/>
                <a:sym typeface="Impact"/>
              </a:rPr>
              <a:t>Fishin’ Pole </a:t>
            </a:r>
            <a:br>
              <a:rPr lang="en" sz="3000" b="1" dirty="0" smtClean="0">
                <a:solidFill>
                  <a:schemeClr val="dk1"/>
                </a:solidFill>
                <a:latin typeface="Lobster 1.4" pitchFamily="50" charset="0"/>
                <a:ea typeface="Impact"/>
                <a:cs typeface="Impact"/>
                <a:sym typeface="Impact"/>
              </a:rPr>
            </a:br>
            <a:r>
              <a:rPr lang="en" sz="3000" b="1" dirty="0" smtClean="0">
                <a:solidFill>
                  <a:schemeClr val="dk1"/>
                </a:solidFill>
                <a:latin typeface="Lobster 1.4" pitchFamily="50" charset="0"/>
                <a:ea typeface="Impact"/>
                <a:cs typeface="Impact"/>
                <a:sym typeface="Impact"/>
              </a:rPr>
              <a:t>Pack &amp; Paddle</a:t>
            </a:r>
          </a:p>
          <a:p>
            <a:pPr algn="ctr">
              <a:buSzPct val="25000"/>
            </a:pPr>
            <a:r>
              <a:rPr lang="en" sz="1800" b="1" dirty="0" smtClean="0">
                <a:solidFill>
                  <a:schemeClr val="dk1"/>
                </a:solidFill>
                <a:latin typeface="Lobster 1.4" pitchFamily="50" charset="0"/>
                <a:ea typeface="Impact"/>
                <a:cs typeface="Impact"/>
                <a:sym typeface="Impact"/>
              </a:rPr>
              <a:t>2016 Summer Issue</a:t>
            </a:r>
            <a:endParaRPr lang="en" sz="1800" b="1" dirty="0">
              <a:solidFill>
                <a:schemeClr val="dk1"/>
              </a:solidFill>
              <a:latin typeface="Lobster 1.4" pitchFamily="50" charset="0"/>
              <a:ea typeface="Impact"/>
              <a:cs typeface="Impact"/>
              <a:sym typeface="Impact"/>
            </a:endParaRPr>
          </a:p>
        </p:txBody>
      </p:sp>
      <p:sp>
        <p:nvSpPr>
          <p:cNvPr id="12" name="Shape 29"/>
          <p:cNvSpPr txBox="1">
            <a:spLocks noGrp="1"/>
          </p:cNvSpPr>
          <p:nvPr>
            <p:ph type="body" idx="2"/>
          </p:nvPr>
        </p:nvSpPr>
        <p:spPr>
          <a:xfrm>
            <a:off x="2999925" y="1563900"/>
            <a:ext cx="3684599" cy="7406699"/>
          </a:xfrm>
          <a:prstGeom prst="rect">
            <a:avLst/>
          </a:prstGeom>
          <a:noFill/>
          <a:ln>
            <a:noFill/>
          </a:ln>
        </p:spPr>
        <p:txBody>
          <a:bodyPr lIns="91425" tIns="91425" rIns="91425" bIns="91425" anchor="t" anchorCtr="0">
            <a:noAutofit/>
          </a:bodyPr>
          <a:lstStyle/>
          <a:p>
            <a:r>
              <a:rPr lang="en-US" sz="1200" dirty="0">
                <a:latin typeface="Georgia" panose="02040502050405020303" pitchFamily="18" charset="0"/>
              </a:rPr>
              <a:t>Hey Everybody!</a:t>
            </a:r>
          </a:p>
          <a:p>
            <a:r>
              <a:rPr lang="en-US" sz="1200" dirty="0" smtClean="0">
                <a:latin typeface="Georgia" panose="02040502050405020303" pitchFamily="18" charset="0"/>
              </a:rPr>
              <a:t>     Summer </a:t>
            </a:r>
            <a:r>
              <a:rPr lang="en-US" sz="1200" dirty="0">
                <a:latin typeface="Georgia" panose="02040502050405020303" pitchFamily="18" charset="0"/>
              </a:rPr>
              <a:t>is off to a very strong start if you’re into being on the river. We’ve had a wet spring and we still have some good flows. The Memorial Day event had plenty of water all three days on the “Rapp”. The 31</a:t>
            </a:r>
            <a:r>
              <a:rPr lang="en-US" sz="1200" baseline="30000" dirty="0">
                <a:latin typeface="Georgia" panose="02040502050405020303" pitchFamily="18" charset="0"/>
              </a:rPr>
              <a:t>st</a:t>
            </a:r>
            <a:r>
              <a:rPr lang="en-US" sz="1200" dirty="0">
                <a:latin typeface="Georgia" panose="02040502050405020303" pitchFamily="18" charset="0"/>
              </a:rPr>
              <a:t> Annual Bateau Festival had a much better flow than last year. Many thanks to the Captain and Crew of the “Clifton Lee” for a great two-day ride. </a:t>
            </a:r>
          </a:p>
          <a:p>
            <a:r>
              <a:rPr lang="en-US" sz="1200" dirty="0" smtClean="0">
                <a:latin typeface="Georgia" panose="02040502050405020303" pitchFamily="18" charset="0"/>
              </a:rPr>
              <a:t>     Our </a:t>
            </a:r>
            <a:r>
              <a:rPr lang="en-US" sz="1200" dirty="0">
                <a:latin typeface="Georgia" panose="02040502050405020303" pitchFamily="18" charset="0"/>
              </a:rPr>
              <a:t>Labor Day event will be at the Slate River Partners Property and The President’s Paddle will be passed to our new leader, Ryan </a:t>
            </a:r>
            <a:r>
              <a:rPr lang="en-US" sz="1200" dirty="0" err="1">
                <a:latin typeface="Georgia" panose="02040502050405020303" pitchFamily="18" charset="0"/>
              </a:rPr>
              <a:t>Bomar</a:t>
            </a:r>
            <a:r>
              <a:rPr lang="en-US" sz="1200" dirty="0">
                <a:latin typeface="Georgia" panose="02040502050405020303" pitchFamily="18" charset="0"/>
              </a:rPr>
              <a:t>. </a:t>
            </a:r>
            <a:r>
              <a:rPr lang="en-US" sz="1200" dirty="0" err="1">
                <a:latin typeface="Georgia" panose="02040502050405020303" pitchFamily="18" charset="0"/>
              </a:rPr>
              <a:t>Bomar</a:t>
            </a:r>
            <a:r>
              <a:rPr lang="en-US" sz="1200" dirty="0">
                <a:latin typeface="Georgia" panose="02040502050405020303" pitchFamily="18" charset="0"/>
              </a:rPr>
              <a:t>, as he is called by darn near everyone, is an extreme paddling and camping enthusiast with natural river reading and leadership skills beyond his years. We are in very good hands.</a:t>
            </a:r>
          </a:p>
          <a:p>
            <a:r>
              <a:rPr lang="en-US" sz="1200" dirty="0" smtClean="0">
                <a:latin typeface="Georgia" panose="02040502050405020303" pitchFamily="18" charset="0"/>
              </a:rPr>
              <a:t>     It </a:t>
            </a:r>
            <a:r>
              <a:rPr lang="en-US" sz="1200" dirty="0">
                <a:latin typeface="Georgia" panose="02040502050405020303" pitchFamily="18" charset="0"/>
              </a:rPr>
              <a:t>has been an honor and a pleasure to have been your president for the past four years. I want to thank our current and past officers who have put so much work into bringing our organization into the 21</a:t>
            </a:r>
            <a:r>
              <a:rPr lang="en-US" sz="1200" baseline="30000" dirty="0">
                <a:latin typeface="Georgia" panose="02040502050405020303" pitchFamily="18" charset="0"/>
              </a:rPr>
              <a:t>st</a:t>
            </a:r>
            <a:r>
              <a:rPr lang="en-US" sz="1200" dirty="0">
                <a:latin typeface="Georgia" panose="02040502050405020303" pitchFamily="18" charset="0"/>
              </a:rPr>
              <a:t> century. Our Website, Newsletter, Treasury, Finance, and Membership all seem to have evolved nicely so others can step into these positions more easily. I especially want to thank our Secretary, </a:t>
            </a:r>
            <a:r>
              <a:rPr lang="en-US" sz="1200" dirty="0" err="1">
                <a:latin typeface="Georgia" panose="02040502050405020303" pitchFamily="18" charset="0"/>
              </a:rPr>
              <a:t>Ginnie</a:t>
            </a:r>
            <a:r>
              <a:rPr lang="en-US" sz="1200" dirty="0">
                <a:latin typeface="Georgia" panose="02040502050405020303" pitchFamily="18" charset="0"/>
              </a:rPr>
              <a:t> Peck of the infamous “Dickel Chapter”, for her incredible efforts and involvement in the above-mentioned. Though we do have some sharp players in the outfit, </a:t>
            </a:r>
            <a:r>
              <a:rPr lang="en-US" sz="1200" dirty="0" err="1">
                <a:latin typeface="Georgia" panose="02040502050405020303" pitchFamily="18" charset="0"/>
              </a:rPr>
              <a:t>Ginnie</a:t>
            </a:r>
            <a:r>
              <a:rPr lang="en-US" sz="1200" dirty="0">
                <a:latin typeface="Georgia" panose="02040502050405020303" pitchFamily="18" charset="0"/>
              </a:rPr>
              <a:t> has really given of herself above and beyond the scope of her position. She definitely deserves a hearty “Whale Done”!</a:t>
            </a:r>
          </a:p>
          <a:p>
            <a:r>
              <a:rPr lang="en-US" sz="1200" dirty="0" smtClean="0">
                <a:latin typeface="Georgia" panose="02040502050405020303" pitchFamily="18" charset="0"/>
              </a:rPr>
              <a:t>     Finally</a:t>
            </a:r>
            <a:r>
              <a:rPr lang="en-US" sz="1200" dirty="0">
                <a:latin typeface="Georgia" panose="02040502050405020303" pitchFamily="18" charset="0"/>
              </a:rPr>
              <a:t>, I want to thank Bill Tanger for his continuing efforts as Conservation Chairperson and Finance Committee Chairperson. Bill’s accomplishments are countless both within the Float Fishermen and in other conservation oriented organizations. We are very fortunate to have him.</a:t>
            </a:r>
          </a:p>
          <a:p>
            <a:r>
              <a:rPr lang="en-US" sz="1200" dirty="0" smtClean="0">
                <a:latin typeface="Georgia" panose="02040502050405020303" pitchFamily="18" charset="0"/>
              </a:rPr>
              <a:t>In </a:t>
            </a:r>
            <a:r>
              <a:rPr lang="en-US" sz="1200" dirty="0">
                <a:latin typeface="Georgia" panose="02040502050405020303" pitchFamily="18" charset="0"/>
              </a:rPr>
              <a:t>closing I’ll say it’s been great…I know I’ll see </a:t>
            </a:r>
            <a:r>
              <a:rPr lang="en-US" sz="1200" dirty="0" err="1">
                <a:latin typeface="Georgia" panose="02040502050405020303" pitchFamily="18" charset="0"/>
              </a:rPr>
              <a:t>ya</a:t>
            </a:r>
            <a:r>
              <a:rPr lang="en-US" sz="1200" dirty="0">
                <a:latin typeface="Georgia" panose="02040502050405020303" pitchFamily="18" charset="0"/>
              </a:rPr>
              <a:t>’ on the River.</a:t>
            </a:r>
          </a:p>
          <a:p>
            <a:pPr algn="r"/>
            <a:r>
              <a:rPr lang="en-US" sz="1200" dirty="0">
                <a:latin typeface="Georgia" panose="02040502050405020303" pitchFamily="18" charset="0"/>
              </a:rPr>
              <a:t>Tony “El </a:t>
            </a:r>
            <a:r>
              <a:rPr lang="en-US" sz="1200" dirty="0" smtClean="0">
                <a:latin typeface="Georgia" panose="02040502050405020303" pitchFamily="18" charset="0"/>
              </a:rPr>
              <a:t>Guapo” Adams</a:t>
            </a:r>
            <a:endParaRPr lang="en-US" sz="1200"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42900" y="451908"/>
            <a:ext cx="6172199" cy="1524000"/>
          </a:xfrm>
          <a:prstGeom prst="rect">
            <a:avLst/>
          </a:prstGeom>
        </p:spPr>
        <p:txBody>
          <a:bodyPr lIns="91425" tIns="91425" rIns="91425" bIns="91425" anchor="b" anchorCtr="0">
            <a:noAutofit/>
          </a:bodyPr>
          <a:lstStyle/>
          <a:p>
            <a:pPr lvl="0" rtl="0">
              <a:spcBef>
                <a:spcPts val="0"/>
              </a:spcBef>
              <a:buClr>
                <a:schemeClr val="dk1"/>
              </a:buClr>
              <a:buSzPct val="78571"/>
              <a:buFont typeface="Arial"/>
              <a:buNone/>
            </a:pPr>
            <a:r>
              <a:rPr lang="en"/>
              <a:t> </a:t>
            </a:r>
          </a:p>
          <a:p>
            <a:pPr lvl="0">
              <a:spcBef>
                <a:spcPts val="0"/>
              </a:spcBef>
              <a:buNone/>
            </a:pPr>
            <a:endParaRPr/>
          </a:p>
        </p:txBody>
      </p:sp>
      <p:sp>
        <p:nvSpPr>
          <p:cNvPr id="92" name="Shape 92"/>
          <p:cNvSpPr txBox="1">
            <a:spLocks noGrp="1"/>
          </p:cNvSpPr>
          <p:nvPr>
            <p:ph type="body" idx="1"/>
          </p:nvPr>
        </p:nvSpPr>
        <p:spPr>
          <a:xfrm>
            <a:off x="342900" y="1293750"/>
            <a:ext cx="6172199" cy="2494800"/>
          </a:xfrm>
          <a:prstGeom prst="rect">
            <a:avLst/>
          </a:prstGeom>
        </p:spPr>
        <p:txBody>
          <a:bodyPr lIns="91425" tIns="91425" rIns="91425" bIns="91425" anchor="t" anchorCtr="0">
            <a:noAutofit/>
          </a:bodyPr>
          <a:lstStyle/>
          <a:p>
            <a:pPr lvl="0" rtl="0">
              <a:spcBef>
                <a:spcPts val="0"/>
              </a:spcBef>
              <a:buClr>
                <a:schemeClr val="dk1"/>
              </a:buClr>
              <a:buSzPct val="84615"/>
              <a:buFont typeface="Arial"/>
              <a:buNone/>
            </a:pPr>
            <a:r>
              <a:rPr lang="en" sz="1300">
                <a:solidFill>
                  <a:schemeClr val="dk1"/>
                </a:solidFill>
                <a:latin typeface="Georgia"/>
                <a:ea typeface="Georgia"/>
                <a:cs typeface="Georgia"/>
                <a:sym typeface="Georgia"/>
              </a:rPr>
              <a:t>The opinions expressed in FPP&amp;P are those of the author’s and not necessarily those of FFV or its members.  The editor is responsible for editing the content of the newsletter and its construction.  Members are responsible for providing content.  Please send submissions to the editor via email attachment.  The following formats are preferred: Word, RFT, and/or JPEG.  The newsletter goes out quarterly: Feb 1, May 1, August 1, Nov 1.  </a:t>
            </a:r>
            <a:r>
              <a:rPr lang="en" sz="1300" b="1">
                <a:solidFill>
                  <a:schemeClr val="dk1"/>
                </a:solidFill>
                <a:latin typeface="Georgia"/>
                <a:ea typeface="Georgia"/>
                <a:cs typeface="Georgia"/>
                <a:sym typeface="Georgia"/>
              </a:rPr>
              <a:t>All Submissions MUST be received by the 15th of the preceding month.</a:t>
            </a:r>
          </a:p>
          <a:p>
            <a:pPr lvl="0" rtl="0">
              <a:lnSpc>
                <a:spcPct val="115000"/>
              </a:lnSpc>
              <a:spcBef>
                <a:spcPts val="0"/>
              </a:spcBef>
              <a:buClr>
                <a:schemeClr val="dk1"/>
              </a:buClr>
              <a:buSzPct val="84615"/>
              <a:buFont typeface="Arial"/>
              <a:buNone/>
            </a:pPr>
            <a:endParaRPr sz="1300" b="1">
              <a:solidFill>
                <a:schemeClr val="dk1"/>
              </a:solidFill>
              <a:latin typeface="Georgia"/>
              <a:ea typeface="Georgia"/>
              <a:cs typeface="Georgia"/>
              <a:sym typeface="Georgia"/>
            </a:endParaRPr>
          </a:p>
          <a:p>
            <a:pPr lvl="0" rtl="0">
              <a:spcBef>
                <a:spcPts val="0"/>
              </a:spcBef>
              <a:buClr>
                <a:schemeClr val="dk1"/>
              </a:buClr>
              <a:buSzPct val="84615"/>
              <a:buFont typeface="Arial"/>
              <a:buNone/>
            </a:pPr>
            <a:r>
              <a:rPr lang="en" sz="1300" b="1">
                <a:solidFill>
                  <a:schemeClr val="dk1"/>
                </a:solidFill>
                <a:latin typeface="Georgia"/>
                <a:ea typeface="Georgia"/>
                <a:cs typeface="Georgia"/>
                <a:sym typeface="Georgia"/>
              </a:rPr>
              <a:t>If you receive this newsletter via US Mail, we do not have a current email address for you.  Contact your local treasurer or the Membership Chair to update your information.</a:t>
            </a:r>
          </a:p>
          <a:p>
            <a:pPr lvl="0" rtl="0">
              <a:lnSpc>
                <a:spcPct val="115000"/>
              </a:lnSpc>
              <a:spcBef>
                <a:spcPts val="0"/>
              </a:spcBef>
              <a:buClr>
                <a:schemeClr val="dk1"/>
              </a:buClr>
              <a:buSzPct val="84615"/>
              <a:buFont typeface="Arial"/>
              <a:buNone/>
            </a:pPr>
            <a:endParaRPr sz="1300" b="1">
              <a:solidFill>
                <a:schemeClr val="dk1"/>
              </a:solidFill>
              <a:latin typeface="Georgia"/>
              <a:ea typeface="Georgia"/>
              <a:cs typeface="Georgia"/>
              <a:sym typeface="Georgia"/>
            </a:endParaRPr>
          </a:p>
          <a:p>
            <a:pPr lvl="0">
              <a:spcBef>
                <a:spcPts val="0"/>
              </a:spcBef>
              <a:buNone/>
            </a:pPr>
            <a:endParaRPr/>
          </a:p>
        </p:txBody>
      </p:sp>
      <p:sp>
        <p:nvSpPr>
          <p:cNvPr id="93" name="Shape 93"/>
          <p:cNvSpPr txBox="1"/>
          <p:nvPr/>
        </p:nvSpPr>
        <p:spPr>
          <a:xfrm>
            <a:off x="1020750" y="281550"/>
            <a:ext cx="4816499" cy="978299"/>
          </a:xfrm>
          <a:prstGeom prst="rect">
            <a:avLst/>
          </a:prstGeom>
          <a:noFill/>
          <a:ln>
            <a:noFill/>
          </a:ln>
        </p:spPr>
        <p:txBody>
          <a:bodyPr lIns="91425" tIns="91425" rIns="91425" bIns="91425" anchor="ctr" anchorCtr="0">
            <a:noAutofit/>
          </a:bodyPr>
          <a:lstStyle/>
          <a:p>
            <a:pPr lvl="0" algn="ctr">
              <a:spcBef>
                <a:spcPts val="0"/>
              </a:spcBef>
              <a:buNone/>
            </a:pPr>
            <a:r>
              <a:rPr lang="en" sz="6000">
                <a:solidFill>
                  <a:srgbClr val="F3F3F3"/>
                </a:solidFill>
                <a:latin typeface="Lobster"/>
                <a:ea typeface="Lobster"/>
                <a:cs typeface="Lobster"/>
                <a:sym typeface="Lobster"/>
              </a:rPr>
              <a:t>Editor’s Note</a:t>
            </a:r>
          </a:p>
        </p:txBody>
      </p:sp>
      <p:sp>
        <p:nvSpPr>
          <p:cNvPr id="94" name="Shape 94"/>
          <p:cNvSpPr txBox="1"/>
          <p:nvPr/>
        </p:nvSpPr>
        <p:spPr>
          <a:xfrm>
            <a:off x="343025" y="5144675"/>
            <a:ext cx="1876200" cy="713100"/>
          </a:xfrm>
          <a:prstGeom prst="rect">
            <a:avLst/>
          </a:prstGeom>
          <a:noFill/>
          <a:ln>
            <a:noFill/>
          </a:ln>
        </p:spPr>
        <p:txBody>
          <a:bodyPr lIns="91425" tIns="91425" rIns="91425" bIns="91425" anchor="t" anchorCtr="0">
            <a:noAutofit/>
          </a:bodyPr>
          <a:lstStyle/>
          <a:p>
            <a:pPr lvl="0" rtl="0">
              <a:spcBef>
                <a:spcPts val="0"/>
              </a:spcBef>
              <a:buClr>
                <a:schemeClr val="dk1"/>
              </a:buClr>
              <a:buSzPct val="110000"/>
              <a:buFont typeface="Arial"/>
              <a:buNone/>
            </a:pPr>
            <a:r>
              <a:rPr lang="en" sz="1000">
                <a:solidFill>
                  <a:schemeClr val="dk1"/>
                </a:solidFill>
                <a:latin typeface="Georgia"/>
                <a:ea typeface="Georgia"/>
                <a:cs typeface="Georgia"/>
                <a:sym typeface="Georgia"/>
              </a:rPr>
              <a:t>Float Fishermen of Virginia</a:t>
            </a:r>
          </a:p>
          <a:p>
            <a:pPr lvl="0" rtl="0">
              <a:spcBef>
                <a:spcPts val="0"/>
              </a:spcBef>
              <a:buClr>
                <a:schemeClr val="dk1"/>
              </a:buClr>
              <a:buSzPct val="110000"/>
              <a:buFont typeface="Arial"/>
              <a:buNone/>
            </a:pPr>
            <a:r>
              <a:rPr lang="en" sz="1000">
                <a:solidFill>
                  <a:schemeClr val="dk1"/>
                </a:solidFill>
                <a:latin typeface="Georgia"/>
                <a:ea typeface="Georgia"/>
                <a:cs typeface="Georgia"/>
                <a:sym typeface="Georgia"/>
              </a:rPr>
              <a:t>Membership Chair</a:t>
            </a:r>
          </a:p>
          <a:p>
            <a:pPr lvl="0" rtl="0">
              <a:spcBef>
                <a:spcPts val="0"/>
              </a:spcBef>
              <a:buClr>
                <a:schemeClr val="dk1"/>
              </a:buClr>
              <a:buSzPct val="110000"/>
              <a:buFont typeface="Arial"/>
              <a:buNone/>
            </a:pPr>
            <a:r>
              <a:rPr lang="en" sz="1000">
                <a:solidFill>
                  <a:schemeClr val="dk1"/>
                </a:solidFill>
                <a:latin typeface="Georgia"/>
                <a:ea typeface="Georgia"/>
                <a:cs typeface="Georgia"/>
                <a:sym typeface="Georgia"/>
              </a:rPr>
              <a:t>794 Farrar Bridge Lane</a:t>
            </a:r>
          </a:p>
          <a:p>
            <a:pPr lvl="0" rtl="0">
              <a:lnSpc>
                <a:spcPct val="115000"/>
              </a:lnSpc>
              <a:spcBef>
                <a:spcPts val="0"/>
              </a:spcBef>
              <a:buClr>
                <a:schemeClr val="dk1"/>
              </a:buClr>
              <a:buSzPct val="110000"/>
              <a:buFont typeface="Arial"/>
              <a:buNone/>
            </a:pPr>
            <a:r>
              <a:rPr lang="en" sz="1000">
                <a:solidFill>
                  <a:schemeClr val="dk1"/>
                </a:solidFill>
                <a:latin typeface="Georgia"/>
                <a:ea typeface="Georgia"/>
                <a:cs typeface="Georgia"/>
                <a:sym typeface="Georgia"/>
              </a:rPr>
              <a:t>Shipman, VA 22971</a:t>
            </a:r>
          </a:p>
          <a:p>
            <a:pPr lvl="0">
              <a:spcBef>
                <a:spcPts val="0"/>
              </a:spcBef>
              <a:buNone/>
            </a:pPr>
            <a:endParaRPr/>
          </a:p>
        </p:txBody>
      </p:sp>
      <p:sp>
        <p:nvSpPr>
          <p:cNvPr id="95"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lvl="0" algn="ctr">
              <a:spcBef>
                <a:spcPts val="0"/>
              </a:spcBef>
              <a:buNone/>
            </a:pPr>
            <a:r>
              <a:rPr lang="en" sz="3000">
                <a:latin typeface="Lobster"/>
                <a:ea typeface="Lobster"/>
                <a:cs typeface="Lobster"/>
                <a:sym typeface="Lobster"/>
              </a:rPr>
              <a:t>Editor’s Note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486457" y="304800"/>
            <a:ext cx="3219600" cy="962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Lobster"/>
              <a:buNone/>
            </a:pPr>
            <a:r>
              <a:rPr lang="en" sz="1800" b="1" dirty="0">
                <a:solidFill>
                  <a:schemeClr val="dk1"/>
                </a:solidFill>
                <a:latin typeface="Lobster"/>
                <a:ea typeface="Lobster"/>
                <a:cs typeface="Lobster"/>
                <a:sym typeface="Lobster"/>
              </a:rPr>
              <a:t>2016 Memorial Day Meeting Minutes </a:t>
            </a:r>
            <a:r>
              <a:rPr lang="en" sz="1800" b="1" i="0" u="none" strike="noStrike" cap="none" dirty="0">
                <a:solidFill>
                  <a:schemeClr val="dk1"/>
                </a:solidFill>
                <a:latin typeface="Lobster"/>
                <a:ea typeface="Lobster"/>
                <a:cs typeface="Lobster"/>
                <a:sym typeface="Lobster"/>
              </a:rPr>
              <a:t>by Ginnie Peck</a:t>
            </a:r>
          </a:p>
        </p:txBody>
      </p:sp>
      <p:sp>
        <p:nvSpPr>
          <p:cNvPr id="38" name="Shape 38"/>
          <p:cNvSpPr txBox="1">
            <a:spLocks noGrp="1"/>
          </p:cNvSpPr>
          <p:nvPr>
            <p:ph type="body" idx="1"/>
          </p:nvPr>
        </p:nvSpPr>
        <p:spPr>
          <a:xfrm>
            <a:off x="371475" y="1325003"/>
            <a:ext cx="2990700" cy="7982125"/>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dirty="0" smtClean="0">
                <a:solidFill>
                  <a:schemeClr val="dk1"/>
                </a:solidFill>
                <a:latin typeface="Georgia" panose="02040502050405020303" pitchFamily="18" charset="0"/>
              </a:rPr>
              <a:t>President</a:t>
            </a:r>
            <a:r>
              <a:rPr lang="en" sz="1200" b="1" dirty="0">
                <a:solidFill>
                  <a:schemeClr val="dk1"/>
                </a:solidFill>
                <a:latin typeface="Georgia" panose="02040502050405020303" pitchFamily="18" charset="0"/>
              </a:rPr>
              <a:t>:</a:t>
            </a:r>
            <a:r>
              <a:rPr lang="en" sz="1200" dirty="0">
                <a:solidFill>
                  <a:schemeClr val="dk1"/>
                </a:solidFill>
                <a:latin typeface="Georgia" panose="02040502050405020303" pitchFamily="18" charset="0"/>
              </a:rPr>
              <a:t>  Tony Adams opened the meeting and thanked the Randy Carter Chapter for hosting the event.  A special thanks to the Pearson Family for the use of their beautiful property.</a:t>
            </a:r>
          </a:p>
          <a:p>
            <a:pPr marL="0" marR="0" lvl="0" indent="0" algn="l" rtl="0">
              <a:lnSpc>
                <a:spcPct val="100000"/>
              </a:lnSpc>
              <a:spcBef>
                <a:spcPts val="0"/>
              </a:spcBef>
              <a:spcAft>
                <a:spcPts val="0"/>
              </a:spcAft>
              <a:buClr>
                <a:schemeClr val="dk1"/>
              </a:buClr>
              <a:buSzPct val="25000"/>
              <a:buFont typeface="Georgia"/>
              <a:buNone/>
            </a:pPr>
            <a:endParaRPr sz="1200" dirty="0">
              <a:latin typeface="Georgia" panose="02040502050405020303" pitchFamily="18" charset="0"/>
            </a:endParaRPr>
          </a:p>
          <a:p>
            <a:pPr marL="0" marR="0" lvl="0" indent="-69850" algn="l" rtl="0">
              <a:lnSpc>
                <a:spcPct val="100000"/>
              </a:lnSpc>
              <a:spcBef>
                <a:spcPts val="0"/>
              </a:spcBef>
              <a:spcAft>
                <a:spcPts val="0"/>
              </a:spcAft>
              <a:buClr>
                <a:schemeClr val="dk1"/>
              </a:buClr>
              <a:buSzPct val="91666"/>
              <a:buFont typeface="Arial"/>
              <a:buNone/>
            </a:pPr>
            <a:r>
              <a:rPr lang="en" sz="1200" b="1" dirty="0">
                <a:solidFill>
                  <a:schemeClr val="dk1"/>
                </a:solidFill>
                <a:latin typeface="Georgia" panose="02040502050405020303" pitchFamily="18" charset="0"/>
              </a:rPr>
              <a:t>Secretary:</a:t>
            </a:r>
            <a:r>
              <a:rPr lang="en" sz="1200" dirty="0">
                <a:solidFill>
                  <a:schemeClr val="dk1"/>
                </a:solidFill>
                <a:latin typeface="Georgia" panose="02040502050405020303" pitchFamily="18" charset="0"/>
              </a:rPr>
              <a:t>  </a:t>
            </a:r>
            <a:r>
              <a:rPr lang="en" sz="1200" b="1" i="1" dirty="0">
                <a:solidFill>
                  <a:schemeClr val="dk1"/>
                </a:solidFill>
                <a:latin typeface="Georgia" panose="02040502050405020303" pitchFamily="18" charset="0"/>
              </a:rPr>
              <a:t>Ginnie Peck made a motion that the 2015 Winter Meeting Minutes be accepted as printed in the Winter 2016 Newsletter.</a:t>
            </a:r>
            <a:r>
              <a:rPr lang="en" sz="1200" dirty="0">
                <a:solidFill>
                  <a:schemeClr val="dk1"/>
                </a:solidFill>
                <a:latin typeface="Georgia" panose="02040502050405020303" pitchFamily="18" charset="0"/>
              </a:rPr>
              <a:t>  </a:t>
            </a:r>
            <a:r>
              <a:rPr lang="en" sz="1200" b="1" i="1" dirty="0">
                <a:solidFill>
                  <a:schemeClr val="dk1"/>
                </a:solidFill>
                <a:latin typeface="Georgia" panose="02040502050405020303" pitchFamily="18" charset="0"/>
              </a:rPr>
              <a:t>Wright Ellis seconded the motion.  No discussion followed.  The motion was passed.</a:t>
            </a:r>
          </a:p>
          <a:p>
            <a:pPr marL="0" marR="0" lvl="0" indent="-69850" algn="l" rtl="0">
              <a:lnSpc>
                <a:spcPct val="100000"/>
              </a:lnSpc>
              <a:spcBef>
                <a:spcPts val="0"/>
              </a:spcBef>
              <a:spcAft>
                <a:spcPts val="0"/>
              </a:spcAft>
              <a:buClr>
                <a:schemeClr val="dk1"/>
              </a:buClr>
              <a:buSzPct val="91666"/>
              <a:buFont typeface="Arial"/>
              <a:buNone/>
            </a:pPr>
            <a:endParaRPr sz="1200" b="1" i="1" dirty="0">
              <a:solidFill>
                <a:schemeClr val="dk1"/>
              </a:solidFill>
              <a:latin typeface="Georgia" panose="02040502050405020303" pitchFamily="18" charset="0"/>
            </a:endParaRPr>
          </a:p>
          <a:p>
            <a:pPr marL="0" marR="0" lvl="0" indent="-69850" algn="l" rtl="0">
              <a:lnSpc>
                <a:spcPct val="100000"/>
              </a:lnSpc>
              <a:spcBef>
                <a:spcPts val="0"/>
              </a:spcBef>
              <a:spcAft>
                <a:spcPts val="0"/>
              </a:spcAft>
              <a:buClr>
                <a:schemeClr val="dk1"/>
              </a:buClr>
              <a:buSzPct val="91666"/>
              <a:buFont typeface="Arial"/>
              <a:buNone/>
            </a:pPr>
            <a:r>
              <a:rPr lang="en" sz="1200" b="1" dirty="0">
                <a:solidFill>
                  <a:schemeClr val="dk1"/>
                </a:solidFill>
                <a:latin typeface="Georgia" panose="02040502050405020303" pitchFamily="18" charset="0"/>
              </a:rPr>
              <a:t>Treasurer:</a:t>
            </a:r>
            <a:r>
              <a:rPr lang="en" sz="1200" dirty="0">
                <a:solidFill>
                  <a:schemeClr val="dk1"/>
                </a:solidFill>
                <a:latin typeface="Georgia" panose="02040502050405020303" pitchFamily="18" charset="0"/>
              </a:rPr>
              <a:t>  Lisa Barbieri O’Sullivan presented the Treasurer’s Report in a detailed written report.  There is a different format for the report which itemizes money received and money paid out.  The total balance in the FFV Account as of 4/29/2016: $9,777.88.  The total balance of combined CDs, as of 4/29/16: $8,576.80.  For a copy of the report, please email Lisa.</a:t>
            </a:r>
          </a:p>
          <a:p>
            <a:pPr marL="0" marR="0" lvl="0" indent="-69850" algn="l" rtl="0">
              <a:lnSpc>
                <a:spcPct val="100000"/>
              </a:lnSpc>
              <a:spcBef>
                <a:spcPts val="0"/>
              </a:spcBef>
              <a:spcAft>
                <a:spcPts val="0"/>
              </a:spcAft>
              <a:buClr>
                <a:schemeClr val="dk1"/>
              </a:buClr>
              <a:buSzPct val="91666"/>
              <a:buFont typeface="Arial"/>
              <a:buNone/>
            </a:pPr>
            <a:r>
              <a:rPr lang="en" sz="1200" dirty="0">
                <a:solidFill>
                  <a:schemeClr val="dk1"/>
                </a:solidFill>
                <a:latin typeface="Georgia" panose="02040502050405020303" pitchFamily="18" charset="0"/>
              </a:rPr>
              <a:t>	</a:t>
            </a:r>
            <a:r>
              <a:rPr lang="en" sz="1200" b="1" i="1" dirty="0">
                <a:solidFill>
                  <a:schemeClr val="dk1"/>
                </a:solidFill>
                <a:latin typeface="Georgia" panose="02040502050405020303" pitchFamily="18" charset="0"/>
              </a:rPr>
              <a:t>Kitty made a motion to accept the Treasurer’s Report as presented.  Wright Ellis seconded the motion.  There was no further discussion.  The motion was passed.</a:t>
            </a:r>
          </a:p>
          <a:p>
            <a:pPr marL="0" marR="0" lvl="0" indent="-69850" algn="l" rtl="0">
              <a:lnSpc>
                <a:spcPct val="100000"/>
              </a:lnSpc>
              <a:spcBef>
                <a:spcPts val="0"/>
              </a:spcBef>
              <a:spcAft>
                <a:spcPts val="0"/>
              </a:spcAft>
              <a:buClr>
                <a:schemeClr val="dk1"/>
              </a:buClr>
              <a:buSzPct val="91666"/>
              <a:buFont typeface="Arial"/>
              <a:buNone/>
            </a:pPr>
            <a:endParaRPr sz="1200" dirty="0">
              <a:solidFill>
                <a:schemeClr val="dk1"/>
              </a:solidFill>
              <a:latin typeface="Georgia" panose="02040502050405020303" pitchFamily="18" charset="0"/>
            </a:endParaRPr>
          </a:p>
          <a:p>
            <a:pPr marL="0" marR="0" lvl="0" indent="-69850" algn="l" rtl="0">
              <a:lnSpc>
                <a:spcPct val="100000"/>
              </a:lnSpc>
              <a:spcBef>
                <a:spcPts val="0"/>
              </a:spcBef>
              <a:spcAft>
                <a:spcPts val="0"/>
              </a:spcAft>
              <a:buClr>
                <a:schemeClr val="dk1"/>
              </a:buClr>
              <a:buSzPct val="91666"/>
              <a:buFont typeface="Arial"/>
              <a:buNone/>
            </a:pPr>
            <a:r>
              <a:rPr lang="en" sz="1200" b="1" dirty="0">
                <a:solidFill>
                  <a:schemeClr val="dk1"/>
                </a:solidFill>
                <a:latin typeface="Georgia" panose="02040502050405020303" pitchFamily="18" charset="0"/>
              </a:rPr>
              <a:t>Membership Chair:</a:t>
            </a:r>
            <a:r>
              <a:rPr lang="en" sz="1200" dirty="0">
                <a:solidFill>
                  <a:schemeClr val="dk1"/>
                </a:solidFill>
                <a:latin typeface="Georgia" panose="02040502050405020303" pitchFamily="18" charset="0"/>
              </a:rPr>
              <a:t>  Scott McEwen reported there are 120 paid members for 2016.  This is down from last year.  Brian Van de Sande stated that he has collected dues from new members and dues from current chapter members have also been paid this weekend.  These changes will be reflected in the updated Membership List, once money has been deposited and reported.</a:t>
            </a:r>
          </a:p>
          <a:p>
            <a:pPr marL="0" marR="0" lvl="0" indent="-69850" algn="l" rtl="0">
              <a:lnSpc>
                <a:spcPct val="100000"/>
              </a:lnSpc>
              <a:spcBef>
                <a:spcPts val="0"/>
              </a:spcBef>
              <a:spcAft>
                <a:spcPts val="0"/>
              </a:spcAft>
              <a:buClr>
                <a:schemeClr val="dk1"/>
              </a:buClr>
              <a:buSzPct val="91666"/>
              <a:buFont typeface="Arial"/>
              <a:buNone/>
            </a:pPr>
            <a:endParaRPr sz="1200" dirty="0">
              <a:solidFill>
                <a:schemeClr val="dk1"/>
              </a:solidFill>
              <a:latin typeface="Georgia" panose="02040502050405020303" pitchFamily="18" charset="0"/>
              <a:ea typeface="Calibri"/>
              <a:cs typeface="Calibri"/>
              <a:sym typeface="Calibri"/>
            </a:endParaRPr>
          </a:p>
          <a:p>
            <a:pPr marL="0" marR="0" lvl="0" indent="0" algn="l" rtl="0">
              <a:lnSpc>
                <a:spcPct val="100000"/>
              </a:lnSpc>
              <a:spcBef>
                <a:spcPts val="0"/>
              </a:spcBef>
              <a:spcAft>
                <a:spcPts val="0"/>
              </a:spcAft>
              <a:buClr>
                <a:schemeClr val="dk1"/>
              </a:buClr>
              <a:buSzPct val="25000"/>
              <a:buFont typeface="Georgia"/>
              <a:buNone/>
            </a:pPr>
            <a:endParaRPr sz="1200" dirty="0">
              <a:latin typeface="Georgia" panose="02040502050405020303" pitchFamily="18" charset="0"/>
            </a:endParaRPr>
          </a:p>
        </p:txBody>
      </p:sp>
      <p:sp>
        <p:nvSpPr>
          <p:cNvPr id="40" name="Shape 40"/>
          <p:cNvSpPr txBox="1"/>
          <p:nvPr/>
        </p:nvSpPr>
        <p:spPr>
          <a:xfrm>
            <a:off x="3476625" y="1106129"/>
            <a:ext cx="3219600" cy="7833596"/>
          </a:xfrm>
          <a:prstGeom prst="rect">
            <a:avLst/>
          </a:prstGeom>
          <a:noFill/>
          <a:ln>
            <a:noFill/>
          </a:ln>
        </p:spPr>
        <p:txBody>
          <a:bodyPr lIns="91425" tIns="91425" rIns="91425" bIns="91425" anchor="t" anchorCtr="0">
            <a:noAutofit/>
          </a:bodyPr>
          <a:lstStyle/>
          <a:p>
            <a:pPr algn="ctr"/>
            <a:r>
              <a:rPr lang="en" sz="1200" b="1" dirty="0">
                <a:solidFill>
                  <a:schemeClr val="dk1"/>
                </a:solidFill>
                <a:latin typeface="Georgia" panose="02040502050405020303" pitchFamily="18" charset="0"/>
              </a:rPr>
              <a:t>Sunday 5/29/16 @ </a:t>
            </a:r>
            <a:r>
              <a:rPr lang="en" sz="1200" b="1" dirty="0" smtClean="0">
                <a:solidFill>
                  <a:schemeClr val="dk1"/>
                </a:solidFill>
                <a:latin typeface="Georgia" panose="02040502050405020303" pitchFamily="18" charset="0"/>
              </a:rPr>
              <a:t>9:00am</a:t>
            </a:r>
            <a:endParaRPr lang="en" sz="1200" b="1" dirty="0" smtClean="0"/>
          </a:p>
          <a:p>
            <a:pPr lvl="0">
              <a:spcBef>
                <a:spcPts val="0"/>
              </a:spcBef>
              <a:buNone/>
            </a:pPr>
            <a:endParaRPr lang="en" sz="1200" b="1" dirty="0"/>
          </a:p>
          <a:p>
            <a:pPr lvl="0">
              <a:spcBef>
                <a:spcPts val="0"/>
              </a:spcBef>
              <a:buNone/>
            </a:pPr>
            <a:r>
              <a:rPr lang="en" sz="1200" b="1" dirty="0" smtClean="0"/>
              <a:t>Membership </a:t>
            </a:r>
            <a:r>
              <a:rPr lang="en" sz="1200" b="1" dirty="0"/>
              <a:t>Chair Cont’d: </a:t>
            </a:r>
            <a:r>
              <a:rPr lang="en" sz="1200" dirty="0">
                <a:solidFill>
                  <a:schemeClr val="dk1"/>
                </a:solidFill>
              </a:rPr>
              <a:t>Ginnie informed the members of the Membership email change.  From this point forward, the Membership Chair(s) email will be: ffvbusiness@gmail.com   This is the same email for that the Newsletter is housed and sent from.  Storing all of the Membership Lists and Newsletters in one location will simplify the Newsletter process.  The Membership Chairs; Scott McEwen and Ginnie Peck, will manage this email account.</a:t>
            </a:r>
          </a:p>
          <a:p>
            <a:pPr lvl="0">
              <a:spcBef>
                <a:spcPts val="0"/>
              </a:spcBef>
              <a:buNone/>
            </a:pPr>
            <a:endParaRPr sz="1200" dirty="0">
              <a:solidFill>
                <a:schemeClr val="dk1"/>
              </a:solidFill>
            </a:endParaRPr>
          </a:p>
          <a:p>
            <a:pPr marL="0" lvl="0" indent="0" rtl="0">
              <a:spcBef>
                <a:spcPts val="0"/>
              </a:spcBef>
              <a:buNone/>
            </a:pPr>
            <a:r>
              <a:rPr lang="en" sz="1200" b="1" dirty="0">
                <a:solidFill>
                  <a:schemeClr val="dk1"/>
                </a:solidFill>
              </a:rPr>
              <a:t>Webmaster:  </a:t>
            </a:r>
            <a:r>
              <a:rPr lang="en" sz="1200" dirty="0">
                <a:solidFill>
                  <a:schemeClr val="dk1"/>
                </a:solidFill>
              </a:rPr>
              <a:t>Traci Martin reported that the fees for Domain renewal are due by 7/18/16.  We have the option of paying each year or to renew through 2020.  The annual fees are much cheaper if paid through 2020.  </a:t>
            </a:r>
          </a:p>
          <a:p>
            <a:pPr marL="0" lvl="0" indent="0">
              <a:spcBef>
                <a:spcPts val="0"/>
              </a:spcBef>
              <a:buNone/>
            </a:pPr>
            <a:r>
              <a:rPr lang="en" sz="1200" dirty="0">
                <a:solidFill>
                  <a:schemeClr val="dk1"/>
                </a:solidFill>
              </a:rPr>
              <a:t>    	</a:t>
            </a:r>
            <a:r>
              <a:rPr lang="en" sz="1200" b="1" i="1" dirty="0">
                <a:solidFill>
                  <a:schemeClr val="dk1"/>
                </a:solidFill>
              </a:rPr>
              <a:t>Ginnie made a motion to have Traci send the information to Bill Tanger and have the Finance Committee review the numbers and decide the best course of action, in regards to paying the fees.   Wright Ellis seconded the motion.  No discussion followed.  The motion was passed.</a:t>
            </a:r>
          </a:p>
          <a:p>
            <a:pPr lvl="0">
              <a:spcBef>
                <a:spcPts val="0"/>
              </a:spcBef>
              <a:buNone/>
            </a:pPr>
            <a:endParaRPr sz="1200" dirty="0">
              <a:solidFill>
                <a:schemeClr val="dk1"/>
              </a:solidFill>
            </a:endParaRPr>
          </a:p>
          <a:p>
            <a:pPr lvl="0">
              <a:spcBef>
                <a:spcPts val="0"/>
              </a:spcBef>
              <a:buNone/>
            </a:pPr>
            <a:r>
              <a:rPr lang="en" sz="1200" dirty="0">
                <a:solidFill>
                  <a:schemeClr val="dk1"/>
                </a:solidFill>
              </a:rPr>
              <a:t>Web Page Submissions:  Please send submissions to Traci by going to the Web Page and click on the Officers button.  Then click on Webmaster: Traci Martin.  From here you can email her any news, pictures, etc. for the Web Page.</a:t>
            </a:r>
          </a:p>
          <a:p>
            <a:pPr lvl="0">
              <a:spcBef>
                <a:spcPts val="0"/>
              </a:spcBef>
              <a:buNone/>
            </a:pPr>
            <a:endParaRPr sz="1200" dirty="0">
              <a:solidFill>
                <a:schemeClr val="dk1"/>
              </a:solidFill>
            </a:endParaRPr>
          </a:p>
          <a:p>
            <a:pPr lvl="0">
              <a:spcBef>
                <a:spcPts val="0"/>
              </a:spcBef>
              <a:buNone/>
            </a:pPr>
            <a:r>
              <a:rPr lang="en" sz="1200" b="1" dirty="0">
                <a:solidFill>
                  <a:schemeClr val="dk1"/>
                </a:solidFill>
              </a:rPr>
              <a:t>Newsletter Editor:  </a:t>
            </a:r>
            <a:r>
              <a:rPr lang="en" sz="1200" dirty="0">
                <a:solidFill>
                  <a:schemeClr val="dk1"/>
                </a:solidFill>
              </a:rPr>
              <a:t>Taylor Adams reported that there is still $100.00 in reserve, from the original $500.00 given to him (Fall 2014) for newsletter printing and mailing.  There are currently 24 people that receive the newsletter via US Mail.  Please continue to send Newsletter submissions to: </a:t>
            </a:r>
            <a:r>
              <a:rPr lang="en" sz="1200" b="1" dirty="0" smtClean="0">
                <a:solidFill>
                  <a:schemeClr val="dk1"/>
                </a:solidFill>
              </a:rPr>
              <a:t>xtadams94x@gmail.com</a:t>
            </a:r>
            <a:endParaRPr lang="en" sz="1200" b="1" dirty="0">
              <a:solidFill>
                <a:schemeClr val="dk1"/>
              </a:solidFill>
            </a:endParaRPr>
          </a:p>
        </p:txBody>
      </p:sp>
      <p:pic>
        <p:nvPicPr>
          <p:cNvPr id="6" name="Shape 46"/>
          <p:cNvPicPr preferRelativeResize="0"/>
          <p:nvPr/>
        </p:nvPicPr>
        <p:blipFill rotWithShape="1">
          <a:blip r:embed="rId3">
            <a:alphaModFix/>
          </a:blip>
          <a:srcRect/>
          <a:stretch/>
        </p:blipFill>
        <p:spPr>
          <a:xfrm>
            <a:off x="371475" y="173400"/>
            <a:ext cx="2628000" cy="118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209550" y="1362050"/>
            <a:ext cx="3076500" cy="76962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Lobster"/>
              <a:buNone/>
            </a:pPr>
            <a:r>
              <a:rPr lang="en" sz="1800" b="1" dirty="0">
                <a:solidFill>
                  <a:schemeClr val="dk1"/>
                </a:solidFill>
                <a:latin typeface="Lobster"/>
                <a:ea typeface="Lobster"/>
                <a:cs typeface="Lobster"/>
                <a:sym typeface="Lobster"/>
              </a:rPr>
              <a:t>Meeting Minutes Continued</a:t>
            </a:r>
          </a:p>
          <a:p>
            <a:pPr marL="0" marR="0" lvl="0" indent="0" algn="l" rtl="0">
              <a:lnSpc>
                <a:spcPct val="100000"/>
              </a:lnSpc>
              <a:spcBef>
                <a:spcPts val="0"/>
              </a:spcBef>
              <a:spcAft>
                <a:spcPts val="0"/>
              </a:spcAft>
              <a:buClr>
                <a:schemeClr val="dk1"/>
              </a:buClr>
              <a:buSzPct val="25000"/>
              <a:buFont typeface="Georgia"/>
              <a:buNone/>
            </a:pPr>
            <a:endParaRPr sz="1200" b="1" dirty="0"/>
          </a:p>
          <a:p>
            <a:pPr marL="0" marR="0" lvl="0" indent="0" algn="l" rtl="0">
              <a:lnSpc>
                <a:spcPct val="100000"/>
              </a:lnSpc>
              <a:spcBef>
                <a:spcPts val="0"/>
              </a:spcBef>
              <a:spcAft>
                <a:spcPts val="0"/>
              </a:spcAft>
              <a:buClr>
                <a:schemeClr val="dk1"/>
              </a:buClr>
              <a:buSzPct val="25000"/>
              <a:buFont typeface="Georgia"/>
              <a:buNone/>
            </a:pPr>
            <a:r>
              <a:rPr lang="en" sz="1200" b="1" dirty="0"/>
              <a:t>Newsletter Editor Cont’d:  </a:t>
            </a:r>
            <a:r>
              <a:rPr lang="en" sz="1200" dirty="0">
                <a:solidFill>
                  <a:schemeClr val="dk1"/>
                </a:solidFill>
              </a:rPr>
              <a:t>Ginnie Peck informed the members of the electronic email delivery change.  The newsletter will no longer be delivered via MailChimp.  The Newsletter will be sent as a direct email with a link to the Newsletter on the FFV Web Page.	Recipients will open the email the same and click on the link, to the Newsletter on the FFV Web Page, provided.</a:t>
            </a:r>
          </a:p>
          <a:p>
            <a:pPr marL="0" marR="0" lvl="0" indent="0" algn="l" rtl="0">
              <a:lnSpc>
                <a:spcPct val="100000"/>
              </a:lnSpc>
              <a:spcBef>
                <a:spcPts val="0"/>
              </a:spcBef>
              <a:spcAft>
                <a:spcPts val="0"/>
              </a:spcAft>
              <a:buClr>
                <a:schemeClr val="dk1"/>
              </a:buClr>
              <a:buSzPct val="25000"/>
              <a:buFont typeface="Georgia"/>
              <a:buNone/>
            </a:pPr>
            <a:endParaRPr sz="1200" dirty="0">
              <a:solidFill>
                <a:schemeClr val="dk1"/>
              </a:solidFill>
            </a:endParaRPr>
          </a:p>
          <a:p>
            <a:pPr marL="0" marR="0" lvl="0" indent="-69850" algn="l" rtl="0">
              <a:lnSpc>
                <a:spcPct val="100000"/>
              </a:lnSpc>
              <a:spcBef>
                <a:spcPts val="0"/>
              </a:spcBef>
              <a:spcAft>
                <a:spcPts val="0"/>
              </a:spcAft>
              <a:buClr>
                <a:schemeClr val="dk1"/>
              </a:buClr>
              <a:buSzPct val="91666"/>
              <a:buFont typeface="Arial"/>
              <a:buNone/>
            </a:pPr>
            <a:r>
              <a:rPr lang="en" sz="1200" b="1" dirty="0">
                <a:solidFill>
                  <a:schemeClr val="dk1"/>
                </a:solidFill>
              </a:rPr>
              <a:t>Conservation Officer:  </a:t>
            </a:r>
            <a:r>
              <a:rPr lang="en" sz="1200" dirty="0">
                <a:solidFill>
                  <a:schemeClr val="dk1"/>
                </a:solidFill>
              </a:rPr>
              <a:t>Bill Tanger discussed 3 Conservation Issues:</a:t>
            </a:r>
          </a:p>
          <a:p>
            <a:pPr marL="0" marR="0" lvl="0" indent="-69850" algn="l" rtl="0">
              <a:lnSpc>
                <a:spcPct val="100000"/>
              </a:lnSpc>
              <a:spcBef>
                <a:spcPts val="0"/>
              </a:spcBef>
              <a:spcAft>
                <a:spcPts val="0"/>
              </a:spcAft>
              <a:buClr>
                <a:schemeClr val="dk1"/>
              </a:buClr>
              <a:buSzPct val="91666"/>
              <a:buFont typeface="Arial"/>
              <a:buNone/>
            </a:pPr>
            <a:endParaRPr sz="1200" dirty="0">
              <a:solidFill>
                <a:schemeClr val="dk1"/>
              </a:solidFill>
            </a:endParaRPr>
          </a:p>
          <a:p>
            <a:pPr marR="0" lvl="0" algn="l" rtl="0">
              <a:lnSpc>
                <a:spcPct val="100000"/>
              </a:lnSpc>
              <a:spcBef>
                <a:spcPts val="0"/>
              </a:spcBef>
              <a:spcAft>
                <a:spcPts val="0"/>
              </a:spcAft>
              <a:buNone/>
            </a:pPr>
            <a:r>
              <a:rPr lang="en" sz="1200" dirty="0">
                <a:solidFill>
                  <a:schemeClr val="dk1"/>
                </a:solidFill>
              </a:rPr>
              <a:t>1. The Bay Journal is best publication regarding the state of the rivers and watersheds in the State of Virginia.  It provides current and updated information about issues and events that affect the Chesapeake Bay.  The journal is published by Chesapeake Media Service, a nonprofit organization.  It is free to all subscribers and can be obtained via electronic mailing or a printed version sent via US Mail.  You may subscribe by going to:  wwwbayjournal.com or by calling: 717-428-2819.  You may also view the publications on the web page</a:t>
            </a:r>
            <a:r>
              <a:rPr lang="en" sz="1200" dirty="0" smtClean="0">
                <a:solidFill>
                  <a:schemeClr val="dk1"/>
                </a:solidFill>
              </a:rPr>
              <a:t>.</a:t>
            </a:r>
            <a:endParaRPr lang="en" sz="1200" dirty="0">
              <a:solidFill>
                <a:schemeClr val="dk1"/>
              </a:solidFill>
            </a:endParaRPr>
          </a:p>
        </p:txBody>
      </p:sp>
      <p:pic>
        <p:nvPicPr>
          <p:cNvPr id="46" name="Shape 46"/>
          <p:cNvPicPr preferRelativeResize="0"/>
          <p:nvPr/>
        </p:nvPicPr>
        <p:blipFill rotWithShape="1">
          <a:blip r:embed="rId3">
            <a:alphaModFix/>
          </a:blip>
          <a:srcRect/>
          <a:stretch/>
        </p:blipFill>
        <p:spPr>
          <a:xfrm>
            <a:off x="371475" y="173400"/>
            <a:ext cx="2628000" cy="1181100"/>
          </a:xfrm>
          <a:prstGeom prst="rect">
            <a:avLst/>
          </a:prstGeom>
          <a:noFill/>
          <a:ln>
            <a:noFill/>
          </a:ln>
        </p:spPr>
      </p:pic>
      <p:sp>
        <p:nvSpPr>
          <p:cNvPr id="47" name="Shape 47"/>
          <p:cNvSpPr txBox="1"/>
          <p:nvPr/>
        </p:nvSpPr>
        <p:spPr>
          <a:xfrm>
            <a:off x="3343275" y="173400"/>
            <a:ext cx="3172500" cy="8665800"/>
          </a:xfrm>
          <a:prstGeom prst="rect">
            <a:avLst/>
          </a:prstGeom>
          <a:noFill/>
          <a:ln>
            <a:noFill/>
          </a:ln>
        </p:spPr>
        <p:txBody>
          <a:bodyPr lIns="91425" tIns="91425" rIns="91425" bIns="91425" anchor="t" anchorCtr="0">
            <a:noAutofit/>
          </a:bodyPr>
          <a:lstStyle/>
          <a:p>
            <a:r>
              <a:rPr lang="en" sz="1200" dirty="0">
                <a:solidFill>
                  <a:schemeClr val="dk1"/>
                </a:solidFill>
              </a:rPr>
              <a:t>2. Pigg River Dam:  FORVA with the help of FFV has purchased the dam with the intent to remove the dam.  A battle has ensued, with DEQ, to acquire a permit for the dam removal.  The permit was finally approved and should be issued by August of this year.  FORVA may be able to receive up to 1 million dollars from Duke </a:t>
            </a:r>
            <a:r>
              <a:rPr lang="en" sz="1200" dirty="0" smtClean="0">
                <a:solidFill>
                  <a:schemeClr val="dk1"/>
                </a:solidFill>
              </a:rPr>
              <a:t>University to </a:t>
            </a:r>
            <a:r>
              <a:rPr lang="en" sz="1200" dirty="0">
                <a:solidFill>
                  <a:schemeClr val="dk1"/>
                </a:solidFill>
              </a:rPr>
              <a:t>cover the expense of the dam removal.  The dam is 101years old and has been abandoned for 50+ years.  The water current and potential for rapids or hazards at the dam site, is unknown at this time.</a:t>
            </a:r>
          </a:p>
          <a:p>
            <a:pPr lvl="0">
              <a:spcBef>
                <a:spcPts val="0"/>
              </a:spcBef>
              <a:buNone/>
            </a:pPr>
            <a:endParaRPr sz="1200" dirty="0">
              <a:solidFill>
                <a:schemeClr val="dk1"/>
              </a:solidFill>
            </a:endParaRPr>
          </a:p>
          <a:p>
            <a:pPr marL="0" lvl="0" indent="0" rtl="0">
              <a:spcBef>
                <a:spcPts val="0"/>
              </a:spcBef>
              <a:buNone/>
            </a:pPr>
            <a:r>
              <a:rPr lang="en" sz="1200" dirty="0">
                <a:solidFill>
                  <a:schemeClr val="dk1"/>
                </a:solidFill>
              </a:rPr>
              <a:t>3. Cushaw Project:  Currently there is $200,000.00 in the bank to address the take out site.  The battle with CSX has continued.  CSX did agree, over a month ago, to allow a tunnel under the tracks at Locke 14; where the rapids meet the flat water.  A meeting with an engineer has been arranged to look at the project costs and plans.  The project itself could cost upwards of 1 million dollars.  There are grants available to help with the project.  Periodic maintenance will be required to keep the site safe, clean and intact.</a:t>
            </a:r>
          </a:p>
          <a:p>
            <a:pPr marL="0" lvl="0" indent="0" rtl="0">
              <a:spcBef>
                <a:spcPts val="0"/>
              </a:spcBef>
              <a:buNone/>
            </a:pPr>
            <a:endParaRPr sz="1200" dirty="0">
              <a:solidFill>
                <a:schemeClr val="dk1"/>
              </a:solidFill>
            </a:endParaRPr>
          </a:p>
          <a:p>
            <a:pPr marL="0" lvl="0" indent="0" rtl="0">
              <a:spcBef>
                <a:spcPts val="0"/>
              </a:spcBef>
              <a:buNone/>
            </a:pPr>
            <a:r>
              <a:rPr lang="en" sz="1200" b="1" dirty="0">
                <a:solidFill>
                  <a:schemeClr val="dk1"/>
                </a:solidFill>
              </a:rPr>
              <a:t>Foundation Report:  </a:t>
            </a:r>
            <a:r>
              <a:rPr lang="en" sz="1200" dirty="0">
                <a:solidFill>
                  <a:schemeClr val="dk1"/>
                </a:solidFill>
              </a:rPr>
              <a:t>Bill Tanger discussed the need for FFV to provide volunteer man hours to help with the Cushaw Project and to maintain it once the project is complete.  There are 6 other organizations willing to donate hours of labor each year at the take out site.  There may be a proposal for $$ to be raised for continued maintenance.</a:t>
            </a:r>
          </a:p>
          <a:p>
            <a:pPr marL="0" lvl="0" indent="0" rtl="0">
              <a:spcBef>
                <a:spcPts val="0"/>
              </a:spcBef>
              <a:buNone/>
            </a:pPr>
            <a:endParaRPr sz="1200" dirty="0">
              <a:solidFill>
                <a:schemeClr val="dk1"/>
              </a:solidFill>
            </a:endParaRPr>
          </a:p>
          <a:p>
            <a:pPr marL="0" lvl="0" indent="0" rtl="0">
              <a:spcBef>
                <a:spcPts val="0"/>
              </a:spcBef>
              <a:buNone/>
            </a:pPr>
            <a:r>
              <a:rPr lang="en" sz="1200" b="1" dirty="0">
                <a:solidFill>
                  <a:schemeClr val="dk1"/>
                </a:solidFill>
              </a:rPr>
              <a:t>Old Business:  </a:t>
            </a:r>
            <a:r>
              <a:rPr lang="en" sz="1200" dirty="0">
                <a:solidFill>
                  <a:schemeClr val="dk1"/>
                </a:solidFill>
              </a:rPr>
              <a:t>$150.00 was approved, at the 2015 Winter Meeting, for Tony to purchase new FFV Stickers</a:t>
            </a:r>
            <a:r>
              <a:rPr lang="en" sz="1200" dirty="0" smtClean="0">
                <a:solidFill>
                  <a:schemeClr val="dk1"/>
                </a:solidFill>
              </a:rPr>
              <a:t>.</a:t>
            </a:r>
            <a:endParaRPr sz="1200" dirty="0">
              <a:solidFill>
                <a:schemeClr val="dk1"/>
              </a:solidFill>
            </a:endParaRPr>
          </a:p>
          <a:p>
            <a:pPr marL="0" lvl="0" indent="0" rtl="0">
              <a:spcBef>
                <a:spcPts val="0"/>
              </a:spcBef>
              <a:buNone/>
            </a:pPr>
            <a:endParaRPr sz="1200" dirty="0">
              <a:solidFill>
                <a:schemeClr val="dk1"/>
              </a:solidFill>
            </a:endParaRPr>
          </a:p>
          <a:p>
            <a:pPr marL="0" lvl="0" indent="0" rtl="0">
              <a:spcBef>
                <a:spcPts val="0"/>
              </a:spcBef>
              <a:buNone/>
            </a:pPr>
            <a:endParaRPr sz="1200" dirty="0">
              <a:solidFill>
                <a:schemeClr val="dk1"/>
              </a:solidFill>
            </a:endParaRPr>
          </a:p>
          <a:p>
            <a:pPr marL="0" lvl="0" indent="0" rtl="0">
              <a:spcBef>
                <a:spcPts val="0"/>
              </a:spcBef>
              <a:buNone/>
            </a:pPr>
            <a:endParaRPr sz="1200" dirty="0">
              <a:solidFill>
                <a:schemeClr val="dk1"/>
              </a:solidFill>
            </a:endParaRPr>
          </a:p>
          <a:p>
            <a:pPr marL="0" lvl="0" indent="-69850" rtl="0">
              <a:spcBef>
                <a:spcPts val="0"/>
              </a:spcBef>
              <a:buClr>
                <a:schemeClr val="dk1"/>
              </a:buClr>
              <a:buFont typeface="Arial"/>
              <a:buNone/>
            </a:pPr>
            <a:endParaRPr sz="1200" dirty="0">
              <a:solidFill>
                <a:schemeClr val="dk1"/>
              </a:solidFill>
            </a:endParaRPr>
          </a:p>
          <a:p>
            <a:pPr marL="0" lvl="0" indent="0">
              <a:spcBef>
                <a:spcPts val="0"/>
              </a:spcBef>
              <a:buNone/>
            </a:pPr>
            <a:endParaRPr sz="12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171450" y="171450"/>
            <a:ext cx="2914800" cy="990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6" name="Shape 56"/>
          <p:cNvSpPr txBox="1"/>
          <p:nvPr/>
        </p:nvSpPr>
        <p:spPr>
          <a:xfrm>
            <a:off x="323850" y="1562100"/>
            <a:ext cx="2762400" cy="4287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7" name="Shape 57"/>
          <p:cNvSpPr txBox="1"/>
          <p:nvPr/>
        </p:nvSpPr>
        <p:spPr>
          <a:xfrm>
            <a:off x="200025" y="1543050"/>
            <a:ext cx="3133800" cy="5334000"/>
          </a:xfrm>
          <a:prstGeom prst="rect">
            <a:avLst/>
          </a:prstGeom>
          <a:noFill/>
          <a:ln>
            <a:noFill/>
          </a:ln>
        </p:spPr>
        <p:txBody>
          <a:bodyPr lIns="91425" tIns="91425" rIns="91425" bIns="91425" anchor="t" anchorCtr="0">
            <a:noAutofit/>
          </a:bodyPr>
          <a:lstStyle/>
          <a:p>
            <a:pPr lvl="0" algn="ctr" rtl="0">
              <a:spcBef>
                <a:spcPts val="0"/>
              </a:spcBef>
              <a:buNone/>
            </a:pPr>
            <a:r>
              <a:rPr lang="en" sz="1800" b="1">
                <a:solidFill>
                  <a:schemeClr val="dk1"/>
                </a:solidFill>
                <a:latin typeface="Lobster"/>
                <a:ea typeface="Lobster"/>
                <a:cs typeface="Lobster"/>
                <a:sym typeface="Lobster"/>
              </a:rPr>
              <a:t>Meeting Minutes Continued</a:t>
            </a:r>
          </a:p>
          <a:p>
            <a:pPr lvl="0" rtl="0">
              <a:spcBef>
                <a:spcPts val="0"/>
              </a:spcBef>
              <a:buNone/>
            </a:pPr>
            <a:endParaRPr sz="1200">
              <a:solidFill>
                <a:schemeClr val="dk1"/>
              </a:solidFill>
            </a:endParaRPr>
          </a:p>
          <a:p>
            <a:pPr lvl="0" rtl="0">
              <a:spcBef>
                <a:spcPts val="0"/>
              </a:spcBef>
              <a:buClr>
                <a:schemeClr val="dk1"/>
              </a:buClr>
              <a:buSzPct val="91666"/>
              <a:buFont typeface="Arial"/>
              <a:buNone/>
            </a:pPr>
            <a:r>
              <a:rPr lang="en" sz="1200" b="1">
                <a:solidFill>
                  <a:schemeClr val="dk1"/>
                </a:solidFill>
              </a:rPr>
              <a:t>New Business:  </a:t>
            </a:r>
            <a:r>
              <a:rPr lang="en" sz="1200">
                <a:solidFill>
                  <a:schemeClr val="dk1"/>
                </a:solidFill>
              </a:rPr>
              <a:t>Ginnie presented the Slate of Officers for the next 2 year term.  The new officers will be officially voted in at the end of the Labor Day Meeting:</a:t>
            </a:r>
          </a:p>
          <a:p>
            <a:pPr lvl="0" rtl="0">
              <a:spcBef>
                <a:spcPts val="0"/>
              </a:spcBef>
              <a:buNone/>
            </a:pPr>
            <a:endParaRPr sz="1200" b="1">
              <a:solidFill>
                <a:schemeClr val="dk1"/>
              </a:solidFill>
            </a:endParaRPr>
          </a:p>
          <a:p>
            <a:pPr marL="457200" lvl="0" indent="-304800" rtl="0">
              <a:spcBef>
                <a:spcPts val="0"/>
              </a:spcBef>
              <a:buClr>
                <a:schemeClr val="dk1"/>
              </a:buClr>
              <a:buSzPct val="100000"/>
              <a:buChar char="●"/>
            </a:pPr>
            <a:r>
              <a:rPr lang="en" sz="1200" b="1">
                <a:solidFill>
                  <a:schemeClr val="dk1"/>
                </a:solidFill>
              </a:rPr>
              <a:t>President Elect:</a:t>
            </a:r>
            <a:r>
              <a:rPr lang="en" sz="1200">
                <a:solidFill>
                  <a:schemeClr val="dk1"/>
                </a:solidFill>
              </a:rPr>
              <a:t>  Ryan Bomar</a:t>
            </a:r>
          </a:p>
          <a:p>
            <a:pPr marL="457200" lvl="0" indent="-304800" rtl="0">
              <a:spcBef>
                <a:spcPts val="0"/>
              </a:spcBef>
              <a:buClr>
                <a:schemeClr val="dk1"/>
              </a:buClr>
              <a:buSzPct val="100000"/>
              <a:buChar char="●"/>
            </a:pPr>
            <a:r>
              <a:rPr lang="en" sz="1200" b="1">
                <a:solidFill>
                  <a:schemeClr val="dk1"/>
                </a:solidFill>
              </a:rPr>
              <a:t>Vice Presidents:</a:t>
            </a:r>
            <a:r>
              <a:rPr lang="en" sz="1200">
                <a:solidFill>
                  <a:schemeClr val="dk1"/>
                </a:solidFill>
              </a:rPr>
              <a:t>  Tony Adams, Bill Duncan, Bill Tanger, Erica Goode</a:t>
            </a:r>
          </a:p>
          <a:p>
            <a:pPr marL="457200" lvl="0" indent="-304800" rtl="0">
              <a:spcBef>
                <a:spcPts val="0"/>
              </a:spcBef>
              <a:buClr>
                <a:schemeClr val="dk1"/>
              </a:buClr>
              <a:buSzPct val="100000"/>
              <a:buChar char="●"/>
            </a:pPr>
            <a:r>
              <a:rPr lang="en" sz="1200" b="1">
                <a:solidFill>
                  <a:schemeClr val="dk1"/>
                </a:solidFill>
              </a:rPr>
              <a:t>Secretary:</a:t>
            </a:r>
            <a:r>
              <a:rPr lang="en" sz="1200">
                <a:solidFill>
                  <a:schemeClr val="dk1"/>
                </a:solidFill>
              </a:rPr>
              <a:t>  Ginnie Peck</a:t>
            </a:r>
          </a:p>
          <a:p>
            <a:pPr marL="457200" lvl="0" indent="-304800" rtl="0">
              <a:spcBef>
                <a:spcPts val="0"/>
              </a:spcBef>
              <a:buClr>
                <a:schemeClr val="dk1"/>
              </a:buClr>
              <a:buSzPct val="100000"/>
              <a:buChar char="●"/>
            </a:pPr>
            <a:r>
              <a:rPr lang="en" sz="1200" b="1">
                <a:solidFill>
                  <a:schemeClr val="dk1"/>
                </a:solidFill>
              </a:rPr>
              <a:t>Treasurer: NEED ONE</a:t>
            </a:r>
            <a:r>
              <a:rPr lang="en" sz="1200">
                <a:solidFill>
                  <a:schemeClr val="dk1"/>
                </a:solidFill>
              </a:rPr>
              <a:t>   Lisa Barbieri-O’Sullivan will continue as the current Treasurer  through December of this year.</a:t>
            </a:r>
          </a:p>
          <a:p>
            <a:pPr marL="457200" lvl="0" indent="-304800" rtl="0">
              <a:spcBef>
                <a:spcPts val="0"/>
              </a:spcBef>
              <a:buClr>
                <a:schemeClr val="dk1"/>
              </a:buClr>
              <a:buSzPct val="100000"/>
              <a:buChar char="●"/>
            </a:pPr>
            <a:r>
              <a:rPr lang="en" sz="1200" b="1">
                <a:solidFill>
                  <a:schemeClr val="dk1"/>
                </a:solidFill>
              </a:rPr>
              <a:t>Membership Chairs:</a:t>
            </a:r>
            <a:r>
              <a:rPr lang="en" sz="1200">
                <a:solidFill>
                  <a:schemeClr val="dk1"/>
                </a:solidFill>
              </a:rPr>
              <a:t> Scott McEwen &amp; Ginnie Peck</a:t>
            </a:r>
          </a:p>
          <a:p>
            <a:pPr marL="457200" lvl="0" indent="-304800" rtl="0">
              <a:spcBef>
                <a:spcPts val="0"/>
              </a:spcBef>
              <a:buClr>
                <a:schemeClr val="dk1"/>
              </a:buClr>
              <a:buSzPct val="100000"/>
              <a:buChar char="●"/>
            </a:pPr>
            <a:r>
              <a:rPr lang="en" sz="1200" b="1">
                <a:solidFill>
                  <a:schemeClr val="dk1"/>
                </a:solidFill>
              </a:rPr>
              <a:t>Webmaster: </a:t>
            </a:r>
            <a:r>
              <a:rPr lang="en" sz="1200">
                <a:solidFill>
                  <a:schemeClr val="dk1"/>
                </a:solidFill>
              </a:rPr>
              <a:t>Traci Martin</a:t>
            </a:r>
          </a:p>
          <a:p>
            <a:pPr marL="457200" lvl="0" indent="-304800" rtl="0">
              <a:spcBef>
                <a:spcPts val="0"/>
              </a:spcBef>
              <a:buClr>
                <a:schemeClr val="dk1"/>
              </a:buClr>
              <a:buSzPct val="100000"/>
              <a:buChar char="●"/>
            </a:pPr>
            <a:r>
              <a:rPr lang="en" sz="1200" b="1">
                <a:solidFill>
                  <a:schemeClr val="dk1"/>
                </a:solidFill>
              </a:rPr>
              <a:t>Newsletter Editor: NEED ONE</a:t>
            </a:r>
            <a:r>
              <a:rPr lang="en" sz="1200">
                <a:solidFill>
                  <a:schemeClr val="dk1"/>
                </a:solidFill>
              </a:rPr>
              <a:t>   Taylor Adams has agreed to continue until we have a volunteer to take the position.  </a:t>
            </a:r>
          </a:p>
          <a:p>
            <a:pPr lvl="0" rtl="0">
              <a:spcBef>
                <a:spcPts val="0"/>
              </a:spcBef>
              <a:buNone/>
            </a:pPr>
            <a:endParaRPr sz="1200">
              <a:solidFill>
                <a:schemeClr val="dk1"/>
              </a:solidFill>
            </a:endParaRPr>
          </a:p>
          <a:p>
            <a:pPr lvl="0" rtl="0">
              <a:spcBef>
                <a:spcPts val="0"/>
              </a:spcBef>
              <a:buClr>
                <a:schemeClr val="dk1"/>
              </a:buClr>
              <a:buSzPct val="91666"/>
              <a:buFont typeface="Arial"/>
              <a:buNone/>
            </a:pPr>
            <a:r>
              <a:rPr lang="en" sz="1200" b="1">
                <a:solidFill>
                  <a:schemeClr val="dk1"/>
                </a:solidFill>
              </a:rPr>
              <a:t>Adjourn Meeting: </a:t>
            </a:r>
            <a:r>
              <a:rPr lang="en" sz="1200" b="1" i="1">
                <a:solidFill>
                  <a:schemeClr val="dk1"/>
                </a:solidFill>
              </a:rPr>
              <a:t>Wright Ellis made a motion to adjourn the meeting.  Kitty seconded the motion.  No discussion followed.  Motion passed.  Tony Adams adjourned the meeting.</a:t>
            </a:r>
          </a:p>
          <a:p>
            <a:pPr lvl="0" rtl="0">
              <a:spcBef>
                <a:spcPts val="0"/>
              </a:spcBef>
              <a:buNone/>
            </a:pPr>
            <a:endParaRPr sz="1200">
              <a:solidFill>
                <a:schemeClr val="dk1"/>
              </a:solidFill>
            </a:endParaRPr>
          </a:p>
          <a:p>
            <a:pPr lvl="0" rtl="0">
              <a:spcBef>
                <a:spcPts val="0"/>
              </a:spcBef>
              <a:buClr>
                <a:schemeClr val="dk1"/>
              </a:buClr>
              <a:buFont typeface="Lobster"/>
              <a:buNone/>
            </a:pPr>
            <a:endParaRPr sz="1200">
              <a:solidFill>
                <a:schemeClr val="dk1"/>
              </a:solidFill>
            </a:endParaRPr>
          </a:p>
        </p:txBody>
      </p:sp>
      <p:sp>
        <p:nvSpPr>
          <p:cNvPr id="58" name="Shape 58"/>
          <p:cNvSpPr txBox="1"/>
          <p:nvPr/>
        </p:nvSpPr>
        <p:spPr>
          <a:xfrm>
            <a:off x="3657600" y="1562100"/>
            <a:ext cx="2943300" cy="1638300"/>
          </a:xfrm>
          <a:prstGeom prst="rect">
            <a:avLst/>
          </a:prstGeom>
          <a:noFill/>
          <a:ln>
            <a:noFill/>
          </a:ln>
        </p:spPr>
        <p:txBody>
          <a:bodyPr lIns="91425" tIns="91425" rIns="91425" bIns="91425" anchor="t" anchorCtr="0">
            <a:noAutofit/>
          </a:bodyPr>
          <a:lstStyle/>
          <a:p>
            <a:pPr lvl="0" algn="ctr" rtl="0">
              <a:spcBef>
                <a:spcPts val="0"/>
              </a:spcBef>
              <a:buNone/>
            </a:pPr>
            <a:r>
              <a:rPr lang="en" dirty="0">
                <a:latin typeface="Lemon"/>
                <a:ea typeface="Lemon"/>
                <a:cs typeface="Lemon"/>
                <a:sym typeface="Lemon"/>
              </a:rPr>
              <a:t>Labor Day Weekend Music</a:t>
            </a:r>
          </a:p>
          <a:p>
            <a:pPr lvl="0" algn="ctr" rtl="0">
              <a:spcBef>
                <a:spcPts val="0"/>
              </a:spcBef>
              <a:buNone/>
            </a:pPr>
            <a:endParaRPr dirty="0">
              <a:latin typeface="Lemon"/>
              <a:ea typeface="Lemon"/>
              <a:cs typeface="Lemon"/>
              <a:sym typeface="Lemon"/>
            </a:endParaRPr>
          </a:p>
          <a:p>
            <a:pPr lvl="0" algn="ctr">
              <a:spcBef>
                <a:spcPts val="0"/>
              </a:spcBef>
              <a:buNone/>
            </a:pPr>
            <a:r>
              <a:rPr lang="en" dirty="0">
                <a:latin typeface="Lemon"/>
                <a:ea typeface="Lemon"/>
                <a:cs typeface="Lemon"/>
                <a:sym typeface="Lemon"/>
              </a:rPr>
              <a:t>Live under the SRPI Pavillion:  Tray &amp; Joeanne Eppes</a:t>
            </a:r>
          </a:p>
        </p:txBody>
      </p:sp>
      <p:sp>
        <p:nvSpPr>
          <p:cNvPr id="8" name="Shape 49"/>
          <p:cNvSpPr txBox="1"/>
          <p:nvPr/>
        </p:nvSpPr>
        <p:spPr>
          <a:xfrm>
            <a:off x="3833431" y="7029141"/>
            <a:ext cx="2591638" cy="743259"/>
          </a:xfrm>
          <a:prstGeom prst="rect">
            <a:avLst/>
          </a:prstGeom>
          <a:noFill/>
          <a:ln>
            <a:noFill/>
          </a:ln>
        </p:spPr>
        <p:txBody>
          <a:bodyPr lIns="91425" tIns="91425" rIns="91425" bIns="91425" anchor="t" anchorCtr="0">
            <a:noAutofit/>
          </a:bodyPr>
          <a:lstStyle/>
          <a:p>
            <a:pPr lvl="0">
              <a:spcBef>
                <a:spcPts val="0"/>
              </a:spcBef>
              <a:buNone/>
            </a:pPr>
            <a:r>
              <a:rPr lang="en" dirty="0" smtClean="0"/>
              <a:t>Short </a:t>
            </a:r>
            <a:r>
              <a:rPr lang="en" dirty="0"/>
              <a:t>Bus Award: Effectively awarded!</a:t>
            </a:r>
          </a:p>
        </p:txBody>
      </p:sp>
      <p:pic>
        <p:nvPicPr>
          <p:cNvPr id="9" name="Shape 48" descr="IMG_1481.PNG"/>
          <p:cNvPicPr preferRelativeResize="0"/>
          <p:nvPr/>
        </p:nvPicPr>
        <p:blipFill>
          <a:blip r:embed="rId3">
            <a:alphaModFix/>
          </a:blip>
          <a:stretch>
            <a:fillRect/>
          </a:stretch>
        </p:blipFill>
        <p:spPr>
          <a:xfrm>
            <a:off x="3833431" y="2837833"/>
            <a:ext cx="2591638" cy="4191001"/>
          </a:xfrm>
          <a:prstGeom prst="rect">
            <a:avLst/>
          </a:prstGeom>
          <a:noFill/>
          <a:ln>
            <a:noFill/>
          </a:ln>
        </p:spPr>
      </p:pic>
      <p:pic>
        <p:nvPicPr>
          <p:cNvPr id="10" name="Shape 46"/>
          <p:cNvPicPr preferRelativeResize="0"/>
          <p:nvPr/>
        </p:nvPicPr>
        <p:blipFill rotWithShape="1">
          <a:blip r:embed="rId4">
            <a:alphaModFix/>
          </a:blip>
          <a:srcRect/>
          <a:stretch/>
        </p:blipFill>
        <p:spPr>
          <a:xfrm>
            <a:off x="371475" y="173400"/>
            <a:ext cx="2628000" cy="118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7" name="Shape 67"/>
          <p:cNvSpPr txBox="1"/>
          <p:nvPr/>
        </p:nvSpPr>
        <p:spPr>
          <a:xfrm>
            <a:off x="580500" y="353300"/>
            <a:ext cx="5697000" cy="1197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Lobster"/>
              <a:buNone/>
            </a:pPr>
            <a:r>
              <a:rPr lang="en" sz="3800" b="0" i="0" u="none" strike="noStrike" cap="none">
                <a:solidFill>
                  <a:schemeClr val="lt1"/>
                </a:solidFill>
                <a:latin typeface="Lobster"/>
                <a:ea typeface="Lobster"/>
                <a:cs typeface="Lobster"/>
                <a:sym typeface="Lobster"/>
              </a:rPr>
              <a:t>Other Float Fishermn News</a:t>
            </a:r>
          </a:p>
        </p:txBody>
      </p:sp>
      <p:sp>
        <p:nvSpPr>
          <p:cNvPr id="7"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algn="ctr"/>
            <a:r>
              <a:rPr lang="en-US" sz="3200" b="1" dirty="0">
                <a:latin typeface="Lobster 1.4" pitchFamily="50" charset="0"/>
              </a:rPr>
              <a:t>Out-of-Sight Owyhee River</a:t>
            </a:r>
            <a:endParaRPr lang="en-US" sz="3200" dirty="0">
              <a:latin typeface="Lobster 1.4" pitchFamily="50" charset="0"/>
            </a:endParaRPr>
          </a:p>
          <a:p>
            <a:pPr algn="ctr"/>
            <a:r>
              <a:rPr lang="en-US" sz="1600" dirty="0">
                <a:latin typeface="Lobster 1.4" pitchFamily="50" charset="0"/>
              </a:rPr>
              <a:t>Text and photos by Howard Kirkland and Bill </a:t>
            </a:r>
            <a:r>
              <a:rPr lang="en-US" sz="1600" dirty="0" smtClean="0">
                <a:latin typeface="Lobster 1.4" pitchFamily="50" charset="0"/>
              </a:rPr>
              <a:t>Tanger</a:t>
            </a:r>
            <a:endParaRPr lang="en-US" sz="1600" dirty="0">
              <a:latin typeface="Lobster 1.4" pitchFamily="50" charset="0"/>
            </a:endParaRPr>
          </a:p>
        </p:txBody>
      </p:sp>
      <p:sp>
        <p:nvSpPr>
          <p:cNvPr id="3" name="Text Placeholder 2"/>
          <p:cNvSpPr>
            <a:spLocks noGrp="1"/>
          </p:cNvSpPr>
          <p:nvPr>
            <p:ph type="body" idx="1"/>
          </p:nvPr>
        </p:nvSpPr>
        <p:spPr>
          <a:xfrm>
            <a:off x="236124" y="1219200"/>
            <a:ext cx="6381900" cy="7696200"/>
          </a:xfrm>
        </p:spPr>
        <p:txBody>
          <a:bodyPr/>
          <a:lstStyle/>
          <a:p>
            <a:r>
              <a:rPr lang="en-US" sz="1100" dirty="0">
                <a:latin typeface="Calibri" panose="020F0502020204030204" pitchFamily="34" charset="0"/>
              </a:rPr>
              <a:t>In early May, Howard Kirkland, Tom </a:t>
            </a:r>
            <a:r>
              <a:rPr lang="en-US" sz="1100" dirty="0" err="1">
                <a:latin typeface="Calibri" panose="020F0502020204030204" pitchFamily="34" charset="0"/>
              </a:rPr>
              <a:t>Randgaard</a:t>
            </a:r>
            <a:r>
              <a:rPr lang="en-US" sz="1100" dirty="0">
                <a:latin typeface="Calibri" panose="020F0502020204030204" pitchFamily="34" charset="0"/>
              </a:rPr>
              <a:t> and I met up in Rome Station, OR, the BLM launch site for the Owyhee River. We were pleasantly surprised to meet David Jarrett and Ron </a:t>
            </a:r>
            <a:r>
              <a:rPr lang="en-US" sz="1100" dirty="0" err="1">
                <a:latin typeface="Calibri" panose="020F0502020204030204" pitchFamily="34" charset="0"/>
              </a:rPr>
              <a:t>Eachus</a:t>
            </a:r>
            <a:r>
              <a:rPr lang="en-US" sz="1100" dirty="0">
                <a:latin typeface="Calibri" panose="020F0502020204030204" pitchFamily="34" charset="0"/>
              </a:rPr>
              <a:t>, two old friends of Howard’s from Salem, OR, who coincidentally had led Howard’s first trip on the Owyhee in 2008.  As they had already packed their boats they shoved off ahead of us.  </a:t>
            </a:r>
          </a:p>
          <a:p>
            <a:r>
              <a:rPr lang="en-US" sz="1100" dirty="0">
                <a:latin typeface="Calibri" panose="020F0502020204030204" pitchFamily="34" charset="0"/>
              </a:rPr>
              <a:t> </a:t>
            </a:r>
          </a:p>
          <a:p>
            <a:r>
              <a:rPr lang="en-US" sz="1100" dirty="0">
                <a:latin typeface="Calibri" panose="020F0502020204030204" pitchFamily="34" charset="0"/>
              </a:rPr>
              <a:t>Tom was paddling his </a:t>
            </a:r>
            <a:r>
              <a:rPr lang="en-US" sz="1100" dirty="0" err="1">
                <a:latin typeface="Calibri" panose="020F0502020204030204" pitchFamily="34" charset="0"/>
              </a:rPr>
              <a:t>Aire</a:t>
            </a:r>
            <a:r>
              <a:rPr lang="en-US" sz="1100" dirty="0">
                <a:latin typeface="Calibri" panose="020F0502020204030204" pitchFamily="34" charset="0"/>
              </a:rPr>
              <a:t> Super Puma raft.  I chose to row the 14-foot Tributary </a:t>
            </a:r>
            <a:r>
              <a:rPr lang="en-US" sz="1100" dirty="0" err="1">
                <a:latin typeface="Calibri" panose="020F0502020204030204" pitchFamily="34" charset="0"/>
              </a:rPr>
              <a:t>cataraft</a:t>
            </a:r>
            <a:r>
              <a:rPr lang="en-US" sz="1100" dirty="0">
                <a:latin typeface="Calibri" panose="020F0502020204030204" pitchFamily="34" charset="0"/>
              </a:rPr>
              <a:t>, and Howard piloted the Star Slice, a smaller </a:t>
            </a:r>
            <a:r>
              <a:rPr lang="en-US" sz="1100" dirty="0" err="1">
                <a:latin typeface="Calibri" panose="020F0502020204030204" pitchFamily="34" charset="0"/>
              </a:rPr>
              <a:t>cataraft</a:t>
            </a:r>
            <a:r>
              <a:rPr lang="en-US" sz="1100" dirty="0">
                <a:latin typeface="Calibri" panose="020F0502020204030204" pitchFamily="34" charset="0"/>
              </a:rPr>
              <a:t>.  Since the Owyhee is a smaller and more technical river, we packed lightly and practiced minimalist cooking and camping</a:t>
            </a:r>
            <a:r>
              <a:rPr lang="en-US" sz="1100" dirty="0" smtClean="0">
                <a:latin typeface="Calibri" panose="020F0502020204030204" pitchFamily="34" charset="0"/>
              </a:rPr>
              <a:t>.</a:t>
            </a:r>
          </a:p>
          <a:p>
            <a:endParaRPr lang="en-US" sz="1100" dirty="0">
              <a:latin typeface="Georgia" panose="02040502050405020303" pitchFamily="18" charset="0"/>
            </a:endParaRPr>
          </a:p>
          <a:p>
            <a:endParaRPr lang="en-US" sz="1100" dirty="0" smtClean="0">
              <a:latin typeface="Georgia" panose="02040502050405020303" pitchFamily="18" charset="0"/>
            </a:endParaRPr>
          </a:p>
          <a:p>
            <a:endParaRPr lang="en-US" sz="1100" dirty="0">
              <a:latin typeface="Georgia" panose="02040502050405020303" pitchFamily="18" charset="0"/>
            </a:endParaRPr>
          </a:p>
          <a:p>
            <a:endParaRPr lang="en-US" sz="1100" dirty="0" smtClean="0">
              <a:latin typeface="Georgia" panose="02040502050405020303" pitchFamily="18" charset="0"/>
            </a:endParaRPr>
          </a:p>
          <a:p>
            <a:endParaRPr lang="en-US" sz="1100" dirty="0">
              <a:latin typeface="Georgia" panose="02040502050405020303" pitchFamily="18" charset="0"/>
            </a:endParaRPr>
          </a:p>
          <a:p>
            <a:endParaRPr lang="en-US" sz="1100" dirty="0" smtClean="0">
              <a:latin typeface="Georgia" panose="02040502050405020303" pitchFamily="18" charset="0"/>
            </a:endParaRPr>
          </a:p>
          <a:p>
            <a:endParaRPr lang="en-US" sz="1100" dirty="0" smtClean="0">
              <a:latin typeface="Georgia" panose="02040502050405020303" pitchFamily="18" charset="0"/>
            </a:endParaRPr>
          </a:p>
          <a:p>
            <a:r>
              <a:rPr lang="en-US" sz="1100" dirty="0" smtClean="0">
                <a:latin typeface="Calibri" panose="020F0502020204030204" pitchFamily="34" charset="0"/>
              </a:rPr>
              <a:t>On </a:t>
            </a:r>
            <a:r>
              <a:rPr lang="en-US" sz="1100" dirty="0">
                <a:latin typeface="Calibri" panose="020F0502020204030204" pitchFamily="34" charset="0"/>
              </a:rPr>
              <a:t>Tuesday, May 10, we finally launched. The river was at 1600 CFS, the weather was overcast and breezy, and we wound our way between numerous grassy islets before reaching the entrance to the Owyhee Canyon proper.  After about 7 miles, we made camp and cooked a simple dinner over our single-burner backpack stove. The evening became quite chilly, and we soon crawled into our sleeping bags.</a:t>
            </a:r>
          </a:p>
          <a:p>
            <a:r>
              <a:rPr lang="en-US" sz="1100" dirty="0">
                <a:latin typeface="Calibri" panose="020F0502020204030204" pitchFamily="34" charset="0"/>
              </a:rPr>
              <a:t>	</a:t>
            </a:r>
          </a:p>
          <a:p>
            <a:r>
              <a:rPr lang="en-US" sz="1100" dirty="0">
                <a:latin typeface="Calibri" panose="020F0502020204030204" pitchFamily="34" charset="0"/>
              </a:rPr>
              <a:t>The next morning, we found everything coated with a thick rime of frost. Tom’s magical </a:t>
            </a:r>
            <a:r>
              <a:rPr lang="en-US" sz="1100" dirty="0" err="1">
                <a:latin typeface="Calibri" panose="020F0502020204030204" pitchFamily="34" charset="0"/>
              </a:rPr>
              <a:t>Suunto</a:t>
            </a:r>
            <a:r>
              <a:rPr lang="en-US" sz="1100" dirty="0">
                <a:latin typeface="Calibri" panose="020F0502020204030204" pitchFamily="34" charset="0"/>
              </a:rPr>
              <a:t> watch reported a low temperature of 25 degrees. After a quick breakfast of coffee, Spam and eggs, we packed up and headed downstream</a:t>
            </a:r>
            <a:r>
              <a:rPr lang="en-US" sz="1100" dirty="0" smtClean="0">
                <a:latin typeface="Calibri" panose="020F0502020204030204" pitchFamily="34" charset="0"/>
              </a:rPr>
              <a:t>.</a:t>
            </a:r>
          </a:p>
          <a:p>
            <a:endParaRPr lang="en-US" sz="1100" dirty="0">
              <a:latin typeface="Calibri" panose="020F0502020204030204" pitchFamily="34" charset="0"/>
            </a:endParaRPr>
          </a:p>
          <a:p>
            <a:r>
              <a:rPr lang="en-US" sz="1100" dirty="0">
                <a:latin typeface="Calibri" panose="020F0502020204030204" pitchFamily="34" charset="0"/>
              </a:rPr>
              <a:t>The Owyhee River is a rare jewel of a high desert canyon river, flowing </a:t>
            </a:r>
            <a:r>
              <a:rPr lang="en-US" sz="1100" dirty="0" smtClean="0">
                <a:latin typeface="Calibri" panose="020F0502020204030204" pitchFamily="34" charset="0"/>
              </a:rPr>
              <a:t>out </a:t>
            </a:r>
          </a:p>
          <a:p>
            <a:r>
              <a:rPr lang="en-US" sz="1100" dirty="0" smtClean="0">
                <a:latin typeface="Calibri" panose="020F0502020204030204" pitchFamily="34" charset="0"/>
              </a:rPr>
              <a:t>of </a:t>
            </a:r>
            <a:r>
              <a:rPr lang="en-US" sz="1100" dirty="0">
                <a:latin typeface="Calibri" panose="020F0502020204030204" pitchFamily="34" charset="0"/>
              </a:rPr>
              <a:t>southwest Idaho, into southeastern Oregon, and </a:t>
            </a:r>
            <a:r>
              <a:rPr lang="en-US" sz="1100" dirty="0" smtClean="0">
                <a:latin typeface="Calibri" panose="020F0502020204030204" pitchFamily="34" charset="0"/>
              </a:rPr>
              <a:t>thence </a:t>
            </a:r>
            <a:r>
              <a:rPr lang="en-US" sz="1100" dirty="0">
                <a:latin typeface="Calibri" panose="020F0502020204030204" pitchFamily="34" charset="0"/>
              </a:rPr>
              <a:t>northward </a:t>
            </a:r>
            <a:r>
              <a:rPr lang="en-US" sz="1100" dirty="0" smtClean="0">
                <a:latin typeface="Calibri" panose="020F0502020204030204" pitchFamily="34" charset="0"/>
              </a:rPr>
              <a:t>and </a:t>
            </a:r>
          </a:p>
          <a:p>
            <a:r>
              <a:rPr lang="en-US" sz="1100" dirty="0" smtClean="0">
                <a:latin typeface="Calibri" panose="020F0502020204030204" pitchFamily="34" charset="0"/>
              </a:rPr>
              <a:t>                                                                                  eastward </a:t>
            </a:r>
            <a:r>
              <a:rPr lang="en-US" sz="1100" dirty="0">
                <a:latin typeface="Calibri" panose="020F0502020204030204" pitchFamily="34" charset="0"/>
              </a:rPr>
              <a:t>to its confluence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with </a:t>
            </a:r>
            <a:r>
              <a:rPr lang="en-US" sz="1100" dirty="0">
                <a:latin typeface="Calibri" panose="020F0502020204030204" pitchFamily="34" charset="0"/>
              </a:rPr>
              <a:t>the Snake River. Our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stretch </a:t>
            </a:r>
            <a:r>
              <a:rPr lang="en-US" sz="1100" dirty="0">
                <a:latin typeface="Calibri" panose="020F0502020204030204" pitchFamily="34" charset="0"/>
              </a:rPr>
              <a:t>ran 65 miles from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Rome </a:t>
            </a:r>
            <a:r>
              <a:rPr lang="en-US" sz="1100" dirty="0">
                <a:latin typeface="Calibri" panose="020F0502020204030204" pitchFamily="34" charset="0"/>
              </a:rPr>
              <a:t>Station to Birch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Creek</a:t>
            </a:r>
            <a:r>
              <a:rPr lang="en-US" sz="1100" dirty="0">
                <a:latin typeface="Calibri" panose="020F0502020204030204" pitchFamily="34" charset="0"/>
              </a:rPr>
              <a:t>. The geology is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primarily </a:t>
            </a:r>
            <a:r>
              <a:rPr lang="en-US" sz="1100" dirty="0">
                <a:latin typeface="Calibri" panose="020F0502020204030204" pitchFamily="34" charset="0"/>
              </a:rPr>
              <a:t>of volcanic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origins</a:t>
            </a:r>
            <a:r>
              <a:rPr lang="en-US" sz="1100" dirty="0">
                <a:latin typeface="Calibri" panose="020F0502020204030204" pitchFamily="34" charset="0"/>
              </a:rPr>
              <a:t>, composed mostly of volcanic ash and Rhyolite. Eons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of </a:t>
            </a:r>
            <a:r>
              <a:rPr lang="en-US" sz="1100" dirty="0">
                <a:latin typeface="Calibri" panose="020F0502020204030204" pitchFamily="34" charset="0"/>
              </a:rPr>
              <a:t>wind and water have carved these media into </a:t>
            </a:r>
            <a:r>
              <a:rPr lang="en-US" sz="1100" dirty="0" smtClean="0">
                <a:latin typeface="Calibri" panose="020F0502020204030204" pitchFamily="34" charset="0"/>
              </a:rPr>
              <a:t>many </a:t>
            </a:r>
          </a:p>
          <a:p>
            <a:r>
              <a:rPr lang="en-US" sz="1100" dirty="0">
                <a:latin typeface="Calibri" panose="020F0502020204030204" pitchFamily="34" charset="0"/>
              </a:rPr>
              <a:t> </a:t>
            </a:r>
            <a:r>
              <a:rPr lang="en-US" sz="1100" dirty="0" smtClean="0">
                <a:latin typeface="Calibri" panose="020F0502020204030204" pitchFamily="34" charset="0"/>
              </a:rPr>
              <a:t>                                                                                 fascinating </a:t>
            </a:r>
            <a:r>
              <a:rPr lang="en-US" sz="1100" dirty="0">
                <a:latin typeface="Calibri" panose="020F0502020204030204" pitchFamily="34" charset="0"/>
              </a:rPr>
              <a:t>and unimaginable shapes. The river has carved </a:t>
            </a:r>
            <a:r>
              <a:rPr lang="en-US" sz="1100" dirty="0" smtClean="0">
                <a:latin typeface="Calibri" panose="020F0502020204030204" pitchFamily="34" charset="0"/>
              </a:rPr>
              <a:t>its</a:t>
            </a:r>
          </a:p>
          <a:p>
            <a:r>
              <a:rPr lang="en-US" sz="1100" dirty="0" smtClean="0">
                <a:latin typeface="Calibri" panose="020F0502020204030204" pitchFamily="34" charset="0"/>
              </a:rPr>
              <a:t>                                                                                  winding </a:t>
            </a:r>
            <a:r>
              <a:rPr lang="en-US" sz="1100" dirty="0">
                <a:latin typeface="Calibri" panose="020F0502020204030204" pitchFamily="34" charset="0"/>
              </a:rPr>
              <a:t>way through this fantastic landscape, thereby </a:t>
            </a:r>
            <a:r>
              <a:rPr lang="en-US" sz="1100" dirty="0" smtClean="0">
                <a:latin typeface="Calibri" panose="020F0502020204030204" pitchFamily="34" charset="0"/>
              </a:rPr>
              <a:t> </a:t>
            </a:r>
          </a:p>
          <a:p>
            <a:r>
              <a:rPr lang="en-US" sz="1100" dirty="0">
                <a:latin typeface="Calibri" panose="020F0502020204030204" pitchFamily="34" charset="0"/>
              </a:rPr>
              <a:t> </a:t>
            </a:r>
            <a:r>
              <a:rPr lang="en-US" sz="1100" dirty="0" smtClean="0">
                <a:latin typeface="Calibri" panose="020F0502020204030204" pitchFamily="34" charset="0"/>
              </a:rPr>
              <a:t>                                                                                 providing </a:t>
            </a:r>
            <a:r>
              <a:rPr lang="en-US" sz="1100" dirty="0">
                <a:latin typeface="Calibri" panose="020F0502020204030204" pitchFamily="34" charset="0"/>
              </a:rPr>
              <a:t>the lucky paddler with one of the most scenic and </a:t>
            </a:r>
            <a:r>
              <a:rPr lang="en-US" sz="1100" dirty="0" smtClean="0">
                <a:latin typeface="Calibri" panose="020F0502020204030204" pitchFamily="34" charset="0"/>
              </a:rPr>
              <a:t> </a:t>
            </a:r>
          </a:p>
          <a:p>
            <a:r>
              <a:rPr lang="en-US" sz="1100" dirty="0">
                <a:latin typeface="Calibri" panose="020F0502020204030204" pitchFamily="34" charset="0"/>
              </a:rPr>
              <a:t> </a:t>
            </a:r>
            <a:r>
              <a:rPr lang="en-US" sz="1100" dirty="0" smtClean="0">
                <a:latin typeface="Calibri" panose="020F0502020204030204" pitchFamily="34" charset="0"/>
              </a:rPr>
              <a:t>                                                                                 beautiful </a:t>
            </a:r>
            <a:r>
              <a:rPr lang="en-US" sz="1100" dirty="0">
                <a:latin typeface="Calibri" panose="020F0502020204030204" pitchFamily="34" charset="0"/>
              </a:rPr>
              <a:t>routes that one could wish for. </a:t>
            </a:r>
            <a:endParaRPr lang="en-US" sz="1100" dirty="0" smtClean="0">
              <a:latin typeface="Calibri" panose="020F0502020204030204" pitchFamily="34" charset="0"/>
            </a:endParaRPr>
          </a:p>
          <a:p>
            <a:r>
              <a:rPr lang="en-US" sz="1100" dirty="0" smtClean="0">
                <a:latin typeface="Calibri" panose="020F0502020204030204" pitchFamily="34" charset="0"/>
              </a:rPr>
              <a:t>Rapids </a:t>
            </a:r>
            <a:r>
              <a:rPr lang="en-US" sz="1100" dirty="0">
                <a:latin typeface="Calibri" panose="020F0502020204030204" pitchFamily="34" charset="0"/>
              </a:rPr>
              <a:t>were frequent, with two Class  IVs </a:t>
            </a:r>
            <a:endParaRPr lang="en-US" sz="1100" dirty="0" smtClean="0">
              <a:latin typeface="Calibri" panose="020F0502020204030204" pitchFamily="34" charset="0"/>
            </a:endParaRPr>
          </a:p>
          <a:p>
            <a:r>
              <a:rPr lang="en-US" sz="1100" dirty="0" smtClean="0">
                <a:latin typeface="Calibri" panose="020F0502020204030204" pitchFamily="34" charset="0"/>
              </a:rPr>
              <a:t>and </a:t>
            </a:r>
            <a:r>
              <a:rPr lang="en-US" sz="1100" dirty="0">
                <a:latin typeface="Calibri" panose="020F0502020204030204" pitchFamily="34" charset="0"/>
              </a:rPr>
              <a:t>dozens of Class IIIs.  We </a:t>
            </a:r>
          </a:p>
          <a:p>
            <a:r>
              <a:rPr lang="en-US" sz="1100" dirty="0">
                <a:latin typeface="Calibri" panose="020F0502020204030204" pitchFamily="34" charset="0"/>
              </a:rPr>
              <a:t>scouted only the IVs and had no </a:t>
            </a:r>
          </a:p>
          <a:p>
            <a:r>
              <a:rPr lang="en-US" sz="1100" dirty="0">
                <a:latin typeface="Calibri" panose="020F0502020204030204" pitchFamily="34" charset="0"/>
              </a:rPr>
              <a:t>problems.  However, we encountered </a:t>
            </a:r>
          </a:p>
          <a:p>
            <a:r>
              <a:rPr lang="en-US" sz="1100" dirty="0">
                <a:latin typeface="Calibri" panose="020F0502020204030204" pitchFamily="34" charset="0"/>
              </a:rPr>
              <a:t>other groups who had experienced </a:t>
            </a:r>
          </a:p>
          <a:p>
            <a:r>
              <a:rPr lang="en-US" sz="1100" dirty="0">
                <a:latin typeface="Calibri" panose="020F0502020204030204" pitchFamily="34" charset="0"/>
              </a:rPr>
              <a:t>several pins, flips and swims.  The flow </a:t>
            </a:r>
          </a:p>
          <a:p>
            <a:r>
              <a:rPr lang="en-US" sz="1100" dirty="0">
                <a:latin typeface="Calibri" panose="020F0502020204030204" pitchFamily="34" charset="0"/>
              </a:rPr>
              <a:t>remained fairly constant, and never </a:t>
            </a:r>
          </a:p>
          <a:p>
            <a:r>
              <a:rPr lang="en-US" sz="1100" dirty="0">
                <a:latin typeface="Calibri" panose="020F0502020204030204" pitchFamily="34" charset="0"/>
              </a:rPr>
              <a:t>dropped below 1,200 CFS</a:t>
            </a:r>
            <a:r>
              <a:rPr lang="en-US" sz="1100" dirty="0" smtClean="0">
                <a:latin typeface="Calibri" panose="020F0502020204030204" pitchFamily="34" charset="0"/>
              </a:rPr>
              <a:t>.</a:t>
            </a:r>
            <a:endParaRPr lang="en-US" sz="1100" dirty="0">
              <a:latin typeface="Calibri" panose="020F0502020204030204" pitchFamily="34" charset="0"/>
            </a:endParaRPr>
          </a:p>
        </p:txBody>
      </p:sp>
      <p:pic>
        <p:nvPicPr>
          <p:cNvPr id="2064" name="Picture 1" descr="C:\Users\Kirkland\Dropbox\Dave Morgan Trip 2016\Howard's Photos\2016-05\DSC_0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699620"/>
            <a:ext cx="1590675" cy="105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descr="C:\Users\Kirkland\Dropbox\Dave Morgan Trip 2016\Howard's Photos\2016-05\DSC_04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928" y="2699621"/>
            <a:ext cx="1580293" cy="105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3" descr="C:\Users\Kirkland\Dropbox\Dave Morgan Trip 2016\Bill's Photos\Owyhee 2016 1.25GB\IMG_31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795" y="2691683"/>
            <a:ext cx="1592229" cy="105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4" descr="C:\Users\Kirkland\Dropbox\Dave Morgan Trip 2016\Bill's Photos\Owyhee 2016 1.25GB\IMG_31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25" y="5247480"/>
            <a:ext cx="1828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5" descr="C:\Users\Kirkland\Dropbox\Dave Morgan Trip 2016\Bill's Photos\Owyhee 2016 1.25GB\IMG_31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 y="5738812"/>
            <a:ext cx="26574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6" descr="C:\Users\Kirkland\Dropbox\Dave Morgan Trip 2016\Bill's Photos\Owyhee 2016 1.25GB\IMG_32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8372" y="7700501"/>
            <a:ext cx="1941653" cy="129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descr="IMG_3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7796" y="7749944"/>
            <a:ext cx="12414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5331" y="1219200"/>
            <a:ext cx="6364694" cy="7696200"/>
          </a:xfrm>
        </p:spPr>
        <p:txBody>
          <a:bodyPr/>
          <a:lstStyle/>
          <a:p>
            <a:r>
              <a:rPr lang="en-US" sz="1100" dirty="0">
                <a:latin typeface="Calibri" panose="020F0502020204030204" pitchFamily="34" charset="0"/>
              </a:rPr>
              <a:t>Campsites were scenic and accommodating, but the competition for sites sometimes required us to settle for lesser locations, or to share sites with other groups.  </a:t>
            </a:r>
          </a:p>
          <a:p>
            <a:r>
              <a:rPr lang="en-US" sz="1100" dirty="0">
                <a:latin typeface="Calibri" panose="020F0502020204030204" pitchFamily="34" charset="0"/>
              </a:rPr>
              <a:t> </a:t>
            </a:r>
          </a:p>
          <a:p>
            <a:r>
              <a:rPr lang="en-US" sz="1100" dirty="0">
                <a:latin typeface="Calibri" panose="020F0502020204030204" pitchFamily="34" charset="0"/>
              </a:rPr>
              <a:t>With the exception of the first night, the temperatures never dropped below the low 40s. Two sites even sported hot springs, with pools deep enough to lie down in, with water around 104 degrees, albeit a bit turbid.  </a:t>
            </a:r>
          </a:p>
          <a:p>
            <a:r>
              <a:rPr lang="en-US" sz="1100" dirty="0">
                <a:latin typeface="Calibri" panose="020F0502020204030204" pitchFamily="34" charset="0"/>
              </a:rPr>
              <a:t> </a:t>
            </a:r>
          </a:p>
          <a:p>
            <a:r>
              <a:rPr lang="en-US" sz="1100" dirty="0">
                <a:latin typeface="Calibri" panose="020F0502020204030204" pitchFamily="34" charset="0"/>
              </a:rPr>
              <a:t>Dinners were mostly canned or dried foods, such as chili, red beans and rice, mixed vegetables and cookies. Breakfasts consisted of bacon or Spam and eggs. For lunches, we snacked on junk food, or made PB-and-J sandwiches. Nothing fancy, but more than adequate.</a:t>
            </a:r>
          </a:p>
          <a:p>
            <a:r>
              <a:rPr lang="en-US" sz="1100" dirty="0">
                <a:latin typeface="Calibri" panose="020F0502020204030204" pitchFamily="34" charset="0"/>
              </a:rPr>
              <a:t> </a:t>
            </a:r>
          </a:p>
          <a:p>
            <a:r>
              <a:rPr lang="en-US" sz="1100" dirty="0">
                <a:latin typeface="Calibri" panose="020F0502020204030204" pitchFamily="34" charset="0"/>
              </a:rPr>
              <a:t>We stopped frequently to take short hikes, to visit historic, geologic or scenic features, and to take many photos. The landscape was fantastic and varied, and provided countless opportunities to hike, climb, and gawk in wonder.  Layers of volcanic ash hundreds of feet thick </a:t>
            </a:r>
            <a:r>
              <a:rPr lang="en-US" sz="1100" dirty="0" smtClean="0">
                <a:latin typeface="Calibri" panose="020F0502020204030204" pitchFamily="34" charset="0"/>
              </a:rPr>
              <a:t>had </a:t>
            </a:r>
            <a:r>
              <a:rPr lang="en-US" sz="1100" dirty="0">
                <a:latin typeface="Calibri" panose="020F0502020204030204" pitchFamily="34" charset="0"/>
              </a:rPr>
              <a:t>been </a:t>
            </a:r>
            <a:endParaRPr lang="en-US" sz="1100" dirty="0" smtClean="0">
              <a:latin typeface="Calibri" panose="020F0502020204030204" pitchFamily="34" charset="0"/>
            </a:endParaRPr>
          </a:p>
          <a:p>
            <a:r>
              <a:rPr lang="en-US" sz="1100" dirty="0" smtClean="0">
                <a:latin typeface="Calibri" panose="020F0502020204030204" pitchFamily="34" charset="0"/>
              </a:rPr>
              <a:t>covered</a:t>
            </a:r>
            <a:r>
              <a:rPr lang="en-US" sz="1100" dirty="0">
                <a:latin typeface="Calibri" panose="020F0502020204030204" pitchFamily="34" charset="0"/>
              </a:rPr>
              <a:t>, super-heated, and compressed by lava flows, </a:t>
            </a:r>
            <a:r>
              <a:rPr lang="en-US" sz="1100" dirty="0" smtClean="0">
                <a:latin typeface="Calibri" panose="020F0502020204030204" pitchFamily="34" charset="0"/>
              </a:rPr>
              <a:t>which </a:t>
            </a:r>
            <a:r>
              <a:rPr lang="en-US" sz="1100" dirty="0">
                <a:latin typeface="Calibri" panose="020F0502020204030204" pitchFamily="34" charset="0"/>
              </a:rPr>
              <a:t>had cooled, </a:t>
            </a:r>
            <a:endParaRPr lang="en-US" sz="1100" dirty="0" smtClean="0">
              <a:latin typeface="Calibri" panose="020F0502020204030204" pitchFamily="34" charset="0"/>
            </a:endParaRPr>
          </a:p>
          <a:p>
            <a:r>
              <a:rPr lang="en-US" sz="1100" dirty="0" smtClean="0">
                <a:latin typeface="Calibri" panose="020F0502020204030204" pitchFamily="34" charset="0"/>
              </a:rPr>
              <a:t>and </a:t>
            </a:r>
            <a:r>
              <a:rPr lang="en-US" sz="1100" dirty="0">
                <a:latin typeface="Calibri" panose="020F0502020204030204" pitchFamily="34" charset="0"/>
              </a:rPr>
              <a:t>over the millennia had been eroded into </a:t>
            </a:r>
            <a:r>
              <a:rPr lang="en-US" sz="1100" dirty="0" smtClean="0">
                <a:latin typeface="Calibri" panose="020F0502020204030204" pitchFamily="34" charset="0"/>
              </a:rPr>
              <a:t>fantastic </a:t>
            </a:r>
            <a:r>
              <a:rPr lang="en-US" sz="1100" dirty="0">
                <a:latin typeface="Calibri" panose="020F0502020204030204" pitchFamily="34" charset="0"/>
              </a:rPr>
              <a:t>columns and spires </a:t>
            </a:r>
            <a:endParaRPr lang="en-US" sz="1100" dirty="0" smtClean="0">
              <a:latin typeface="Calibri" panose="020F0502020204030204" pitchFamily="34" charset="0"/>
            </a:endParaRPr>
          </a:p>
          <a:p>
            <a:r>
              <a:rPr lang="en-US" sz="1100" dirty="0" smtClean="0">
                <a:latin typeface="Calibri" panose="020F0502020204030204" pitchFamily="34" charset="0"/>
              </a:rPr>
              <a:t>or </a:t>
            </a:r>
            <a:r>
              <a:rPr lang="en-US" sz="1100" dirty="0">
                <a:latin typeface="Calibri" panose="020F0502020204030204" pitchFamily="34" charset="0"/>
              </a:rPr>
              <a:t>“Hoodoos.”  </a:t>
            </a:r>
          </a:p>
          <a:p>
            <a:r>
              <a:rPr lang="en-US" sz="1100" dirty="0">
                <a:latin typeface="Calibri" panose="020F0502020204030204" pitchFamily="34" charset="0"/>
              </a:rPr>
              <a:t> </a:t>
            </a:r>
          </a:p>
          <a:p>
            <a:r>
              <a:rPr lang="en-US" sz="1100" dirty="0">
                <a:latin typeface="Calibri" panose="020F0502020204030204" pitchFamily="34" charset="0"/>
              </a:rPr>
              <a:t>In places, Native Americans had carved their histories into the </a:t>
            </a:r>
            <a:r>
              <a:rPr lang="en-US" sz="1100" dirty="0" smtClean="0">
                <a:latin typeface="Calibri" panose="020F0502020204030204" pitchFamily="34" charset="0"/>
              </a:rPr>
              <a:t>glossy </a:t>
            </a:r>
            <a:r>
              <a:rPr lang="en-US" sz="1100" dirty="0">
                <a:latin typeface="Calibri" panose="020F0502020204030204" pitchFamily="34" charset="0"/>
              </a:rPr>
              <a:t>black </a:t>
            </a:r>
            <a:endParaRPr lang="en-US" sz="1100" dirty="0" smtClean="0">
              <a:latin typeface="Calibri" panose="020F0502020204030204" pitchFamily="34" charset="0"/>
            </a:endParaRPr>
          </a:p>
          <a:p>
            <a:r>
              <a:rPr lang="en-US" sz="1100" dirty="0" smtClean="0">
                <a:latin typeface="Calibri" panose="020F0502020204030204" pitchFamily="34" charset="0"/>
              </a:rPr>
              <a:t>“</a:t>
            </a:r>
            <a:r>
              <a:rPr lang="en-US" sz="1100" dirty="0">
                <a:latin typeface="Calibri" panose="020F0502020204030204" pitchFamily="34" charset="0"/>
              </a:rPr>
              <a:t>Desert Varnish” which coated much of the rock </a:t>
            </a:r>
            <a:r>
              <a:rPr lang="en-US" sz="1100" dirty="0" smtClean="0">
                <a:latin typeface="Calibri" panose="020F0502020204030204" pitchFamily="34" charset="0"/>
              </a:rPr>
              <a:t>formations</a:t>
            </a:r>
            <a:r>
              <a:rPr lang="en-US" sz="1100" dirty="0">
                <a:latin typeface="Calibri" panose="020F0502020204030204" pitchFamily="34" charset="0"/>
              </a:rPr>
              <a:t>. Early settlers </a:t>
            </a:r>
            <a:endParaRPr lang="en-US" sz="1100" dirty="0" smtClean="0">
              <a:latin typeface="Calibri" panose="020F0502020204030204" pitchFamily="34" charset="0"/>
            </a:endParaRPr>
          </a:p>
          <a:p>
            <a:r>
              <a:rPr lang="en-US" sz="1100" dirty="0" smtClean="0">
                <a:latin typeface="Calibri" panose="020F0502020204030204" pitchFamily="34" charset="0"/>
              </a:rPr>
              <a:t>had </a:t>
            </a:r>
            <a:r>
              <a:rPr lang="en-US" sz="1100" dirty="0">
                <a:latin typeface="Calibri" panose="020F0502020204030204" pitchFamily="34" charset="0"/>
              </a:rPr>
              <a:t>made their mark on the land, </a:t>
            </a:r>
            <a:r>
              <a:rPr lang="en-US" sz="1100" dirty="0" smtClean="0">
                <a:latin typeface="Calibri" panose="020F0502020204030204" pitchFamily="34" charset="0"/>
              </a:rPr>
              <a:t>leaving </a:t>
            </a:r>
            <a:r>
              <a:rPr lang="en-US" sz="1100" dirty="0">
                <a:latin typeface="Calibri" panose="020F0502020204030204" pitchFamily="34" charset="0"/>
              </a:rPr>
              <a:t>the foundation stones of their </a:t>
            </a:r>
            <a:endParaRPr lang="en-US" sz="1100" dirty="0" smtClean="0">
              <a:latin typeface="Calibri" panose="020F0502020204030204" pitchFamily="34" charset="0"/>
            </a:endParaRPr>
          </a:p>
          <a:p>
            <a:r>
              <a:rPr lang="en-US" sz="1100" dirty="0" smtClean="0">
                <a:latin typeface="Calibri" panose="020F0502020204030204" pitchFamily="34" charset="0"/>
              </a:rPr>
              <a:t>crude </a:t>
            </a:r>
            <a:r>
              <a:rPr lang="en-US" sz="1100" dirty="0">
                <a:latin typeface="Calibri" panose="020F0502020204030204" pitchFamily="34" charset="0"/>
              </a:rPr>
              <a:t>homesteads as a </a:t>
            </a:r>
            <a:r>
              <a:rPr lang="en-US" sz="1100" dirty="0" smtClean="0">
                <a:latin typeface="Calibri" panose="020F0502020204030204" pitchFamily="34" charset="0"/>
              </a:rPr>
              <a:t>reminder </a:t>
            </a:r>
            <a:r>
              <a:rPr lang="en-US" sz="1100" dirty="0">
                <a:latin typeface="Calibri" panose="020F0502020204030204" pitchFamily="34" charset="0"/>
              </a:rPr>
              <a:t>of their passing. We were occasionally </a:t>
            </a:r>
            <a:endParaRPr lang="en-US" sz="1100" dirty="0" smtClean="0">
              <a:latin typeface="Calibri" panose="020F0502020204030204" pitchFamily="34" charset="0"/>
            </a:endParaRPr>
          </a:p>
          <a:p>
            <a:r>
              <a:rPr lang="en-US" sz="1100" dirty="0" smtClean="0">
                <a:latin typeface="Calibri" panose="020F0502020204030204" pitchFamily="34" charset="0"/>
              </a:rPr>
              <a:t>treated </a:t>
            </a:r>
            <a:r>
              <a:rPr lang="en-US" sz="1100" dirty="0">
                <a:latin typeface="Calibri" panose="020F0502020204030204" pitchFamily="34" charset="0"/>
              </a:rPr>
              <a:t>to the </a:t>
            </a:r>
            <a:r>
              <a:rPr lang="en-US" sz="1100" dirty="0" smtClean="0">
                <a:latin typeface="Calibri" panose="020F0502020204030204" pitchFamily="34" charset="0"/>
              </a:rPr>
              <a:t>sight </a:t>
            </a:r>
            <a:r>
              <a:rPr lang="en-US" sz="1100" dirty="0">
                <a:latin typeface="Calibri" panose="020F0502020204030204" pitchFamily="34" charset="0"/>
              </a:rPr>
              <a:t>of big-horn sheep, rabbits, snakes, and an amazing </a:t>
            </a:r>
            <a:endParaRPr lang="en-US" sz="1100" dirty="0" smtClean="0">
              <a:latin typeface="Calibri" panose="020F0502020204030204" pitchFamily="34" charset="0"/>
            </a:endParaRPr>
          </a:p>
          <a:p>
            <a:r>
              <a:rPr lang="en-US" sz="1100" dirty="0" smtClean="0">
                <a:latin typeface="Calibri" panose="020F0502020204030204" pitchFamily="34" charset="0"/>
              </a:rPr>
              <a:t>variety of </a:t>
            </a:r>
            <a:r>
              <a:rPr lang="en-US" sz="1100" dirty="0">
                <a:latin typeface="Calibri" panose="020F0502020204030204" pitchFamily="34" charset="0"/>
              </a:rPr>
              <a:t>bird life</a:t>
            </a:r>
            <a:r>
              <a:rPr lang="en-US" sz="1100" dirty="0" smtClean="0">
                <a:latin typeface="Calibri" panose="020F0502020204030204" pitchFamily="34" charset="0"/>
              </a:rPr>
              <a:t>.</a:t>
            </a: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smtClean="0">
              <a:latin typeface="Calibri" panose="020F0502020204030204" pitchFamily="34" charset="0"/>
            </a:endParaRPr>
          </a:p>
          <a:p>
            <a:endParaRPr lang="en-US" sz="1100" dirty="0" smtClean="0">
              <a:latin typeface="Calibri" panose="020F0502020204030204" pitchFamily="34" charset="0"/>
            </a:endParaRPr>
          </a:p>
          <a:p>
            <a:endParaRPr lang="en-US" sz="1100" dirty="0" smtClean="0">
              <a:latin typeface="Calibri" panose="020F0502020204030204" pitchFamily="34" charset="0"/>
            </a:endParaRPr>
          </a:p>
          <a:p>
            <a:r>
              <a:rPr lang="en-US" sz="1100" dirty="0" smtClean="0">
                <a:latin typeface="Calibri" panose="020F0502020204030204" pitchFamily="34" charset="0"/>
              </a:rPr>
              <a:t>On Friday evening, we finally caught up with Dave Jarrett and Ron </a:t>
            </a:r>
            <a:r>
              <a:rPr lang="en-US" sz="1100" dirty="0" err="1" smtClean="0">
                <a:latin typeface="Calibri" panose="020F0502020204030204" pitchFamily="34" charset="0"/>
              </a:rPr>
              <a:t>Eachus</a:t>
            </a:r>
            <a:r>
              <a:rPr lang="en-US" sz="1100" dirty="0" smtClean="0">
                <a:latin typeface="Calibri" panose="020F0502020204030204" pitchFamily="34" charset="0"/>
              </a:rPr>
              <a:t>, who had a splendid campsite.  We gratefully moved in, and made ourselves at home.  Next morning, Howard hiked about 1/8 mile upstream to a hot spring, soaked and sipped coffee for an hour or so.  We then fixed breakfast and said good-bye to Dave and Ron who headed on downstream.  </a:t>
            </a:r>
            <a:endParaRPr lang="en-US" sz="1100" dirty="0">
              <a:latin typeface="Calibri" panose="020F0502020204030204" pitchFamily="34" charset="0"/>
            </a:endParaRPr>
          </a:p>
          <a:p>
            <a:endParaRPr lang="en-US" sz="1100" dirty="0">
              <a:latin typeface="Calibri" panose="020F0502020204030204" pitchFamily="34" charset="0"/>
            </a:endParaRPr>
          </a:p>
          <a:p>
            <a:r>
              <a:rPr lang="en-US" sz="1100" dirty="0">
                <a:latin typeface="Calibri" panose="020F0502020204030204" pitchFamily="34" charset="0"/>
              </a:rPr>
              <a:t>The rest of the trip went by too quickly, and all too soon, we arrived at the take-out at Birch Creek.  We quickly unpacked our rafts, stowed our gear, winched our rafts onto our rigs, and hit the Class IV road.  </a:t>
            </a:r>
          </a:p>
        </p:txBody>
      </p:sp>
      <p:sp>
        <p:nvSpPr>
          <p:cNvPr id="5"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algn="ctr"/>
            <a:r>
              <a:rPr lang="en-US" sz="3200" b="1" dirty="0">
                <a:latin typeface="Lobster 1.4" pitchFamily="50" charset="0"/>
              </a:rPr>
              <a:t>Out-of-Sight Owyhee River</a:t>
            </a:r>
            <a:endParaRPr lang="en-US" sz="3200" dirty="0">
              <a:latin typeface="Lobster 1.4" pitchFamily="50" charset="0"/>
            </a:endParaRPr>
          </a:p>
          <a:p>
            <a:pPr algn="ctr"/>
            <a:r>
              <a:rPr lang="en-US" sz="1600" dirty="0">
                <a:latin typeface="Lobster 1.4" pitchFamily="50" charset="0"/>
              </a:rPr>
              <a:t>Text and photos by Howard Kirkland and Bill </a:t>
            </a:r>
            <a:r>
              <a:rPr lang="en-US" sz="1600" dirty="0" smtClean="0">
                <a:latin typeface="Lobster 1.4" pitchFamily="50" charset="0"/>
              </a:rPr>
              <a:t>Tanger</a:t>
            </a:r>
            <a:endParaRPr lang="en-US" sz="1600" dirty="0">
              <a:latin typeface="Lobster 1.4" pitchFamily="50" charset="0"/>
            </a:endParaRPr>
          </a:p>
        </p:txBody>
      </p:sp>
      <p:pic>
        <p:nvPicPr>
          <p:cNvPr id="4098" name="Picture 8" descr="C:\Users\Kirkland\Dropbox\Dave Morgan Trip 2016\Bill's Photos\Owyhee 2016 1.25GB\IMG_3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294" y="3534697"/>
            <a:ext cx="19621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G_3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074" y="6629400"/>
            <a:ext cx="1809370" cy="121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G_3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15" y="5412581"/>
            <a:ext cx="34940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73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0247" y="1243781"/>
            <a:ext cx="6359777" cy="7671619"/>
          </a:xfrm>
        </p:spPr>
        <p:txBody>
          <a:bodyPr/>
          <a:lstStyle/>
          <a:p>
            <a:r>
              <a:rPr lang="en-US" sz="1100" dirty="0">
                <a:latin typeface="Calibri" panose="020F0502020204030204" pitchFamily="34" charset="0"/>
              </a:rPr>
              <a:t>The climb out of Birch Creek to the Canyon Rim required us to use 4-wheel-drive and low speeds; the road was steep and rutted, and crossed several creeks, where we dragged the front and back ends of the trailer. Thirty-so miles of dirt and dust found us at the nearest paved road, where we discovered that we had a flat tire on the truck. We managed to pump in enough air to get us to the nearest service station. After a fast patch job, the attendant told us that we were the eighth tire repair job he’d done that morning.</a:t>
            </a:r>
          </a:p>
          <a:p>
            <a:r>
              <a:rPr lang="en-US" sz="1100" dirty="0">
                <a:latin typeface="Calibri" panose="020F0502020204030204" pitchFamily="34" charset="0"/>
              </a:rPr>
              <a:t> </a:t>
            </a:r>
          </a:p>
          <a:p>
            <a:r>
              <a:rPr lang="en-US" sz="1100" dirty="0">
                <a:latin typeface="Calibri" panose="020F0502020204030204" pitchFamily="34" charset="0"/>
              </a:rPr>
              <a:t>Howard and I said our good-byes to Tom, who headed home.  </a:t>
            </a:r>
          </a:p>
          <a:p>
            <a:r>
              <a:rPr lang="en-US" sz="1100" dirty="0">
                <a:latin typeface="Calibri" panose="020F0502020204030204" pitchFamily="34" charset="0"/>
              </a:rPr>
              <a:t> </a:t>
            </a:r>
          </a:p>
          <a:p>
            <a:r>
              <a:rPr lang="en-US" sz="1100" dirty="0">
                <a:latin typeface="Calibri" panose="020F0502020204030204" pitchFamily="34" charset="0"/>
              </a:rPr>
              <a:t>The next day we drove down into the Owyhee River Canyon at Three Forks, OR, to scout out the section above the one we had just floated. Here, the various forks of the Owyhee join to form a small, beautiful canyon river. This section is rated Class V, and contains several mandatory portages; definitely not for the faint-of-heart</a:t>
            </a:r>
            <a:r>
              <a:rPr lang="en-US" sz="1100" dirty="0" smtClean="0">
                <a:latin typeface="Calibri" panose="020F0502020204030204" pitchFamily="34" charset="0"/>
              </a:rPr>
              <a:t>.</a:t>
            </a:r>
          </a:p>
          <a:p>
            <a:endParaRPr lang="en-US" sz="1100" dirty="0">
              <a:latin typeface="Calibri" panose="020F0502020204030204" pitchFamily="34" charset="0"/>
            </a:endParaRPr>
          </a:p>
          <a:p>
            <a:r>
              <a:rPr lang="en-US" sz="1100" dirty="0" smtClean="0">
                <a:latin typeface="Calibri" panose="020F0502020204030204" pitchFamily="34" charset="0"/>
              </a:rPr>
              <a:t>                                                                                       </a:t>
            </a:r>
            <a:r>
              <a:rPr lang="en-US" sz="1100" dirty="0">
                <a:latin typeface="Calibri" panose="020F0502020204030204" pitchFamily="34" charset="0"/>
              </a:rPr>
              <a:t>Our return route carried us northward from Boise, along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the </a:t>
            </a:r>
            <a:r>
              <a:rPr lang="en-US" sz="1100" dirty="0">
                <a:latin typeface="Calibri" panose="020F0502020204030204" pitchFamily="34" charset="0"/>
              </a:rPr>
              <a:t>Main Payette River, and then the North Fork Payette,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and </a:t>
            </a:r>
            <a:r>
              <a:rPr lang="en-US" sz="1100" dirty="0">
                <a:latin typeface="Calibri" panose="020F0502020204030204" pitchFamily="34" charset="0"/>
              </a:rPr>
              <a:t>the Little Salmon River, into Riggins, ID. During the next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two </a:t>
            </a:r>
            <a:r>
              <a:rPr lang="en-US" sz="1100" dirty="0">
                <a:latin typeface="Calibri" panose="020F0502020204030204" pitchFamily="34" charset="0"/>
              </a:rPr>
              <a:t>days, we followed the Lower Salmon River, crossed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over </a:t>
            </a:r>
            <a:r>
              <a:rPr lang="en-US" sz="1100" dirty="0">
                <a:latin typeface="Calibri" panose="020F0502020204030204" pitchFamily="34" charset="0"/>
              </a:rPr>
              <a:t>the White Bird Grade, and found our way up along the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Clearwater </a:t>
            </a:r>
            <a:r>
              <a:rPr lang="en-US" sz="1100" dirty="0">
                <a:latin typeface="Calibri" panose="020F0502020204030204" pitchFamily="34" charset="0"/>
              </a:rPr>
              <a:t>River, and then the </a:t>
            </a:r>
            <a:r>
              <a:rPr lang="en-US" sz="1100" dirty="0" err="1">
                <a:latin typeface="Calibri" panose="020F0502020204030204" pitchFamily="34" charset="0"/>
              </a:rPr>
              <a:t>Lochsa</a:t>
            </a:r>
            <a:r>
              <a:rPr lang="en-US" sz="1100" dirty="0">
                <a:latin typeface="Calibri" panose="020F0502020204030204" pitchFamily="34" charset="0"/>
              </a:rPr>
              <a:t> River, which we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followed </a:t>
            </a:r>
            <a:r>
              <a:rPr lang="en-US" sz="1100" dirty="0">
                <a:latin typeface="Calibri" panose="020F0502020204030204" pitchFamily="34" charset="0"/>
              </a:rPr>
              <a:t>upstream to its confluence with the </a:t>
            </a:r>
            <a:r>
              <a:rPr lang="en-US" sz="1100" dirty="0" err="1">
                <a:latin typeface="Calibri" panose="020F0502020204030204" pitchFamily="34" charset="0"/>
              </a:rPr>
              <a:t>Selway</a:t>
            </a:r>
            <a:r>
              <a:rPr lang="en-US" sz="1100" dirty="0">
                <a:latin typeface="Calibri" panose="020F0502020204030204" pitchFamily="34" charset="0"/>
              </a:rPr>
              <a:t> River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and </a:t>
            </a:r>
            <a:r>
              <a:rPr lang="en-US" sz="1100" dirty="0">
                <a:latin typeface="Calibri" panose="020F0502020204030204" pitchFamily="34" charset="0"/>
              </a:rPr>
              <a:t>beyond</a:t>
            </a:r>
            <a:r>
              <a:rPr lang="en-US" sz="1100" dirty="0" smtClean="0">
                <a:latin typeface="Calibri" panose="020F0502020204030204" pitchFamily="34" charset="0"/>
              </a:rPr>
              <a:t>.</a:t>
            </a:r>
          </a:p>
          <a:p>
            <a:endParaRPr lang="en-US" sz="1100" dirty="0">
              <a:latin typeface="Calibri" panose="020F0502020204030204" pitchFamily="34" charset="0"/>
            </a:endParaRPr>
          </a:p>
          <a:p>
            <a:r>
              <a:rPr lang="en-US" sz="1100" dirty="0" smtClean="0">
                <a:latin typeface="Calibri" panose="020F0502020204030204" pitchFamily="34" charset="0"/>
              </a:rPr>
              <a:t>Some </a:t>
            </a:r>
            <a:r>
              <a:rPr lang="en-US" sz="1100" dirty="0">
                <a:latin typeface="Calibri" panose="020F0502020204030204" pitchFamily="34" charset="0"/>
              </a:rPr>
              <a:t>years ago, Howard had read an article that listed the </a:t>
            </a:r>
            <a:endParaRPr lang="en-US" sz="1100" dirty="0" smtClean="0">
              <a:latin typeface="Calibri" panose="020F0502020204030204" pitchFamily="34" charset="0"/>
            </a:endParaRPr>
          </a:p>
          <a:p>
            <a:r>
              <a:rPr lang="en-US" sz="1100" dirty="0" smtClean="0">
                <a:latin typeface="Calibri" panose="020F0502020204030204" pitchFamily="34" charset="0"/>
              </a:rPr>
              <a:t>ten </a:t>
            </a:r>
            <a:r>
              <a:rPr lang="en-US" sz="1100" dirty="0">
                <a:latin typeface="Calibri" panose="020F0502020204030204" pitchFamily="34" charset="0"/>
              </a:rPr>
              <a:t>best swimming holes in the United States.  One of them </a:t>
            </a:r>
            <a:endParaRPr lang="en-US" sz="1100" dirty="0" smtClean="0">
              <a:latin typeface="Calibri" panose="020F0502020204030204" pitchFamily="34" charset="0"/>
            </a:endParaRPr>
          </a:p>
          <a:p>
            <a:r>
              <a:rPr lang="en-US" sz="1100" dirty="0" smtClean="0">
                <a:latin typeface="Calibri" panose="020F0502020204030204" pitchFamily="34" charset="0"/>
              </a:rPr>
              <a:t>was </a:t>
            </a:r>
            <a:r>
              <a:rPr lang="en-US" sz="1100" dirty="0">
                <a:latin typeface="Calibri" panose="020F0502020204030204" pitchFamily="34" charset="0"/>
              </a:rPr>
              <a:t>the Jerry Johnson Hot Springs in northern Idaho, near </a:t>
            </a:r>
            <a:endParaRPr lang="en-US" sz="1100" dirty="0" smtClean="0">
              <a:latin typeface="Calibri" panose="020F0502020204030204" pitchFamily="34" charset="0"/>
            </a:endParaRPr>
          </a:p>
          <a:p>
            <a:r>
              <a:rPr lang="en-US" sz="1100" dirty="0" smtClean="0">
                <a:latin typeface="Calibri" panose="020F0502020204030204" pitchFamily="34" charset="0"/>
              </a:rPr>
              <a:t>the </a:t>
            </a:r>
            <a:r>
              <a:rPr lang="en-US" sz="1100" dirty="0">
                <a:latin typeface="Calibri" panose="020F0502020204030204" pitchFamily="34" charset="0"/>
              </a:rPr>
              <a:t>Montana border.  We decided to check it out.  The trail </a:t>
            </a:r>
            <a:endParaRPr lang="en-US" sz="1100" dirty="0" smtClean="0">
              <a:latin typeface="Calibri" panose="020F0502020204030204" pitchFamily="34" charset="0"/>
            </a:endParaRPr>
          </a:p>
          <a:p>
            <a:r>
              <a:rPr lang="en-US" sz="1100" dirty="0" smtClean="0">
                <a:latin typeface="Calibri" panose="020F0502020204030204" pitchFamily="34" charset="0"/>
              </a:rPr>
              <a:t>crossed </a:t>
            </a:r>
            <a:r>
              <a:rPr lang="en-US" sz="1100" dirty="0">
                <a:latin typeface="Calibri" panose="020F0502020204030204" pitchFamily="34" charset="0"/>
              </a:rPr>
              <a:t>the </a:t>
            </a:r>
            <a:r>
              <a:rPr lang="en-US" sz="1100" dirty="0" err="1">
                <a:latin typeface="Calibri" panose="020F0502020204030204" pitchFamily="34" charset="0"/>
              </a:rPr>
              <a:t>Lochsa</a:t>
            </a:r>
            <a:r>
              <a:rPr lang="en-US" sz="1100" dirty="0">
                <a:latin typeface="Calibri" panose="020F0502020204030204" pitchFamily="34" charset="0"/>
              </a:rPr>
              <a:t> on a swinging bridge, and followed </a:t>
            </a:r>
            <a:endParaRPr lang="en-US" sz="1100" dirty="0" smtClean="0">
              <a:latin typeface="Calibri" panose="020F0502020204030204" pitchFamily="34" charset="0"/>
            </a:endParaRPr>
          </a:p>
          <a:p>
            <a:r>
              <a:rPr lang="en-US" sz="1100" dirty="0" smtClean="0">
                <a:latin typeface="Calibri" panose="020F0502020204030204" pitchFamily="34" charset="0"/>
              </a:rPr>
              <a:t>Warm </a:t>
            </a:r>
            <a:r>
              <a:rPr lang="en-US" sz="1100" dirty="0">
                <a:latin typeface="Calibri" panose="020F0502020204030204" pitchFamily="34" charset="0"/>
              </a:rPr>
              <a:t>Springs Creek for about a mile to the hot springs.  </a:t>
            </a:r>
            <a:endParaRPr lang="en-US" sz="1100" dirty="0" smtClean="0">
              <a:latin typeface="Calibri" panose="020F0502020204030204" pitchFamily="34" charset="0"/>
            </a:endParaRPr>
          </a:p>
          <a:p>
            <a:r>
              <a:rPr lang="en-US" sz="1100" dirty="0" smtClean="0">
                <a:latin typeface="Calibri" panose="020F0502020204030204" pitchFamily="34" charset="0"/>
              </a:rPr>
              <a:t>We </a:t>
            </a:r>
            <a:r>
              <a:rPr lang="en-US" sz="1100" dirty="0">
                <a:latin typeface="Calibri" panose="020F0502020204030204" pitchFamily="34" charset="0"/>
              </a:rPr>
              <a:t>found several pools, ranging from about 100 to 105 </a:t>
            </a:r>
            <a:endParaRPr lang="en-US" sz="1100" dirty="0" smtClean="0">
              <a:latin typeface="Calibri" panose="020F0502020204030204" pitchFamily="34" charset="0"/>
            </a:endParaRPr>
          </a:p>
          <a:p>
            <a:r>
              <a:rPr lang="en-US" sz="1100" dirty="0" smtClean="0">
                <a:latin typeface="Calibri" panose="020F0502020204030204" pitchFamily="34" charset="0"/>
              </a:rPr>
              <a:t>degrees</a:t>
            </a:r>
            <a:r>
              <a:rPr lang="en-US" sz="1100" dirty="0">
                <a:latin typeface="Calibri" panose="020F0502020204030204" pitchFamily="34" charset="0"/>
              </a:rPr>
              <a:t>.  We spent an hour or so soaking in several of the </a:t>
            </a:r>
            <a:endParaRPr lang="en-US" sz="1100" dirty="0" smtClean="0">
              <a:latin typeface="Calibri" panose="020F0502020204030204" pitchFamily="34" charset="0"/>
            </a:endParaRPr>
          </a:p>
          <a:p>
            <a:r>
              <a:rPr lang="en-US" sz="1100" dirty="0" smtClean="0">
                <a:latin typeface="Calibri" panose="020F0502020204030204" pitchFamily="34" charset="0"/>
              </a:rPr>
              <a:t>pools</a:t>
            </a:r>
            <a:r>
              <a:rPr lang="en-US" sz="1100" dirty="0">
                <a:latin typeface="Calibri" panose="020F0502020204030204" pitchFamily="34" charset="0"/>
              </a:rPr>
              <a:t>. </a:t>
            </a:r>
            <a:endParaRPr lang="en-US" sz="1100" dirty="0" smtClean="0">
              <a:latin typeface="Calibri" panose="020F0502020204030204" pitchFamily="34" charset="0"/>
            </a:endParaRPr>
          </a:p>
          <a:p>
            <a:endParaRPr lang="en-US" sz="1100" dirty="0">
              <a:latin typeface="Calibri" panose="020F0502020204030204" pitchFamily="34" charset="0"/>
            </a:endParaRPr>
          </a:p>
          <a:p>
            <a:r>
              <a:rPr lang="en-US" sz="1100" dirty="0" smtClean="0">
                <a:latin typeface="Calibri" panose="020F0502020204030204" pitchFamily="34" charset="0"/>
              </a:rPr>
              <a:t>                                                                                      Highway </a:t>
            </a:r>
            <a:r>
              <a:rPr lang="en-US" sz="1100" dirty="0">
                <a:latin typeface="Calibri" panose="020F0502020204030204" pitchFamily="34" charset="0"/>
              </a:rPr>
              <a:t>12 carried us up and over Lolo Pass, and into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western </a:t>
            </a:r>
            <a:r>
              <a:rPr lang="en-US" sz="1100" dirty="0">
                <a:latin typeface="Calibri" panose="020F0502020204030204" pitchFamily="34" charset="0"/>
              </a:rPr>
              <a:t>Montana, and followed Lolo Creek down into Butte,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Montana</a:t>
            </a:r>
            <a:r>
              <a:rPr lang="en-US" sz="1100" dirty="0">
                <a:latin typeface="Calibri" panose="020F0502020204030204" pitchFamily="34" charset="0"/>
              </a:rPr>
              <a:t>, where we took Interstate 90 east.  The scenery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was </a:t>
            </a:r>
            <a:r>
              <a:rPr lang="en-US" sz="1100" dirty="0">
                <a:latin typeface="Calibri" panose="020F0502020204030204" pitchFamily="34" charset="0"/>
              </a:rPr>
              <a:t>fantastic and varied.  One amazing landscape after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another </a:t>
            </a:r>
            <a:r>
              <a:rPr lang="en-US" sz="1100" dirty="0">
                <a:latin typeface="Calibri" panose="020F0502020204030204" pitchFamily="34" charset="0"/>
              </a:rPr>
              <a:t>sped past us as we drove eastward.</a:t>
            </a:r>
          </a:p>
          <a:p>
            <a:r>
              <a:rPr lang="en-US" sz="1100" dirty="0">
                <a:latin typeface="Calibri" panose="020F0502020204030204" pitchFamily="34" charset="0"/>
              </a:rPr>
              <a:t> </a:t>
            </a:r>
          </a:p>
          <a:p>
            <a:r>
              <a:rPr lang="en-US" sz="1100" dirty="0" smtClean="0">
                <a:latin typeface="Calibri" panose="020F0502020204030204" pitchFamily="34" charset="0"/>
              </a:rPr>
              <a:t>                                                                                      All </a:t>
            </a:r>
            <a:r>
              <a:rPr lang="en-US" sz="1100" dirty="0">
                <a:latin typeface="Calibri" panose="020F0502020204030204" pitchFamily="34" charset="0"/>
              </a:rPr>
              <a:t>too soon the scenery changed back to what we were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familiar </a:t>
            </a:r>
            <a:r>
              <a:rPr lang="en-US" sz="1100" dirty="0">
                <a:latin typeface="Calibri" panose="020F0502020204030204" pitchFamily="34" charset="0"/>
              </a:rPr>
              <a:t>with, as we drove through Wisconsin, Illinois, </a:t>
            </a:r>
            <a:endParaRPr lang="en-US" sz="1100" dirty="0" smtClean="0">
              <a:latin typeface="Calibri" panose="020F0502020204030204" pitchFamily="34" charset="0"/>
            </a:endParaRPr>
          </a:p>
          <a:p>
            <a:r>
              <a:rPr lang="en-US" sz="1100" dirty="0">
                <a:latin typeface="Calibri" panose="020F0502020204030204" pitchFamily="34" charset="0"/>
              </a:rPr>
              <a:t> </a:t>
            </a:r>
            <a:r>
              <a:rPr lang="en-US" sz="1100" dirty="0" smtClean="0">
                <a:latin typeface="Calibri" panose="020F0502020204030204" pitchFamily="34" charset="0"/>
              </a:rPr>
              <a:t>                                                                                     Indiana</a:t>
            </a:r>
            <a:r>
              <a:rPr lang="en-US" sz="1100" dirty="0">
                <a:latin typeface="Calibri" panose="020F0502020204030204" pitchFamily="34" charset="0"/>
              </a:rPr>
              <a:t>, Ohio, West Virginia, and finally back into Virginia. </a:t>
            </a:r>
          </a:p>
          <a:p>
            <a:endParaRPr lang="en-US" sz="1100" dirty="0" smtClean="0">
              <a:latin typeface="Calibri" panose="020F0502020204030204" pitchFamily="34" charset="0"/>
            </a:endParaRPr>
          </a:p>
          <a:p>
            <a:r>
              <a:rPr lang="en-US" sz="1100" dirty="0">
                <a:latin typeface="Calibri" panose="020F0502020204030204" pitchFamily="34" charset="0"/>
              </a:rPr>
              <a:t>We got home on Sunday, May 23, having driven over 6,000 miles since we left home on Monday, April 18. Long trip.  Great trip.  Already thinking of rivers for next year!    </a:t>
            </a:r>
          </a:p>
        </p:txBody>
      </p:sp>
      <p:sp>
        <p:nvSpPr>
          <p:cNvPr id="5"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algn="ctr"/>
            <a:r>
              <a:rPr lang="en-US" sz="3200" b="1" dirty="0">
                <a:latin typeface="Lobster 1.4" pitchFamily="50" charset="0"/>
              </a:rPr>
              <a:t>Out-of-Sight Owyhee River</a:t>
            </a:r>
            <a:endParaRPr lang="en-US" sz="3200" dirty="0">
              <a:latin typeface="Lobster 1.4" pitchFamily="50" charset="0"/>
            </a:endParaRPr>
          </a:p>
          <a:p>
            <a:pPr algn="ctr"/>
            <a:r>
              <a:rPr lang="en-US" sz="1600" dirty="0">
                <a:latin typeface="Lobster 1.4" pitchFamily="50" charset="0"/>
              </a:rPr>
              <a:t>Text and photos by Howard Kirkland and Bill </a:t>
            </a:r>
            <a:r>
              <a:rPr lang="en-US" sz="1600" dirty="0" smtClean="0">
                <a:latin typeface="Lobster 1.4" pitchFamily="50" charset="0"/>
              </a:rPr>
              <a:t>Tanger</a:t>
            </a:r>
            <a:endParaRPr lang="en-US" sz="1600" dirty="0">
              <a:latin typeface="Lobster 1.4" pitchFamily="50" charset="0"/>
            </a:endParaRPr>
          </a:p>
        </p:txBody>
      </p:sp>
      <p:pic>
        <p:nvPicPr>
          <p:cNvPr id="5122" name="Picture 13" descr="C:\Users\Kirkland\Dropbox\Dave Morgan Trip 2016\Howard's Photos\2016-05\DSC_0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36374"/>
            <a:ext cx="2119312" cy="14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C:\Users\Kirkland\Dropbox\Dave Morgan Trip 2016\Bill's Photos\Owyhee to home 2016 283MB\IMG_3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953000"/>
            <a:ext cx="2119312" cy="143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5" descr="C:\Users\Kirkland\Dropbox\Dave Morgan Trip 2016\Bill's Photos\Owyhee to home 2016 283MB\IMG_34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6781800"/>
            <a:ext cx="2109335" cy="140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65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8125" y="1243781"/>
            <a:ext cx="6381900" cy="7671619"/>
          </a:xfrm>
        </p:spPr>
        <p:txBody>
          <a:bodyPr/>
          <a:lstStyle/>
          <a:p>
            <a:r>
              <a:rPr lang="en-US" sz="1100" dirty="0" smtClean="0">
                <a:latin typeface="Georgia" panose="02040502050405020303" pitchFamily="18" charset="0"/>
              </a:rPr>
              <a:t>     </a:t>
            </a:r>
            <a:r>
              <a:rPr lang="en-US" sz="1200" dirty="0" smtClean="0">
                <a:latin typeface="Georgia" panose="02040502050405020303" pitchFamily="18" charset="0"/>
              </a:rPr>
              <a:t>Tom Evans was a life-long conservationist and protector of Virginia’s rivers.  He was a dedicated member of the Float Fishermen of Virginia.  Tom was instrumental in making the VIP Float the success it was in its early years.  He would utilize the relationships he developed in his lobbying efforts to convince members of the General Assembly and state officials to join us on the annual VIP Float and support our river conservation efforts.  Attendees in those </a:t>
            </a:r>
            <a:r>
              <a:rPr lang="en-US" sz="1200" dirty="0" smtClean="0">
                <a:latin typeface="Georgia" panose="02040502050405020303" pitchFamily="18" charset="0"/>
              </a:rPr>
              <a:t>years </a:t>
            </a:r>
            <a:r>
              <a:rPr lang="en-US" sz="1200" dirty="0" smtClean="0">
                <a:latin typeface="Georgia" panose="02040502050405020303" pitchFamily="18" charset="0"/>
              </a:rPr>
              <a:t>included Governors Gerald </a:t>
            </a:r>
            <a:r>
              <a:rPr lang="en-US" sz="1200" dirty="0" err="1" smtClean="0">
                <a:latin typeface="Georgia" panose="02040502050405020303" pitchFamily="18" charset="0"/>
              </a:rPr>
              <a:t>Baliles</a:t>
            </a:r>
            <a:r>
              <a:rPr lang="en-US" sz="1200" dirty="0" smtClean="0">
                <a:latin typeface="Georgia" panose="02040502050405020303" pitchFamily="18" charset="0"/>
              </a:rPr>
              <a:t> and George Allen.  His lobbying efforts were instrumental in designating the Staunton River as Virginia’s first Scenic River.  He may be best known for being the guy who paddled a keg of beer in a </a:t>
            </a:r>
            <a:r>
              <a:rPr lang="en-US" sz="1200" dirty="0" smtClean="0">
                <a:latin typeface="Georgia" panose="02040502050405020303" pitchFamily="18" charset="0"/>
              </a:rPr>
              <a:t>22-foot </a:t>
            </a:r>
            <a:r>
              <a:rPr lang="en-US" sz="1200" dirty="0" smtClean="0">
                <a:latin typeface="Georgia" panose="02040502050405020303" pitchFamily="18" charset="0"/>
              </a:rPr>
              <a:t>Grumman canoe on the VIP Floats. </a:t>
            </a:r>
          </a:p>
          <a:p>
            <a:r>
              <a:rPr lang="en-US" sz="1200" dirty="0" smtClean="0">
                <a:latin typeface="Georgia" panose="02040502050405020303" pitchFamily="18" charset="0"/>
              </a:rPr>
              <a:t>     Tom </a:t>
            </a:r>
            <a:r>
              <a:rPr lang="en-US" sz="1200" dirty="0" smtClean="0">
                <a:latin typeface="Georgia" panose="02040502050405020303" pitchFamily="18" charset="0"/>
              </a:rPr>
              <a:t>went to that great river in the sky on June 21, 2016. </a:t>
            </a:r>
            <a:r>
              <a:rPr lang="en-US" sz="1200" dirty="0" smtClean="0">
                <a:latin typeface="Georgia" panose="02040502050405020303" pitchFamily="18" charset="0"/>
              </a:rPr>
              <a:t>Smooth </a:t>
            </a:r>
            <a:r>
              <a:rPr lang="en-US" sz="1200" dirty="0" smtClean="0">
                <a:latin typeface="Georgia" panose="02040502050405020303" pitchFamily="18" charset="0"/>
              </a:rPr>
              <a:t>floating </a:t>
            </a:r>
            <a:r>
              <a:rPr lang="en-US" sz="1200" dirty="0" smtClean="0">
                <a:latin typeface="Georgia" panose="02040502050405020303" pitchFamily="18" charset="0"/>
              </a:rPr>
              <a:t>, Tom– </a:t>
            </a:r>
            <a:r>
              <a:rPr lang="en-US" sz="1200" dirty="0" smtClean="0">
                <a:latin typeface="Georgia" panose="02040502050405020303" pitchFamily="18" charset="0"/>
              </a:rPr>
              <a:t>we’ll see you downstream!</a:t>
            </a:r>
          </a:p>
          <a:p>
            <a:pPr algn="r"/>
            <a:r>
              <a:rPr lang="en-US" sz="1200" dirty="0" smtClean="0">
                <a:latin typeface="Georgia" panose="02040502050405020303" pitchFamily="18" charset="0"/>
              </a:rPr>
              <a:t>-Rick Mattox</a:t>
            </a:r>
            <a:endParaRPr lang="en-US" sz="1200" dirty="0">
              <a:latin typeface="Georgia" panose="02040502050405020303" pitchFamily="18" charset="0"/>
            </a:endParaRPr>
          </a:p>
        </p:txBody>
      </p:sp>
      <p:sp>
        <p:nvSpPr>
          <p:cNvPr id="5"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algn="ctr"/>
            <a:r>
              <a:rPr lang="en-US" sz="3200" dirty="0" smtClean="0">
                <a:latin typeface="Lobster 1.4" pitchFamily="50" charset="0"/>
              </a:rPr>
              <a:t>Thomas Wayne Evans, Remembered</a:t>
            </a:r>
            <a:endParaRPr lang="en-US" sz="3200" dirty="0">
              <a:latin typeface="Lobster 1.4" pitchFamily="50" charset="0"/>
            </a:endParaRPr>
          </a:p>
        </p:txBody>
      </p:sp>
      <p:pic>
        <p:nvPicPr>
          <p:cNvPr id="1026" name="Picture 2" descr="C:\Users\Taylor\Downloads\FFV\Summer 2016 Newsletter\Evans, Thomas Way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62400"/>
            <a:ext cx="3887787" cy="434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8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4294967295"/>
          </p:nvPr>
        </p:nvSpPr>
        <p:spPr>
          <a:xfrm>
            <a:off x="342900" y="1152300"/>
            <a:ext cx="6172200" cy="3181800"/>
          </a:xfrm>
          <a:prstGeom prst="rect">
            <a:avLst/>
          </a:prstGeom>
          <a:noFill/>
          <a:ln>
            <a:noFill/>
          </a:ln>
        </p:spPr>
        <p:txBody>
          <a:bodyPr lIns="91425" tIns="91425" rIns="91425" bIns="91425" anchor="t" anchorCtr="0">
            <a:noAutofit/>
          </a:bodyPr>
          <a:lstStyle/>
          <a:p>
            <a:pPr lvl="0" algn="ctr" rtl="0">
              <a:spcBef>
                <a:spcPts val="0"/>
              </a:spcBef>
              <a:buClr>
                <a:schemeClr val="dk1"/>
              </a:buClr>
              <a:buSzPct val="91666"/>
              <a:buFont typeface="Arial"/>
              <a:buNone/>
            </a:pPr>
            <a:endParaRPr sz="1200" b="1">
              <a:solidFill>
                <a:schemeClr val="dk1"/>
              </a:solidFill>
              <a:latin typeface="Georgia"/>
              <a:ea typeface="Georgia"/>
              <a:cs typeface="Georgia"/>
              <a:sym typeface="Georgia"/>
            </a:endParaRPr>
          </a:p>
          <a:p>
            <a:pPr lvl="0" algn="ctr" rtl="0">
              <a:spcBef>
                <a:spcPts val="0"/>
              </a:spcBef>
              <a:buClr>
                <a:schemeClr val="dk1"/>
              </a:buClr>
              <a:buSzPct val="91666"/>
              <a:buFont typeface="Arial"/>
              <a:buNone/>
            </a:pPr>
            <a:r>
              <a:rPr lang="en" sz="1200" b="1">
                <a:solidFill>
                  <a:schemeClr val="dk1"/>
                </a:solidFill>
                <a:latin typeface="Georgia"/>
                <a:ea typeface="Georgia"/>
                <a:cs typeface="Georgia"/>
                <a:sym typeface="Georgia"/>
              </a:rPr>
              <a:t>Please visit the FFV Webpage for details, updates, &amp; directions.</a:t>
            </a:r>
          </a:p>
          <a:p>
            <a:pPr lvl="0" algn="l" rtl="0">
              <a:spcBef>
                <a:spcPts val="0"/>
              </a:spcBef>
              <a:buClr>
                <a:schemeClr val="dk1"/>
              </a:buClr>
              <a:buSzPct val="91666"/>
              <a:buFont typeface="Arial"/>
              <a:buNone/>
            </a:pPr>
            <a:endParaRPr sz="1200">
              <a:solidFill>
                <a:schemeClr val="dk1"/>
              </a:solidFill>
              <a:latin typeface="Georgia"/>
              <a:ea typeface="Georgia"/>
              <a:cs typeface="Georgia"/>
              <a:sym typeface="Georgia"/>
            </a:endParaRPr>
          </a:p>
          <a:p>
            <a:pPr lvl="0" algn="ctr" rtl="0">
              <a:spcBef>
                <a:spcPts val="0"/>
              </a:spcBef>
              <a:buClr>
                <a:schemeClr val="dk1"/>
              </a:buClr>
              <a:buSzPct val="91666"/>
              <a:buFont typeface="Arial"/>
              <a:buNone/>
            </a:pPr>
            <a:r>
              <a:rPr lang="en" sz="1200" b="1">
                <a:solidFill>
                  <a:schemeClr val="dk1"/>
                </a:solidFill>
                <a:latin typeface="Georgia"/>
                <a:ea typeface="Georgia"/>
                <a:cs typeface="Georgia"/>
                <a:sym typeface="Georgia"/>
              </a:rPr>
              <a:t>Labor Day Weekend @ the Slate Property :</a:t>
            </a:r>
            <a:r>
              <a:rPr lang="en" sz="1200">
                <a:solidFill>
                  <a:schemeClr val="dk1"/>
                </a:solidFill>
                <a:latin typeface="Georgia"/>
                <a:ea typeface="Georgia"/>
                <a:cs typeface="Georgia"/>
                <a:sym typeface="Georgia"/>
              </a:rPr>
              <a:t> September 2-5 </a:t>
            </a:r>
          </a:p>
          <a:p>
            <a:pPr lvl="0" algn="ctr" rtl="0">
              <a:spcBef>
                <a:spcPts val="0"/>
              </a:spcBef>
              <a:buClr>
                <a:schemeClr val="dk1"/>
              </a:buClr>
              <a:buSzPct val="25000"/>
              <a:buFont typeface="Arial"/>
              <a:buNone/>
            </a:pPr>
            <a:r>
              <a:rPr lang="en" sz="1200">
                <a:solidFill>
                  <a:schemeClr val="dk1"/>
                </a:solidFill>
                <a:latin typeface="Georgia"/>
                <a:ea typeface="Georgia"/>
                <a:cs typeface="Georgia"/>
                <a:sym typeface="Georgia"/>
              </a:rPr>
              <a:t>Contact Rock Willoughby</a:t>
            </a:r>
          </a:p>
          <a:p>
            <a:pPr lvl="0" algn="ctr" rtl="0">
              <a:spcBef>
                <a:spcPts val="0"/>
              </a:spcBef>
              <a:buClr>
                <a:schemeClr val="dk1"/>
              </a:buClr>
              <a:buSzPct val="25000"/>
              <a:buFont typeface="Arial"/>
              <a:buNone/>
            </a:pPr>
            <a:r>
              <a:rPr lang="en" sz="1200" b="1">
                <a:solidFill>
                  <a:schemeClr val="dk1"/>
                </a:solidFill>
                <a:latin typeface="Georgia"/>
                <a:ea typeface="Georgia"/>
                <a:cs typeface="Georgia"/>
                <a:sym typeface="Georgia"/>
              </a:rPr>
              <a:t>Dickel Bash @ Ruckers Run :</a:t>
            </a:r>
            <a:r>
              <a:rPr lang="en" sz="1200">
                <a:solidFill>
                  <a:schemeClr val="dk1"/>
                </a:solidFill>
                <a:latin typeface="Georgia"/>
                <a:ea typeface="Georgia"/>
                <a:cs typeface="Georgia"/>
                <a:sym typeface="Georgia"/>
              </a:rPr>
              <a:t> September 30 - October 2</a:t>
            </a:r>
          </a:p>
          <a:p>
            <a:pPr lvl="0" algn="ctr" rtl="0">
              <a:spcBef>
                <a:spcPts val="0"/>
              </a:spcBef>
              <a:buClr>
                <a:schemeClr val="dk1"/>
              </a:buClr>
              <a:buSzPct val="25000"/>
              <a:buFont typeface="Arial"/>
              <a:buNone/>
            </a:pPr>
            <a:r>
              <a:rPr lang="en" sz="1200">
                <a:solidFill>
                  <a:schemeClr val="dk1"/>
                </a:solidFill>
                <a:latin typeface="Georgia"/>
                <a:ea typeface="Georgia"/>
                <a:cs typeface="Georgia"/>
                <a:sym typeface="Georgia"/>
              </a:rPr>
              <a:t>Contact: Ginnie Peck</a:t>
            </a:r>
          </a:p>
          <a:p>
            <a:pPr lvl="0" algn="ctr" rtl="0">
              <a:spcBef>
                <a:spcPts val="0"/>
              </a:spcBef>
              <a:buClr>
                <a:schemeClr val="dk1"/>
              </a:buClr>
              <a:buSzPct val="25000"/>
              <a:buFont typeface="Arial"/>
              <a:buNone/>
            </a:pPr>
            <a:r>
              <a:rPr lang="en" sz="1200" b="1">
                <a:solidFill>
                  <a:schemeClr val="dk1"/>
                </a:solidFill>
                <a:latin typeface="Georgia"/>
                <a:ea typeface="Georgia"/>
                <a:cs typeface="Georgia"/>
                <a:sym typeface="Georgia"/>
              </a:rPr>
              <a:t>Winter Meeting @ the Slate Property:</a:t>
            </a:r>
            <a:r>
              <a:rPr lang="en" sz="1200">
                <a:solidFill>
                  <a:schemeClr val="dk1"/>
                </a:solidFill>
                <a:latin typeface="Georgia"/>
                <a:ea typeface="Georgia"/>
                <a:cs typeface="Georgia"/>
                <a:sym typeface="Georgia"/>
              </a:rPr>
              <a:t> December 3 @ 11:00am</a:t>
            </a:r>
          </a:p>
          <a:p>
            <a:pPr lvl="0" algn="ctr" rtl="0">
              <a:spcBef>
                <a:spcPts val="0"/>
              </a:spcBef>
              <a:buClr>
                <a:schemeClr val="dk1"/>
              </a:buClr>
              <a:buSzPct val="25000"/>
              <a:buFont typeface="Arial"/>
              <a:buNone/>
            </a:pPr>
            <a:r>
              <a:rPr lang="en" sz="1200">
                <a:solidFill>
                  <a:schemeClr val="dk1"/>
                </a:solidFill>
                <a:latin typeface="Georgia"/>
                <a:ea typeface="Georgia"/>
                <a:cs typeface="Georgia"/>
                <a:sym typeface="Georgia"/>
              </a:rPr>
              <a:t>Contact: Ryan Bomar</a:t>
            </a:r>
          </a:p>
          <a:p>
            <a:pPr lvl="0" algn="ctr" rtl="0">
              <a:spcBef>
                <a:spcPts val="0"/>
              </a:spcBef>
              <a:buClr>
                <a:schemeClr val="dk1"/>
              </a:buClr>
              <a:buSzPct val="91666"/>
              <a:buFont typeface="Arial"/>
              <a:buNone/>
            </a:pPr>
            <a:r>
              <a:rPr lang="en" sz="1200" b="1">
                <a:solidFill>
                  <a:schemeClr val="dk1"/>
                </a:solidFill>
                <a:latin typeface="Georgia"/>
                <a:ea typeface="Georgia"/>
                <a:cs typeface="Georgia"/>
                <a:sym typeface="Georgia"/>
              </a:rPr>
              <a:t>Fruit Cake Float on the Rivanna: </a:t>
            </a:r>
            <a:r>
              <a:rPr lang="en" sz="1200">
                <a:solidFill>
                  <a:schemeClr val="dk1"/>
                </a:solidFill>
                <a:latin typeface="Georgia"/>
                <a:ea typeface="Georgia"/>
                <a:cs typeface="Georgia"/>
                <a:sym typeface="Georgia"/>
              </a:rPr>
              <a:t>January 1, 2017 </a:t>
            </a:r>
          </a:p>
          <a:p>
            <a:pPr lvl="0" algn="ctr" rtl="0">
              <a:spcBef>
                <a:spcPts val="0"/>
              </a:spcBef>
              <a:buClr>
                <a:schemeClr val="dk1"/>
              </a:buClr>
              <a:buSzPct val="25000"/>
              <a:buFont typeface="Arial"/>
              <a:buNone/>
            </a:pPr>
            <a:r>
              <a:rPr lang="en" sz="1200">
                <a:solidFill>
                  <a:schemeClr val="dk1"/>
                </a:solidFill>
                <a:latin typeface="Georgia"/>
                <a:ea typeface="Georgia"/>
                <a:cs typeface="Georgia"/>
                <a:sym typeface="Georgia"/>
              </a:rPr>
              <a:t>Contact Konrad Zeller</a:t>
            </a:r>
          </a:p>
          <a:p>
            <a:pPr marL="0" marR="0" lvl="0" indent="0" algn="ctr" rtl="0">
              <a:lnSpc>
                <a:spcPct val="100000"/>
              </a:lnSpc>
              <a:spcBef>
                <a:spcPts val="0"/>
              </a:spcBef>
              <a:spcAft>
                <a:spcPts val="0"/>
              </a:spcAft>
              <a:buClr>
                <a:schemeClr val="dk1"/>
              </a:buClr>
              <a:buSzPct val="25000"/>
              <a:buFont typeface="Arial"/>
              <a:buNone/>
            </a:pPr>
            <a:endParaRPr sz="1800" b="1">
              <a:latin typeface="Georgia"/>
              <a:ea typeface="Georgia"/>
              <a:cs typeface="Georgia"/>
              <a:sym typeface="Georgia"/>
            </a:endParaRPr>
          </a:p>
        </p:txBody>
      </p:sp>
      <p:sp>
        <p:nvSpPr>
          <p:cNvPr id="83" name="Shape 83"/>
          <p:cNvSpPr txBox="1"/>
          <p:nvPr/>
        </p:nvSpPr>
        <p:spPr>
          <a:xfrm>
            <a:off x="10898150" y="7256375"/>
            <a:ext cx="6172199" cy="1745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200" b="1" i="0" u="sng" strike="noStrike" cap="none">
              <a:solidFill>
                <a:schemeClr val="dk1"/>
              </a:solidFill>
              <a:latin typeface="Georgia"/>
              <a:ea typeface="Georgia"/>
              <a:cs typeface="Georgia"/>
              <a:sym typeface="Georgia"/>
            </a:endParaRPr>
          </a:p>
        </p:txBody>
      </p:sp>
      <p:sp>
        <p:nvSpPr>
          <p:cNvPr id="84" name="Shape 84"/>
          <p:cNvSpPr txBox="1"/>
          <p:nvPr/>
        </p:nvSpPr>
        <p:spPr>
          <a:xfrm>
            <a:off x="176100" y="5305425"/>
            <a:ext cx="6505800" cy="3629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a:solidFill>
                  <a:srgbClr val="4B4232"/>
                </a:solidFill>
                <a:highlight>
                  <a:srgbClr val="F5F3EE"/>
                </a:highlight>
              </a:rPr>
              <a:t>From Richmond: </a:t>
            </a:r>
            <a:r>
              <a:rPr lang="en" sz="1200">
                <a:solidFill>
                  <a:srgbClr val="4B4232"/>
                </a:solidFill>
                <a:highlight>
                  <a:srgbClr val="F5F3EE"/>
                </a:highlight>
              </a:rPr>
              <a:t>Take Route 6 River Road West (from downtown that’s 64 West to the Oilville exit South on 617 Oilville Road, right on 250 West Broad Street Road, Left on 632</a:t>
            </a:r>
            <a:r>
              <a:rPr lang="en" sz="1200">
                <a:solidFill>
                  <a:schemeClr val="dk1"/>
                </a:solidFill>
              </a:rPr>
              <a:t> Fairgrounds</a:t>
            </a:r>
            <a:br>
              <a:rPr lang="en" sz="1200">
                <a:solidFill>
                  <a:schemeClr val="dk1"/>
                </a:solidFill>
              </a:rPr>
            </a:br>
            <a:r>
              <a:rPr lang="en" sz="1200">
                <a:solidFill>
                  <a:schemeClr val="dk1"/>
                </a:solidFill>
              </a:rPr>
              <a:t>Road, right on Route 6, go West) </a:t>
            </a:r>
            <a:r>
              <a:rPr lang="en" sz="1200">
                <a:solidFill>
                  <a:srgbClr val="4B4232"/>
                </a:solidFill>
                <a:highlight>
                  <a:srgbClr val="F5F3EE"/>
                </a:highlight>
              </a:rPr>
              <a:t>), follow to</a:t>
            </a:r>
            <a:r>
              <a:rPr lang="en" sz="1200">
                <a:solidFill>
                  <a:schemeClr val="dk1"/>
                </a:solidFill>
              </a:rPr>
              <a:t> Fork Union, stay straight on Route 15 James Madison Hwy, cross the James.  After roughly 1.5 mi. take a right on Route 652 and cross the Slate River. Driveway will be first left.</a:t>
            </a:r>
          </a:p>
          <a:p>
            <a:pPr lvl="0" rtl="0">
              <a:lnSpc>
                <a:spcPct val="115000"/>
              </a:lnSpc>
              <a:spcBef>
                <a:spcPts val="0"/>
              </a:spcBef>
              <a:buClr>
                <a:schemeClr val="dk1"/>
              </a:buClr>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b="1">
                <a:solidFill>
                  <a:srgbClr val="4B4232"/>
                </a:solidFill>
                <a:highlight>
                  <a:srgbClr val="F5F3EE"/>
                </a:highlight>
              </a:rPr>
              <a:t>From Charlottesville:</a:t>
            </a:r>
            <a:r>
              <a:rPr lang="en" sz="1200">
                <a:solidFill>
                  <a:srgbClr val="4B4232"/>
                </a:solidFill>
                <a:highlight>
                  <a:srgbClr val="F5F3EE"/>
                </a:highlight>
              </a:rPr>
              <a:t>Take Route 20 South through Scottsville and across the James River. Turn Left onto Route 652 (Bridgeport Road). Follow approximately 9 miles and turn right into field. If you cross the Slate river, you have gone a half mile too far</a:t>
            </a:r>
            <a:r>
              <a:rPr lang="en" sz="1200" b="1">
                <a:solidFill>
                  <a:schemeClr val="dk1"/>
                </a:solidFill>
              </a:rPr>
              <a:t>.</a:t>
            </a:r>
          </a:p>
          <a:p>
            <a:pPr lvl="0" rtl="0">
              <a:lnSpc>
                <a:spcPct val="115000"/>
              </a:lnSpc>
              <a:spcBef>
                <a:spcPts val="0"/>
              </a:spcBef>
              <a:buClr>
                <a:schemeClr val="dk1"/>
              </a:buClr>
              <a:buFont typeface="Arial"/>
              <a:buNone/>
            </a:pPr>
            <a:endParaRPr sz="1200" b="1">
              <a:solidFill>
                <a:schemeClr val="dk1"/>
              </a:solidFill>
            </a:endParaRPr>
          </a:p>
          <a:p>
            <a:pPr lvl="0" rtl="0">
              <a:lnSpc>
                <a:spcPct val="115000"/>
              </a:lnSpc>
              <a:spcBef>
                <a:spcPts val="0"/>
              </a:spcBef>
              <a:buClr>
                <a:schemeClr val="dk1"/>
              </a:buClr>
              <a:buSzPct val="91666"/>
              <a:buFont typeface="Arial"/>
              <a:buNone/>
            </a:pPr>
            <a:r>
              <a:rPr lang="en" sz="1200" b="1" u="sng">
                <a:solidFill>
                  <a:srgbClr val="4B4232"/>
                </a:solidFill>
                <a:highlight>
                  <a:srgbClr val="F5F3EE"/>
                </a:highlight>
              </a:rPr>
              <a:t>From Lynchburg:</a:t>
            </a:r>
            <a:r>
              <a:rPr lang="en" sz="1200" b="1">
                <a:solidFill>
                  <a:srgbClr val="4B4232"/>
                </a:solidFill>
                <a:highlight>
                  <a:srgbClr val="F5F3EE"/>
                </a:highlight>
              </a:rPr>
              <a:t>  </a:t>
            </a:r>
            <a:r>
              <a:rPr lang="en" sz="1200">
                <a:solidFill>
                  <a:srgbClr val="4B4232"/>
                </a:solidFill>
                <a:highlight>
                  <a:srgbClr val="F5F3EE"/>
                </a:highlight>
              </a:rPr>
              <a:t>Take Route 60 East to Route 15 (James Madison Highway)North.</a:t>
            </a:r>
          </a:p>
          <a:p>
            <a:pPr lvl="0" rtl="0">
              <a:lnSpc>
                <a:spcPct val="115000"/>
              </a:lnSpc>
              <a:spcBef>
                <a:spcPts val="0"/>
              </a:spcBef>
              <a:buClr>
                <a:schemeClr val="dk1"/>
              </a:buClr>
              <a:buSzPct val="91666"/>
              <a:buFont typeface="Arial"/>
              <a:buNone/>
            </a:pPr>
            <a:r>
              <a:rPr lang="en" sz="1200">
                <a:solidFill>
                  <a:srgbClr val="4B4232"/>
                </a:solidFill>
                <a:highlight>
                  <a:srgbClr val="F5F3EE"/>
                </a:highlight>
              </a:rPr>
              <a:t>Turn left on Route 652 (Bridgeport road) at Arvonia. Route 652 and cross the Slate River. Driveway will be first left.</a:t>
            </a:r>
          </a:p>
          <a:p>
            <a:pPr lvl="0" rtl="0">
              <a:lnSpc>
                <a:spcPct val="115000"/>
              </a:lnSpc>
              <a:spcBef>
                <a:spcPts val="0"/>
              </a:spcBef>
              <a:buClr>
                <a:schemeClr val="dk1"/>
              </a:buClr>
              <a:buFont typeface="Arial"/>
              <a:buNone/>
            </a:pPr>
            <a:endParaRPr sz="1200">
              <a:solidFill>
                <a:srgbClr val="4B4232"/>
              </a:solidFill>
              <a:highlight>
                <a:srgbClr val="F5F3EE"/>
              </a:highlight>
            </a:endParaRPr>
          </a:p>
          <a:p>
            <a:pPr lvl="0" algn="ctr" rtl="0">
              <a:lnSpc>
                <a:spcPct val="115000"/>
              </a:lnSpc>
              <a:spcBef>
                <a:spcPts val="0"/>
              </a:spcBef>
              <a:buClr>
                <a:schemeClr val="dk1"/>
              </a:buClr>
              <a:buSzPct val="91666"/>
              <a:buFont typeface="Arial"/>
              <a:buNone/>
            </a:pPr>
            <a:r>
              <a:rPr lang="en" sz="1200" b="1">
                <a:solidFill>
                  <a:srgbClr val="4B4232"/>
                </a:solidFill>
                <a:highlight>
                  <a:srgbClr val="F5F3EE"/>
                </a:highlight>
              </a:rPr>
              <a:t>Directions with maps can be found on the FFV Web Page: </a:t>
            </a:r>
            <a:r>
              <a:rPr lang="en" sz="1200" b="1" u="sng">
                <a:solidFill>
                  <a:schemeClr val="hlink"/>
                </a:solidFill>
                <a:highlight>
                  <a:srgbClr val="F5F3EE"/>
                </a:highlight>
                <a:hlinkClick r:id="rId3"/>
              </a:rPr>
              <a:t>http://www.floatfishermen.org/page.html</a:t>
            </a:r>
          </a:p>
          <a:p>
            <a:pPr lvl="0" rtl="0">
              <a:lnSpc>
                <a:spcPct val="115000"/>
              </a:lnSpc>
              <a:spcBef>
                <a:spcPts val="0"/>
              </a:spcBef>
              <a:buClr>
                <a:schemeClr val="dk1"/>
              </a:buClr>
              <a:buFont typeface="Arial"/>
              <a:buNone/>
            </a:pPr>
            <a:endParaRPr sz="1100">
              <a:solidFill>
                <a:schemeClr val="dk1"/>
              </a:solidFill>
            </a:endParaRPr>
          </a:p>
        </p:txBody>
      </p:sp>
      <p:sp>
        <p:nvSpPr>
          <p:cNvPr id="86" name="Shape 86"/>
          <p:cNvSpPr txBox="1"/>
          <p:nvPr/>
        </p:nvSpPr>
        <p:spPr>
          <a:xfrm>
            <a:off x="409500" y="4219575"/>
            <a:ext cx="6039000" cy="1038600"/>
          </a:xfrm>
          <a:prstGeom prst="rect">
            <a:avLst/>
          </a:prstGeom>
          <a:solidFill>
            <a:srgbClr val="6D9EEB"/>
          </a:solidFill>
          <a:ln>
            <a:noFill/>
          </a:ln>
        </p:spPr>
        <p:txBody>
          <a:bodyPr lIns="91425" tIns="91425" rIns="91425" bIns="91425" anchor="ctr" anchorCtr="0">
            <a:noAutofit/>
          </a:bodyPr>
          <a:lstStyle/>
          <a:p>
            <a:pPr lvl="0" algn="ctr" rtl="0">
              <a:spcBef>
                <a:spcPts val="0"/>
              </a:spcBef>
              <a:buNone/>
            </a:pPr>
            <a:r>
              <a:rPr lang="en" sz="2000">
                <a:latin typeface="Black Ops One"/>
                <a:ea typeface="Black Ops One"/>
                <a:cs typeface="Black Ops One"/>
                <a:sym typeface="Black Ops One"/>
              </a:rPr>
              <a:t>Directions to Labor Day Weekend Event</a:t>
            </a:r>
          </a:p>
          <a:p>
            <a:pPr lvl="0" algn="ctr" rtl="0">
              <a:spcBef>
                <a:spcPts val="0"/>
              </a:spcBef>
              <a:buClr>
                <a:srgbClr val="000000"/>
              </a:buClr>
              <a:buFont typeface="Arial"/>
              <a:buNone/>
            </a:pPr>
            <a:r>
              <a:rPr lang="en">
                <a:latin typeface="Black Ops One"/>
                <a:ea typeface="Black Ops One"/>
                <a:cs typeface="Black Ops One"/>
                <a:sym typeface="Black Ops One"/>
              </a:rPr>
              <a:t>Address for GPS: 10330 Bridgeport Rd / Arvonia, VA 23004</a:t>
            </a:r>
          </a:p>
        </p:txBody>
      </p:sp>
      <p:sp>
        <p:nvSpPr>
          <p:cNvPr id="7" name="Shape 95"/>
          <p:cNvSpPr txBox="1"/>
          <p:nvPr/>
        </p:nvSpPr>
        <p:spPr>
          <a:xfrm>
            <a:off x="238125" y="152400"/>
            <a:ext cx="6381900" cy="1066800"/>
          </a:xfrm>
          <a:prstGeom prst="rect">
            <a:avLst/>
          </a:prstGeom>
          <a:solidFill>
            <a:srgbClr val="A2C4C9"/>
          </a:solidFill>
          <a:ln>
            <a:noFill/>
          </a:ln>
        </p:spPr>
        <p:txBody>
          <a:bodyPr lIns="91425" tIns="91425" rIns="91425" bIns="91425" anchor="ctr" anchorCtr="0">
            <a:noAutofit/>
          </a:bodyPr>
          <a:lstStyle/>
          <a:p>
            <a:pPr algn="ctr"/>
            <a:r>
              <a:rPr lang="en-US" sz="3200" dirty="0" smtClean="0">
                <a:latin typeface="Lobster 1.4" pitchFamily="50" charset="0"/>
              </a:rPr>
              <a:t>2016 FFV Event Schedule</a:t>
            </a:r>
            <a:endParaRPr lang="en-US" sz="3200" dirty="0">
              <a:latin typeface="Lobster 1.4" pitchFamily="50" charset="0"/>
            </a:endParaRP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1774</Words>
  <Application>Microsoft Office PowerPoint</Application>
  <PresentationFormat>On-screen Show (4:3)</PresentationFormat>
  <Paragraphs>237</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Georgia</vt:lpstr>
      <vt:lpstr>Lobster</vt:lpstr>
      <vt:lpstr>Impact</vt:lpstr>
      <vt:lpstr>Lemon</vt:lpstr>
      <vt:lpstr>Black Ops One</vt:lpstr>
      <vt:lpstr>Lobster 1.4</vt:lpstr>
      <vt:lpstr>Calibri</vt:lpstr>
      <vt:lpstr>simple-light</vt:lpstr>
      <vt:lpstr>  </vt:lpstr>
      <vt:lpstr>2016 Memorial Day Meeting Minutes by Ginnie Peck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Taylor</cp:lastModifiedBy>
  <cp:revision>10</cp:revision>
  <dcterms:modified xsi:type="dcterms:W3CDTF">2016-07-28T18:40:05Z</dcterms:modified>
</cp:coreProperties>
</file>