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4" r:id="rId4"/>
    <p:sldId id="258" r:id="rId5"/>
    <p:sldId id="259" r:id="rId6"/>
    <p:sldId id="260" r:id="rId7"/>
    <p:sldId id="261" r:id="rId8"/>
    <p:sldId id="273" r:id="rId9"/>
    <p:sldId id="262" r:id="rId10"/>
    <p:sldId id="263" r:id="rId11"/>
    <p:sldId id="264" r:id="rId12"/>
    <p:sldId id="265" r:id="rId13"/>
    <p:sldId id="266" r:id="rId14"/>
    <p:sldId id="267" r:id="rId15"/>
    <p:sldId id="276" r:id="rId16"/>
    <p:sldId id="268" r:id="rId17"/>
    <p:sldId id="269" r:id="rId18"/>
    <p:sldId id="271" r:id="rId19"/>
    <p:sldId id="275" r:id="rId20"/>
    <p:sldId id="272" r:id="rId2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96"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FFFF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FFFF0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FFFF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16382"/>
          </a:solidFill>
        </p:spPr>
        <p:txBody>
          <a:bodyPr wrap="square" lIns="0" tIns="0" rIns="0" bIns="0" rtlCol="0"/>
          <a:lstStyle/>
          <a:p>
            <a:endParaRPr dirty="0"/>
          </a:p>
        </p:txBody>
      </p:sp>
      <p:sp>
        <p:nvSpPr>
          <p:cNvPr id="17" name="bk object 17"/>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10860023" y="18288"/>
            <a:ext cx="835151" cy="6566916"/>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16382"/>
          </a:solidFill>
        </p:spPr>
        <p:txBody>
          <a:bodyPr wrap="square" lIns="0" tIns="0" rIns="0" bIns="0" rtlCol="0"/>
          <a:lstStyle/>
          <a:p>
            <a:endParaRPr dirty="0"/>
          </a:p>
        </p:txBody>
      </p:sp>
      <p:sp>
        <p:nvSpPr>
          <p:cNvPr id="2" name="Holder 2"/>
          <p:cNvSpPr>
            <a:spLocks noGrp="1"/>
          </p:cNvSpPr>
          <p:nvPr>
            <p:ph type="title"/>
          </p:nvPr>
        </p:nvSpPr>
        <p:spPr>
          <a:xfrm>
            <a:off x="515823" y="229870"/>
            <a:ext cx="11160353" cy="756919"/>
          </a:xfrm>
          <a:prstGeom prst="rect">
            <a:avLst/>
          </a:prstGeom>
        </p:spPr>
        <p:txBody>
          <a:bodyPr wrap="square" lIns="0" tIns="0" rIns="0" bIns="0">
            <a:spAutoFit/>
          </a:bodyPr>
          <a:lstStyle>
            <a:lvl1pPr>
              <a:defRPr sz="4800" b="0" i="0">
                <a:solidFill>
                  <a:srgbClr val="FFFF00"/>
                </a:solidFill>
                <a:latin typeface="Arial"/>
                <a:cs typeface="Arial"/>
              </a:defRPr>
            </a:lvl1pPr>
          </a:lstStyle>
          <a:p>
            <a:endParaRPr/>
          </a:p>
        </p:txBody>
      </p:sp>
      <p:sp>
        <p:nvSpPr>
          <p:cNvPr id="3" name="Holder 3"/>
          <p:cNvSpPr>
            <a:spLocks noGrp="1"/>
          </p:cNvSpPr>
          <p:nvPr>
            <p:ph type="body" idx="1"/>
          </p:nvPr>
        </p:nvSpPr>
        <p:spPr>
          <a:xfrm>
            <a:off x="973023" y="1071194"/>
            <a:ext cx="10245953" cy="44119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3/7/2020</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innercitycycling.or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innercitycycling.org/"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mailto:ic3cycling@gmail.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46052" y="0"/>
            <a:ext cx="346075" cy="6858000"/>
          </a:xfrm>
          <a:custGeom>
            <a:avLst/>
            <a:gdLst/>
            <a:ahLst/>
            <a:cxnLst/>
            <a:rect l="l" t="t" r="r" b="b"/>
            <a:pathLst>
              <a:path w="346075" h="6858000">
                <a:moveTo>
                  <a:pt x="0" y="6858000"/>
                </a:moveTo>
                <a:lnTo>
                  <a:pt x="345948" y="6858000"/>
                </a:lnTo>
                <a:lnTo>
                  <a:pt x="345948" y="0"/>
                </a:lnTo>
                <a:lnTo>
                  <a:pt x="0" y="0"/>
                </a:lnTo>
                <a:lnTo>
                  <a:pt x="0" y="6858000"/>
                </a:lnTo>
                <a:close/>
              </a:path>
            </a:pathLst>
          </a:custGeom>
          <a:solidFill>
            <a:srgbClr val="516382"/>
          </a:solidFill>
        </p:spPr>
        <p:txBody>
          <a:bodyPr wrap="square" lIns="0" tIns="0" rIns="0" bIns="0" rtlCol="0"/>
          <a:lstStyle/>
          <a:p>
            <a:endParaRPr dirty="0"/>
          </a:p>
        </p:txBody>
      </p:sp>
      <p:sp>
        <p:nvSpPr>
          <p:cNvPr id="3" name="object 3"/>
          <p:cNvSpPr/>
          <p:nvPr/>
        </p:nvSpPr>
        <p:spPr>
          <a:xfrm>
            <a:off x="1098803" y="0"/>
            <a:ext cx="10038715" cy="6858000"/>
          </a:xfrm>
          <a:custGeom>
            <a:avLst/>
            <a:gdLst/>
            <a:ahLst/>
            <a:cxnLst/>
            <a:rect l="l" t="t" r="r" b="b"/>
            <a:pathLst>
              <a:path w="10038715" h="6858000">
                <a:moveTo>
                  <a:pt x="0" y="6858000"/>
                </a:moveTo>
                <a:lnTo>
                  <a:pt x="10038588" y="6858000"/>
                </a:lnTo>
                <a:lnTo>
                  <a:pt x="10038588" y="0"/>
                </a:lnTo>
                <a:lnTo>
                  <a:pt x="0" y="0"/>
                </a:lnTo>
                <a:lnTo>
                  <a:pt x="0" y="6858000"/>
                </a:lnTo>
                <a:close/>
              </a:path>
            </a:pathLst>
          </a:custGeom>
          <a:solidFill>
            <a:srgbClr val="516382"/>
          </a:solidFill>
        </p:spPr>
        <p:txBody>
          <a:bodyPr wrap="square" lIns="0" tIns="0" rIns="0" bIns="0" rtlCol="0"/>
          <a:lstStyle/>
          <a:p>
            <a:endParaRPr dirty="0"/>
          </a:p>
        </p:txBody>
      </p:sp>
      <p:sp>
        <p:nvSpPr>
          <p:cNvPr id="4" name="object 4"/>
          <p:cNvSpPr/>
          <p:nvPr/>
        </p:nvSpPr>
        <p:spPr>
          <a:xfrm>
            <a:off x="0" y="0"/>
            <a:ext cx="391795" cy="6858000"/>
          </a:xfrm>
          <a:custGeom>
            <a:avLst/>
            <a:gdLst/>
            <a:ahLst/>
            <a:cxnLst/>
            <a:rect l="l" t="t" r="r" b="b"/>
            <a:pathLst>
              <a:path w="391795" h="6858000">
                <a:moveTo>
                  <a:pt x="0" y="6858000"/>
                </a:moveTo>
                <a:lnTo>
                  <a:pt x="391668" y="6858000"/>
                </a:lnTo>
                <a:lnTo>
                  <a:pt x="391668" y="0"/>
                </a:lnTo>
                <a:lnTo>
                  <a:pt x="0" y="0"/>
                </a:lnTo>
                <a:lnTo>
                  <a:pt x="0" y="6858000"/>
                </a:lnTo>
                <a:close/>
              </a:path>
            </a:pathLst>
          </a:custGeom>
          <a:solidFill>
            <a:srgbClr val="516382"/>
          </a:solidFill>
        </p:spPr>
        <p:txBody>
          <a:bodyPr wrap="square" lIns="0" tIns="0" rIns="0" bIns="0" rtlCol="0"/>
          <a:lstStyle/>
          <a:p>
            <a:endParaRPr dirty="0"/>
          </a:p>
        </p:txBody>
      </p:sp>
      <p:sp>
        <p:nvSpPr>
          <p:cNvPr id="5" name="object 5"/>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391668" y="0"/>
            <a:ext cx="707390" cy="6858000"/>
          </a:xfrm>
          <a:custGeom>
            <a:avLst/>
            <a:gdLst/>
            <a:ahLst/>
            <a:cxnLst/>
            <a:rect l="l" t="t" r="r" b="b"/>
            <a:pathLst>
              <a:path w="707390" h="6858000">
                <a:moveTo>
                  <a:pt x="707135" y="0"/>
                </a:moveTo>
                <a:lnTo>
                  <a:pt x="707135" y="6857999"/>
                </a:lnTo>
                <a:lnTo>
                  <a:pt x="0" y="6857999"/>
                </a:lnTo>
                <a:lnTo>
                  <a:pt x="0" y="0"/>
                </a:lnTo>
                <a:lnTo>
                  <a:pt x="707135" y="0"/>
                </a:lnTo>
                <a:close/>
              </a:path>
            </a:pathLst>
          </a:custGeom>
          <a:solidFill>
            <a:srgbClr val="FFFF00"/>
          </a:solidFill>
        </p:spPr>
        <p:txBody>
          <a:bodyPr wrap="square" lIns="0" tIns="0" rIns="0" bIns="0" rtlCol="0"/>
          <a:lstStyle/>
          <a:p>
            <a:endParaRPr dirty="0"/>
          </a:p>
        </p:txBody>
      </p:sp>
      <p:sp>
        <p:nvSpPr>
          <p:cNvPr id="8" name="object 8"/>
          <p:cNvSpPr txBox="1"/>
          <p:nvPr/>
        </p:nvSpPr>
        <p:spPr>
          <a:xfrm>
            <a:off x="439608" y="78739"/>
            <a:ext cx="593090" cy="6671945"/>
          </a:xfrm>
          <a:prstGeom prst="rect">
            <a:avLst/>
          </a:prstGeom>
        </p:spPr>
        <p:txBody>
          <a:bodyPr vert="vert" wrap="square" lIns="0" tIns="0" rIns="0" bIns="0" rtlCol="0">
            <a:spAutoFit/>
          </a:bodyPr>
          <a:lstStyle/>
          <a:p>
            <a:pPr marL="12700">
              <a:lnSpc>
                <a:spcPts val="4520"/>
              </a:lnSpc>
            </a:pPr>
            <a:r>
              <a:rPr sz="4000" spc="-5" dirty="0">
                <a:latin typeface="Arial"/>
                <a:cs typeface="Arial"/>
              </a:rPr>
              <a:t>SPONSORSHIP</a:t>
            </a:r>
            <a:r>
              <a:rPr sz="4000" spc="-140" dirty="0">
                <a:latin typeface="Arial"/>
                <a:cs typeface="Arial"/>
              </a:rPr>
              <a:t> </a:t>
            </a:r>
            <a:r>
              <a:rPr sz="4000" spc="-5" dirty="0">
                <a:latin typeface="Arial"/>
                <a:cs typeface="Arial"/>
              </a:rPr>
              <a:t>PROPOSAL</a:t>
            </a:r>
            <a:endParaRPr sz="4000" dirty="0">
              <a:latin typeface="Arial"/>
              <a:cs typeface="Arial"/>
            </a:endParaRPr>
          </a:p>
        </p:txBody>
      </p:sp>
      <p:sp>
        <p:nvSpPr>
          <p:cNvPr id="9" name="object 9"/>
          <p:cNvSpPr/>
          <p:nvPr/>
        </p:nvSpPr>
        <p:spPr>
          <a:xfrm>
            <a:off x="11137392" y="0"/>
            <a:ext cx="708660" cy="6858000"/>
          </a:xfrm>
          <a:custGeom>
            <a:avLst/>
            <a:gdLst/>
            <a:ahLst/>
            <a:cxnLst/>
            <a:rect l="l" t="t" r="r" b="b"/>
            <a:pathLst>
              <a:path w="708659" h="6858000">
                <a:moveTo>
                  <a:pt x="708659" y="0"/>
                </a:moveTo>
                <a:lnTo>
                  <a:pt x="708659" y="6857999"/>
                </a:lnTo>
                <a:lnTo>
                  <a:pt x="0" y="6857999"/>
                </a:lnTo>
                <a:lnTo>
                  <a:pt x="0" y="0"/>
                </a:lnTo>
                <a:lnTo>
                  <a:pt x="708659" y="0"/>
                </a:lnTo>
                <a:close/>
              </a:path>
            </a:pathLst>
          </a:custGeom>
          <a:solidFill>
            <a:srgbClr val="FFFF00"/>
          </a:solidFill>
        </p:spPr>
        <p:txBody>
          <a:bodyPr wrap="square" lIns="0" tIns="0" rIns="0" bIns="0" rtlCol="0"/>
          <a:lstStyle/>
          <a:p>
            <a:endParaRPr dirty="0"/>
          </a:p>
        </p:txBody>
      </p:sp>
      <p:sp>
        <p:nvSpPr>
          <p:cNvPr id="10" name="object 10"/>
          <p:cNvSpPr txBox="1"/>
          <p:nvPr/>
        </p:nvSpPr>
        <p:spPr>
          <a:xfrm>
            <a:off x="11187135" y="78739"/>
            <a:ext cx="593090" cy="4639945"/>
          </a:xfrm>
          <a:prstGeom prst="rect">
            <a:avLst/>
          </a:prstGeom>
        </p:spPr>
        <p:txBody>
          <a:bodyPr vert="vert" wrap="square" lIns="0" tIns="0" rIns="0" bIns="0" rtlCol="0">
            <a:spAutoFit/>
          </a:bodyPr>
          <a:lstStyle/>
          <a:p>
            <a:pPr marL="12700">
              <a:lnSpc>
                <a:spcPts val="4520"/>
              </a:lnSpc>
            </a:pPr>
            <a:r>
              <a:rPr sz="4000" spc="-5" dirty="0">
                <a:latin typeface="Arial"/>
                <a:cs typeface="Arial"/>
              </a:rPr>
              <a:t>EVENT</a:t>
            </a:r>
            <a:r>
              <a:rPr sz="4000" spc="-160" dirty="0">
                <a:latin typeface="Arial"/>
                <a:cs typeface="Arial"/>
              </a:rPr>
              <a:t> </a:t>
            </a:r>
            <a:r>
              <a:rPr sz="4000" spc="-5" dirty="0">
                <a:latin typeface="Arial"/>
                <a:cs typeface="Arial"/>
              </a:rPr>
              <a:t>PROPOSAL</a:t>
            </a:r>
            <a:endParaRPr sz="4000" dirty="0">
              <a:latin typeface="Arial"/>
              <a:cs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4160520" cy="756920"/>
          </a:xfrm>
          <a:prstGeom prst="rect">
            <a:avLst/>
          </a:prstGeom>
        </p:spPr>
        <p:txBody>
          <a:bodyPr vert="horz" wrap="square" lIns="0" tIns="12700" rIns="0" bIns="0" rtlCol="0">
            <a:spAutoFit/>
          </a:bodyPr>
          <a:lstStyle/>
          <a:p>
            <a:pPr marL="12700">
              <a:lnSpc>
                <a:spcPct val="100000"/>
              </a:lnSpc>
              <a:spcBef>
                <a:spcPts val="100"/>
              </a:spcBef>
            </a:pPr>
            <a:r>
              <a:rPr spc="-5" dirty="0"/>
              <a:t>Festival</a:t>
            </a:r>
            <a:r>
              <a:rPr spc="-15" dirty="0"/>
              <a:t> </a:t>
            </a:r>
            <a:r>
              <a:rPr spc="-5" dirty="0"/>
              <a:t>Details</a:t>
            </a:r>
          </a:p>
        </p:txBody>
      </p:sp>
      <p:sp>
        <p:nvSpPr>
          <p:cNvPr id="5" name="object 5"/>
          <p:cNvSpPr/>
          <p:nvPr/>
        </p:nvSpPr>
        <p:spPr>
          <a:xfrm>
            <a:off x="371856" y="978408"/>
            <a:ext cx="11448288" cy="2993136"/>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2865119"/>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3" y="1070228"/>
            <a:ext cx="11011535" cy="2598147"/>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5" dirty="0">
                <a:solidFill>
                  <a:srgbClr val="FFFFFF"/>
                </a:solidFill>
                <a:latin typeface="Arial"/>
                <a:cs typeface="Arial"/>
              </a:rPr>
              <a:t>Location: Leimert</a:t>
            </a:r>
            <a:r>
              <a:rPr sz="2400" spc="15" dirty="0">
                <a:solidFill>
                  <a:srgbClr val="FFFFFF"/>
                </a:solidFill>
                <a:latin typeface="Arial"/>
                <a:cs typeface="Arial"/>
              </a:rPr>
              <a:t> </a:t>
            </a:r>
            <a:r>
              <a:rPr sz="2400" spc="-5" dirty="0">
                <a:solidFill>
                  <a:srgbClr val="FFFFFF"/>
                </a:solidFill>
                <a:latin typeface="Arial"/>
                <a:cs typeface="Arial"/>
              </a:rPr>
              <a:t>Park</a:t>
            </a:r>
            <a:endParaRPr sz="2400" dirty="0">
              <a:latin typeface="Arial"/>
              <a:cs typeface="Arial"/>
            </a:endParaRPr>
          </a:p>
          <a:p>
            <a:pPr marL="469900" indent="-457200">
              <a:lnSpc>
                <a:spcPct val="100000"/>
              </a:lnSpc>
              <a:buFont typeface="Wingdings"/>
              <a:buChar char=""/>
              <a:tabLst>
                <a:tab pos="469265" algn="l"/>
                <a:tab pos="469900" algn="l"/>
                <a:tab pos="1450975" algn="l"/>
              </a:tabLst>
            </a:pPr>
            <a:r>
              <a:rPr sz="2400" spc="-5" dirty="0">
                <a:solidFill>
                  <a:srgbClr val="FFFFFF"/>
                </a:solidFill>
                <a:latin typeface="Arial"/>
                <a:cs typeface="Arial"/>
              </a:rPr>
              <a:t>Date:	Friday June 19 </a:t>
            </a:r>
            <a:r>
              <a:rPr sz="2400" dirty="0">
                <a:solidFill>
                  <a:srgbClr val="FFFFFF"/>
                </a:solidFill>
                <a:latin typeface="Arial"/>
                <a:cs typeface="Arial"/>
              </a:rPr>
              <a:t>- </a:t>
            </a:r>
            <a:r>
              <a:rPr sz="2400" spc="-5" dirty="0">
                <a:solidFill>
                  <a:srgbClr val="FFFFFF"/>
                </a:solidFill>
                <a:latin typeface="Arial"/>
                <a:cs typeface="Arial"/>
              </a:rPr>
              <a:t>Sunday June </a:t>
            </a:r>
            <a:r>
              <a:rPr sz="2400" dirty="0">
                <a:solidFill>
                  <a:srgbClr val="FFFFFF"/>
                </a:solidFill>
                <a:latin typeface="Arial"/>
                <a:cs typeface="Arial"/>
              </a:rPr>
              <a:t>21,</a:t>
            </a:r>
            <a:r>
              <a:rPr sz="2400" spc="30" dirty="0">
                <a:solidFill>
                  <a:srgbClr val="FFFFFF"/>
                </a:solidFill>
                <a:latin typeface="Arial"/>
                <a:cs typeface="Arial"/>
              </a:rPr>
              <a:t> </a:t>
            </a:r>
            <a:r>
              <a:rPr sz="2400" spc="-5" dirty="0">
                <a:solidFill>
                  <a:srgbClr val="FFFFFF"/>
                </a:solidFill>
                <a:latin typeface="Arial"/>
                <a:cs typeface="Arial"/>
              </a:rPr>
              <a:t>2020</a:t>
            </a:r>
            <a:endParaRPr sz="2400" dirty="0">
              <a:latin typeface="Arial"/>
              <a:cs typeface="Arial"/>
            </a:endParaRPr>
          </a:p>
          <a:p>
            <a:pPr marL="469900" indent="-457200">
              <a:lnSpc>
                <a:spcPct val="100000"/>
              </a:lnSpc>
              <a:buFont typeface="Wingdings"/>
              <a:buChar char=""/>
              <a:tabLst>
                <a:tab pos="469265" algn="l"/>
                <a:tab pos="469900" algn="l"/>
                <a:tab pos="3282950" algn="l"/>
              </a:tabLst>
            </a:pPr>
            <a:r>
              <a:rPr sz="2400" spc="-30" dirty="0">
                <a:solidFill>
                  <a:srgbClr val="FFFFFF"/>
                </a:solidFill>
                <a:latin typeface="Arial"/>
                <a:cs typeface="Arial"/>
              </a:rPr>
              <a:t>Vendor</a:t>
            </a:r>
            <a:r>
              <a:rPr sz="2400" spc="30" dirty="0">
                <a:solidFill>
                  <a:srgbClr val="FFFFFF"/>
                </a:solidFill>
                <a:latin typeface="Arial"/>
                <a:cs typeface="Arial"/>
              </a:rPr>
              <a:t> </a:t>
            </a:r>
            <a:r>
              <a:rPr sz="2400" spc="-5" dirty="0">
                <a:solidFill>
                  <a:srgbClr val="FFFFFF"/>
                </a:solidFill>
                <a:latin typeface="Arial"/>
                <a:cs typeface="Arial"/>
              </a:rPr>
              <a:t>booth</a:t>
            </a:r>
            <a:r>
              <a:rPr sz="2400" spc="20" dirty="0">
                <a:solidFill>
                  <a:srgbClr val="FFFFFF"/>
                </a:solidFill>
                <a:latin typeface="Arial"/>
                <a:cs typeface="Arial"/>
              </a:rPr>
              <a:t> </a:t>
            </a:r>
            <a:r>
              <a:rPr sz="2400" spc="-5" dirty="0" smtClean="0">
                <a:solidFill>
                  <a:srgbClr val="FFFFFF"/>
                </a:solidFill>
                <a:latin typeface="Arial"/>
                <a:cs typeface="Arial"/>
              </a:rPr>
              <a:t>setup</a:t>
            </a:r>
            <a:r>
              <a:rPr lang="en-US" sz="2400" spc="-5" dirty="0" smtClean="0">
                <a:solidFill>
                  <a:srgbClr val="FFFFFF"/>
                </a:solidFill>
                <a:latin typeface="Arial"/>
                <a:cs typeface="Arial"/>
              </a:rPr>
              <a:t> </a:t>
            </a:r>
            <a:r>
              <a:rPr sz="2400" spc="-10" dirty="0" smtClean="0">
                <a:solidFill>
                  <a:srgbClr val="FFFFFF"/>
                </a:solidFill>
                <a:latin typeface="Arial"/>
                <a:cs typeface="Arial"/>
              </a:rPr>
              <a:t>will </a:t>
            </a:r>
            <a:r>
              <a:rPr sz="2400" spc="-5" dirty="0">
                <a:solidFill>
                  <a:srgbClr val="FFFFFF"/>
                </a:solidFill>
                <a:latin typeface="Arial"/>
                <a:cs typeface="Arial"/>
              </a:rPr>
              <a:t>be between </a:t>
            </a:r>
            <a:r>
              <a:rPr sz="2400" spc="-5" dirty="0" smtClean="0">
                <a:solidFill>
                  <a:srgbClr val="FFFFFF"/>
                </a:solidFill>
                <a:latin typeface="Arial"/>
                <a:cs typeface="Arial"/>
              </a:rPr>
              <a:t>7</a:t>
            </a:r>
            <a:r>
              <a:rPr lang="en-US" sz="2400" spc="-5" dirty="0" smtClean="0">
                <a:solidFill>
                  <a:srgbClr val="FFFFFF"/>
                </a:solidFill>
                <a:latin typeface="Arial"/>
                <a:cs typeface="Arial"/>
              </a:rPr>
              <a:t>AM</a:t>
            </a:r>
            <a:r>
              <a:rPr sz="2400" spc="-5" dirty="0" smtClean="0">
                <a:solidFill>
                  <a:srgbClr val="FFFFFF"/>
                </a:solidFill>
                <a:latin typeface="Arial"/>
                <a:cs typeface="Arial"/>
              </a:rPr>
              <a:t> </a:t>
            </a:r>
            <a:r>
              <a:rPr sz="2400" dirty="0">
                <a:solidFill>
                  <a:srgbClr val="FFFFFF"/>
                </a:solidFill>
                <a:latin typeface="Arial"/>
                <a:cs typeface="Arial"/>
              </a:rPr>
              <a:t>to</a:t>
            </a:r>
            <a:r>
              <a:rPr sz="2400" spc="55" dirty="0">
                <a:solidFill>
                  <a:srgbClr val="FFFFFF"/>
                </a:solidFill>
                <a:latin typeface="Arial"/>
                <a:cs typeface="Arial"/>
              </a:rPr>
              <a:t> </a:t>
            </a:r>
            <a:r>
              <a:rPr sz="2400" spc="-5" dirty="0" smtClean="0">
                <a:solidFill>
                  <a:srgbClr val="FFFFFF"/>
                </a:solidFill>
                <a:latin typeface="Arial"/>
                <a:cs typeface="Arial"/>
              </a:rPr>
              <a:t>10</a:t>
            </a:r>
            <a:r>
              <a:rPr lang="en-US" sz="2400" spc="-5" dirty="0" smtClean="0">
                <a:solidFill>
                  <a:srgbClr val="FFFFFF"/>
                </a:solidFill>
                <a:latin typeface="Arial"/>
                <a:cs typeface="Arial"/>
              </a:rPr>
              <a:t>AM</a:t>
            </a:r>
            <a:endParaRPr sz="2400" dirty="0">
              <a:latin typeface="Arial"/>
              <a:cs typeface="Arial"/>
            </a:endParaRPr>
          </a:p>
          <a:p>
            <a:pPr marL="469900" marR="5080" indent="-457200">
              <a:lnSpc>
                <a:spcPct val="100000"/>
              </a:lnSpc>
              <a:buFont typeface="Wingdings"/>
              <a:buChar char=""/>
              <a:tabLst>
                <a:tab pos="469265" algn="l"/>
                <a:tab pos="469900" algn="l"/>
              </a:tabLst>
            </a:pPr>
            <a:r>
              <a:rPr sz="2400" spc="-30" dirty="0">
                <a:solidFill>
                  <a:srgbClr val="FFFF00"/>
                </a:solidFill>
                <a:latin typeface="Arial"/>
                <a:cs typeface="Arial"/>
              </a:rPr>
              <a:t>Vendor </a:t>
            </a:r>
            <a:r>
              <a:rPr sz="2400" spc="-5" dirty="0">
                <a:solidFill>
                  <a:srgbClr val="FFFF00"/>
                </a:solidFill>
                <a:latin typeface="Arial"/>
                <a:cs typeface="Arial"/>
              </a:rPr>
              <a:t>booth application and associated </a:t>
            </a:r>
            <a:r>
              <a:rPr sz="2400" dirty="0">
                <a:solidFill>
                  <a:srgbClr val="FFFF00"/>
                </a:solidFill>
                <a:latin typeface="Arial"/>
                <a:cs typeface="Arial"/>
              </a:rPr>
              <a:t>fees can be found </a:t>
            </a:r>
            <a:r>
              <a:rPr sz="2400" dirty="0" smtClean="0">
                <a:solidFill>
                  <a:srgbClr val="FFFF00"/>
                </a:solidFill>
                <a:latin typeface="Arial"/>
                <a:cs typeface="Arial"/>
              </a:rPr>
              <a:t>at</a:t>
            </a:r>
            <a:r>
              <a:rPr lang="en-US" sz="2400" dirty="0" smtClean="0">
                <a:solidFill>
                  <a:srgbClr val="FFFF00"/>
                </a:solidFill>
                <a:latin typeface="Arial"/>
                <a:cs typeface="Arial"/>
              </a:rPr>
              <a:t> </a:t>
            </a:r>
            <a:r>
              <a:rPr sz="2400" spc="-10" dirty="0" smtClean="0">
                <a:solidFill>
                  <a:srgbClr val="FFFF00"/>
                </a:solidFill>
                <a:latin typeface="Arial"/>
                <a:cs typeface="Arial"/>
                <a:hlinkClick r:id="rId6"/>
              </a:rPr>
              <a:t>www.innercitycycling.org</a:t>
            </a:r>
            <a:r>
              <a:rPr lang="en-US" sz="2400" spc="-10" dirty="0" smtClean="0">
                <a:solidFill>
                  <a:srgbClr val="FFFF00"/>
                </a:solidFill>
                <a:latin typeface="Arial"/>
                <a:cs typeface="Arial"/>
              </a:rPr>
              <a:t> on the Juneteenth LA Ride/Walk link.</a:t>
            </a:r>
            <a:r>
              <a:rPr sz="2400" spc="-10" dirty="0" smtClean="0">
                <a:solidFill>
                  <a:srgbClr val="FFFF00"/>
                </a:solidFill>
                <a:latin typeface="Arial"/>
                <a:cs typeface="Arial"/>
                <a:hlinkClick r:id="rId6"/>
              </a:rPr>
              <a:t> </a:t>
            </a:r>
            <a:endParaRPr lang="en-US" sz="2400" spc="-10" dirty="0" smtClean="0">
              <a:solidFill>
                <a:srgbClr val="FFFF00"/>
              </a:solidFill>
              <a:latin typeface="Arial"/>
              <a:cs typeface="Arial"/>
            </a:endParaRPr>
          </a:p>
          <a:p>
            <a:pPr marL="469900" marR="5080" indent="-457200">
              <a:lnSpc>
                <a:spcPct val="100000"/>
              </a:lnSpc>
              <a:buFont typeface="Wingdings"/>
              <a:buChar char=""/>
              <a:tabLst>
                <a:tab pos="469265" algn="l"/>
                <a:tab pos="469900" algn="l"/>
              </a:tabLst>
            </a:pPr>
            <a:r>
              <a:rPr lang="en-US" sz="2400" spc="-5" dirty="0" smtClean="0">
                <a:solidFill>
                  <a:srgbClr val="FFFF00"/>
                </a:solidFill>
                <a:latin typeface="Arial"/>
                <a:cs typeface="Arial"/>
              </a:rPr>
              <a:t>Vendor booth application pickup and delivery is available.  Call Reverend Washington to schedule an appointment </a:t>
            </a:r>
            <a:r>
              <a:rPr lang="en-US" sz="2400" spc="-5" dirty="0">
                <a:solidFill>
                  <a:srgbClr val="FFFF00"/>
                </a:solidFill>
                <a:latin typeface="Arial"/>
                <a:cs typeface="Arial"/>
              </a:rPr>
              <a:t>- </a:t>
            </a:r>
            <a:r>
              <a:rPr lang="en-US" sz="2400" spc="-5" dirty="0" smtClean="0">
                <a:solidFill>
                  <a:srgbClr val="FFFF00"/>
                </a:solidFill>
                <a:latin typeface="Arial"/>
                <a:cs typeface="Arial"/>
              </a:rPr>
              <a:t>310-948-5524</a:t>
            </a:r>
            <a:endParaRPr sz="2400" dirty="0">
              <a:latin typeface="Arial"/>
              <a:cs typeface="Arial"/>
            </a:endParaRPr>
          </a:p>
        </p:txBody>
      </p:sp>
      <p:sp>
        <p:nvSpPr>
          <p:cNvPr id="8" name="object 8"/>
          <p:cNvSpPr/>
          <p:nvPr/>
        </p:nvSpPr>
        <p:spPr>
          <a:xfrm>
            <a:off x="934211" y="4536947"/>
            <a:ext cx="10058400" cy="2321051"/>
          </a:xfrm>
          <a:prstGeom prst="rect">
            <a:avLst/>
          </a:prstGeom>
          <a:blipFill>
            <a:blip r:embed="rId7" cstate="print"/>
            <a:stretch>
              <a:fillRect/>
            </a:stretch>
          </a:blip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6942455" cy="756920"/>
          </a:xfrm>
          <a:prstGeom prst="rect">
            <a:avLst/>
          </a:prstGeom>
        </p:spPr>
        <p:txBody>
          <a:bodyPr vert="horz" wrap="square" lIns="0" tIns="12700" rIns="0" bIns="0" rtlCol="0">
            <a:spAutoFit/>
          </a:bodyPr>
          <a:lstStyle/>
          <a:p>
            <a:pPr marL="12700">
              <a:lnSpc>
                <a:spcPct val="100000"/>
              </a:lnSpc>
              <a:spcBef>
                <a:spcPts val="100"/>
              </a:spcBef>
            </a:pPr>
            <a:r>
              <a:rPr spc="-50" dirty="0"/>
              <a:t>Vendor </a:t>
            </a:r>
            <a:r>
              <a:rPr spc="-5" dirty="0"/>
              <a:t>Booth</a:t>
            </a:r>
            <a:r>
              <a:rPr spc="80" dirty="0"/>
              <a:t> </a:t>
            </a:r>
            <a:r>
              <a:rPr spc="-5" dirty="0"/>
              <a:t>Information</a:t>
            </a:r>
          </a:p>
        </p:txBody>
      </p:sp>
      <p:sp>
        <p:nvSpPr>
          <p:cNvPr id="5" name="object 5"/>
          <p:cNvSpPr/>
          <p:nvPr/>
        </p:nvSpPr>
        <p:spPr>
          <a:xfrm>
            <a:off x="371856" y="978408"/>
            <a:ext cx="11448288" cy="327050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3142487"/>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3" y="1070228"/>
            <a:ext cx="11523777" cy="2416046"/>
          </a:xfrm>
          <a:prstGeom prst="rect">
            <a:avLst/>
          </a:prstGeom>
          <a:ln>
            <a:noFill/>
          </a:ln>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5" dirty="0">
                <a:solidFill>
                  <a:srgbClr val="FFFF00"/>
                </a:solidFill>
                <a:latin typeface="Arial"/>
                <a:cs typeface="Arial"/>
              </a:rPr>
              <a:t>10 </a:t>
            </a:r>
            <a:r>
              <a:rPr sz="2400" spc="-10" dirty="0">
                <a:solidFill>
                  <a:srgbClr val="FFFF00"/>
                </a:solidFill>
                <a:latin typeface="Arial"/>
                <a:cs typeface="Arial"/>
              </a:rPr>
              <a:t>x10</a:t>
            </a:r>
            <a:r>
              <a:rPr sz="2400" spc="-25" dirty="0">
                <a:solidFill>
                  <a:srgbClr val="FFFF00"/>
                </a:solidFill>
                <a:latin typeface="Arial"/>
                <a:cs typeface="Arial"/>
              </a:rPr>
              <a:t> </a:t>
            </a:r>
            <a:r>
              <a:rPr sz="2400" spc="-70" dirty="0" smtClean="0">
                <a:solidFill>
                  <a:srgbClr val="FFFF00"/>
                </a:solidFill>
                <a:latin typeface="Arial"/>
                <a:cs typeface="Arial"/>
              </a:rPr>
              <a:t>Tent</a:t>
            </a:r>
            <a:endParaRPr dirty="0">
              <a:latin typeface="Arial"/>
              <a:cs typeface="Arial"/>
            </a:endParaRPr>
          </a:p>
          <a:p>
            <a:pPr marL="927100" lvl="1" indent="-457834">
              <a:lnSpc>
                <a:spcPct val="100000"/>
              </a:lnSpc>
              <a:spcBef>
                <a:spcPts val="10"/>
              </a:spcBef>
              <a:buFont typeface="Wingdings"/>
              <a:buChar char=""/>
              <a:tabLst>
                <a:tab pos="926465" algn="l"/>
                <a:tab pos="927735" algn="l"/>
              </a:tabLst>
            </a:pPr>
            <a:r>
              <a:rPr lang="en-US" sz="1800" spc="-5" dirty="0" smtClean="0">
                <a:solidFill>
                  <a:srgbClr val="FFFFFF"/>
                </a:solidFill>
                <a:latin typeface="Arial"/>
                <a:cs typeface="Arial"/>
              </a:rPr>
              <a:t>1 Table </a:t>
            </a:r>
            <a:r>
              <a:rPr sz="1800" spc="-5" dirty="0" smtClean="0">
                <a:solidFill>
                  <a:srgbClr val="FFFFFF"/>
                </a:solidFill>
                <a:latin typeface="Arial"/>
                <a:cs typeface="Arial"/>
              </a:rPr>
              <a:t>2 Chairs</a:t>
            </a:r>
            <a:r>
              <a:rPr lang="en-US" sz="1800" spc="-5" dirty="0" smtClean="0">
                <a:solidFill>
                  <a:srgbClr val="FFFFFF"/>
                </a:solidFill>
                <a:latin typeface="Arial"/>
                <a:cs typeface="Arial"/>
              </a:rPr>
              <a:t> (Provided by event coordinators)</a:t>
            </a:r>
            <a:endParaRPr sz="1800" dirty="0">
              <a:latin typeface="Arial"/>
              <a:cs typeface="Arial"/>
            </a:endParaRPr>
          </a:p>
          <a:p>
            <a:pPr marL="469900" indent="-457200">
              <a:lnSpc>
                <a:spcPts val="2875"/>
              </a:lnSpc>
              <a:buFont typeface="Wingdings"/>
              <a:buChar char=""/>
              <a:tabLst>
                <a:tab pos="469265" algn="l"/>
                <a:tab pos="469900" algn="l"/>
              </a:tabLst>
            </a:pPr>
            <a:r>
              <a:rPr sz="2400" dirty="0">
                <a:solidFill>
                  <a:srgbClr val="FFFF00"/>
                </a:solidFill>
                <a:latin typeface="Arial"/>
                <a:cs typeface="Arial"/>
              </a:rPr>
              <a:t>BOOTH</a:t>
            </a:r>
            <a:r>
              <a:rPr sz="2400" spc="-100" dirty="0">
                <a:solidFill>
                  <a:srgbClr val="FFFF00"/>
                </a:solidFill>
                <a:latin typeface="Arial"/>
                <a:cs typeface="Arial"/>
              </a:rPr>
              <a:t> </a:t>
            </a:r>
            <a:r>
              <a:rPr sz="2400" spc="-5" dirty="0">
                <a:solidFill>
                  <a:srgbClr val="FFFF00"/>
                </a:solidFill>
                <a:latin typeface="Arial"/>
                <a:cs typeface="Arial"/>
              </a:rPr>
              <a:t>PRICES</a:t>
            </a:r>
            <a:endParaRPr sz="2400" dirty="0">
              <a:latin typeface="Arial"/>
              <a:cs typeface="Arial"/>
            </a:endParaRPr>
          </a:p>
          <a:p>
            <a:pPr marL="927100" lvl="1" indent="-457834">
              <a:lnSpc>
                <a:spcPct val="100000"/>
              </a:lnSpc>
              <a:spcBef>
                <a:spcPts val="15"/>
              </a:spcBef>
              <a:buFont typeface="Wingdings"/>
              <a:buChar char=""/>
              <a:tabLst>
                <a:tab pos="926465" algn="l"/>
                <a:tab pos="927735" algn="l"/>
              </a:tabLst>
            </a:pPr>
            <a:r>
              <a:rPr sz="1800" dirty="0">
                <a:solidFill>
                  <a:srgbClr val="FFFFFF"/>
                </a:solidFill>
                <a:latin typeface="Arial"/>
                <a:cs typeface="Arial"/>
              </a:rPr>
              <a:t>FOOD -</a:t>
            </a:r>
            <a:r>
              <a:rPr sz="1800" spc="-105" dirty="0">
                <a:solidFill>
                  <a:srgbClr val="FFFFFF"/>
                </a:solidFill>
                <a:latin typeface="Arial"/>
                <a:cs typeface="Arial"/>
              </a:rPr>
              <a:t> </a:t>
            </a:r>
            <a:r>
              <a:rPr sz="1800" spc="-10" dirty="0">
                <a:solidFill>
                  <a:srgbClr val="FFFFFF"/>
                </a:solidFill>
                <a:latin typeface="Arial"/>
                <a:cs typeface="Arial"/>
              </a:rPr>
              <a:t>$</a:t>
            </a:r>
            <a:r>
              <a:rPr sz="1800" spc="-10" dirty="0" smtClean="0">
                <a:solidFill>
                  <a:srgbClr val="FFFFFF"/>
                </a:solidFill>
                <a:latin typeface="Arial"/>
                <a:cs typeface="Arial"/>
              </a:rPr>
              <a:t>2</a:t>
            </a:r>
            <a:r>
              <a:rPr lang="en-US" sz="1800" spc="-10" dirty="0" smtClean="0">
                <a:solidFill>
                  <a:srgbClr val="FFFFFF"/>
                </a:solidFill>
                <a:latin typeface="Arial"/>
                <a:cs typeface="Arial"/>
              </a:rPr>
              <a:t>25 per day</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ARTS/CRAFT AND </a:t>
            </a:r>
            <a:r>
              <a:rPr sz="1800" dirty="0">
                <a:solidFill>
                  <a:srgbClr val="FFFFFF"/>
                </a:solidFill>
                <a:latin typeface="Arial"/>
                <a:cs typeface="Arial"/>
              </a:rPr>
              <a:t>OTHER </a:t>
            </a:r>
            <a:r>
              <a:rPr sz="1800" spc="-5" dirty="0">
                <a:solidFill>
                  <a:srgbClr val="FFFFFF"/>
                </a:solidFill>
                <a:latin typeface="Arial"/>
                <a:cs typeface="Arial"/>
              </a:rPr>
              <a:t>BUSINESESS </a:t>
            </a:r>
            <a:r>
              <a:rPr sz="1800" dirty="0">
                <a:solidFill>
                  <a:srgbClr val="FFFFFF"/>
                </a:solidFill>
                <a:latin typeface="Arial"/>
                <a:cs typeface="Arial"/>
              </a:rPr>
              <a:t>-</a:t>
            </a:r>
            <a:r>
              <a:rPr sz="1800" spc="-155" dirty="0">
                <a:solidFill>
                  <a:srgbClr val="FFFFFF"/>
                </a:solidFill>
                <a:latin typeface="Arial"/>
                <a:cs typeface="Arial"/>
              </a:rPr>
              <a:t> </a:t>
            </a:r>
            <a:r>
              <a:rPr sz="1800" spc="-10" dirty="0">
                <a:solidFill>
                  <a:srgbClr val="FFFFFF"/>
                </a:solidFill>
                <a:latin typeface="Arial"/>
                <a:cs typeface="Arial"/>
              </a:rPr>
              <a:t>$</a:t>
            </a:r>
            <a:r>
              <a:rPr sz="1800" spc="-10" dirty="0" smtClean="0">
                <a:solidFill>
                  <a:srgbClr val="FFFFFF"/>
                </a:solidFill>
                <a:latin typeface="Arial"/>
                <a:cs typeface="Arial"/>
              </a:rPr>
              <a:t>1</a:t>
            </a:r>
            <a:r>
              <a:rPr lang="en-US" sz="1800" spc="-10" dirty="0" smtClean="0">
                <a:solidFill>
                  <a:srgbClr val="FFFFFF"/>
                </a:solidFill>
                <a:latin typeface="Arial"/>
                <a:cs typeface="Arial"/>
              </a:rPr>
              <a:t>25</a:t>
            </a:r>
          </a:p>
          <a:p>
            <a:pPr marL="927100" lvl="1" indent="-457834">
              <a:lnSpc>
                <a:spcPct val="100000"/>
              </a:lnSpc>
              <a:buFont typeface="Wingdings"/>
              <a:buChar char=""/>
              <a:tabLst>
                <a:tab pos="926465" algn="l"/>
                <a:tab pos="927735" algn="l"/>
              </a:tabLst>
            </a:pPr>
            <a:r>
              <a:rPr lang="en-US" spc="-10" dirty="0" smtClean="0">
                <a:solidFill>
                  <a:srgbClr val="FFFFFF"/>
                </a:solidFill>
                <a:latin typeface="Arial"/>
                <a:cs typeface="Arial"/>
              </a:rPr>
              <a:t>THERE IS $50 DISCOUNT FOR THOSE THAT REGISTER FOR ALL THREE DAYS</a:t>
            </a:r>
          </a:p>
          <a:p>
            <a:pPr marL="927100" lvl="1" indent="-457834">
              <a:lnSpc>
                <a:spcPct val="100000"/>
              </a:lnSpc>
              <a:buFont typeface="Wingdings"/>
              <a:buChar char=""/>
              <a:tabLst>
                <a:tab pos="926465" algn="l"/>
                <a:tab pos="927735" algn="l"/>
              </a:tabLst>
            </a:pPr>
            <a:r>
              <a:rPr lang="en-US" sz="1800" spc="-10" dirty="0" smtClean="0">
                <a:solidFill>
                  <a:srgbClr val="FFFFFF"/>
                </a:solidFill>
                <a:latin typeface="Arial"/>
                <a:cs typeface="Arial"/>
              </a:rPr>
              <a:t>DEADLINE TO APPLY IS MAY 31, 2020.  AFTER THAT DATE, BOOTH PRICES ARE SUBJECT TO CHANGE</a:t>
            </a:r>
            <a:endParaRPr sz="1800" dirty="0">
              <a:latin typeface="Arial"/>
              <a:cs typeface="Arial"/>
            </a:endParaRPr>
          </a:p>
        </p:txBody>
      </p:sp>
      <p:sp>
        <p:nvSpPr>
          <p:cNvPr id="8" name="object 8"/>
          <p:cNvSpPr/>
          <p:nvPr/>
        </p:nvSpPr>
        <p:spPr>
          <a:xfrm>
            <a:off x="2214372" y="3543658"/>
            <a:ext cx="7005828" cy="3233568"/>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13847" y="99186"/>
            <a:ext cx="706755" cy="1584325"/>
          </a:xfrm>
          <a:prstGeom prst="rect">
            <a:avLst/>
          </a:prstGeom>
        </p:spPr>
        <p:txBody>
          <a:bodyPr vert="vert" wrap="square" lIns="0" tIns="0" rIns="0" bIns="0" rtlCol="0">
            <a:spAutoFit/>
          </a:bodyPr>
          <a:lstStyle/>
          <a:p>
            <a:pPr marL="12700">
              <a:lnSpc>
                <a:spcPts val="5405"/>
              </a:lnSpc>
            </a:pPr>
            <a:r>
              <a:rPr sz="4800" dirty="0">
                <a:solidFill>
                  <a:srgbClr val="FFFF00"/>
                </a:solidFill>
                <a:latin typeface="Arial"/>
                <a:cs typeface="Arial"/>
              </a:rPr>
              <a:t>Event</a:t>
            </a:r>
            <a:endParaRPr sz="4800" dirty="0">
              <a:latin typeface="Arial"/>
              <a:cs typeface="Arial"/>
            </a:endParaRPr>
          </a:p>
        </p:txBody>
      </p:sp>
      <p:sp>
        <p:nvSpPr>
          <p:cNvPr id="3" name="object 3"/>
          <p:cNvSpPr txBox="1"/>
          <p:nvPr/>
        </p:nvSpPr>
        <p:spPr>
          <a:xfrm>
            <a:off x="10913847" y="1999310"/>
            <a:ext cx="706755" cy="1854200"/>
          </a:xfrm>
          <a:prstGeom prst="rect">
            <a:avLst/>
          </a:prstGeom>
        </p:spPr>
        <p:txBody>
          <a:bodyPr vert="vert" wrap="square" lIns="0" tIns="0" rIns="0" bIns="0" rtlCol="0">
            <a:spAutoFit/>
          </a:bodyPr>
          <a:lstStyle/>
          <a:p>
            <a:pPr marL="12700">
              <a:lnSpc>
                <a:spcPts val="5405"/>
              </a:lnSpc>
            </a:pPr>
            <a:r>
              <a:rPr sz="4800" dirty="0">
                <a:solidFill>
                  <a:srgbClr val="FFFF00"/>
                </a:solidFill>
                <a:latin typeface="Arial"/>
                <a:cs typeface="Arial"/>
              </a:rPr>
              <a:t>Lay</a:t>
            </a:r>
            <a:r>
              <a:rPr sz="4800" spc="-15" dirty="0">
                <a:solidFill>
                  <a:srgbClr val="FFFF00"/>
                </a:solidFill>
                <a:latin typeface="Arial"/>
                <a:cs typeface="Arial"/>
              </a:rPr>
              <a:t>o</a:t>
            </a:r>
            <a:r>
              <a:rPr sz="4800" dirty="0">
                <a:solidFill>
                  <a:srgbClr val="FFFF00"/>
                </a:solidFill>
                <a:latin typeface="Arial"/>
                <a:cs typeface="Arial"/>
              </a:rPr>
              <a:t>ut</a:t>
            </a:r>
            <a:endParaRPr sz="4800" dirty="0">
              <a:latin typeface="Arial"/>
              <a:cs typeface="Arial"/>
            </a:endParaRPr>
          </a:p>
        </p:txBody>
      </p:sp>
      <p:sp>
        <p:nvSpPr>
          <p:cNvPr id="4" name="object 4"/>
          <p:cNvSpPr/>
          <p:nvPr/>
        </p:nvSpPr>
        <p:spPr>
          <a:xfrm rot="5400000">
            <a:off x="1752601" y="381002"/>
            <a:ext cx="7010397" cy="6248400"/>
          </a:xfrm>
          <a:prstGeom prst="rect">
            <a:avLst/>
          </a:prstGeom>
          <a:blipFill>
            <a:blip r:embed="rId2" cstate="print"/>
            <a:stretch>
              <a:fillRect/>
            </a:stretch>
          </a:blipFill>
        </p:spPr>
        <p:txBody>
          <a:bodyPr wrap="square" lIns="0" tIns="0" rIns="0" bIns="0" rtlCol="0"/>
          <a:lstStyle/>
          <a:p>
            <a:endParaRPr dirty="0"/>
          </a:p>
        </p:txBody>
      </p:sp>
      <p:sp>
        <p:nvSpPr>
          <p:cNvPr id="5" name="TextBox 4"/>
          <p:cNvSpPr txBox="1"/>
          <p:nvPr/>
        </p:nvSpPr>
        <p:spPr>
          <a:xfrm>
            <a:off x="7086600" y="5334000"/>
            <a:ext cx="457200" cy="215444"/>
          </a:xfrm>
          <a:prstGeom prst="rect">
            <a:avLst/>
          </a:prstGeom>
          <a:solidFill>
            <a:schemeClr val="bg1">
              <a:lumMod val="65000"/>
            </a:schemeClr>
          </a:solidFill>
          <a:ln>
            <a:solidFill>
              <a:schemeClr val="bg1">
                <a:lumMod val="85000"/>
              </a:schemeClr>
            </a:solidFill>
          </a:ln>
        </p:spPr>
        <p:txBody>
          <a:bodyPr wrap="square" rtlCol="0">
            <a:spAutoFit/>
          </a:bodyPr>
          <a:lstStyle/>
          <a:p>
            <a:r>
              <a:rPr lang="en-US" sz="800" dirty="0" smtClean="0"/>
              <a:t>CORE</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13847" y="99186"/>
            <a:ext cx="706755" cy="3347720"/>
          </a:xfrm>
          <a:prstGeom prst="rect">
            <a:avLst/>
          </a:prstGeom>
        </p:spPr>
        <p:txBody>
          <a:bodyPr vert="vert" wrap="square" lIns="0" tIns="0" rIns="0" bIns="0" rtlCol="0">
            <a:spAutoFit/>
          </a:bodyPr>
          <a:lstStyle/>
          <a:p>
            <a:pPr marL="12700">
              <a:lnSpc>
                <a:spcPts val="5405"/>
              </a:lnSpc>
            </a:pPr>
            <a:r>
              <a:rPr sz="4800" spc="-5" dirty="0">
                <a:solidFill>
                  <a:srgbClr val="FFFF00"/>
                </a:solidFill>
                <a:latin typeface="Arial"/>
                <a:cs typeface="Arial"/>
              </a:rPr>
              <a:t>Course</a:t>
            </a:r>
            <a:r>
              <a:rPr sz="4800" spc="-45" dirty="0">
                <a:solidFill>
                  <a:srgbClr val="FFFF00"/>
                </a:solidFill>
                <a:latin typeface="Arial"/>
                <a:cs typeface="Arial"/>
              </a:rPr>
              <a:t> </a:t>
            </a:r>
            <a:r>
              <a:rPr sz="4800" spc="-5" dirty="0">
                <a:solidFill>
                  <a:srgbClr val="FFFF00"/>
                </a:solidFill>
                <a:latin typeface="Arial"/>
                <a:cs typeface="Arial"/>
              </a:rPr>
              <a:t>Map</a:t>
            </a:r>
            <a:endParaRPr sz="4800" dirty="0">
              <a:latin typeface="Arial"/>
              <a:cs typeface="Arial"/>
            </a:endParaRPr>
          </a:p>
        </p:txBody>
      </p:sp>
      <p:grpSp>
        <p:nvGrpSpPr>
          <p:cNvPr id="8" name="Group 7"/>
          <p:cNvGrpSpPr/>
          <p:nvPr/>
        </p:nvGrpSpPr>
        <p:grpSpPr>
          <a:xfrm>
            <a:off x="3445764" y="0"/>
            <a:ext cx="5300472" cy="6857998"/>
            <a:chOff x="3445764" y="0"/>
            <a:chExt cx="5300472" cy="6857998"/>
          </a:xfrm>
        </p:grpSpPr>
        <p:grpSp>
          <p:nvGrpSpPr>
            <p:cNvPr id="6" name="Group 5"/>
            <p:cNvGrpSpPr/>
            <p:nvPr/>
          </p:nvGrpSpPr>
          <p:grpSpPr>
            <a:xfrm>
              <a:off x="3445764" y="0"/>
              <a:ext cx="5300472" cy="6857998"/>
              <a:chOff x="3445764" y="0"/>
              <a:chExt cx="5300472" cy="6857998"/>
            </a:xfrm>
          </p:grpSpPr>
          <p:sp>
            <p:nvSpPr>
              <p:cNvPr id="3" name="object 3"/>
              <p:cNvSpPr/>
              <p:nvPr/>
            </p:nvSpPr>
            <p:spPr>
              <a:xfrm>
                <a:off x="3445764" y="0"/>
                <a:ext cx="5300472" cy="6857998"/>
              </a:xfrm>
              <a:prstGeom prst="rect">
                <a:avLst/>
              </a:prstGeom>
              <a:blipFill>
                <a:blip r:embed="rId2" cstate="print"/>
                <a:stretch>
                  <a:fillRect/>
                </a:stretch>
              </a:blipFill>
            </p:spPr>
            <p:txBody>
              <a:bodyPr wrap="square" lIns="0" tIns="0" rIns="0" bIns="0" rtlCol="0"/>
              <a:lstStyle/>
              <a:p>
                <a:endParaRPr dirty="0"/>
              </a:p>
            </p:txBody>
          </p:sp>
          <p:sp>
            <p:nvSpPr>
              <p:cNvPr id="5" name="TextBox 4"/>
              <p:cNvSpPr txBox="1"/>
              <p:nvPr/>
            </p:nvSpPr>
            <p:spPr>
              <a:xfrm>
                <a:off x="5257800" y="304800"/>
                <a:ext cx="3200400" cy="276999"/>
              </a:xfrm>
              <a:prstGeom prst="rect">
                <a:avLst/>
              </a:prstGeom>
              <a:solidFill>
                <a:schemeClr val="bg1"/>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COMMUNITY BICYCLE RIDE, RUN, WALK</a:t>
                </a:r>
                <a:endParaRPr lang="en-US" sz="1200" b="1" dirty="0">
                  <a:latin typeface="Arial" panose="020B0604020202020204" pitchFamily="34" charset="0"/>
                  <a:cs typeface="Arial" panose="020B0604020202020204" pitchFamily="34" charset="0"/>
                </a:endParaRPr>
              </a:p>
            </p:txBody>
          </p:sp>
        </p:grpSp>
        <p:sp>
          <p:nvSpPr>
            <p:cNvPr id="7" name="TextBox 6"/>
            <p:cNvSpPr txBox="1"/>
            <p:nvPr/>
          </p:nvSpPr>
          <p:spPr>
            <a:xfrm>
              <a:off x="3886200" y="990600"/>
              <a:ext cx="1143000" cy="276999"/>
            </a:xfrm>
            <a:prstGeom prst="rect">
              <a:avLst/>
            </a:prstGeom>
            <a:solidFill>
              <a:schemeClr val="bg1"/>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06/21/20</a:t>
              </a:r>
              <a:endParaRPr lang="en-US" sz="1200" b="1" dirty="0">
                <a:latin typeface="Arial" panose="020B0604020202020204" pitchFamily="34" charset="0"/>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11142777" cy="751488"/>
          </a:xfrm>
          <a:prstGeom prst="rect">
            <a:avLst/>
          </a:prstGeom>
        </p:spPr>
        <p:txBody>
          <a:bodyPr vert="horz" wrap="square" lIns="0" tIns="12700" rIns="0" bIns="0" rtlCol="0">
            <a:spAutoFit/>
          </a:bodyPr>
          <a:lstStyle/>
          <a:p>
            <a:pPr marL="12700">
              <a:lnSpc>
                <a:spcPct val="100000"/>
              </a:lnSpc>
              <a:spcBef>
                <a:spcPts val="100"/>
              </a:spcBef>
            </a:pPr>
            <a:r>
              <a:rPr lang="en-US" spc="-5" dirty="0" smtClean="0"/>
              <a:t>Attendance and Participation Projection</a:t>
            </a:r>
            <a:endParaRPr spc="-5" dirty="0"/>
          </a:p>
        </p:txBody>
      </p:sp>
      <p:sp>
        <p:nvSpPr>
          <p:cNvPr id="5" name="object 5"/>
          <p:cNvSpPr/>
          <p:nvPr/>
        </p:nvSpPr>
        <p:spPr>
          <a:xfrm>
            <a:off x="371856" y="978408"/>
            <a:ext cx="11448288" cy="280873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2680716"/>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371856" y="3773423"/>
            <a:ext cx="11448288" cy="1423415"/>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435863" y="3837432"/>
            <a:ext cx="11320272" cy="1295400"/>
          </a:xfrm>
          <a:prstGeom prst="rect">
            <a:avLst/>
          </a:prstGeom>
          <a:blipFill>
            <a:blip r:embed="rId7" cstate="print"/>
            <a:stretch>
              <a:fillRect/>
            </a:stretch>
          </a:blipFill>
        </p:spPr>
        <p:txBody>
          <a:bodyPr wrap="square" lIns="0" tIns="0" rIns="0" bIns="0" rtlCol="0"/>
          <a:lstStyle/>
          <a:p>
            <a:endParaRPr dirty="0"/>
          </a:p>
        </p:txBody>
      </p:sp>
      <p:sp>
        <p:nvSpPr>
          <p:cNvPr id="9" name="object 9"/>
          <p:cNvSpPr txBox="1"/>
          <p:nvPr/>
        </p:nvSpPr>
        <p:spPr>
          <a:xfrm>
            <a:off x="515822" y="1070228"/>
            <a:ext cx="11656367" cy="2598147"/>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lang="en-US" sz="2400" spc="-5" dirty="0" smtClean="0">
                <a:solidFill>
                  <a:srgbClr val="FFFF00"/>
                </a:solidFill>
                <a:latin typeface="Arial"/>
                <a:cs typeface="Arial"/>
              </a:rPr>
              <a:t>COMMUNITY BICYCLE RIDE, WALK, RUN</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lang="en-US" spc="-5" dirty="0" smtClean="0">
                <a:solidFill>
                  <a:srgbClr val="FFFFFF"/>
                </a:solidFill>
                <a:latin typeface="Arial"/>
                <a:cs typeface="Arial"/>
              </a:rPr>
              <a:t>500 Participants</a:t>
            </a:r>
            <a:endParaRPr lang="en-US" dirty="0">
              <a:latin typeface="Arial"/>
              <a:cs typeface="Arial"/>
            </a:endParaRPr>
          </a:p>
          <a:p>
            <a:pPr marL="469900" indent="-457834">
              <a:spcBef>
                <a:spcPts val="10"/>
              </a:spcBef>
              <a:buFont typeface="Wingdings"/>
              <a:buChar char=""/>
              <a:tabLst>
                <a:tab pos="926465" algn="l"/>
                <a:tab pos="927735" algn="l"/>
              </a:tabLst>
            </a:pPr>
            <a:r>
              <a:rPr lang="en-US" sz="2400" spc="-5" dirty="0">
                <a:solidFill>
                  <a:srgbClr val="FFFF00"/>
                </a:solidFill>
                <a:latin typeface="Arial"/>
                <a:cs typeface="Arial"/>
              </a:rPr>
              <a:t>COMMUNITY BICYCLE RIDE, WALK, </a:t>
            </a:r>
            <a:r>
              <a:rPr lang="en-US" sz="2400" spc="-5" dirty="0" smtClean="0">
                <a:solidFill>
                  <a:srgbClr val="FFFF00"/>
                </a:solidFill>
                <a:latin typeface="Arial"/>
                <a:cs typeface="Arial"/>
              </a:rPr>
              <a:t>RUN STREET SPECTATORS</a:t>
            </a:r>
            <a:endParaRPr lang="en-US" sz="2400" spc="-5" dirty="0">
              <a:solidFill>
                <a:srgbClr val="FFFF00"/>
              </a:solidFill>
              <a:latin typeface="Arial"/>
              <a:cs typeface="Arial"/>
            </a:endParaRPr>
          </a:p>
          <a:p>
            <a:pPr marL="927100" lvl="1" indent="-457834">
              <a:lnSpc>
                <a:spcPct val="100000"/>
              </a:lnSpc>
              <a:spcBef>
                <a:spcPts val="15"/>
              </a:spcBef>
              <a:buFont typeface="Wingdings"/>
              <a:buChar char=""/>
              <a:tabLst>
                <a:tab pos="926465" algn="l"/>
                <a:tab pos="927735" algn="l"/>
              </a:tabLst>
            </a:pPr>
            <a:r>
              <a:rPr lang="en-US" spc="-5" dirty="0" smtClean="0">
                <a:solidFill>
                  <a:srgbClr val="FFFFFF"/>
                </a:solidFill>
                <a:latin typeface="Arial"/>
                <a:cs typeface="Arial"/>
              </a:rPr>
              <a:t>50,000+ People</a:t>
            </a:r>
          </a:p>
          <a:p>
            <a:pPr marL="469900" lvl="0" indent="-457834">
              <a:spcBef>
                <a:spcPts val="10"/>
              </a:spcBef>
              <a:buFont typeface="Wingdings"/>
              <a:buChar char=""/>
              <a:tabLst>
                <a:tab pos="926465" algn="l"/>
                <a:tab pos="927735" algn="l"/>
              </a:tabLst>
            </a:pPr>
            <a:r>
              <a:rPr lang="en-US" sz="2400" spc="-5" dirty="0" smtClean="0">
                <a:solidFill>
                  <a:srgbClr val="FFFF00"/>
                </a:solidFill>
                <a:latin typeface="Arial"/>
                <a:cs typeface="Arial"/>
              </a:rPr>
              <a:t>LEIMERT PARK FESTIVAL ATTENDANCE</a:t>
            </a:r>
          </a:p>
          <a:p>
            <a:pPr marL="927100" lvl="1" indent="-457834">
              <a:spcBef>
                <a:spcPts val="15"/>
              </a:spcBef>
              <a:buFont typeface="Wingdings"/>
              <a:buChar char=""/>
              <a:tabLst>
                <a:tab pos="926465" algn="l"/>
                <a:tab pos="927735" algn="l"/>
              </a:tabLst>
            </a:pPr>
            <a:r>
              <a:rPr lang="en-US" spc="-5" dirty="0" smtClean="0">
                <a:solidFill>
                  <a:srgbClr val="FFFFFF"/>
                </a:solidFill>
                <a:latin typeface="Arial"/>
                <a:cs typeface="Arial"/>
              </a:rPr>
              <a:t>800+ Persons daily</a:t>
            </a:r>
            <a:endParaRPr lang="en-US" spc="-5" dirty="0">
              <a:solidFill>
                <a:srgbClr val="FFFFFF"/>
              </a:solidFill>
              <a:latin typeface="Arial"/>
              <a:cs typeface="Arial"/>
            </a:endParaRPr>
          </a:p>
          <a:p>
            <a:pPr marL="927100" lvl="1" indent="-457834">
              <a:spcBef>
                <a:spcPts val="10"/>
              </a:spcBef>
              <a:buFont typeface="Wingdings"/>
              <a:buChar char=""/>
              <a:tabLst>
                <a:tab pos="926465" algn="l"/>
                <a:tab pos="927735" algn="l"/>
              </a:tabLst>
            </a:pPr>
            <a:endParaRPr lang="en-US" sz="2400" spc="-5" dirty="0">
              <a:solidFill>
                <a:srgbClr val="FFFF00"/>
              </a:solidFill>
              <a:latin typeface="Arial"/>
              <a:cs typeface="Arial"/>
            </a:endParaRPr>
          </a:p>
          <a:p>
            <a:pPr marL="927100" lvl="1" indent="-457834">
              <a:lnSpc>
                <a:spcPct val="100000"/>
              </a:lnSpc>
              <a:spcBef>
                <a:spcPts val="15"/>
              </a:spcBef>
              <a:buFont typeface="Wingdings"/>
              <a:buChar char=""/>
              <a:tabLst>
                <a:tab pos="926465" algn="l"/>
                <a:tab pos="927735" algn="l"/>
              </a:tabLst>
            </a:pPr>
            <a:endParaRPr lang="en-US" spc="-5" dirty="0" smtClean="0">
              <a:solidFill>
                <a:srgbClr val="FFFFFF"/>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7211695" cy="756920"/>
          </a:xfrm>
          <a:prstGeom prst="rect">
            <a:avLst/>
          </a:prstGeom>
        </p:spPr>
        <p:txBody>
          <a:bodyPr vert="horz" wrap="square" lIns="0" tIns="12700" rIns="0" bIns="0" rtlCol="0">
            <a:spAutoFit/>
          </a:bodyPr>
          <a:lstStyle/>
          <a:p>
            <a:pPr marL="12700">
              <a:lnSpc>
                <a:spcPct val="100000"/>
              </a:lnSpc>
              <a:spcBef>
                <a:spcPts val="100"/>
              </a:spcBef>
            </a:pPr>
            <a:r>
              <a:rPr spc="-5" dirty="0"/>
              <a:t>Sponsorship</a:t>
            </a:r>
            <a:r>
              <a:rPr spc="25" dirty="0"/>
              <a:t> </a:t>
            </a:r>
            <a:r>
              <a:rPr spc="-5" dirty="0"/>
              <a:t>Opportunities</a:t>
            </a:r>
          </a:p>
        </p:txBody>
      </p:sp>
      <p:sp>
        <p:nvSpPr>
          <p:cNvPr id="5" name="object 5"/>
          <p:cNvSpPr/>
          <p:nvPr/>
        </p:nvSpPr>
        <p:spPr>
          <a:xfrm>
            <a:off x="371856" y="978408"/>
            <a:ext cx="11448288" cy="280873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2680716"/>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371856" y="3773423"/>
            <a:ext cx="11448288" cy="1423415"/>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435863" y="3837432"/>
            <a:ext cx="11320272" cy="1295400"/>
          </a:xfrm>
          <a:prstGeom prst="rect">
            <a:avLst/>
          </a:prstGeom>
          <a:blipFill>
            <a:blip r:embed="rId7" cstate="print"/>
            <a:stretch>
              <a:fillRect/>
            </a:stretch>
          </a:blipFill>
        </p:spPr>
        <p:txBody>
          <a:bodyPr wrap="square" lIns="0" tIns="0" rIns="0" bIns="0" rtlCol="0"/>
          <a:lstStyle/>
          <a:p>
            <a:endParaRPr dirty="0"/>
          </a:p>
        </p:txBody>
      </p:sp>
      <p:sp>
        <p:nvSpPr>
          <p:cNvPr id="9" name="object 9"/>
          <p:cNvSpPr txBox="1"/>
          <p:nvPr/>
        </p:nvSpPr>
        <p:spPr>
          <a:xfrm>
            <a:off x="515823" y="1070228"/>
            <a:ext cx="7095490" cy="3736340"/>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5" dirty="0">
                <a:solidFill>
                  <a:srgbClr val="FFFF00"/>
                </a:solidFill>
                <a:latin typeface="Arial"/>
                <a:cs typeface="Arial"/>
              </a:rPr>
              <a:t>VENDING SPONSOR </a:t>
            </a:r>
            <a:r>
              <a:rPr sz="2400" dirty="0">
                <a:solidFill>
                  <a:srgbClr val="FFFF00"/>
                </a:solidFill>
                <a:latin typeface="Arial"/>
                <a:cs typeface="Arial"/>
              </a:rPr>
              <a:t>-</a:t>
            </a:r>
            <a:r>
              <a:rPr sz="2400" spc="20" dirty="0">
                <a:solidFill>
                  <a:srgbClr val="FFFF00"/>
                </a:solidFill>
                <a:latin typeface="Arial"/>
                <a:cs typeface="Arial"/>
              </a:rPr>
              <a:t> </a:t>
            </a:r>
            <a:r>
              <a:rPr sz="2400" spc="-5" dirty="0">
                <a:solidFill>
                  <a:srgbClr val="FFFF00"/>
                </a:solidFill>
                <a:latin typeface="Arial"/>
                <a:cs typeface="Arial"/>
              </a:rPr>
              <a:t>$1,000</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sz="1800" spc="-5" dirty="0">
                <a:solidFill>
                  <a:srgbClr val="FFFFFF"/>
                </a:solidFill>
                <a:latin typeface="Arial"/>
                <a:cs typeface="Arial"/>
              </a:rPr>
              <a:t>Co-Sponsor </a:t>
            </a:r>
            <a:r>
              <a:rPr sz="1800" dirty="0">
                <a:solidFill>
                  <a:srgbClr val="FFFFFF"/>
                </a:solidFill>
                <a:latin typeface="Arial"/>
                <a:cs typeface="Arial"/>
              </a:rPr>
              <a:t>of </a:t>
            </a:r>
            <a:r>
              <a:rPr sz="1800" spc="-5" dirty="0">
                <a:solidFill>
                  <a:srgbClr val="FFFFFF"/>
                </a:solidFill>
                <a:latin typeface="Arial"/>
                <a:cs typeface="Arial"/>
              </a:rPr>
              <a:t>Professional</a:t>
            </a:r>
            <a:r>
              <a:rPr sz="1800" spc="30" dirty="0">
                <a:solidFill>
                  <a:srgbClr val="FFFFFF"/>
                </a:solidFill>
                <a:latin typeface="Arial"/>
                <a:cs typeface="Arial"/>
              </a:rPr>
              <a:t> </a:t>
            </a:r>
            <a:r>
              <a:rPr sz="1800" spc="-5" dirty="0">
                <a:solidFill>
                  <a:srgbClr val="FFFFFF"/>
                </a:solidFill>
                <a:latin typeface="Arial"/>
                <a:cs typeface="Arial"/>
              </a:rPr>
              <a:t>Ride</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Pre- and Post-Event Media</a:t>
            </a:r>
            <a:r>
              <a:rPr sz="1800" spc="35" dirty="0">
                <a:solidFill>
                  <a:srgbClr val="FFFFFF"/>
                </a:solidFill>
                <a:latin typeface="Arial"/>
                <a:cs typeface="Arial"/>
              </a:rPr>
              <a:t> </a:t>
            </a:r>
            <a:r>
              <a:rPr sz="1800" spc="-5" dirty="0">
                <a:solidFill>
                  <a:srgbClr val="FFFFFF"/>
                </a:solidFill>
                <a:latin typeface="Arial"/>
                <a:cs typeface="Arial"/>
              </a:rPr>
              <a:t>Recognition</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Pre-Event Banner Promotion</a:t>
            </a:r>
            <a:r>
              <a:rPr sz="1800" spc="20" dirty="0">
                <a:solidFill>
                  <a:srgbClr val="FFFFFF"/>
                </a:solidFill>
                <a:latin typeface="Arial"/>
                <a:cs typeface="Arial"/>
              </a:rPr>
              <a:t> </a:t>
            </a:r>
            <a:r>
              <a:rPr sz="1800" spc="-5" dirty="0">
                <a:solidFill>
                  <a:srgbClr val="FFFFFF"/>
                </a:solidFill>
                <a:latin typeface="Arial"/>
                <a:cs typeface="Arial"/>
              </a:rPr>
              <a:t>Recognition</a:t>
            </a:r>
            <a:endParaRPr sz="1800" dirty="0">
              <a:latin typeface="Arial"/>
              <a:cs typeface="Arial"/>
            </a:endParaRPr>
          </a:p>
          <a:p>
            <a:pPr marL="927100" lvl="1" indent="-457834">
              <a:lnSpc>
                <a:spcPct val="100000"/>
              </a:lnSpc>
              <a:buFont typeface="Wingdings"/>
              <a:buChar char=""/>
              <a:tabLst>
                <a:tab pos="926465" algn="l"/>
                <a:tab pos="927735" algn="l"/>
              </a:tabLst>
            </a:pPr>
            <a:r>
              <a:rPr sz="1800" spc="-15" dirty="0">
                <a:solidFill>
                  <a:srgbClr val="FFFFFF"/>
                </a:solidFill>
                <a:latin typeface="Arial"/>
                <a:cs typeface="Arial"/>
              </a:rPr>
              <a:t>START/FINISH </a:t>
            </a:r>
            <a:r>
              <a:rPr sz="1800" spc="-10" dirty="0">
                <a:solidFill>
                  <a:srgbClr val="FFFFFF"/>
                </a:solidFill>
                <a:latin typeface="Arial"/>
                <a:cs typeface="Arial"/>
              </a:rPr>
              <a:t>Banner Logo</a:t>
            </a:r>
            <a:r>
              <a:rPr sz="1800" spc="-15" dirty="0">
                <a:solidFill>
                  <a:srgbClr val="FFFFFF"/>
                </a:solidFill>
                <a:latin typeface="Arial"/>
                <a:cs typeface="Arial"/>
              </a:rPr>
              <a:t> </a:t>
            </a:r>
            <a:r>
              <a:rPr sz="1800" spc="-5" dirty="0">
                <a:solidFill>
                  <a:srgbClr val="FFFFFF"/>
                </a:solidFill>
                <a:latin typeface="Arial"/>
                <a:cs typeface="Arial"/>
              </a:rPr>
              <a:t>Recognition</a:t>
            </a:r>
            <a:endParaRPr sz="1800" dirty="0">
              <a:latin typeface="Arial"/>
              <a:cs typeface="Arial"/>
            </a:endParaRPr>
          </a:p>
          <a:p>
            <a:pPr marL="927100" lvl="1" indent="-457834">
              <a:lnSpc>
                <a:spcPct val="100000"/>
              </a:lnSpc>
              <a:spcBef>
                <a:spcPts val="5"/>
              </a:spcBef>
              <a:buFont typeface="Wingdings"/>
              <a:buChar char=""/>
              <a:tabLst>
                <a:tab pos="926465" algn="l"/>
                <a:tab pos="927735" algn="l"/>
              </a:tabLst>
            </a:pPr>
            <a:r>
              <a:rPr sz="1800" spc="-10" dirty="0">
                <a:solidFill>
                  <a:srgbClr val="FFFFFF"/>
                </a:solidFill>
                <a:latin typeface="Arial"/>
                <a:cs typeface="Arial"/>
              </a:rPr>
              <a:t>Website </a:t>
            </a:r>
            <a:r>
              <a:rPr sz="1800" spc="-5" dirty="0">
                <a:solidFill>
                  <a:srgbClr val="FFFFFF"/>
                </a:solidFill>
                <a:latin typeface="Arial"/>
                <a:cs typeface="Arial"/>
              </a:rPr>
              <a:t>banner link </a:t>
            </a:r>
            <a:r>
              <a:rPr sz="1800" dirty="0">
                <a:solidFill>
                  <a:srgbClr val="FFFFFF"/>
                </a:solidFill>
                <a:latin typeface="Arial"/>
                <a:cs typeface="Arial"/>
              </a:rPr>
              <a:t>- </a:t>
            </a:r>
            <a:r>
              <a:rPr sz="1800" spc="-10" dirty="0">
                <a:solidFill>
                  <a:srgbClr val="FFFFFF"/>
                </a:solidFill>
                <a:latin typeface="Arial"/>
                <a:cs typeface="Arial"/>
              </a:rPr>
              <a:t>1x8</a:t>
            </a:r>
            <a:r>
              <a:rPr sz="1800" spc="45" dirty="0">
                <a:solidFill>
                  <a:srgbClr val="FFFFFF"/>
                </a:solidFill>
                <a:latin typeface="Arial"/>
                <a:cs typeface="Arial"/>
              </a:rPr>
              <a:t> </a:t>
            </a:r>
            <a:r>
              <a:rPr sz="1800" spc="-5" dirty="0">
                <a:solidFill>
                  <a:srgbClr val="FFFFFF"/>
                </a:solidFill>
                <a:latin typeface="Arial"/>
                <a:cs typeface="Arial"/>
              </a:rPr>
              <a:t>rotating</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Logo on print</a:t>
            </a:r>
            <a:r>
              <a:rPr sz="1800" spc="15" dirty="0">
                <a:solidFill>
                  <a:srgbClr val="FFFFFF"/>
                </a:solidFill>
                <a:latin typeface="Arial"/>
                <a:cs typeface="Arial"/>
              </a:rPr>
              <a:t> </a:t>
            </a:r>
            <a:r>
              <a:rPr sz="1800" spc="-5" dirty="0">
                <a:solidFill>
                  <a:srgbClr val="FFFFFF"/>
                </a:solidFill>
                <a:latin typeface="Arial"/>
                <a:cs typeface="Arial"/>
              </a:rPr>
              <a:t>advertisements</a:t>
            </a:r>
            <a:endParaRPr sz="1800" dirty="0">
              <a:latin typeface="Arial"/>
              <a:cs typeface="Arial"/>
            </a:endParaRPr>
          </a:p>
          <a:p>
            <a:pPr marL="927100" lvl="1" indent="-457834">
              <a:lnSpc>
                <a:spcPct val="100000"/>
              </a:lnSpc>
              <a:buFont typeface="Wingdings"/>
              <a:buChar char=""/>
              <a:tabLst>
                <a:tab pos="926465" algn="l"/>
                <a:tab pos="927735" algn="l"/>
              </a:tabLst>
            </a:pPr>
            <a:r>
              <a:rPr sz="1800" dirty="0">
                <a:solidFill>
                  <a:srgbClr val="FFFFFF"/>
                </a:solidFill>
                <a:latin typeface="Arial"/>
                <a:cs typeface="Arial"/>
              </a:rPr>
              <a:t>Onsite </a:t>
            </a:r>
            <a:r>
              <a:rPr sz="1800" spc="-5" dirty="0">
                <a:solidFill>
                  <a:srgbClr val="FFFFFF"/>
                </a:solidFill>
                <a:latin typeface="Arial"/>
                <a:cs typeface="Arial"/>
              </a:rPr>
              <a:t>Demo Space</a:t>
            </a:r>
            <a:r>
              <a:rPr sz="1800" spc="-110" dirty="0">
                <a:solidFill>
                  <a:srgbClr val="FFFFFF"/>
                </a:solidFill>
                <a:latin typeface="Arial"/>
                <a:cs typeface="Arial"/>
              </a:rPr>
              <a:t> </a:t>
            </a:r>
            <a:r>
              <a:rPr sz="1800" spc="-5" dirty="0">
                <a:solidFill>
                  <a:srgbClr val="FFFFFF"/>
                </a:solidFill>
                <a:latin typeface="Arial"/>
                <a:cs typeface="Arial"/>
              </a:rPr>
              <a:t>Access</a:t>
            </a:r>
            <a:endParaRPr sz="1800" dirty="0">
              <a:latin typeface="Arial"/>
              <a:cs typeface="Arial"/>
            </a:endParaRPr>
          </a:p>
          <a:p>
            <a:pPr lvl="1">
              <a:lnSpc>
                <a:spcPct val="100000"/>
              </a:lnSpc>
              <a:buClr>
                <a:srgbClr val="FFFFFF"/>
              </a:buClr>
              <a:buFont typeface="Wingdings"/>
              <a:buChar char=""/>
            </a:pPr>
            <a:endParaRPr sz="2000" dirty="0">
              <a:latin typeface="Arial"/>
              <a:cs typeface="Arial"/>
            </a:endParaRPr>
          </a:p>
          <a:p>
            <a:pPr marL="469900" indent="-457200">
              <a:lnSpc>
                <a:spcPct val="100000"/>
              </a:lnSpc>
              <a:spcBef>
                <a:spcPts val="1689"/>
              </a:spcBef>
              <a:buFont typeface="Wingdings"/>
              <a:buChar char=""/>
              <a:tabLst>
                <a:tab pos="469265" algn="l"/>
                <a:tab pos="469900" algn="l"/>
              </a:tabLst>
            </a:pPr>
            <a:r>
              <a:rPr sz="2400" spc="-5" dirty="0">
                <a:solidFill>
                  <a:srgbClr val="FFFF00"/>
                </a:solidFill>
                <a:latin typeface="Arial"/>
                <a:cs typeface="Arial"/>
              </a:rPr>
              <a:t>BRONZE SPONSOR </a:t>
            </a:r>
            <a:r>
              <a:rPr sz="2400" dirty="0">
                <a:solidFill>
                  <a:srgbClr val="FFFF00"/>
                </a:solidFill>
                <a:latin typeface="Arial"/>
                <a:cs typeface="Arial"/>
              </a:rPr>
              <a:t>-</a:t>
            </a:r>
            <a:r>
              <a:rPr sz="2400" spc="10" dirty="0">
                <a:solidFill>
                  <a:srgbClr val="FFFF00"/>
                </a:solidFill>
                <a:latin typeface="Arial"/>
                <a:cs typeface="Arial"/>
              </a:rPr>
              <a:t> </a:t>
            </a:r>
            <a:r>
              <a:rPr sz="2400" spc="-5" dirty="0">
                <a:solidFill>
                  <a:srgbClr val="FFFF00"/>
                </a:solidFill>
                <a:latin typeface="Arial"/>
                <a:cs typeface="Arial"/>
              </a:rPr>
              <a:t>$2,500</a:t>
            </a:r>
            <a:endParaRPr sz="2400" dirty="0">
              <a:latin typeface="Arial"/>
              <a:cs typeface="Arial"/>
            </a:endParaRPr>
          </a:p>
          <a:p>
            <a:pPr marL="927100" lvl="1" indent="-457834">
              <a:lnSpc>
                <a:spcPct val="100000"/>
              </a:lnSpc>
              <a:spcBef>
                <a:spcPts val="15"/>
              </a:spcBef>
              <a:buFont typeface="Wingdings"/>
              <a:buChar char=""/>
              <a:tabLst>
                <a:tab pos="926465" algn="l"/>
                <a:tab pos="927735" algn="l"/>
              </a:tabLst>
            </a:pPr>
            <a:r>
              <a:rPr sz="1800" spc="-5" dirty="0">
                <a:solidFill>
                  <a:srgbClr val="FFFFFF"/>
                </a:solidFill>
                <a:latin typeface="Arial"/>
                <a:cs typeface="Arial"/>
              </a:rPr>
              <a:t>Same </a:t>
            </a:r>
            <a:r>
              <a:rPr sz="1800" spc="-10" dirty="0">
                <a:solidFill>
                  <a:srgbClr val="FFFFFF"/>
                </a:solidFill>
                <a:latin typeface="Arial"/>
                <a:cs typeface="Arial"/>
              </a:rPr>
              <a:t>as </a:t>
            </a:r>
            <a:r>
              <a:rPr sz="1800" dirty="0">
                <a:solidFill>
                  <a:srgbClr val="FFFFFF"/>
                </a:solidFill>
                <a:latin typeface="Arial"/>
                <a:cs typeface="Arial"/>
              </a:rPr>
              <a:t>VENDING SPONSOR</a:t>
            </a:r>
            <a:r>
              <a:rPr sz="1800" spc="5" dirty="0">
                <a:solidFill>
                  <a:srgbClr val="FFFFFF"/>
                </a:solidFill>
                <a:latin typeface="Arial"/>
                <a:cs typeface="Arial"/>
              </a:rPr>
              <a:t> </a:t>
            </a:r>
            <a:r>
              <a:rPr sz="1800" dirty="0">
                <a:solidFill>
                  <a:srgbClr val="FFFFFF"/>
                </a:solidFill>
                <a:latin typeface="Arial"/>
                <a:cs typeface="Arial"/>
              </a:rPr>
              <a:t>+</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Up </a:t>
            </a:r>
            <a:r>
              <a:rPr sz="1800" dirty="0">
                <a:solidFill>
                  <a:srgbClr val="FFFFFF"/>
                </a:solidFill>
                <a:latin typeface="Arial"/>
                <a:cs typeface="Arial"/>
              </a:rPr>
              <a:t>to </a:t>
            </a:r>
            <a:r>
              <a:rPr sz="1800" spc="-5" dirty="0">
                <a:solidFill>
                  <a:srgbClr val="FFFFFF"/>
                </a:solidFill>
                <a:latin typeface="Arial"/>
                <a:cs typeface="Arial"/>
              </a:rPr>
              <a:t>(3) Course Banners posted, provided by </a:t>
            </a:r>
            <a:r>
              <a:rPr sz="1800" spc="-10" dirty="0">
                <a:solidFill>
                  <a:srgbClr val="FFFFFF"/>
                </a:solidFill>
                <a:latin typeface="Arial"/>
                <a:cs typeface="Arial"/>
              </a:rPr>
              <a:t>your</a:t>
            </a:r>
            <a:r>
              <a:rPr sz="1800" spc="85" dirty="0">
                <a:solidFill>
                  <a:srgbClr val="FFFFFF"/>
                </a:solidFill>
                <a:latin typeface="Arial"/>
                <a:cs typeface="Arial"/>
              </a:rPr>
              <a:t> </a:t>
            </a:r>
            <a:r>
              <a:rPr sz="1800" spc="-5" dirty="0">
                <a:solidFill>
                  <a:srgbClr val="FFFFFF"/>
                </a:solidFill>
                <a:latin typeface="Arial"/>
                <a:cs typeface="Arial"/>
              </a:rPr>
              <a:t>company</a:t>
            </a:r>
            <a:endParaRPr sz="1800" dirty="0">
              <a:latin typeface="Arial"/>
              <a:cs typeface="Arial"/>
            </a:endParaRPr>
          </a:p>
        </p:txBody>
      </p:sp>
    </p:spTree>
    <p:extLst>
      <p:ext uri="{BB962C8B-B14F-4D97-AF65-F5344CB8AC3E}">
        <p14:creationId xmlns:p14="http://schemas.microsoft.com/office/powerpoint/2010/main" val="121692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7211695" cy="756920"/>
          </a:xfrm>
          <a:prstGeom prst="rect">
            <a:avLst/>
          </a:prstGeom>
        </p:spPr>
        <p:txBody>
          <a:bodyPr vert="horz" wrap="square" lIns="0" tIns="12700" rIns="0" bIns="0" rtlCol="0">
            <a:spAutoFit/>
          </a:bodyPr>
          <a:lstStyle/>
          <a:p>
            <a:pPr marL="12700">
              <a:lnSpc>
                <a:spcPct val="100000"/>
              </a:lnSpc>
              <a:spcBef>
                <a:spcPts val="100"/>
              </a:spcBef>
            </a:pPr>
            <a:r>
              <a:rPr spc="-5" dirty="0"/>
              <a:t>Sponsorship</a:t>
            </a:r>
            <a:r>
              <a:rPr spc="25" dirty="0"/>
              <a:t> </a:t>
            </a:r>
            <a:r>
              <a:rPr spc="-5" dirty="0"/>
              <a:t>Opportunities</a:t>
            </a:r>
          </a:p>
        </p:txBody>
      </p:sp>
      <p:sp>
        <p:nvSpPr>
          <p:cNvPr id="5" name="object 5"/>
          <p:cNvSpPr/>
          <p:nvPr/>
        </p:nvSpPr>
        <p:spPr>
          <a:xfrm>
            <a:off x="371856" y="978408"/>
            <a:ext cx="11448288" cy="197815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1850136"/>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3" y="1070228"/>
            <a:ext cx="8213725" cy="149034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35" dirty="0">
                <a:solidFill>
                  <a:srgbClr val="FFFF00"/>
                </a:solidFill>
                <a:latin typeface="Arial"/>
                <a:cs typeface="Arial"/>
              </a:rPr>
              <a:t>SILVER </a:t>
            </a:r>
            <a:r>
              <a:rPr sz="2400" spc="-5" dirty="0">
                <a:solidFill>
                  <a:srgbClr val="FFFF00"/>
                </a:solidFill>
                <a:latin typeface="Arial"/>
                <a:cs typeface="Arial"/>
              </a:rPr>
              <a:t>SPONSOR </a:t>
            </a:r>
            <a:r>
              <a:rPr sz="2400" dirty="0">
                <a:solidFill>
                  <a:srgbClr val="FFFF00"/>
                </a:solidFill>
                <a:latin typeface="Arial"/>
                <a:cs typeface="Arial"/>
              </a:rPr>
              <a:t>-</a:t>
            </a:r>
            <a:r>
              <a:rPr sz="2400" spc="45" dirty="0">
                <a:solidFill>
                  <a:srgbClr val="FFFF00"/>
                </a:solidFill>
                <a:latin typeface="Arial"/>
                <a:cs typeface="Arial"/>
              </a:rPr>
              <a:t> </a:t>
            </a:r>
            <a:r>
              <a:rPr sz="2400" spc="-5" dirty="0" smtClean="0">
                <a:solidFill>
                  <a:srgbClr val="FFFF00"/>
                </a:solidFill>
                <a:latin typeface="Arial"/>
                <a:cs typeface="Arial"/>
              </a:rPr>
              <a:t>$</a:t>
            </a:r>
            <a:r>
              <a:rPr lang="en-US" sz="2400" spc="-5" dirty="0" smtClean="0">
                <a:solidFill>
                  <a:srgbClr val="FFFF00"/>
                </a:solidFill>
                <a:latin typeface="Arial"/>
                <a:cs typeface="Arial"/>
              </a:rPr>
              <a:t>2</a:t>
            </a:r>
            <a:r>
              <a:rPr sz="2400" spc="-5" dirty="0" smtClean="0">
                <a:solidFill>
                  <a:srgbClr val="FFFF00"/>
                </a:solidFill>
                <a:latin typeface="Arial"/>
                <a:cs typeface="Arial"/>
              </a:rPr>
              <a:t>,000</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sz="1800" spc="-5" dirty="0">
                <a:solidFill>
                  <a:srgbClr val="FFFFFF"/>
                </a:solidFill>
                <a:latin typeface="Arial"/>
                <a:cs typeface="Arial"/>
              </a:rPr>
              <a:t>Same </a:t>
            </a:r>
            <a:r>
              <a:rPr sz="1800" spc="-10" dirty="0">
                <a:solidFill>
                  <a:srgbClr val="FFFFFF"/>
                </a:solidFill>
                <a:latin typeface="Arial"/>
                <a:cs typeface="Arial"/>
              </a:rPr>
              <a:t>as </a:t>
            </a:r>
            <a:r>
              <a:rPr sz="1800" dirty="0">
                <a:solidFill>
                  <a:srgbClr val="FFFFFF"/>
                </a:solidFill>
                <a:latin typeface="Arial"/>
                <a:cs typeface="Arial"/>
              </a:rPr>
              <a:t>VENDING SPONSOR</a:t>
            </a:r>
            <a:r>
              <a:rPr sz="1800" spc="10" dirty="0">
                <a:solidFill>
                  <a:srgbClr val="FFFFFF"/>
                </a:solidFill>
                <a:latin typeface="Arial"/>
                <a:cs typeface="Arial"/>
              </a:rPr>
              <a:t> </a:t>
            </a:r>
            <a:r>
              <a:rPr sz="1800" dirty="0">
                <a:solidFill>
                  <a:srgbClr val="FFFFFF"/>
                </a:solidFill>
                <a:latin typeface="Arial"/>
                <a:cs typeface="Arial"/>
              </a:rPr>
              <a:t>+</a:t>
            </a:r>
            <a:endParaRPr sz="1800" dirty="0">
              <a:latin typeface="Arial"/>
              <a:cs typeface="Arial"/>
            </a:endParaRPr>
          </a:p>
          <a:p>
            <a:pPr marL="927100" lvl="1" indent="-457834">
              <a:lnSpc>
                <a:spcPct val="100000"/>
              </a:lnSpc>
              <a:buFont typeface="Wingdings"/>
              <a:buChar char=""/>
              <a:tabLst>
                <a:tab pos="926465" algn="l"/>
                <a:tab pos="927735" algn="l"/>
              </a:tabLst>
            </a:pPr>
            <a:r>
              <a:rPr sz="1800" spc="-10" dirty="0">
                <a:solidFill>
                  <a:srgbClr val="FFFFFF"/>
                </a:solidFill>
                <a:latin typeface="Arial"/>
                <a:cs typeface="Arial"/>
              </a:rPr>
              <a:t>Website </a:t>
            </a:r>
            <a:r>
              <a:rPr sz="1800" spc="-5" dirty="0">
                <a:solidFill>
                  <a:srgbClr val="FFFFFF"/>
                </a:solidFill>
                <a:latin typeface="Arial"/>
                <a:cs typeface="Arial"/>
              </a:rPr>
              <a:t>Feature </a:t>
            </a:r>
            <a:r>
              <a:rPr sz="1800" spc="-10" dirty="0">
                <a:solidFill>
                  <a:srgbClr val="FFFFFF"/>
                </a:solidFill>
                <a:latin typeface="Arial"/>
                <a:cs typeface="Arial"/>
              </a:rPr>
              <a:t>1x1 </a:t>
            </a:r>
            <a:r>
              <a:rPr sz="1800" spc="-5" dirty="0">
                <a:solidFill>
                  <a:srgbClr val="FFFFFF"/>
                </a:solidFill>
                <a:latin typeface="Arial"/>
                <a:cs typeface="Arial"/>
              </a:rPr>
              <a:t>column Ad</a:t>
            </a:r>
            <a:r>
              <a:rPr sz="1800" spc="-70" dirty="0">
                <a:solidFill>
                  <a:srgbClr val="FFFFFF"/>
                </a:solidFill>
                <a:latin typeface="Arial"/>
                <a:cs typeface="Arial"/>
              </a:rPr>
              <a:t> </a:t>
            </a:r>
            <a:r>
              <a:rPr sz="1800" spc="-5" dirty="0">
                <a:solidFill>
                  <a:srgbClr val="FFFFFF"/>
                </a:solidFill>
                <a:latin typeface="Arial"/>
                <a:cs typeface="Arial"/>
              </a:rPr>
              <a:t>Link</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Up </a:t>
            </a:r>
            <a:r>
              <a:rPr sz="1800" dirty="0">
                <a:solidFill>
                  <a:srgbClr val="FFFFFF"/>
                </a:solidFill>
                <a:latin typeface="Arial"/>
                <a:cs typeface="Arial"/>
              </a:rPr>
              <a:t>to </a:t>
            </a:r>
            <a:r>
              <a:rPr sz="1800" spc="-5" dirty="0">
                <a:solidFill>
                  <a:srgbClr val="FFFFFF"/>
                </a:solidFill>
                <a:latin typeface="Arial"/>
                <a:cs typeface="Arial"/>
              </a:rPr>
              <a:t>(3) Course Banners posted, provided by </a:t>
            </a:r>
            <a:r>
              <a:rPr sz="1800" spc="-10" dirty="0">
                <a:solidFill>
                  <a:srgbClr val="FFFFFF"/>
                </a:solidFill>
                <a:latin typeface="Arial"/>
                <a:cs typeface="Arial"/>
              </a:rPr>
              <a:t>your</a:t>
            </a:r>
            <a:r>
              <a:rPr sz="1800" spc="75" dirty="0">
                <a:solidFill>
                  <a:srgbClr val="FFFFFF"/>
                </a:solidFill>
                <a:latin typeface="Arial"/>
                <a:cs typeface="Arial"/>
              </a:rPr>
              <a:t> </a:t>
            </a:r>
            <a:r>
              <a:rPr sz="1800" spc="-5" dirty="0">
                <a:solidFill>
                  <a:srgbClr val="FFFFFF"/>
                </a:solidFill>
                <a:latin typeface="Arial"/>
                <a:cs typeface="Arial"/>
              </a:rPr>
              <a:t>company</a:t>
            </a:r>
            <a:endParaRPr sz="1800" dirty="0">
              <a:latin typeface="Arial"/>
              <a:cs typeface="Arial"/>
            </a:endParaRPr>
          </a:p>
          <a:p>
            <a:pPr marL="927100" lvl="1" indent="-457834">
              <a:lnSpc>
                <a:spcPct val="100000"/>
              </a:lnSpc>
              <a:buFont typeface="Wingdings"/>
              <a:buChar char=""/>
              <a:tabLst>
                <a:tab pos="926465" algn="l"/>
                <a:tab pos="927735" algn="l"/>
                <a:tab pos="2717165" algn="l"/>
              </a:tabLst>
            </a:pPr>
            <a:r>
              <a:rPr sz="1800" spc="-5" dirty="0">
                <a:solidFill>
                  <a:srgbClr val="FFFFFF"/>
                </a:solidFill>
                <a:latin typeface="Arial"/>
                <a:cs typeface="Arial"/>
              </a:rPr>
              <a:t>Additional</a:t>
            </a:r>
            <a:r>
              <a:rPr sz="1800" spc="20" dirty="0">
                <a:solidFill>
                  <a:srgbClr val="FFFFFF"/>
                </a:solidFill>
                <a:latin typeface="Arial"/>
                <a:cs typeface="Arial"/>
              </a:rPr>
              <a:t> </a:t>
            </a:r>
            <a:r>
              <a:rPr sz="1800" spc="-5" dirty="0">
                <a:solidFill>
                  <a:srgbClr val="FFFFFF"/>
                </a:solidFill>
                <a:latin typeface="Arial"/>
                <a:cs typeface="Arial"/>
              </a:rPr>
              <a:t>Booth	</a:t>
            </a:r>
            <a:r>
              <a:rPr sz="1800" dirty="0">
                <a:solidFill>
                  <a:srgbClr val="FFFFFF"/>
                </a:solidFill>
                <a:latin typeface="Arial"/>
                <a:cs typeface="Arial"/>
              </a:rPr>
              <a:t>(up to (1) </a:t>
            </a:r>
            <a:r>
              <a:rPr sz="1800" spc="-5" dirty="0">
                <a:solidFill>
                  <a:srgbClr val="FFFFFF"/>
                </a:solidFill>
                <a:latin typeface="Arial"/>
                <a:cs typeface="Arial"/>
              </a:rPr>
              <a:t>10 </a:t>
            </a:r>
            <a:r>
              <a:rPr sz="1800" dirty="0">
                <a:solidFill>
                  <a:srgbClr val="FFFFFF"/>
                </a:solidFill>
                <a:latin typeface="Arial"/>
                <a:cs typeface="Arial"/>
              </a:rPr>
              <a:t>x </a:t>
            </a:r>
            <a:r>
              <a:rPr sz="1800" spc="-5" dirty="0">
                <a:solidFill>
                  <a:srgbClr val="FFFFFF"/>
                </a:solidFill>
                <a:latin typeface="Arial"/>
                <a:cs typeface="Arial"/>
              </a:rPr>
              <a:t>10 spaces, tent, table chairs </a:t>
            </a:r>
            <a:r>
              <a:rPr sz="1800" dirty="0">
                <a:solidFill>
                  <a:srgbClr val="FFFFFF"/>
                </a:solidFill>
                <a:latin typeface="Arial"/>
                <a:cs typeface="Arial"/>
              </a:rPr>
              <a:t>&amp;</a:t>
            </a:r>
            <a:r>
              <a:rPr sz="1800" spc="35" dirty="0">
                <a:solidFill>
                  <a:srgbClr val="FFFFFF"/>
                </a:solidFill>
                <a:latin typeface="Arial"/>
                <a:cs typeface="Arial"/>
              </a:rPr>
              <a:t> </a:t>
            </a:r>
            <a:r>
              <a:rPr sz="1800" spc="-10" dirty="0">
                <a:solidFill>
                  <a:srgbClr val="FFFFFF"/>
                </a:solidFill>
                <a:latin typeface="Arial"/>
                <a:cs typeface="Arial"/>
              </a:rPr>
              <a:t>signage)</a:t>
            </a:r>
            <a:endParaRPr sz="1800" dirty="0">
              <a:latin typeface="Arial"/>
              <a:cs typeface="Arial"/>
            </a:endParaRPr>
          </a:p>
        </p:txBody>
      </p:sp>
      <p:sp>
        <p:nvSpPr>
          <p:cNvPr id="8" name="object 8"/>
          <p:cNvSpPr/>
          <p:nvPr/>
        </p:nvSpPr>
        <p:spPr>
          <a:xfrm>
            <a:off x="369398" y="2892552"/>
            <a:ext cx="11448288" cy="2808731"/>
          </a:xfrm>
          <a:prstGeom prst="rect">
            <a:avLst/>
          </a:prstGeom>
          <a:blipFill>
            <a:blip r:embed="rId6" cstate="print"/>
            <a:stretch>
              <a:fillRect/>
            </a:stretch>
          </a:blipFill>
        </p:spPr>
        <p:txBody>
          <a:bodyPr wrap="square" lIns="0" tIns="0" rIns="0" bIns="0" rtlCol="0"/>
          <a:lstStyle/>
          <a:p>
            <a:endParaRPr dirty="0"/>
          </a:p>
        </p:txBody>
      </p:sp>
      <p:sp>
        <p:nvSpPr>
          <p:cNvPr id="9" name="object 9"/>
          <p:cNvSpPr/>
          <p:nvPr/>
        </p:nvSpPr>
        <p:spPr>
          <a:xfrm>
            <a:off x="435863" y="3301745"/>
            <a:ext cx="11320272" cy="2680716"/>
          </a:xfrm>
          <a:prstGeom prst="rect">
            <a:avLst/>
          </a:prstGeom>
          <a:blipFill>
            <a:blip r:embed="rId7" cstate="print"/>
            <a:stretch>
              <a:fillRect/>
            </a:stretch>
          </a:blipFill>
        </p:spPr>
        <p:txBody>
          <a:bodyPr wrap="square" lIns="0" tIns="0" rIns="0" bIns="0" rtlCol="0"/>
          <a:lstStyle/>
          <a:p>
            <a:endParaRPr dirty="0"/>
          </a:p>
        </p:txBody>
      </p:sp>
      <p:sp>
        <p:nvSpPr>
          <p:cNvPr id="10" name="object 10"/>
          <p:cNvSpPr txBox="1"/>
          <p:nvPr/>
        </p:nvSpPr>
        <p:spPr>
          <a:xfrm>
            <a:off x="525655" y="3262248"/>
            <a:ext cx="8328025" cy="149034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dirty="0">
                <a:solidFill>
                  <a:srgbClr val="FFFF00"/>
                </a:solidFill>
                <a:latin typeface="Arial"/>
                <a:cs typeface="Arial"/>
              </a:rPr>
              <a:t>GOLD </a:t>
            </a:r>
            <a:r>
              <a:rPr sz="2400" spc="-5" dirty="0">
                <a:solidFill>
                  <a:srgbClr val="FFFF00"/>
                </a:solidFill>
                <a:latin typeface="Arial"/>
                <a:cs typeface="Arial"/>
              </a:rPr>
              <a:t>SPONSOR </a:t>
            </a:r>
            <a:r>
              <a:rPr sz="2400" dirty="0">
                <a:solidFill>
                  <a:srgbClr val="FFFF00"/>
                </a:solidFill>
                <a:latin typeface="Arial"/>
                <a:cs typeface="Arial"/>
              </a:rPr>
              <a:t>-</a:t>
            </a:r>
            <a:r>
              <a:rPr sz="2400" spc="-5" dirty="0">
                <a:solidFill>
                  <a:srgbClr val="FFFF00"/>
                </a:solidFill>
                <a:latin typeface="Arial"/>
                <a:cs typeface="Arial"/>
              </a:rPr>
              <a:t> $</a:t>
            </a:r>
            <a:r>
              <a:rPr sz="2400" spc="-5" dirty="0" smtClean="0">
                <a:solidFill>
                  <a:srgbClr val="FFFF00"/>
                </a:solidFill>
                <a:latin typeface="Arial"/>
                <a:cs typeface="Arial"/>
              </a:rPr>
              <a:t>1</a:t>
            </a:r>
            <a:r>
              <a:rPr lang="en-US" sz="2400" spc="-5" dirty="0" smtClean="0">
                <a:solidFill>
                  <a:srgbClr val="FFFF00"/>
                </a:solidFill>
                <a:latin typeface="Arial"/>
                <a:cs typeface="Arial"/>
              </a:rPr>
              <a:t>,500</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sz="1800" spc="-5" dirty="0">
                <a:solidFill>
                  <a:srgbClr val="FFFFFF"/>
                </a:solidFill>
                <a:latin typeface="Arial"/>
                <a:cs typeface="Arial"/>
              </a:rPr>
              <a:t>Same </a:t>
            </a:r>
            <a:r>
              <a:rPr sz="1800" spc="-10" dirty="0">
                <a:solidFill>
                  <a:srgbClr val="FFFFFF"/>
                </a:solidFill>
                <a:latin typeface="Arial"/>
                <a:cs typeface="Arial"/>
              </a:rPr>
              <a:t>as </a:t>
            </a:r>
            <a:r>
              <a:rPr sz="1800" dirty="0">
                <a:solidFill>
                  <a:srgbClr val="FFFFFF"/>
                </a:solidFill>
                <a:latin typeface="Arial"/>
                <a:cs typeface="Arial"/>
              </a:rPr>
              <a:t>VENDING SPONSOR</a:t>
            </a:r>
            <a:r>
              <a:rPr sz="1800" spc="10" dirty="0">
                <a:solidFill>
                  <a:srgbClr val="FFFFFF"/>
                </a:solidFill>
                <a:latin typeface="Arial"/>
                <a:cs typeface="Arial"/>
              </a:rPr>
              <a:t> </a:t>
            </a:r>
            <a:r>
              <a:rPr sz="1800" dirty="0">
                <a:solidFill>
                  <a:srgbClr val="FFFFFF"/>
                </a:solidFill>
                <a:latin typeface="Arial"/>
                <a:cs typeface="Arial"/>
              </a:rPr>
              <a:t>+</a:t>
            </a:r>
            <a:endParaRPr sz="1800" dirty="0">
              <a:latin typeface="Arial"/>
              <a:cs typeface="Arial"/>
            </a:endParaRPr>
          </a:p>
          <a:p>
            <a:pPr marL="927100" lvl="1" indent="-457834">
              <a:lnSpc>
                <a:spcPct val="100000"/>
              </a:lnSpc>
              <a:buFont typeface="Wingdings"/>
              <a:buChar char=""/>
              <a:tabLst>
                <a:tab pos="926465" algn="l"/>
                <a:tab pos="927735" algn="l"/>
              </a:tabLst>
            </a:pPr>
            <a:r>
              <a:rPr sz="1800" spc="-10" dirty="0">
                <a:solidFill>
                  <a:srgbClr val="FFFFFF"/>
                </a:solidFill>
                <a:latin typeface="Arial"/>
                <a:cs typeface="Arial"/>
              </a:rPr>
              <a:t>Website </a:t>
            </a:r>
            <a:r>
              <a:rPr sz="1800" spc="-5" dirty="0">
                <a:solidFill>
                  <a:srgbClr val="FFFFFF"/>
                </a:solidFill>
                <a:latin typeface="Arial"/>
                <a:cs typeface="Arial"/>
              </a:rPr>
              <a:t>Feature </a:t>
            </a:r>
            <a:r>
              <a:rPr sz="1800" spc="-10" dirty="0">
                <a:solidFill>
                  <a:srgbClr val="FFFFFF"/>
                </a:solidFill>
                <a:latin typeface="Arial"/>
                <a:cs typeface="Arial"/>
              </a:rPr>
              <a:t>1x2 </a:t>
            </a:r>
            <a:r>
              <a:rPr sz="1800" spc="-5" dirty="0">
                <a:solidFill>
                  <a:srgbClr val="FFFFFF"/>
                </a:solidFill>
                <a:latin typeface="Arial"/>
                <a:cs typeface="Arial"/>
              </a:rPr>
              <a:t>column Ad</a:t>
            </a:r>
            <a:r>
              <a:rPr sz="1800" spc="-70" dirty="0">
                <a:solidFill>
                  <a:srgbClr val="FFFFFF"/>
                </a:solidFill>
                <a:latin typeface="Arial"/>
                <a:cs typeface="Arial"/>
              </a:rPr>
              <a:t> </a:t>
            </a:r>
            <a:r>
              <a:rPr sz="1800" spc="-5" dirty="0">
                <a:solidFill>
                  <a:srgbClr val="FFFFFF"/>
                </a:solidFill>
                <a:latin typeface="Arial"/>
                <a:cs typeface="Arial"/>
              </a:rPr>
              <a:t>Link</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Additional Booths (up </a:t>
            </a:r>
            <a:r>
              <a:rPr sz="1800" dirty="0">
                <a:solidFill>
                  <a:srgbClr val="FFFFFF"/>
                </a:solidFill>
                <a:latin typeface="Arial"/>
                <a:cs typeface="Arial"/>
              </a:rPr>
              <a:t>to </a:t>
            </a:r>
            <a:r>
              <a:rPr sz="1800" spc="-5" dirty="0">
                <a:solidFill>
                  <a:srgbClr val="FFFFFF"/>
                </a:solidFill>
                <a:latin typeface="Arial"/>
                <a:cs typeface="Arial"/>
              </a:rPr>
              <a:t>(2) </a:t>
            </a:r>
            <a:r>
              <a:rPr sz="1800" dirty="0">
                <a:solidFill>
                  <a:srgbClr val="FFFFFF"/>
                </a:solidFill>
                <a:latin typeface="Arial"/>
                <a:cs typeface="Arial"/>
              </a:rPr>
              <a:t>10 x 10 </a:t>
            </a:r>
            <a:r>
              <a:rPr sz="1800" spc="-5" dirty="0">
                <a:solidFill>
                  <a:srgbClr val="FFFFFF"/>
                </a:solidFill>
                <a:latin typeface="Arial"/>
                <a:cs typeface="Arial"/>
              </a:rPr>
              <a:t>spaces, tent, table, chairs </a:t>
            </a:r>
            <a:r>
              <a:rPr sz="1800" dirty="0">
                <a:solidFill>
                  <a:srgbClr val="FFFFFF"/>
                </a:solidFill>
                <a:latin typeface="Arial"/>
                <a:cs typeface="Arial"/>
              </a:rPr>
              <a:t>&amp;</a:t>
            </a:r>
            <a:r>
              <a:rPr sz="1800" spc="75" dirty="0">
                <a:solidFill>
                  <a:srgbClr val="FFFFFF"/>
                </a:solidFill>
                <a:latin typeface="Arial"/>
                <a:cs typeface="Arial"/>
              </a:rPr>
              <a:t> </a:t>
            </a:r>
            <a:r>
              <a:rPr sz="1800" spc="-10" dirty="0">
                <a:solidFill>
                  <a:srgbClr val="FFFFFF"/>
                </a:solidFill>
                <a:latin typeface="Arial"/>
                <a:cs typeface="Arial"/>
              </a:rPr>
              <a:t>signage)</a:t>
            </a:r>
            <a:endParaRPr sz="1800" dirty="0">
              <a:latin typeface="Arial"/>
              <a:cs typeface="Arial"/>
            </a:endParaRPr>
          </a:p>
          <a:p>
            <a:pPr marL="927100" lvl="1" indent="-457834">
              <a:lnSpc>
                <a:spcPct val="100000"/>
              </a:lnSpc>
              <a:spcBef>
                <a:spcPts val="5"/>
              </a:spcBef>
              <a:buFont typeface="Wingdings"/>
              <a:buChar char=""/>
              <a:tabLst>
                <a:tab pos="926465" algn="l"/>
                <a:tab pos="927735" algn="l"/>
              </a:tabLst>
            </a:pPr>
            <a:r>
              <a:rPr sz="1800" spc="-5" dirty="0">
                <a:solidFill>
                  <a:srgbClr val="FFFFFF"/>
                </a:solidFill>
                <a:latin typeface="Arial"/>
                <a:cs typeface="Arial"/>
              </a:rPr>
              <a:t>Up </a:t>
            </a:r>
            <a:r>
              <a:rPr sz="1800" dirty="0">
                <a:solidFill>
                  <a:srgbClr val="FFFFFF"/>
                </a:solidFill>
                <a:latin typeface="Arial"/>
                <a:cs typeface="Arial"/>
              </a:rPr>
              <a:t>to </a:t>
            </a:r>
            <a:r>
              <a:rPr sz="1800" spc="-5" dirty="0">
                <a:solidFill>
                  <a:srgbClr val="FFFFFF"/>
                </a:solidFill>
                <a:latin typeface="Arial"/>
                <a:cs typeface="Arial"/>
              </a:rPr>
              <a:t>(5) Course Banners posted, provided by </a:t>
            </a:r>
            <a:r>
              <a:rPr sz="1800" spc="-10" dirty="0">
                <a:solidFill>
                  <a:srgbClr val="FFFFFF"/>
                </a:solidFill>
                <a:latin typeface="Arial"/>
                <a:cs typeface="Arial"/>
              </a:rPr>
              <a:t>your</a:t>
            </a:r>
            <a:r>
              <a:rPr sz="1800" spc="75" dirty="0">
                <a:solidFill>
                  <a:srgbClr val="FFFFFF"/>
                </a:solidFill>
                <a:latin typeface="Arial"/>
                <a:cs typeface="Arial"/>
              </a:rPr>
              <a:t> </a:t>
            </a:r>
            <a:r>
              <a:rPr sz="1800" spc="-5" dirty="0">
                <a:solidFill>
                  <a:srgbClr val="FFFFFF"/>
                </a:solidFill>
                <a:latin typeface="Arial"/>
                <a:cs typeface="Arial"/>
              </a:rPr>
              <a:t>company</a:t>
            </a:r>
            <a:endParaRPr sz="18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5105400" y="1405285"/>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7211695" cy="756920"/>
          </a:xfrm>
          <a:prstGeom prst="rect">
            <a:avLst/>
          </a:prstGeom>
        </p:spPr>
        <p:txBody>
          <a:bodyPr vert="horz" wrap="square" lIns="0" tIns="12700" rIns="0" bIns="0" rtlCol="0">
            <a:spAutoFit/>
          </a:bodyPr>
          <a:lstStyle/>
          <a:p>
            <a:pPr marL="12700">
              <a:lnSpc>
                <a:spcPct val="100000"/>
              </a:lnSpc>
              <a:spcBef>
                <a:spcPts val="100"/>
              </a:spcBef>
            </a:pPr>
            <a:r>
              <a:rPr spc="-5" dirty="0"/>
              <a:t>Sponsorship</a:t>
            </a:r>
            <a:r>
              <a:rPr spc="25" dirty="0"/>
              <a:t> </a:t>
            </a:r>
            <a:r>
              <a:rPr spc="-5" dirty="0"/>
              <a:t>Opportunities</a:t>
            </a:r>
          </a:p>
        </p:txBody>
      </p:sp>
      <p:sp>
        <p:nvSpPr>
          <p:cNvPr id="5" name="object 5"/>
          <p:cNvSpPr/>
          <p:nvPr/>
        </p:nvSpPr>
        <p:spPr>
          <a:xfrm>
            <a:off x="371856" y="978408"/>
            <a:ext cx="11448288" cy="225552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2127504"/>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3" y="1070228"/>
            <a:ext cx="8328025" cy="2044149"/>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5" dirty="0">
                <a:solidFill>
                  <a:srgbClr val="FFFF00"/>
                </a:solidFill>
                <a:latin typeface="Arial"/>
                <a:cs typeface="Arial"/>
              </a:rPr>
              <a:t>PRESENTING SPONSOR </a:t>
            </a:r>
            <a:r>
              <a:rPr sz="2400" dirty="0">
                <a:solidFill>
                  <a:srgbClr val="FFFF00"/>
                </a:solidFill>
                <a:latin typeface="Arial"/>
                <a:cs typeface="Arial"/>
              </a:rPr>
              <a:t>-</a:t>
            </a:r>
            <a:r>
              <a:rPr sz="2400" spc="20" dirty="0">
                <a:solidFill>
                  <a:srgbClr val="FFFF00"/>
                </a:solidFill>
                <a:latin typeface="Arial"/>
                <a:cs typeface="Arial"/>
              </a:rPr>
              <a:t> </a:t>
            </a:r>
            <a:r>
              <a:rPr sz="2400" spc="-5" dirty="0" smtClean="0">
                <a:solidFill>
                  <a:srgbClr val="FFFF00"/>
                </a:solidFill>
                <a:latin typeface="Arial"/>
                <a:cs typeface="Arial"/>
              </a:rPr>
              <a:t>$5,000</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sz="1800" spc="-5" dirty="0">
                <a:solidFill>
                  <a:srgbClr val="FFFFFF"/>
                </a:solidFill>
                <a:latin typeface="Arial"/>
                <a:cs typeface="Arial"/>
              </a:rPr>
              <a:t>Same </a:t>
            </a:r>
            <a:r>
              <a:rPr sz="1800" spc="-10" dirty="0">
                <a:solidFill>
                  <a:srgbClr val="FFFFFF"/>
                </a:solidFill>
                <a:latin typeface="Arial"/>
                <a:cs typeface="Arial"/>
              </a:rPr>
              <a:t>as </a:t>
            </a:r>
            <a:r>
              <a:rPr sz="1800" dirty="0">
                <a:solidFill>
                  <a:srgbClr val="FFFFFF"/>
                </a:solidFill>
                <a:latin typeface="Arial"/>
                <a:cs typeface="Arial"/>
              </a:rPr>
              <a:t>VENDING SPONSOR</a:t>
            </a:r>
            <a:r>
              <a:rPr sz="1800" spc="10" dirty="0">
                <a:solidFill>
                  <a:srgbClr val="FFFFFF"/>
                </a:solidFill>
                <a:latin typeface="Arial"/>
                <a:cs typeface="Arial"/>
              </a:rPr>
              <a:t> </a:t>
            </a:r>
            <a:r>
              <a:rPr sz="1800" dirty="0">
                <a:solidFill>
                  <a:srgbClr val="FFFFFF"/>
                </a:solidFill>
                <a:latin typeface="Arial"/>
                <a:cs typeface="Arial"/>
              </a:rPr>
              <a:t>+</a:t>
            </a:r>
            <a:endParaRPr sz="1800" dirty="0">
              <a:latin typeface="Arial"/>
              <a:cs typeface="Arial"/>
            </a:endParaRPr>
          </a:p>
          <a:p>
            <a:pPr marL="927100" lvl="1" indent="-457834">
              <a:lnSpc>
                <a:spcPct val="100000"/>
              </a:lnSpc>
              <a:buFont typeface="Wingdings"/>
              <a:buChar char=""/>
              <a:tabLst>
                <a:tab pos="926465" algn="l"/>
                <a:tab pos="927735" algn="l"/>
              </a:tabLst>
            </a:pPr>
            <a:r>
              <a:rPr sz="1800" spc="-10" dirty="0">
                <a:solidFill>
                  <a:srgbClr val="FFFFFF"/>
                </a:solidFill>
                <a:latin typeface="Arial"/>
                <a:cs typeface="Arial"/>
              </a:rPr>
              <a:t>Website </a:t>
            </a:r>
            <a:r>
              <a:rPr sz="1800" spc="-5" dirty="0">
                <a:solidFill>
                  <a:srgbClr val="FFFFFF"/>
                </a:solidFill>
                <a:latin typeface="Arial"/>
                <a:cs typeface="Arial"/>
              </a:rPr>
              <a:t>Feature </a:t>
            </a:r>
            <a:r>
              <a:rPr sz="1800" spc="-10" dirty="0">
                <a:solidFill>
                  <a:srgbClr val="FFFFFF"/>
                </a:solidFill>
                <a:latin typeface="Arial"/>
                <a:cs typeface="Arial"/>
              </a:rPr>
              <a:t>1x2 </a:t>
            </a:r>
            <a:r>
              <a:rPr sz="1800" spc="-5" dirty="0">
                <a:solidFill>
                  <a:srgbClr val="FFFFFF"/>
                </a:solidFill>
                <a:latin typeface="Arial"/>
                <a:cs typeface="Arial"/>
              </a:rPr>
              <a:t>column Ad</a:t>
            </a:r>
            <a:r>
              <a:rPr sz="1800" spc="-70" dirty="0">
                <a:solidFill>
                  <a:srgbClr val="FFFFFF"/>
                </a:solidFill>
                <a:latin typeface="Arial"/>
                <a:cs typeface="Arial"/>
              </a:rPr>
              <a:t> </a:t>
            </a:r>
            <a:r>
              <a:rPr sz="1800" spc="-5" dirty="0" smtClean="0">
                <a:solidFill>
                  <a:srgbClr val="FFFFFF"/>
                </a:solidFill>
                <a:latin typeface="Arial"/>
                <a:cs typeface="Arial"/>
              </a:rPr>
              <a:t>Link</a:t>
            </a:r>
            <a:endParaRPr lang="en-US" sz="1800" spc="-5" dirty="0" smtClean="0">
              <a:solidFill>
                <a:srgbClr val="FFFFFF"/>
              </a:solidFill>
              <a:latin typeface="Arial"/>
              <a:cs typeface="Arial"/>
            </a:endParaRPr>
          </a:p>
          <a:p>
            <a:pPr marL="927100" lvl="1" indent="-457834">
              <a:lnSpc>
                <a:spcPct val="100000"/>
              </a:lnSpc>
              <a:buFont typeface="Wingdings"/>
              <a:buChar char=""/>
              <a:tabLst>
                <a:tab pos="926465" algn="l"/>
                <a:tab pos="927735" algn="l"/>
              </a:tabLst>
            </a:pPr>
            <a:r>
              <a:rPr lang="en-US" spc="-5" dirty="0" smtClean="0">
                <a:solidFill>
                  <a:srgbClr val="FFFFFF"/>
                </a:solidFill>
                <a:latin typeface="Arial"/>
                <a:cs typeface="Arial"/>
              </a:rPr>
              <a:t>Media communication &amp; supporters  recognition  </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Logo on merchandise</a:t>
            </a:r>
            <a:endParaRPr sz="1800" dirty="0">
              <a:latin typeface="Arial"/>
              <a:cs typeface="Arial"/>
            </a:endParaRPr>
          </a:p>
          <a:p>
            <a:pPr marL="927100" lvl="1" indent="-457834">
              <a:lnSpc>
                <a:spcPct val="100000"/>
              </a:lnSpc>
              <a:buFont typeface="Wingdings"/>
              <a:buChar char=""/>
              <a:tabLst>
                <a:tab pos="926465" algn="l"/>
                <a:tab pos="927735" algn="l"/>
              </a:tabLst>
            </a:pPr>
            <a:r>
              <a:rPr sz="1800" spc="-5" dirty="0">
                <a:solidFill>
                  <a:srgbClr val="FFFFFF"/>
                </a:solidFill>
                <a:latin typeface="Arial"/>
                <a:cs typeface="Arial"/>
              </a:rPr>
              <a:t>Additional Booths (up </a:t>
            </a:r>
            <a:r>
              <a:rPr sz="1800" dirty="0">
                <a:solidFill>
                  <a:srgbClr val="FFFFFF"/>
                </a:solidFill>
                <a:latin typeface="Arial"/>
                <a:cs typeface="Arial"/>
              </a:rPr>
              <a:t>to </a:t>
            </a:r>
            <a:r>
              <a:rPr sz="1800" spc="-5" dirty="0">
                <a:solidFill>
                  <a:srgbClr val="FFFFFF"/>
                </a:solidFill>
                <a:latin typeface="Arial"/>
                <a:cs typeface="Arial"/>
              </a:rPr>
              <a:t>(3) </a:t>
            </a:r>
            <a:r>
              <a:rPr sz="1800" dirty="0">
                <a:solidFill>
                  <a:srgbClr val="FFFFFF"/>
                </a:solidFill>
                <a:latin typeface="Arial"/>
                <a:cs typeface="Arial"/>
              </a:rPr>
              <a:t>10 x 10 </a:t>
            </a:r>
            <a:r>
              <a:rPr sz="1800" spc="-5" dirty="0">
                <a:solidFill>
                  <a:srgbClr val="FFFFFF"/>
                </a:solidFill>
                <a:latin typeface="Arial"/>
                <a:cs typeface="Arial"/>
              </a:rPr>
              <a:t>spaces, tent, table, chairs </a:t>
            </a:r>
            <a:r>
              <a:rPr sz="1800" dirty="0">
                <a:solidFill>
                  <a:srgbClr val="FFFFFF"/>
                </a:solidFill>
                <a:latin typeface="Arial"/>
                <a:cs typeface="Arial"/>
              </a:rPr>
              <a:t>&amp;</a:t>
            </a:r>
            <a:r>
              <a:rPr sz="1800" spc="75" dirty="0">
                <a:solidFill>
                  <a:srgbClr val="FFFFFF"/>
                </a:solidFill>
                <a:latin typeface="Arial"/>
                <a:cs typeface="Arial"/>
              </a:rPr>
              <a:t> </a:t>
            </a:r>
            <a:r>
              <a:rPr sz="1800" spc="-10" dirty="0">
                <a:solidFill>
                  <a:srgbClr val="FFFFFF"/>
                </a:solidFill>
                <a:latin typeface="Arial"/>
                <a:cs typeface="Arial"/>
              </a:rPr>
              <a:t>signage)</a:t>
            </a:r>
            <a:endParaRPr sz="1800" dirty="0">
              <a:latin typeface="Arial"/>
              <a:cs typeface="Arial"/>
            </a:endParaRPr>
          </a:p>
          <a:p>
            <a:pPr marL="927100" lvl="1" indent="-457834">
              <a:lnSpc>
                <a:spcPct val="100000"/>
              </a:lnSpc>
              <a:spcBef>
                <a:spcPts val="5"/>
              </a:spcBef>
              <a:buFont typeface="Wingdings"/>
              <a:buChar char=""/>
              <a:tabLst>
                <a:tab pos="926465" algn="l"/>
                <a:tab pos="927735" algn="l"/>
              </a:tabLst>
            </a:pPr>
            <a:r>
              <a:rPr sz="1800" spc="-5" dirty="0">
                <a:solidFill>
                  <a:srgbClr val="FFFFFF"/>
                </a:solidFill>
                <a:latin typeface="Arial"/>
                <a:cs typeface="Arial"/>
              </a:rPr>
              <a:t>Up </a:t>
            </a:r>
            <a:r>
              <a:rPr sz="1800" dirty="0">
                <a:solidFill>
                  <a:srgbClr val="FFFFFF"/>
                </a:solidFill>
                <a:latin typeface="Arial"/>
                <a:cs typeface="Arial"/>
              </a:rPr>
              <a:t>to </a:t>
            </a:r>
            <a:r>
              <a:rPr sz="1800" spc="-5" dirty="0">
                <a:solidFill>
                  <a:srgbClr val="FFFFFF"/>
                </a:solidFill>
                <a:latin typeface="Arial"/>
                <a:cs typeface="Arial"/>
              </a:rPr>
              <a:t>(10) posted Course Banners, provided by </a:t>
            </a:r>
            <a:r>
              <a:rPr sz="1800" spc="-10" dirty="0">
                <a:solidFill>
                  <a:srgbClr val="FFFFFF"/>
                </a:solidFill>
                <a:latin typeface="Arial"/>
                <a:cs typeface="Arial"/>
              </a:rPr>
              <a:t>your</a:t>
            </a:r>
            <a:r>
              <a:rPr sz="1800" spc="85" dirty="0">
                <a:solidFill>
                  <a:srgbClr val="FFFFFF"/>
                </a:solidFill>
                <a:latin typeface="Arial"/>
                <a:cs typeface="Arial"/>
              </a:rPr>
              <a:t> </a:t>
            </a:r>
            <a:r>
              <a:rPr sz="1800" spc="-5" dirty="0">
                <a:solidFill>
                  <a:srgbClr val="FFFFFF"/>
                </a:solidFill>
                <a:latin typeface="Arial"/>
                <a:cs typeface="Arial"/>
              </a:rPr>
              <a:t>company</a:t>
            </a:r>
            <a:endParaRPr sz="1800" dirty="0">
              <a:latin typeface="Arial"/>
              <a:cs typeface="Arial"/>
            </a:endParaRPr>
          </a:p>
        </p:txBody>
      </p:sp>
      <p:sp>
        <p:nvSpPr>
          <p:cNvPr id="8" name="TextBox 7"/>
          <p:cNvSpPr txBox="1"/>
          <p:nvPr/>
        </p:nvSpPr>
        <p:spPr>
          <a:xfrm>
            <a:off x="838200" y="3581400"/>
            <a:ext cx="10439400" cy="1200329"/>
          </a:xfrm>
          <a:prstGeom prst="rect">
            <a:avLst/>
          </a:prstGeom>
          <a:solidFill>
            <a:srgbClr val="002060"/>
          </a:solidFill>
          <a:effectLst>
            <a:softEdge rad="31750"/>
          </a:effectLst>
        </p:spPr>
        <p:txBody>
          <a:bodyPr wrap="square" rtlCol="0">
            <a:spAutoFit/>
          </a:bodyPr>
          <a:lstStyle/>
          <a:p>
            <a:r>
              <a:rPr lang="en-US" sz="2400" dirty="0" smtClean="0">
                <a:solidFill>
                  <a:srgbClr val="FFFF00"/>
                </a:solidFill>
                <a:latin typeface="Arial Black" panose="020B0A04020102020204" pitchFamily="34" charset="0"/>
              </a:rPr>
              <a:t>NOTICE:</a:t>
            </a:r>
          </a:p>
          <a:p>
            <a:r>
              <a:rPr lang="en-US" sz="2400" dirty="0" smtClean="0">
                <a:solidFill>
                  <a:srgbClr val="FFFF00"/>
                </a:solidFill>
                <a:latin typeface="Arial Black" panose="020B0A04020102020204" pitchFamily="34" charset="0"/>
              </a:rPr>
              <a:t>Course Banners for this event could be your company vehicle with advertisements on it.</a:t>
            </a:r>
            <a:endParaRPr lang="en-US" sz="2400" dirty="0">
              <a:solidFill>
                <a:srgbClr val="FFFF00"/>
              </a:solidFill>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1856" y="876300"/>
            <a:ext cx="11448288" cy="1978152"/>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435863" y="940308"/>
            <a:ext cx="11320272" cy="1850136"/>
          </a:xfrm>
          <a:prstGeom prst="rect">
            <a:avLst/>
          </a:prstGeom>
          <a:blipFill>
            <a:blip r:embed="rId5"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15823" y="175855"/>
            <a:ext cx="11054080" cy="1188146"/>
          </a:xfrm>
          <a:prstGeom prst="rect">
            <a:avLst/>
          </a:prstGeom>
        </p:spPr>
        <p:txBody>
          <a:bodyPr vert="horz" wrap="square" lIns="0" tIns="66675" rIns="0" bIns="0" rtlCol="0">
            <a:spAutoFit/>
          </a:bodyPr>
          <a:lstStyle/>
          <a:p>
            <a:pPr marL="12700">
              <a:lnSpc>
                <a:spcPct val="100000"/>
              </a:lnSpc>
              <a:spcBef>
                <a:spcPts val="525"/>
              </a:spcBef>
            </a:pPr>
            <a:r>
              <a:rPr spc="-95" dirty="0"/>
              <a:t>Mr. </a:t>
            </a:r>
            <a:r>
              <a:rPr spc="-5" dirty="0"/>
              <a:t>Don Harris</a:t>
            </a:r>
            <a:r>
              <a:rPr spc="114" dirty="0"/>
              <a:t> </a:t>
            </a:r>
            <a:r>
              <a:rPr spc="-5" dirty="0"/>
              <a:t>Biography</a:t>
            </a:r>
          </a:p>
          <a:p>
            <a:pPr marL="469900" marR="5080">
              <a:lnSpc>
                <a:spcPct val="100000"/>
              </a:lnSpc>
              <a:spcBef>
                <a:spcPts val="80"/>
              </a:spcBef>
            </a:pPr>
            <a:r>
              <a:rPr sz="1200" spc="-5" dirty="0">
                <a:solidFill>
                  <a:srgbClr val="FFFFFF"/>
                </a:solidFill>
              </a:rPr>
              <a:t>Don Harris is the Founder and President of Inner City Cycling Connection, </a:t>
            </a:r>
            <a:r>
              <a:rPr sz="1200" dirty="0">
                <a:solidFill>
                  <a:srgbClr val="FFFFFF"/>
                </a:solidFill>
              </a:rPr>
              <a:t>Inc. </a:t>
            </a:r>
            <a:r>
              <a:rPr sz="1200" spc="-5" dirty="0">
                <a:solidFill>
                  <a:srgbClr val="FFFFFF"/>
                </a:solidFill>
              </a:rPr>
              <a:t>(IC3). He has </a:t>
            </a:r>
            <a:r>
              <a:rPr sz="1200" dirty="0">
                <a:solidFill>
                  <a:srgbClr val="FFFFFF"/>
                </a:solidFill>
              </a:rPr>
              <a:t>held this </a:t>
            </a:r>
            <a:r>
              <a:rPr sz="1200" spc="-5" dirty="0">
                <a:solidFill>
                  <a:srgbClr val="FFFFFF"/>
                </a:solidFill>
              </a:rPr>
              <a:t>position </a:t>
            </a:r>
            <a:r>
              <a:rPr sz="1200" dirty="0">
                <a:solidFill>
                  <a:srgbClr val="FFFFFF"/>
                </a:solidFill>
              </a:rPr>
              <a:t>for </a:t>
            </a:r>
            <a:r>
              <a:rPr sz="1200" spc="-5" dirty="0">
                <a:solidFill>
                  <a:srgbClr val="FFFFFF"/>
                </a:solidFill>
              </a:rPr>
              <a:t>the </a:t>
            </a:r>
            <a:r>
              <a:rPr sz="1200" dirty="0">
                <a:solidFill>
                  <a:srgbClr val="FFFFFF"/>
                </a:solidFill>
              </a:rPr>
              <a:t>past </a:t>
            </a:r>
            <a:r>
              <a:rPr sz="1200" spc="-5" dirty="0">
                <a:solidFill>
                  <a:srgbClr val="FFFFFF"/>
                </a:solidFill>
              </a:rPr>
              <a:t>20 years. </a:t>
            </a:r>
            <a:r>
              <a:rPr lang="en-US" sz="1200" spc="-5" dirty="0" smtClean="0">
                <a:solidFill>
                  <a:srgbClr val="FFFFFF"/>
                </a:solidFill>
              </a:rPr>
              <a:t> </a:t>
            </a:r>
            <a:r>
              <a:rPr sz="1200" spc="-5" dirty="0" smtClean="0">
                <a:solidFill>
                  <a:srgbClr val="FFFFFF"/>
                </a:solidFill>
              </a:rPr>
              <a:t>This </a:t>
            </a:r>
            <a:r>
              <a:rPr sz="1200" spc="-5" dirty="0">
                <a:solidFill>
                  <a:srgbClr val="FFFFFF"/>
                </a:solidFill>
              </a:rPr>
              <a:t>organization is dedicated to promoting bicycles, cycling, </a:t>
            </a:r>
            <a:r>
              <a:rPr sz="1200" dirty="0">
                <a:solidFill>
                  <a:srgbClr val="FFFFFF"/>
                </a:solidFill>
              </a:rPr>
              <a:t>bike  </a:t>
            </a:r>
            <a:r>
              <a:rPr sz="1200" spc="-5" dirty="0">
                <a:solidFill>
                  <a:srgbClr val="FFFFFF"/>
                </a:solidFill>
              </a:rPr>
              <a:t>safety, health, </a:t>
            </a:r>
            <a:r>
              <a:rPr sz="1200" dirty="0">
                <a:solidFill>
                  <a:srgbClr val="FFFFFF"/>
                </a:solidFill>
              </a:rPr>
              <a:t>fitness, </a:t>
            </a:r>
            <a:r>
              <a:rPr sz="1200" spc="-5" dirty="0">
                <a:solidFill>
                  <a:srgbClr val="FFFFFF"/>
                </a:solidFill>
              </a:rPr>
              <a:t>and a green environment in our inner</a:t>
            </a:r>
            <a:r>
              <a:rPr sz="1200" spc="-130" dirty="0">
                <a:solidFill>
                  <a:srgbClr val="FFFFFF"/>
                </a:solidFill>
              </a:rPr>
              <a:t> </a:t>
            </a:r>
            <a:r>
              <a:rPr sz="1200" dirty="0">
                <a:solidFill>
                  <a:srgbClr val="FFFFFF"/>
                </a:solidFill>
              </a:rPr>
              <a:t>cities.</a:t>
            </a:r>
            <a:endParaRPr sz="1200" dirty="0"/>
          </a:p>
        </p:txBody>
      </p:sp>
      <p:sp>
        <p:nvSpPr>
          <p:cNvPr id="7" name="object 7"/>
          <p:cNvSpPr txBox="1"/>
          <p:nvPr/>
        </p:nvSpPr>
        <p:spPr>
          <a:xfrm>
            <a:off x="973023" y="1557334"/>
            <a:ext cx="10697845" cy="2056332"/>
          </a:xfrm>
          <a:prstGeom prst="rect">
            <a:avLst/>
          </a:prstGeom>
        </p:spPr>
        <p:txBody>
          <a:bodyPr vert="horz" wrap="square" lIns="0" tIns="12065" rIns="0" bIns="0" rtlCol="0">
            <a:spAutoFit/>
          </a:bodyPr>
          <a:lstStyle/>
          <a:p>
            <a:pPr marL="12700">
              <a:lnSpc>
                <a:spcPct val="100000"/>
              </a:lnSpc>
              <a:spcBef>
                <a:spcPts val="95"/>
              </a:spcBef>
            </a:pPr>
            <a:r>
              <a:rPr sz="1200" spc="-5" dirty="0">
                <a:solidFill>
                  <a:srgbClr val="FFFFFF"/>
                </a:solidFill>
                <a:latin typeface="Arial"/>
                <a:cs typeface="Arial"/>
              </a:rPr>
              <a:t>From 1999 to 2010, Don managed and implemented the annual Martin Luther King Jr. Bike </a:t>
            </a:r>
            <a:r>
              <a:rPr sz="1200" dirty="0">
                <a:solidFill>
                  <a:srgbClr val="FFFFFF"/>
                </a:solidFill>
                <a:latin typeface="Arial"/>
                <a:cs typeface="Arial"/>
              </a:rPr>
              <a:t>Race </a:t>
            </a:r>
            <a:r>
              <a:rPr sz="1200" spc="-5" dirty="0">
                <a:solidFill>
                  <a:srgbClr val="FFFFFF"/>
                </a:solidFill>
                <a:latin typeface="Arial"/>
                <a:cs typeface="Arial"/>
              </a:rPr>
              <a:t>Classic and Festival in Los </a:t>
            </a:r>
            <a:r>
              <a:rPr sz="1200" dirty="0">
                <a:solidFill>
                  <a:srgbClr val="FFFFFF"/>
                </a:solidFill>
                <a:latin typeface="Arial"/>
                <a:cs typeface="Arial"/>
              </a:rPr>
              <a:t>Angeles</a:t>
            </a:r>
            <a:r>
              <a:rPr sz="1200" dirty="0" smtClean="0">
                <a:solidFill>
                  <a:srgbClr val="FFFFFF"/>
                </a:solidFill>
                <a:latin typeface="Arial"/>
                <a:cs typeface="Arial"/>
              </a:rPr>
              <a:t>.</a:t>
            </a:r>
            <a:r>
              <a:rPr lang="en-US" sz="1200" dirty="0" smtClean="0">
                <a:solidFill>
                  <a:srgbClr val="FFFFFF"/>
                </a:solidFill>
                <a:latin typeface="Arial"/>
                <a:cs typeface="Arial"/>
              </a:rPr>
              <a:t> </a:t>
            </a:r>
            <a:r>
              <a:rPr sz="1200" dirty="0" smtClean="0">
                <a:solidFill>
                  <a:srgbClr val="FFFFFF"/>
                </a:solidFill>
                <a:latin typeface="Arial"/>
                <a:cs typeface="Arial"/>
              </a:rPr>
              <a:t> </a:t>
            </a:r>
            <a:r>
              <a:rPr sz="1200" spc="-5" dirty="0">
                <a:solidFill>
                  <a:srgbClr val="FFFFFF"/>
                </a:solidFill>
                <a:latin typeface="Arial"/>
                <a:cs typeface="Arial"/>
              </a:rPr>
              <a:t>The budget he </a:t>
            </a:r>
            <a:r>
              <a:rPr sz="1200" spc="-5" dirty="0" smtClean="0">
                <a:solidFill>
                  <a:srgbClr val="FFFFFF"/>
                </a:solidFill>
                <a:latin typeface="Arial"/>
                <a:cs typeface="Arial"/>
              </a:rPr>
              <a:t>handled </a:t>
            </a:r>
            <a:r>
              <a:rPr sz="1200" dirty="0" smtClean="0">
                <a:solidFill>
                  <a:srgbClr val="FFFFFF"/>
                </a:solidFill>
                <a:latin typeface="Arial"/>
                <a:cs typeface="Arial"/>
              </a:rPr>
              <a:t>for </a:t>
            </a:r>
            <a:r>
              <a:rPr sz="1200" dirty="0">
                <a:solidFill>
                  <a:srgbClr val="FFFFFF"/>
                </a:solidFill>
                <a:latin typeface="Arial"/>
                <a:cs typeface="Arial"/>
              </a:rPr>
              <a:t>those </a:t>
            </a:r>
            <a:r>
              <a:rPr sz="1200" spc="-5" dirty="0">
                <a:solidFill>
                  <a:srgbClr val="FFFFFF"/>
                </a:solidFill>
                <a:latin typeface="Arial"/>
                <a:cs typeface="Arial"/>
              </a:rPr>
              <a:t>years ranged </a:t>
            </a:r>
            <a:r>
              <a:rPr sz="1200" dirty="0">
                <a:solidFill>
                  <a:srgbClr val="FFFFFF"/>
                </a:solidFill>
                <a:latin typeface="Arial"/>
                <a:cs typeface="Arial"/>
              </a:rPr>
              <a:t>from </a:t>
            </a:r>
            <a:r>
              <a:rPr sz="1200" spc="-5" dirty="0">
                <a:solidFill>
                  <a:srgbClr val="FFFFFF"/>
                </a:solidFill>
                <a:latin typeface="Arial"/>
                <a:cs typeface="Arial"/>
              </a:rPr>
              <a:t>$20,000 </a:t>
            </a:r>
            <a:r>
              <a:rPr sz="1200" spc="-5" dirty="0" smtClean="0">
                <a:solidFill>
                  <a:srgbClr val="FFFFFF"/>
                </a:solidFill>
                <a:latin typeface="Arial"/>
                <a:cs typeface="Arial"/>
              </a:rPr>
              <a:t>to</a:t>
            </a:r>
            <a:r>
              <a:rPr lang="en-US" sz="1200" dirty="0">
                <a:latin typeface="Arial"/>
                <a:cs typeface="Arial"/>
              </a:rPr>
              <a:t> </a:t>
            </a:r>
            <a:r>
              <a:rPr sz="1200" spc="-5" dirty="0" smtClean="0">
                <a:solidFill>
                  <a:srgbClr val="FFFFFF"/>
                </a:solidFill>
                <a:latin typeface="Arial"/>
                <a:cs typeface="Arial"/>
              </a:rPr>
              <a:t>$30,000</a:t>
            </a:r>
            <a:r>
              <a:rPr sz="1200" spc="-5" dirty="0">
                <a:solidFill>
                  <a:srgbClr val="FFFFFF"/>
                </a:solidFill>
                <a:latin typeface="Arial"/>
                <a:cs typeface="Arial"/>
              </a:rPr>
              <a:t>. </a:t>
            </a:r>
            <a:r>
              <a:rPr lang="en-US" sz="1200" spc="-5" dirty="0" smtClean="0">
                <a:solidFill>
                  <a:srgbClr val="FFFFFF"/>
                </a:solidFill>
                <a:latin typeface="Arial"/>
                <a:cs typeface="Arial"/>
              </a:rPr>
              <a:t> </a:t>
            </a:r>
            <a:r>
              <a:rPr sz="1200" spc="-5" dirty="0" smtClean="0">
                <a:solidFill>
                  <a:srgbClr val="FFFFFF"/>
                </a:solidFill>
                <a:latin typeface="Arial"/>
                <a:cs typeface="Arial"/>
              </a:rPr>
              <a:t>At </a:t>
            </a:r>
            <a:r>
              <a:rPr sz="1200" dirty="0">
                <a:solidFill>
                  <a:srgbClr val="FFFFFF"/>
                </a:solidFill>
                <a:latin typeface="Arial"/>
                <a:cs typeface="Arial"/>
              </a:rPr>
              <a:t>these </a:t>
            </a:r>
            <a:r>
              <a:rPr sz="1200" spc="-5" dirty="0">
                <a:solidFill>
                  <a:srgbClr val="FFFFFF"/>
                </a:solidFill>
                <a:latin typeface="Arial"/>
                <a:cs typeface="Arial"/>
              </a:rPr>
              <a:t>races, Don had to organize and coordinate well over 1500 cyclists and an average of 60 plus vendors each </a:t>
            </a:r>
            <a:r>
              <a:rPr sz="1200" dirty="0">
                <a:solidFill>
                  <a:srgbClr val="FFFFFF"/>
                </a:solidFill>
                <a:latin typeface="Arial"/>
                <a:cs typeface="Arial"/>
              </a:rPr>
              <a:t>year. </a:t>
            </a:r>
            <a:r>
              <a:rPr sz="1200" spc="-5" dirty="0">
                <a:solidFill>
                  <a:srgbClr val="FFFFFF"/>
                </a:solidFill>
                <a:latin typeface="Arial"/>
                <a:cs typeface="Arial"/>
              </a:rPr>
              <a:t>In addition, Don works </a:t>
            </a:r>
            <a:r>
              <a:rPr sz="1200" dirty="0">
                <a:solidFill>
                  <a:srgbClr val="FFFFFF"/>
                </a:solidFill>
                <a:latin typeface="Arial"/>
                <a:cs typeface="Arial"/>
              </a:rPr>
              <a:t>for </a:t>
            </a:r>
            <a:r>
              <a:rPr sz="1200" spc="-5" dirty="0">
                <a:solidFill>
                  <a:srgbClr val="FFFFFF"/>
                </a:solidFill>
                <a:latin typeface="Arial"/>
                <a:cs typeface="Arial"/>
              </a:rPr>
              <a:t>and is in management at the Los Angeles  County </a:t>
            </a:r>
            <a:r>
              <a:rPr sz="1200" dirty="0">
                <a:solidFill>
                  <a:srgbClr val="FFFFFF"/>
                </a:solidFill>
                <a:latin typeface="Arial"/>
                <a:cs typeface="Arial"/>
              </a:rPr>
              <a:t>Water </a:t>
            </a:r>
            <a:r>
              <a:rPr sz="1200" spc="-5" dirty="0">
                <a:solidFill>
                  <a:srgbClr val="FFFFFF"/>
                </a:solidFill>
                <a:latin typeface="Arial"/>
                <a:cs typeface="Arial"/>
              </a:rPr>
              <a:t>Reclamation Department</a:t>
            </a:r>
            <a:r>
              <a:rPr sz="1200" spc="-5" dirty="0" smtClean="0">
                <a:solidFill>
                  <a:srgbClr val="FFFFFF"/>
                </a:solidFill>
                <a:latin typeface="Arial"/>
                <a:cs typeface="Arial"/>
              </a:rPr>
              <a:t>.</a:t>
            </a:r>
            <a:r>
              <a:rPr lang="en-US" sz="1200" spc="-5" dirty="0" smtClean="0">
                <a:solidFill>
                  <a:srgbClr val="FFFFFF"/>
                </a:solidFill>
                <a:latin typeface="Arial"/>
                <a:cs typeface="Arial"/>
              </a:rPr>
              <a:t> </a:t>
            </a:r>
            <a:r>
              <a:rPr sz="1200" spc="-5" dirty="0" smtClean="0">
                <a:solidFill>
                  <a:srgbClr val="FFFFFF"/>
                </a:solidFill>
                <a:latin typeface="Arial"/>
                <a:cs typeface="Arial"/>
              </a:rPr>
              <a:t> </a:t>
            </a:r>
            <a:r>
              <a:rPr sz="1200" spc="-5" dirty="0">
                <a:solidFill>
                  <a:srgbClr val="FFFFFF"/>
                </a:solidFill>
                <a:latin typeface="Arial"/>
                <a:cs typeface="Arial"/>
              </a:rPr>
              <a:t>He manages a budget of approximately $250,000 annually, which includes a </a:t>
            </a:r>
            <a:r>
              <a:rPr sz="1200" dirty="0">
                <a:solidFill>
                  <a:srgbClr val="FFFFFF"/>
                </a:solidFill>
                <a:latin typeface="Arial"/>
                <a:cs typeface="Arial"/>
              </a:rPr>
              <a:t>staff </a:t>
            </a:r>
            <a:r>
              <a:rPr sz="1200" spc="-5" dirty="0">
                <a:solidFill>
                  <a:srgbClr val="FFFFFF"/>
                </a:solidFill>
                <a:latin typeface="Arial"/>
                <a:cs typeface="Arial"/>
              </a:rPr>
              <a:t>of 3 </a:t>
            </a:r>
            <a:r>
              <a:rPr sz="1200" dirty="0">
                <a:solidFill>
                  <a:srgbClr val="FFFFFF"/>
                </a:solidFill>
                <a:latin typeface="Arial"/>
                <a:cs typeface="Arial"/>
              </a:rPr>
              <a:t>persons</a:t>
            </a:r>
            <a:r>
              <a:rPr sz="1200" dirty="0" smtClean="0">
                <a:solidFill>
                  <a:srgbClr val="FFFFFF"/>
                </a:solidFill>
                <a:latin typeface="Arial"/>
                <a:cs typeface="Arial"/>
              </a:rPr>
              <a:t>.</a:t>
            </a:r>
            <a:r>
              <a:rPr lang="en-US" sz="1200" dirty="0" smtClean="0">
                <a:solidFill>
                  <a:srgbClr val="FFFFFF"/>
                </a:solidFill>
                <a:latin typeface="Arial"/>
                <a:cs typeface="Arial"/>
              </a:rPr>
              <a:t> </a:t>
            </a:r>
            <a:r>
              <a:rPr sz="1200" dirty="0" smtClean="0">
                <a:solidFill>
                  <a:srgbClr val="FFFFFF"/>
                </a:solidFill>
                <a:latin typeface="Arial"/>
                <a:cs typeface="Arial"/>
              </a:rPr>
              <a:t> </a:t>
            </a:r>
            <a:r>
              <a:rPr sz="1200" spc="-5" dirty="0">
                <a:solidFill>
                  <a:srgbClr val="FFFFFF"/>
                </a:solidFill>
                <a:latin typeface="Arial"/>
                <a:cs typeface="Arial"/>
              </a:rPr>
              <a:t>He has been in </a:t>
            </a:r>
            <a:r>
              <a:rPr sz="1200" dirty="0">
                <a:solidFill>
                  <a:srgbClr val="FFFFFF"/>
                </a:solidFill>
                <a:latin typeface="Arial"/>
                <a:cs typeface="Arial"/>
              </a:rPr>
              <a:t>this </a:t>
            </a:r>
            <a:r>
              <a:rPr sz="1200" spc="-5" dirty="0">
                <a:solidFill>
                  <a:srgbClr val="FFFFFF"/>
                </a:solidFill>
                <a:latin typeface="Arial"/>
                <a:cs typeface="Arial"/>
              </a:rPr>
              <a:t>position </a:t>
            </a:r>
            <a:r>
              <a:rPr sz="1200" dirty="0">
                <a:solidFill>
                  <a:srgbClr val="FFFFFF"/>
                </a:solidFill>
                <a:latin typeface="Arial"/>
                <a:cs typeface="Arial"/>
              </a:rPr>
              <a:t>for </a:t>
            </a:r>
            <a:r>
              <a:rPr sz="1200" spc="-5" dirty="0">
                <a:solidFill>
                  <a:srgbClr val="FFFFFF"/>
                </a:solidFill>
                <a:latin typeface="Arial"/>
                <a:cs typeface="Arial"/>
              </a:rPr>
              <a:t>the </a:t>
            </a:r>
            <a:r>
              <a:rPr sz="1200" dirty="0">
                <a:solidFill>
                  <a:srgbClr val="FFFFFF"/>
                </a:solidFill>
                <a:latin typeface="Arial"/>
                <a:cs typeface="Arial"/>
              </a:rPr>
              <a:t>past nine </a:t>
            </a:r>
            <a:r>
              <a:rPr sz="1200" spc="-5" dirty="0">
                <a:solidFill>
                  <a:srgbClr val="FFFFFF"/>
                </a:solidFill>
                <a:latin typeface="Arial"/>
                <a:cs typeface="Arial"/>
              </a:rPr>
              <a:t>years. </a:t>
            </a:r>
            <a:r>
              <a:rPr lang="en-US" sz="1200" spc="-5" dirty="0" smtClean="0">
                <a:solidFill>
                  <a:srgbClr val="FFFFFF"/>
                </a:solidFill>
                <a:latin typeface="Arial"/>
                <a:cs typeface="Arial"/>
              </a:rPr>
              <a:t> </a:t>
            </a:r>
            <a:r>
              <a:rPr sz="1200" dirty="0" smtClean="0">
                <a:solidFill>
                  <a:srgbClr val="FFFFFF"/>
                </a:solidFill>
                <a:latin typeface="Arial"/>
                <a:cs typeface="Arial"/>
              </a:rPr>
              <a:t>Before t</a:t>
            </a:r>
            <a:r>
              <a:rPr lang="en-US" sz="1200" dirty="0" smtClean="0">
                <a:solidFill>
                  <a:srgbClr val="FFFFFF"/>
                </a:solidFill>
                <a:latin typeface="Arial"/>
                <a:cs typeface="Arial"/>
              </a:rPr>
              <a:t>h</a:t>
            </a:r>
            <a:r>
              <a:rPr sz="1200" dirty="0" smtClean="0">
                <a:solidFill>
                  <a:srgbClr val="FFFFFF"/>
                </a:solidFill>
                <a:latin typeface="Arial"/>
                <a:cs typeface="Arial"/>
              </a:rPr>
              <a:t>is </a:t>
            </a:r>
            <a:r>
              <a:rPr sz="1200" spc="-5" dirty="0">
                <a:solidFill>
                  <a:srgbClr val="FFFFFF"/>
                </a:solidFill>
                <a:latin typeface="Arial"/>
                <a:cs typeface="Arial"/>
              </a:rPr>
              <a:t>position, Don worked at Container Corporation in the city of Los Angeles </a:t>
            </a:r>
            <a:r>
              <a:rPr sz="1200" dirty="0">
                <a:solidFill>
                  <a:srgbClr val="FFFFFF"/>
                </a:solidFill>
                <a:latin typeface="Arial"/>
                <a:cs typeface="Arial"/>
              </a:rPr>
              <a:t>for </a:t>
            </a:r>
            <a:r>
              <a:rPr sz="1200" spc="-5" dirty="0">
                <a:solidFill>
                  <a:srgbClr val="FFFFFF"/>
                </a:solidFill>
                <a:latin typeface="Arial"/>
                <a:cs typeface="Arial"/>
              </a:rPr>
              <a:t>19 years. </a:t>
            </a:r>
            <a:r>
              <a:rPr lang="en-US" sz="1200" spc="-5" dirty="0" smtClean="0">
                <a:solidFill>
                  <a:srgbClr val="FFFFFF"/>
                </a:solidFill>
                <a:latin typeface="Arial"/>
                <a:cs typeface="Arial"/>
              </a:rPr>
              <a:t> </a:t>
            </a:r>
            <a:r>
              <a:rPr sz="1200" spc="-5" dirty="0" smtClean="0">
                <a:solidFill>
                  <a:srgbClr val="FFFFFF"/>
                </a:solidFill>
                <a:latin typeface="Arial"/>
                <a:cs typeface="Arial"/>
              </a:rPr>
              <a:t>During </a:t>
            </a:r>
            <a:r>
              <a:rPr sz="1200" spc="-5" dirty="0">
                <a:solidFill>
                  <a:srgbClr val="FFFFFF"/>
                </a:solidFill>
                <a:latin typeface="Arial"/>
                <a:cs typeface="Arial"/>
              </a:rPr>
              <a:t>that tenure, he managed a budget of 400,000+ annually and supervised a </a:t>
            </a:r>
            <a:r>
              <a:rPr sz="1200" dirty="0">
                <a:solidFill>
                  <a:srgbClr val="FFFFFF"/>
                </a:solidFill>
                <a:latin typeface="Arial"/>
                <a:cs typeface="Arial"/>
              </a:rPr>
              <a:t>staff </a:t>
            </a:r>
            <a:r>
              <a:rPr sz="1200" spc="-5" dirty="0">
                <a:solidFill>
                  <a:srgbClr val="FFFFFF"/>
                </a:solidFill>
                <a:latin typeface="Arial"/>
                <a:cs typeface="Arial"/>
              </a:rPr>
              <a:t>of 6</a:t>
            </a:r>
            <a:r>
              <a:rPr sz="1200" spc="45" dirty="0">
                <a:solidFill>
                  <a:srgbClr val="FFFFFF"/>
                </a:solidFill>
                <a:latin typeface="Arial"/>
                <a:cs typeface="Arial"/>
              </a:rPr>
              <a:t> </a:t>
            </a:r>
            <a:r>
              <a:rPr sz="1200" spc="-5" dirty="0">
                <a:solidFill>
                  <a:srgbClr val="FFFFFF"/>
                </a:solidFill>
                <a:latin typeface="Arial"/>
                <a:cs typeface="Arial"/>
              </a:rPr>
              <a:t>persons.</a:t>
            </a:r>
            <a:endParaRPr sz="1200" dirty="0">
              <a:latin typeface="Arial"/>
              <a:cs typeface="Arial"/>
            </a:endParaRPr>
          </a:p>
          <a:p>
            <a:pPr>
              <a:lnSpc>
                <a:spcPct val="100000"/>
              </a:lnSpc>
              <a:spcBef>
                <a:spcPts val="50"/>
              </a:spcBef>
            </a:pPr>
            <a:endParaRPr sz="1200" dirty="0">
              <a:latin typeface="Arial"/>
              <a:cs typeface="Arial"/>
            </a:endParaRPr>
          </a:p>
          <a:p>
            <a:pPr marL="12700" marR="5080">
              <a:lnSpc>
                <a:spcPct val="100000"/>
              </a:lnSpc>
            </a:pPr>
            <a:r>
              <a:rPr sz="1200" spc="-5" dirty="0">
                <a:solidFill>
                  <a:srgbClr val="FFFFFF"/>
                </a:solidFill>
                <a:latin typeface="Arial"/>
                <a:cs typeface="Arial"/>
              </a:rPr>
              <a:t>Don, a devoted Christian and a </a:t>
            </a:r>
            <a:r>
              <a:rPr sz="1200" dirty="0">
                <a:solidFill>
                  <a:srgbClr val="FFFFFF"/>
                </a:solidFill>
                <a:latin typeface="Arial"/>
                <a:cs typeface="Arial"/>
              </a:rPr>
              <a:t>Vietnam </a:t>
            </a:r>
            <a:r>
              <a:rPr sz="1200" spc="10" dirty="0">
                <a:solidFill>
                  <a:srgbClr val="FFFFFF"/>
                </a:solidFill>
                <a:latin typeface="Arial"/>
                <a:cs typeface="Arial"/>
              </a:rPr>
              <a:t>War </a:t>
            </a:r>
            <a:r>
              <a:rPr sz="1200" spc="-5" dirty="0">
                <a:solidFill>
                  <a:srgbClr val="FFFFFF"/>
                </a:solidFill>
                <a:latin typeface="Arial"/>
                <a:cs typeface="Arial"/>
              </a:rPr>
              <a:t>combat Veteran, has been a </a:t>
            </a:r>
            <a:r>
              <a:rPr sz="1200" spc="-10" dirty="0">
                <a:solidFill>
                  <a:srgbClr val="FFFFFF"/>
                </a:solidFill>
                <a:latin typeface="Arial"/>
                <a:cs typeface="Arial"/>
              </a:rPr>
              <a:t>member </a:t>
            </a:r>
            <a:r>
              <a:rPr sz="1200" dirty="0">
                <a:solidFill>
                  <a:srgbClr val="FFFFFF"/>
                </a:solidFill>
                <a:latin typeface="Arial"/>
                <a:cs typeface="Arial"/>
              </a:rPr>
              <a:t>of Wilshire </a:t>
            </a:r>
            <a:r>
              <a:rPr sz="1200" spc="-5" dirty="0">
                <a:solidFill>
                  <a:srgbClr val="FFFFFF"/>
                </a:solidFill>
                <a:latin typeface="Arial"/>
                <a:cs typeface="Arial"/>
              </a:rPr>
              <a:t>United Methodist Church since 1979. </a:t>
            </a:r>
            <a:r>
              <a:rPr lang="en-US" sz="1200" spc="-5" dirty="0" smtClean="0">
                <a:solidFill>
                  <a:srgbClr val="FFFFFF"/>
                </a:solidFill>
                <a:latin typeface="Arial"/>
                <a:cs typeface="Arial"/>
              </a:rPr>
              <a:t> </a:t>
            </a:r>
            <a:r>
              <a:rPr sz="1200" spc="-5" dirty="0" smtClean="0">
                <a:solidFill>
                  <a:srgbClr val="FFFFFF"/>
                </a:solidFill>
                <a:latin typeface="Arial"/>
                <a:cs typeface="Arial"/>
              </a:rPr>
              <a:t>He </a:t>
            </a:r>
            <a:r>
              <a:rPr sz="1200" dirty="0">
                <a:solidFill>
                  <a:srgbClr val="FFFFFF"/>
                </a:solidFill>
                <a:latin typeface="Arial"/>
                <a:cs typeface="Arial"/>
              </a:rPr>
              <a:t>is </a:t>
            </a:r>
            <a:r>
              <a:rPr sz="1200" spc="-5" dirty="0">
                <a:solidFill>
                  <a:srgbClr val="FFFFFF"/>
                </a:solidFill>
                <a:latin typeface="Arial"/>
                <a:cs typeface="Arial"/>
              </a:rPr>
              <a:t>presently </a:t>
            </a:r>
            <a:r>
              <a:rPr sz="1200" dirty="0">
                <a:solidFill>
                  <a:srgbClr val="FFFFFF"/>
                </a:solidFill>
                <a:latin typeface="Arial"/>
                <a:cs typeface="Arial"/>
              </a:rPr>
              <a:t>the </a:t>
            </a:r>
            <a:r>
              <a:rPr sz="1200" spc="-5" dirty="0">
                <a:solidFill>
                  <a:srgbClr val="FFFFFF"/>
                </a:solidFill>
                <a:latin typeface="Arial"/>
                <a:cs typeface="Arial"/>
              </a:rPr>
              <a:t>president of </a:t>
            </a:r>
            <a:r>
              <a:rPr sz="1200" dirty="0">
                <a:solidFill>
                  <a:srgbClr val="FFFFFF"/>
                </a:solidFill>
                <a:latin typeface="Arial"/>
                <a:cs typeface="Arial"/>
              </a:rPr>
              <a:t>the Wilshire </a:t>
            </a:r>
            <a:r>
              <a:rPr sz="1200" spc="-5" dirty="0">
                <a:solidFill>
                  <a:srgbClr val="FFFFFF"/>
                </a:solidFill>
                <a:latin typeface="Arial"/>
                <a:cs typeface="Arial"/>
              </a:rPr>
              <a:t>United Methodist Men’s  Fellowship congregation. </a:t>
            </a:r>
            <a:r>
              <a:rPr lang="en-US" sz="1200" spc="-5" dirty="0" smtClean="0">
                <a:solidFill>
                  <a:srgbClr val="FFFFFF"/>
                </a:solidFill>
                <a:latin typeface="Arial"/>
                <a:cs typeface="Arial"/>
              </a:rPr>
              <a:t> </a:t>
            </a:r>
            <a:r>
              <a:rPr sz="1200" spc="-5" dirty="0" smtClean="0">
                <a:solidFill>
                  <a:srgbClr val="FFFFFF"/>
                </a:solidFill>
                <a:latin typeface="Arial"/>
                <a:cs typeface="Arial"/>
              </a:rPr>
              <a:t>The </a:t>
            </a:r>
            <a:r>
              <a:rPr sz="1200" spc="-5" dirty="0">
                <a:solidFill>
                  <a:srgbClr val="FFFFFF"/>
                </a:solidFill>
                <a:latin typeface="Arial"/>
                <a:cs typeface="Arial"/>
              </a:rPr>
              <a:t>social agenda </a:t>
            </a:r>
            <a:r>
              <a:rPr sz="1200" dirty="0">
                <a:solidFill>
                  <a:srgbClr val="FFFFFF"/>
                </a:solidFill>
                <a:latin typeface="Arial"/>
                <a:cs typeface="Arial"/>
              </a:rPr>
              <a:t>for this </a:t>
            </a:r>
            <a:r>
              <a:rPr sz="1200" spc="-5" dirty="0">
                <a:solidFill>
                  <a:srgbClr val="FFFFFF"/>
                </a:solidFill>
                <a:latin typeface="Arial"/>
                <a:cs typeface="Arial"/>
              </a:rPr>
              <a:t>group includes developing programs that address aggression and domestic violence, teen pregnancy, juvenile mentorship, STD’s, HIV/AIDS, </a:t>
            </a:r>
            <a:r>
              <a:rPr sz="1200" spc="-10" dirty="0">
                <a:solidFill>
                  <a:srgbClr val="FFFFFF"/>
                </a:solidFill>
                <a:latin typeface="Arial"/>
                <a:cs typeface="Arial"/>
              </a:rPr>
              <a:t>and  </a:t>
            </a:r>
            <a:r>
              <a:rPr sz="1200" spc="-5" dirty="0">
                <a:solidFill>
                  <a:srgbClr val="FFFFFF"/>
                </a:solidFill>
                <a:latin typeface="Arial"/>
                <a:cs typeface="Arial"/>
              </a:rPr>
              <a:t>other serious </a:t>
            </a:r>
            <a:r>
              <a:rPr sz="1200" spc="-5" dirty="0" smtClean="0">
                <a:solidFill>
                  <a:srgbClr val="FFFFFF"/>
                </a:solidFill>
                <a:latin typeface="Arial"/>
                <a:cs typeface="Arial"/>
              </a:rPr>
              <a:t>issues</a:t>
            </a:r>
            <a:r>
              <a:rPr lang="en-US" sz="1200" spc="-5" dirty="0" smtClean="0">
                <a:solidFill>
                  <a:srgbClr val="FFFFFF"/>
                </a:solidFill>
                <a:latin typeface="Arial"/>
                <a:cs typeface="Arial"/>
              </a:rPr>
              <a:t>.</a:t>
            </a:r>
            <a:r>
              <a:rPr sz="1200" spc="-5" dirty="0" smtClean="0">
                <a:solidFill>
                  <a:srgbClr val="FFFFFF"/>
                </a:solidFill>
                <a:latin typeface="Arial"/>
                <a:cs typeface="Arial"/>
              </a:rPr>
              <a:t> </a:t>
            </a:r>
            <a:r>
              <a:rPr lang="en-US" sz="1200" spc="-5" dirty="0" smtClean="0">
                <a:solidFill>
                  <a:srgbClr val="FFFFFF"/>
                </a:solidFill>
                <a:latin typeface="Arial"/>
                <a:cs typeface="Arial"/>
              </a:rPr>
              <a:t> </a:t>
            </a:r>
            <a:r>
              <a:rPr sz="1200" spc="-5" dirty="0" smtClean="0">
                <a:solidFill>
                  <a:srgbClr val="FFFFFF"/>
                </a:solidFill>
                <a:latin typeface="Arial"/>
                <a:cs typeface="Arial"/>
              </a:rPr>
              <a:t>Visit </a:t>
            </a:r>
            <a:r>
              <a:rPr sz="1200" spc="-5" dirty="0">
                <a:solidFill>
                  <a:srgbClr val="FFFFFF"/>
                </a:solidFill>
                <a:latin typeface="Arial"/>
                <a:cs typeface="Arial"/>
              </a:rPr>
              <a:t>the Inner City Cycling Connection, </a:t>
            </a:r>
            <a:r>
              <a:rPr sz="1200" dirty="0">
                <a:solidFill>
                  <a:srgbClr val="FFFFFF"/>
                </a:solidFill>
                <a:latin typeface="Arial"/>
                <a:cs typeface="Arial"/>
              </a:rPr>
              <a:t>Inc. </a:t>
            </a:r>
            <a:r>
              <a:rPr sz="1200" spc="-5" dirty="0">
                <a:solidFill>
                  <a:srgbClr val="FFFFFF"/>
                </a:solidFill>
                <a:latin typeface="Arial"/>
                <a:cs typeface="Arial"/>
              </a:rPr>
              <a:t>website to </a:t>
            </a:r>
            <a:r>
              <a:rPr sz="1200" dirty="0">
                <a:solidFill>
                  <a:srgbClr val="FFFFFF"/>
                </a:solidFill>
                <a:latin typeface="Arial"/>
                <a:cs typeface="Arial"/>
              </a:rPr>
              <a:t>find </a:t>
            </a:r>
            <a:r>
              <a:rPr sz="1200" spc="-5" dirty="0">
                <a:solidFill>
                  <a:srgbClr val="FFFFFF"/>
                </a:solidFill>
                <a:latin typeface="Arial"/>
                <a:cs typeface="Arial"/>
              </a:rPr>
              <a:t>out more about Don and the organization he</a:t>
            </a:r>
            <a:r>
              <a:rPr sz="1200" spc="-120" dirty="0">
                <a:solidFill>
                  <a:srgbClr val="FFFFFF"/>
                </a:solidFill>
                <a:latin typeface="Arial"/>
                <a:cs typeface="Arial"/>
              </a:rPr>
              <a:t> </a:t>
            </a:r>
            <a:r>
              <a:rPr sz="1200" spc="-5" dirty="0">
                <a:solidFill>
                  <a:srgbClr val="FFFFFF"/>
                </a:solidFill>
                <a:latin typeface="Arial"/>
                <a:cs typeface="Arial"/>
              </a:rPr>
              <a:t>loves.</a:t>
            </a:r>
            <a:endParaRPr sz="1200" dirty="0">
              <a:latin typeface="Arial"/>
              <a:cs typeface="Arial"/>
            </a:endParaRPr>
          </a:p>
        </p:txBody>
      </p:sp>
      <p:sp>
        <p:nvSpPr>
          <p:cNvPr id="8" name="object 8"/>
          <p:cNvSpPr/>
          <p:nvPr/>
        </p:nvSpPr>
        <p:spPr>
          <a:xfrm>
            <a:off x="437387" y="3729482"/>
            <a:ext cx="1828800" cy="1828800"/>
          </a:xfrm>
          <a:prstGeom prst="rect">
            <a:avLst/>
          </a:prstGeom>
          <a:blipFill>
            <a:blip r:embed="rId6" cstate="print"/>
            <a:stretch>
              <a:fillRect/>
            </a:stretch>
          </a:blipFill>
        </p:spPr>
        <p:txBody>
          <a:bodyPr wrap="square" lIns="0" tIns="0" rIns="0" bIns="0" rtlCol="0"/>
          <a:lstStyle/>
          <a:p>
            <a:endParaRPr dirty="0"/>
          </a:p>
        </p:txBody>
      </p:sp>
      <p:sp>
        <p:nvSpPr>
          <p:cNvPr id="11" name="object 11"/>
          <p:cNvSpPr txBox="1"/>
          <p:nvPr/>
        </p:nvSpPr>
        <p:spPr>
          <a:xfrm>
            <a:off x="2266188" y="3738335"/>
            <a:ext cx="9378950" cy="462280"/>
          </a:xfrm>
          <a:prstGeom prst="rect">
            <a:avLst/>
          </a:prstGeom>
          <a:solidFill>
            <a:srgbClr val="00AFEF"/>
          </a:solidFill>
        </p:spPr>
        <p:txBody>
          <a:bodyPr vert="horz" wrap="square" lIns="0" tIns="39370" rIns="0" bIns="0" rtlCol="0">
            <a:spAutoFit/>
          </a:bodyPr>
          <a:lstStyle/>
          <a:p>
            <a:pPr marL="90805">
              <a:lnSpc>
                <a:spcPct val="100000"/>
              </a:lnSpc>
              <a:spcBef>
                <a:spcPts val="310"/>
              </a:spcBef>
            </a:pPr>
            <a:r>
              <a:rPr sz="1200" b="1" dirty="0">
                <a:solidFill>
                  <a:srgbClr val="FFFF00"/>
                </a:solidFill>
                <a:latin typeface="Arial"/>
                <a:cs typeface="Arial"/>
              </a:rPr>
              <a:t>USING </a:t>
            </a:r>
            <a:r>
              <a:rPr sz="1200" b="1" spc="-5" dirty="0">
                <a:solidFill>
                  <a:srgbClr val="FFFF00"/>
                </a:solidFill>
                <a:latin typeface="Arial"/>
                <a:cs typeface="Arial"/>
              </a:rPr>
              <a:t>CYCLING </a:t>
            </a:r>
            <a:r>
              <a:rPr sz="1200" b="1" spc="-25" dirty="0">
                <a:solidFill>
                  <a:srgbClr val="FFFF00"/>
                </a:solidFill>
                <a:latin typeface="Arial"/>
                <a:cs typeface="Arial"/>
              </a:rPr>
              <a:t>AS </a:t>
            </a:r>
            <a:r>
              <a:rPr sz="1200" b="1" spc="-5" dirty="0">
                <a:solidFill>
                  <a:srgbClr val="FFFF00"/>
                </a:solidFill>
                <a:latin typeface="Arial"/>
                <a:cs typeface="Arial"/>
              </a:rPr>
              <a:t>A </a:t>
            </a:r>
            <a:r>
              <a:rPr sz="1200" b="1" spc="-10" dirty="0">
                <a:solidFill>
                  <a:srgbClr val="FFFF00"/>
                </a:solidFill>
                <a:latin typeface="Arial"/>
                <a:cs typeface="Arial"/>
              </a:rPr>
              <a:t>TOOL </a:t>
            </a:r>
            <a:r>
              <a:rPr sz="1200" b="1" spc="-15" dirty="0">
                <a:solidFill>
                  <a:srgbClr val="FFFF00"/>
                </a:solidFill>
                <a:latin typeface="Arial"/>
                <a:cs typeface="Arial"/>
              </a:rPr>
              <a:t>TO </a:t>
            </a:r>
            <a:r>
              <a:rPr sz="1200" b="1" dirty="0">
                <a:solidFill>
                  <a:srgbClr val="FFFF00"/>
                </a:solidFill>
                <a:latin typeface="Arial"/>
                <a:cs typeface="Arial"/>
              </a:rPr>
              <a:t>HELP </a:t>
            </a:r>
            <a:r>
              <a:rPr sz="1200" b="1" spc="-5" dirty="0">
                <a:solidFill>
                  <a:srgbClr val="FFFF00"/>
                </a:solidFill>
                <a:latin typeface="Arial"/>
                <a:cs typeface="Arial"/>
              </a:rPr>
              <a:t>YOUNG </a:t>
            </a:r>
            <a:r>
              <a:rPr sz="1200" b="1" dirty="0">
                <a:solidFill>
                  <a:srgbClr val="FFFF00"/>
                </a:solidFill>
                <a:latin typeface="Arial"/>
                <a:cs typeface="Arial"/>
              </a:rPr>
              <a:t>PEOPLE </a:t>
            </a:r>
            <a:r>
              <a:rPr sz="1200" b="1" spc="-60" dirty="0">
                <a:solidFill>
                  <a:srgbClr val="FFFF00"/>
                </a:solidFill>
                <a:latin typeface="Arial"/>
                <a:cs typeface="Arial"/>
              </a:rPr>
              <a:t>STAY </a:t>
            </a:r>
            <a:r>
              <a:rPr sz="1200" b="1" dirty="0">
                <a:solidFill>
                  <a:srgbClr val="FFFF00"/>
                </a:solidFill>
                <a:latin typeface="Arial"/>
                <a:cs typeface="Arial"/>
              </a:rPr>
              <a:t>OUT OF </a:t>
            </a:r>
            <a:r>
              <a:rPr sz="1200" b="1" spc="-5" dirty="0">
                <a:solidFill>
                  <a:srgbClr val="FFFF00"/>
                </a:solidFill>
                <a:latin typeface="Arial"/>
                <a:cs typeface="Arial"/>
              </a:rPr>
              <a:t>TROUBLE </a:t>
            </a:r>
            <a:r>
              <a:rPr sz="1200" b="1" dirty="0">
                <a:solidFill>
                  <a:srgbClr val="FFFF00"/>
                </a:solidFill>
                <a:latin typeface="Arial"/>
                <a:cs typeface="Arial"/>
              </a:rPr>
              <a:t>IS DON </a:t>
            </a:r>
            <a:r>
              <a:rPr sz="1200" b="1" spc="-10" dirty="0">
                <a:solidFill>
                  <a:srgbClr val="FFFF00"/>
                </a:solidFill>
                <a:latin typeface="Arial"/>
                <a:cs typeface="Arial"/>
              </a:rPr>
              <a:t>HARRIS</a:t>
            </a:r>
            <a:r>
              <a:rPr sz="1200" b="1" spc="90" dirty="0">
                <a:solidFill>
                  <a:srgbClr val="FFFF00"/>
                </a:solidFill>
                <a:latin typeface="Arial"/>
                <a:cs typeface="Arial"/>
              </a:rPr>
              <a:t> </a:t>
            </a:r>
            <a:r>
              <a:rPr sz="1200" b="1" spc="-20" dirty="0">
                <a:solidFill>
                  <a:srgbClr val="FFFF00"/>
                </a:solidFill>
                <a:latin typeface="Arial"/>
                <a:cs typeface="Arial"/>
              </a:rPr>
              <a:t>PASSION.</a:t>
            </a:r>
            <a:endParaRPr sz="1200" dirty="0">
              <a:latin typeface="Arial"/>
              <a:cs typeface="Arial"/>
            </a:endParaRPr>
          </a:p>
        </p:txBody>
      </p:sp>
      <p:sp>
        <p:nvSpPr>
          <p:cNvPr id="14" name="object 14"/>
          <p:cNvSpPr/>
          <p:nvPr/>
        </p:nvSpPr>
        <p:spPr>
          <a:xfrm>
            <a:off x="4329684" y="4225289"/>
            <a:ext cx="7315200" cy="646176"/>
          </a:xfrm>
          <a:prstGeom prst="rect">
            <a:avLst/>
          </a:prstGeom>
          <a:blipFill>
            <a:blip r:embed="rId7" cstate="print"/>
            <a:stretch>
              <a:fillRect/>
            </a:stretch>
          </a:blipFill>
        </p:spPr>
        <p:txBody>
          <a:bodyPr wrap="square" lIns="0" tIns="0" rIns="0" bIns="0" rtlCol="0"/>
          <a:lstStyle/>
          <a:p>
            <a:endParaRPr dirty="0"/>
          </a:p>
        </p:txBody>
      </p:sp>
      <p:sp>
        <p:nvSpPr>
          <p:cNvPr id="15" name="object 15"/>
          <p:cNvSpPr txBox="1"/>
          <p:nvPr/>
        </p:nvSpPr>
        <p:spPr>
          <a:xfrm>
            <a:off x="4329684" y="4264594"/>
            <a:ext cx="7315200" cy="584134"/>
          </a:xfrm>
          <a:prstGeom prst="rect">
            <a:avLst/>
          </a:prstGeom>
        </p:spPr>
        <p:txBody>
          <a:bodyPr vert="horz" wrap="square" lIns="0" tIns="19685" rIns="0" bIns="0" rtlCol="0">
            <a:spAutoFit/>
          </a:bodyPr>
          <a:lstStyle/>
          <a:p>
            <a:pPr marL="92075" marR="113030">
              <a:lnSpc>
                <a:spcPts val="1430"/>
              </a:lnSpc>
              <a:spcBef>
                <a:spcPts val="155"/>
              </a:spcBef>
            </a:pPr>
            <a:r>
              <a:rPr sz="1200" b="1" spc="-5" dirty="0">
                <a:solidFill>
                  <a:srgbClr val="FFFF00"/>
                </a:solidFill>
                <a:latin typeface="Arial"/>
                <a:cs typeface="Arial"/>
              </a:rPr>
              <a:t>IC3 </a:t>
            </a:r>
            <a:r>
              <a:rPr sz="1200" b="1" spc="-15" dirty="0">
                <a:solidFill>
                  <a:srgbClr val="FFFF00"/>
                </a:solidFill>
                <a:latin typeface="Arial"/>
                <a:cs typeface="Arial"/>
              </a:rPr>
              <a:t>AND </a:t>
            </a:r>
            <a:r>
              <a:rPr lang="en-US" sz="1200" b="1" spc="-5" dirty="0" smtClean="0">
                <a:solidFill>
                  <a:srgbClr val="FFFF00"/>
                </a:solidFill>
                <a:latin typeface="Arial"/>
                <a:cs typeface="Arial"/>
              </a:rPr>
              <a:t>WE CAN FOUNDATION </a:t>
            </a:r>
            <a:r>
              <a:rPr lang="en-US" sz="1200" b="1" spc="-5" dirty="0">
                <a:solidFill>
                  <a:srgbClr val="FFFF00"/>
                </a:solidFill>
                <a:latin typeface="Arial"/>
                <a:cs typeface="Arial"/>
              </a:rPr>
              <a:t>/ WEST EAST COMMUNITY ACCESS  NETWORK</a:t>
            </a:r>
          </a:p>
          <a:p>
            <a:pPr marL="92075" marR="113030">
              <a:lnSpc>
                <a:spcPts val="1430"/>
              </a:lnSpc>
              <a:spcBef>
                <a:spcPts val="155"/>
              </a:spcBef>
            </a:pPr>
            <a:r>
              <a:rPr sz="1200" b="1" dirty="0" smtClean="0">
                <a:solidFill>
                  <a:srgbClr val="FFFF00"/>
                </a:solidFill>
                <a:latin typeface="Arial"/>
                <a:cs typeface="Arial"/>
              </a:rPr>
              <a:t>BELIEVE </a:t>
            </a:r>
            <a:r>
              <a:rPr sz="1200" b="1" dirty="0">
                <a:solidFill>
                  <a:srgbClr val="FFFF00"/>
                </a:solidFill>
                <a:latin typeface="Arial"/>
                <a:cs typeface="Arial"/>
              </a:rPr>
              <a:t>THIS EVENT WILL HELP BRING </a:t>
            </a:r>
            <a:r>
              <a:rPr sz="1200" b="1" spc="-25" dirty="0">
                <a:solidFill>
                  <a:srgbClr val="FFFF00"/>
                </a:solidFill>
                <a:latin typeface="Arial"/>
                <a:cs typeface="Arial"/>
              </a:rPr>
              <a:t>AWARENESS </a:t>
            </a:r>
            <a:r>
              <a:rPr sz="1200" b="1" spc="-15" dirty="0">
                <a:solidFill>
                  <a:srgbClr val="FFFF00"/>
                </a:solidFill>
                <a:latin typeface="Arial"/>
                <a:cs typeface="Arial"/>
              </a:rPr>
              <a:t>TO </a:t>
            </a:r>
            <a:r>
              <a:rPr sz="1200" b="1" spc="-5" dirty="0">
                <a:solidFill>
                  <a:srgbClr val="FFFF00"/>
                </a:solidFill>
                <a:latin typeface="Arial"/>
                <a:cs typeface="Arial"/>
              </a:rPr>
              <a:t>A </a:t>
            </a:r>
            <a:r>
              <a:rPr sz="1200" b="1" dirty="0">
                <a:solidFill>
                  <a:srgbClr val="FFFF00"/>
                </a:solidFill>
                <a:latin typeface="Arial"/>
                <a:cs typeface="Arial"/>
              </a:rPr>
              <a:t>LOT OF</a:t>
            </a:r>
            <a:r>
              <a:rPr sz="1200" b="1" spc="-110" dirty="0">
                <a:solidFill>
                  <a:srgbClr val="FFFF00"/>
                </a:solidFill>
                <a:latin typeface="Arial"/>
                <a:cs typeface="Arial"/>
              </a:rPr>
              <a:t> </a:t>
            </a:r>
            <a:r>
              <a:rPr sz="1200" b="1" dirty="0">
                <a:solidFill>
                  <a:srgbClr val="FFFF00"/>
                </a:solidFill>
                <a:latin typeface="Arial"/>
                <a:cs typeface="Arial"/>
              </a:rPr>
              <a:t>SOCIETY  </a:t>
            </a:r>
            <a:r>
              <a:rPr sz="1200" b="1" spc="-5" dirty="0">
                <a:solidFill>
                  <a:srgbClr val="FFFF00"/>
                </a:solidFill>
                <a:latin typeface="Arial"/>
                <a:cs typeface="Arial"/>
              </a:rPr>
              <a:t>PROBLEMS </a:t>
            </a:r>
            <a:r>
              <a:rPr sz="1200" b="1" spc="-15" dirty="0">
                <a:solidFill>
                  <a:srgbClr val="FFFF00"/>
                </a:solidFill>
                <a:latin typeface="Arial"/>
                <a:cs typeface="Arial"/>
              </a:rPr>
              <a:t>AND </a:t>
            </a:r>
            <a:r>
              <a:rPr sz="1200" b="1" dirty="0">
                <a:solidFill>
                  <a:srgbClr val="FFFF00"/>
                </a:solidFill>
                <a:latin typeface="Arial"/>
                <a:cs typeface="Arial"/>
              </a:rPr>
              <a:t>HELP IN </a:t>
            </a:r>
            <a:r>
              <a:rPr sz="1200" b="1" spc="-15" dirty="0">
                <a:solidFill>
                  <a:srgbClr val="FFFF00"/>
                </a:solidFill>
                <a:latin typeface="Arial"/>
                <a:cs typeface="Arial"/>
              </a:rPr>
              <a:t>GENERATION </a:t>
            </a:r>
            <a:r>
              <a:rPr sz="1200" b="1" dirty="0">
                <a:solidFill>
                  <a:srgbClr val="FFFF00"/>
                </a:solidFill>
                <a:latin typeface="Arial"/>
                <a:cs typeface="Arial"/>
              </a:rPr>
              <a:t>SOLUTIONS </a:t>
            </a:r>
            <a:r>
              <a:rPr sz="1200" b="1" spc="-15" dirty="0">
                <a:solidFill>
                  <a:srgbClr val="FFFF00"/>
                </a:solidFill>
                <a:latin typeface="Arial"/>
                <a:cs typeface="Arial"/>
              </a:rPr>
              <a:t>TO </a:t>
            </a:r>
            <a:r>
              <a:rPr sz="1200" b="1" spc="-20" dirty="0">
                <a:solidFill>
                  <a:srgbClr val="FFFF00"/>
                </a:solidFill>
                <a:latin typeface="Arial"/>
                <a:cs typeface="Arial"/>
              </a:rPr>
              <a:t>SOLVE</a:t>
            </a:r>
            <a:r>
              <a:rPr sz="1200" b="1" spc="50" dirty="0">
                <a:solidFill>
                  <a:srgbClr val="FFFF00"/>
                </a:solidFill>
                <a:latin typeface="Arial"/>
                <a:cs typeface="Arial"/>
              </a:rPr>
              <a:t> </a:t>
            </a:r>
            <a:r>
              <a:rPr sz="1200" b="1" spc="-5" dirty="0">
                <a:solidFill>
                  <a:srgbClr val="FFFF00"/>
                </a:solidFill>
                <a:latin typeface="Arial"/>
                <a:cs typeface="Arial"/>
              </a:rPr>
              <a:t>THEM.</a:t>
            </a:r>
            <a:endParaRPr sz="1200" dirty="0">
              <a:latin typeface="Arial"/>
              <a:cs typeface="Arial"/>
            </a:endParaRPr>
          </a:p>
        </p:txBody>
      </p:sp>
      <p:sp>
        <p:nvSpPr>
          <p:cNvPr id="18" name="object 18"/>
          <p:cNvSpPr txBox="1"/>
          <p:nvPr/>
        </p:nvSpPr>
        <p:spPr>
          <a:xfrm>
            <a:off x="4329684" y="4911852"/>
            <a:ext cx="7315200" cy="646430"/>
          </a:xfrm>
          <a:prstGeom prst="rect">
            <a:avLst/>
          </a:prstGeom>
          <a:solidFill>
            <a:srgbClr val="006FC0"/>
          </a:solidFill>
        </p:spPr>
        <p:txBody>
          <a:bodyPr vert="horz" wrap="square" lIns="0" tIns="42545" rIns="0" bIns="0" rtlCol="0">
            <a:spAutoFit/>
          </a:bodyPr>
          <a:lstStyle/>
          <a:p>
            <a:pPr marL="92075">
              <a:lnSpc>
                <a:spcPts val="1435"/>
              </a:lnSpc>
              <a:spcBef>
                <a:spcPts val="335"/>
              </a:spcBef>
            </a:pPr>
            <a:r>
              <a:rPr sz="1200" b="1" spc="-5" dirty="0">
                <a:solidFill>
                  <a:srgbClr val="FFFF00"/>
                </a:solidFill>
                <a:latin typeface="Arial"/>
                <a:cs typeface="Arial"/>
              </a:rPr>
              <a:t>THIS </a:t>
            </a:r>
            <a:r>
              <a:rPr sz="1200" b="1" dirty="0">
                <a:solidFill>
                  <a:srgbClr val="FFFF00"/>
                </a:solidFill>
                <a:latin typeface="Arial"/>
                <a:cs typeface="Arial"/>
              </a:rPr>
              <a:t>EVENT WILL </a:t>
            </a:r>
            <a:r>
              <a:rPr sz="1200" b="1" spc="-5" dirty="0">
                <a:solidFill>
                  <a:srgbClr val="FFFF00"/>
                </a:solidFill>
                <a:latin typeface="Arial"/>
                <a:cs typeface="Arial"/>
              </a:rPr>
              <a:t>BE </a:t>
            </a:r>
            <a:r>
              <a:rPr sz="1200" b="1" dirty="0">
                <a:solidFill>
                  <a:srgbClr val="FFFF00"/>
                </a:solidFill>
                <a:latin typeface="Arial"/>
                <a:cs typeface="Arial"/>
              </a:rPr>
              <a:t>USE </a:t>
            </a:r>
            <a:r>
              <a:rPr sz="1200" b="1" spc="-25" dirty="0">
                <a:solidFill>
                  <a:srgbClr val="FFFF00"/>
                </a:solidFill>
                <a:latin typeface="Arial"/>
                <a:cs typeface="Arial"/>
              </a:rPr>
              <a:t>AS </a:t>
            </a:r>
            <a:r>
              <a:rPr sz="1200" b="1" spc="-5" dirty="0">
                <a:solidFill>
                  <a:srgbClr val="FFFF00"/>
                </a:solidFill>
                <a:latin typeface="Arial"/>
                <a:cs typeface="Arial"/>
              </a:rPr>
              <a:t>A </a:t>
            </a:r>
            <a:r>
              <a:rPr sz="1200" b="1" spc="-20" dirty="0">
                <a:solidFill>
                  <a:srgbClr val="FFFF00"/>
                </a:solidFill>
                <a:latin typeface="Arial"/>
                <a:cs typeface="Arial"/>
              </a:rPr>
              <a:t>PLATFORM </a:t>
            </a:r>
            <a:r>
              <a:rPr sz="1200" b="1" spc="-15" dirty="0">
                <a:solidFill>
                  <a:srgbClr val="FFFF00"/>
                </a:solidFill>
                <a:latin typeface="Arial"/>
                <a:cs typeface="Arial"/>
              </a:rPr>
              <a:t>TO </a:t>
            </a:r>
            <a:r>
              <a:rPr sz="1200" b="1" spc="-5" dirty="0">
                <a:solidFill>
                  <a:srgbClr val="FFFF00"/>
                </a:solidFill>
                <a:latin typeface="Arial"/>
                <a:cs typeface="Arial"/>
              </a:rPr>
              <a:t>PROMOTE </a:t>
            </a:r>
            <a:r>
              <a:rPr sz="1200" b="1" spc="-25" dirty="0">
                <a:solidFill>
                  <a:srgbClr val="FFFF00"/>
                </a:solidFill>
                <a:latin typeface="Arial"/>
                <a:cs typeface="Arial"/>
              </a:rPr>
              <a:t>HEALTH </a:t>
            </a:r>
            <a:r>
              <a:rPr sz="1200" b="1" spc="-15" dirty="0">
                <a:solidFill>
                  <a:srgbClr val="FFFF00"/>
                </a:solidFill>
                <a:latin typeface="Arial"/>
                <a:cs typeface="Arial"/>
              </a:rPr>
              <a:t>AND </a:t>
            </a:r>
            <a:r>
              <a:rPr sz="1200" b="1" dirty="0">
                <a:solidFill>
                  <a:srgbClr val="FFFF00"/>
                </a:solidFill>
                <a:latin typeface="Arial"/>
                <a:cs typeface="Arial"/>
              </a:rPr>
              <a:t>FITNESS IN</a:t>
            </a:r>
            <a:r>
              <a:rPr sz="1200" b="1" spc="90" dirty="0">
                <a:solidFill>
                  <a:srgbClr val="FFFF00"/>
                </a:solidFill>
                <a:latin typeface="Arial"/>
                <a:cs typeface="Arial"/>
              </a:rPr>
              <a:t> </a:t>
            </a:r>
            <a:r>
              <a:rPr sz="1200" b="1" dirty="0">
                <a:solidFill>
                  <a:srgbClr val="FFFF00"/>
                </a:solidFill>
                <a:latin typeface="Arial"/>
                <a:cs typeface="Arial"/>
              </a:rPr>
              <a:t>OUR</a:t>
            </a:r>
            <a:endParaRPr sz="1200" dirty="0">
              <a:latin typeface="Arial"/>
              <a:cs typeface="Arial"/>
            </a:endParaRPr>
          </a:p>
          <a:p>
            <a:pPr marL="92075">
              <a:lnSpc>
                <a:spcPts val="1435"/>
              </a:lnSpc>
            </a:pPr>
            <a:r>
              <a:rPr sz="1200" b="1" spc="-20" dirty="0">
                <a:solidFill>
                  <a:srgbClr val="FFFF00"/>
                </a:solidFill>
                <a:latin typeface="Arial"/>
                <a:cs typeface="Arial"/>
              </a:rPr>
              <a:t>COMMUNITY.</a:t>
            </a:r>
            <a:endParaRPr sz="1200" dirty="0">
              <a:latin typeface="Arial"/>
              <a:cs typeface="Arial"/>
            </a:endParaRPr>
          </a:p>
        </p:txBody>
      </p:sp>
      <p:sp>
        <p:nvSpPr>
          <p:cNvPr id="21" name="object 21"/>
          <p:cNvSpPr txBox="1"/>
          <p:nvPr/>
        </p:nvSpPr>
        <p:spPr>
          <a:xfrm>
            <a:off x="4318798" y="5582739"/>
            <a:ext cx="7315200" cy="462280"/>
          </a:xfrm>
          <a:prstGeom prst="rect">
            <a:avLst/>
          </a:prstGeom>
          <a:solidFill>
            <a:srgbClr val="00AFEF"/>
          </a:solidFill>
        </p:spPr>
        <p:txBody>
          <a:bodyPr vert="horz" wrap="square" lIns="0" tIns="41910" rIns="0" bIns="0" rtlCol="0">
            <a:spAutoFit/>
          </a:bodyPr>
          <a:lstStyle/>
          <a:p>
            <a:pPr marL="92075">
              <a:lnSpc>
                <a:spcPct val="100000"/>
              </a:lnSpc>
              <a:spcBef>
                <a:spcPts val="330"/>
              </a:spcBef>
            </a:pPr>
            <a:r>
              <a:rPr sz="1200" b="1" spc="-5" dirty="0">
                <a:solidFill>
                  <a:srgbClr val="FFFF00"/>
                </a:solidFill>
                <a:latin typeface="Arial"/>
                <a:cs typeface="Arial"/>
              </a:rPr>
              <a:t>THIS </a:t>
            </a:r>
            <a:r>
              <a:rPr sz="1200" b="1" dirty="0">
                <a:solidFill>
                  <a:srgbClr val="FFFF00"/>
                </a:solidFill>
                <a:latin typeface="Arial"/>
                <a:cs typeface="Arial"/>
              </a:rPr>
              <a:t>EVENT WILL </a:t>
            </a:r>
            <a:r>
              <a:rPr sz="1200" b="1" spc="-5" dirty="0">
                <a:solidFill>
                  <a:srgbClr val="FFFF00"/>
                </a:solidFill>
                <a:latin typeface="Arial"/>
                <a:cs typeface="Arial"/>
              </a:rPr>
              <a:t>BE </a:t>
            </a:r>
            <a:r>
              <a:rPr sz="1200" b="1" dirty="0">
                <a:solidFill>
                  <a:srgbClr val="FFFF00"/>
                </a:solidFill>
                <a:latin typeface="Arial"/>
                <a:cs typeface="Arial"/>
              </a:rPr>
              <a:t>USE </a:t>
            </a:r>
            <a:r>
              <a:rPr sz="1200" b="1" spc="-15" dirty="0">
                <a:solidFill>
                  <a:srgbClr val="FFFF00"/>
                </a:solidFill>
                <a:latin typeface="Arial"/>
                <a:cs typeface="Arial"/>
              </a:rPr>
              <a:t>TO </a:t>
            </a:r>
            <a:r>
              <a:rPr sz="1200" b="1" spc="-5" dirty="0">
                <a:solidFill>
                  <a:srgbClr val="FFFF00"/>
                </a:solidFill>
                <a:latin typeface="Arial"/>
                <a:cs typeface="Arial"/>
              </a:rPr>
              <a:t>IDENTIFY YOUNG </a:t>
            </a:r>
            <a:r>
              <a:rPr sz="1200" b="1" dirty="0">
                <a:solidFill>
                  <a:srgbClr val="FFFF00"/>
                </a:solidFill>
                <a:latin typeface="Arial"/>
                <a:cs typeface="Arial"/>
              </a:rPr>
              <a:t>MINORITY </a:t>
            </a:r>
            <a:r>
              <a:rPr sz="1200" b="1" spc="-5" dirty="0">
                <a:solidFill>
                  <a:srgbClr val="FFFF00"/>
                </a:solidFill>
                <a:latin typeface="Arial"/>
                <a:cs typeface="Arial"/>
              </a:rPr>
              <a:t>CYCLING </a:t>
            </a:r>
            <a:r>
              <a:rPr sz="1200" b="1" spc="-20" dirty="0">
                <a:solidFill>
                  <a:srgbClr val="FFFF00"/>
                </a:solidFill>
                <a:latin typeface="Arial"/>
                <a:cs typeface="Arial"/>
              </a:rPr>
              <a:t>TALENTS</a:t>
            </a:r>
            <a:r>
              <a:rPr sz="1200" b="1" spc="50" dirty="0">
                <a:solidFill>
                  <a:srgbClr val="FFFF00"/>
                </a:solidFill>
                <a:latin typeface="Arial"/>
                <a:cs typeface="Arial"/>
              </a:rPr>
              <a:t> </a:t>
            </a:r>
            <a:r>
              <a:rPr sz="1200" b="1" spc="-50" dirty="0">
                <a:solidFill>
                  <a:srgbClr val="FFFF00"/>
                </a:solidFill>
                <a:latin typeface="Arial"/>
                <a:cs typeface="Arial"/>
              </a:rPr>
              <a:t>EARLY.</a:t>
            </a:r>
            <a:endParaRPr sz="1200" dirty="0">
              <a:latin typeface="Arial"/>
              <a:cs typeface="Arial"/>
            </a:endParaRPr>
          </a:p>
        </p:txBody>
      </p:sp>
      <p:sp>
        <p:nvSpPr>
          <p:cNvPr id="24" name="object 24"/>
          <p:cNvSpPr txBox="1"/>
          <p:nvPr/>
        </p:nvSpPr>
        <p:spPr>
          <a:xfrm>
            <a:off x="4329684" y="6069693"/>
            <a:ext cx="7315200" cy="647700"/>
          </a:xfrm>
          <a:prstGeom prst="rect">
            <a:avLst/>
          </a:prstGeom>
          <a:solidFill>
            <a:srgbClr val="006FC0"/>
          </a:solidFill>
        </p:spPr>
        <p:txBody>
          <a:bodyPr vert="horz" wrap="square" lIns="0" tIns="50165" rIns="0" bIns="0" rtlCol="0">
            <a:spAutoFit/>
          </a:bodyPr>
          <a:lstStyle/>
          <a:p>
            <a:pPr marL="92075" marR="351790">
              <a:lnSpc>
                <a:spcPts val="1430"/>
              </a:lnSpc>
              <a:spcBef>
                <a:spcPts val="395"/>
              </a:spcBef>
            </a:pPr>
            <a:r>
              <a:rPr sz="1200" b="1" spc="-5" dirty="0">
                <a:solidFill>
                  <a:srgbClr val="FFFF00"/>
                </a:solidFill>
                <a:latin typeface="Arial"/>
                <a:cs typeface="Arial"/>
              </a:rPr>
              <a:t>THIS </a:t>
            </a:r>
            <a:r>
              <a:rPr sz="1200" b="1" dirty="0">
                <a:solidFill>
                  <a:srgbClr val="FFFF00"/>
                </a:solidFill>
                <a:latin typeface="Arial"/>
                <a:cs typeface="Arial"/>
              </a:rPr>
              <a:t>EVENT WILL </a:t>
            </a:r>
            <a:r>
              <a:rPr sz="1200" b="1" spc="-20" dirty="0">
                <a:solidFill>
                  <a:srgbClr val="FFFF00"/>
                </a:solidFill>
                <a:latin typeface="Arial"/>
                <a:cs typeface="Arial"/>
              </a:rPr>
              <a:t>GENERATE </a:t>
            </a:r>
            <a:r>
              <a:rPr sz="1200" b="1" spc="-5" dirty="0">
                <a:solidFill>
                  <a:srgbClr val="FFFF00"/>
                </a:solidFill>
                <a:latin typeface="Arial"/>
                <a:cs typeface="Arial"/>
              </a:rPr>
              <a:t>EMPLOYMENT </a:t>
            </a:r>
            <a:r>
              <a:rPr sz="1200" b="1" spc="-15" dirty="0">
                <a:solidFill>
                  <a:srgbClr val="FFFF00"/>
                </a:solidFill>
                <a:latin typeface="Arial"/>
                <a:cs typeface="Arial"/>
              </a:rPr>
              <a:t>AND </a:t>
            </a:r>
            <a:r>
              <a:rPr sz="1200" b="1" spc="-45" dirty="0">
                <a:solidFill>
                  <a:srgbClr val="FFFF00"/>
                </a:solidFill>
                <a:latin typeface="Arial"/>
                <a:cs typeface="Arial"/>
              </a:rPr>
              <a:t>TAX </a:t>
            </a:r>
            <a:r>
              <a:rPr sz="1200" b="1" spc="-5" dirty="0">
                <a:solidFill>
                  <a:srgbClr val="FFFF00"/>
                </a:solidFill>
                <a:latin typeface="Arial"/>
                <a:cs typeface="Arial"/>
              </a:rPr>
              <a:t>REVENUE </a:t>
            </a:r>
            <a:r>
              <a:rPr sz="1200" b="1" dirty="0">
                <a:solidFill>
                  <a:srgbClr val="FFFF00"/>
                </a:solidFill>
                <a:latin typeface="Arial"/>
                <a:cs typeface="Arial"/>
              </a:rPr>
              <a:t>IN LOS </a:t>
            </a:r>
            <a:r>
              <a:rPr sz="1200" b="1" spc="-10" dirty="0">
                <a:solidFill>
                  <a:srgbClr val="FFFF00"/>
                </a:solidFill>
                <a:latin typeface="Arial"/>
                <a:cs typeface="Arial"/>
              </a:rPr>
              <a:t>ANGELES </a:t>
            </a:r>
            <a:r>
              <a:rPr sz="1200" b="1" dirty="0">
                <a:solidFill>
                  <a:srgbClr val="FFFF00"/>
                </a:solidFill>
                <a:latin typeface="Arial"/>
                <a:cs typeface="Arial"/>
              </a:rPr>
              <a:t>CITY </a:t>
            </a:r>
            <a:r>
              <a:rPr sz="1200" b="1" spc="-15" dirty="0">
                <a:solidFill>
                  <a:srgbClr val="FFFF00"/>
                </a:solidFill>
                <a:latin typeface="Arial"/>
                <a:cs typeface="Arial"/>
              </a:rPr>
              <a:t>AND  </a:t>
            </a:r>
            <a:r>
              <a:rPr sz="1200" b="1" spc="-25" dirty="0">
                <a:solidFill>
                  <a:srgbClr val="FFFF00"/>
                </a:solidFill>
                <a:latin typeface="Arial"/>
                <a:cs typeface="Arial"/>
              </a:rPr>
              <a:t>COUNTY.</a:t>
            </a:r>
            <a:endParaRPr sz="12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4744" y="0"/>
            <a:ext cx="1667256" cy="1752600"/>
          </a:xfrm>
          <a:prstGeom prst="rect">
            <a:avLst/>
          </a:prstGeom>
        </p:spPr>
      </p:pic>
      <p:sp>
        <p:nvSpPr>
          <p:cNvPr id="3" name="TextBox 2"/>
          <p:cNvSpPr txBox="1"/>
          <p:nvPr/>
        </p:nvSpPr>
        <p:spPr>
          <a:xfrm>
            <a:off x="76200" y="762000"/>
            <a:ext cx="10744200" cy="5693866"/>
          </a:xfrm>
          <a:prstGeom prst="rect">
            <a:avLst/>
          </a:prstGeom>
          <a:solidFill>
            <a:srgbClr val="002060"/>
          </a:solidFill>
        </p:spPr>
        <p:txBody>
          <a:bodyPr wrap="square" rtlCol="0">
            <a:spAutoFit/>
          </a:bodyPr>
          <a:lstStyle/>
          <a:p>
            <a:r>
              <a:rPr lang="en-US" sz="1400" dirty="0" smtClean="0">
                <a:solidFill>
                  <a:srgbClr val="FFFF00"/>
                </a:solidFill>
                <a:latin typeface="Arial" panose="020B0604020202020204" pitchFamily="34" charset="0"/>
                <a:cs typeface="Arial" panose="020B0604020202020204" pitchFamily="34" charset="0"/>
              </a:rPr>
              <a:t>Rev</a:t>
            </a:r>
            <a:r>
              <a:rPr lang="en-US" sz="1400" dirty="0">
                <a:solidFill>
                  <a:srgbClr val="FFFF00"/>
                </a:solidFill>
                <a:latin typeface="Arial" panose="020B0604020202020204" pitchFamily="34" charset="0"/>
                <a:cs typeface="Arial" panose="020B0604020202020204" pitchFamily="34" charset="0"/>
              </a:rPr>
              <a:t>. Clarence Eziokwu Washington, </a:t>
            </a:r>
            <a:r>
              <a:rPr lang="en-US" sz="1400" dirty="0" smtClean="0">
                <a:solidFill>
                  <a:srgbClr val="FFFF00"/>
                </a:solidFill>
                <a:latin typeface="Arial" panose="020B0604020202020204" pitchFamily="34" charset="0"/>
                <a:cs typeface="Arial" panose="020B0604020202020204" pitchFamily="34" charset="0"/>
              </a:rPr>
              <a:t>a </a:t>
            </a:r>
            <a:r>
              <a:rPr lang="en-US" sz="1400" dirty="0" smtClean="0">
                <a:solidFill>
                  <a:srgbClr val="FFFF00"/>
                </a:solidFill>
                <a:latin typeface="Arial" panose="020B0604020202020204" pitchFamily="34" charset="0"/>
                <a:cs typeface="Arial" panose="020B0604020202020204" pitchFamily="34" charset="0"/>
              </a:rPr>
              <a:t>Vietnam Veteran and a retired engineer, has </a:t>
            </a:r>
            <a:r>
              <a:rPr lang="en-US" sz="1400" dirty="0" smtClean="0">
                <a:solidFill>
                  <a:srgbClr val="FFFF00"/>
                </a:solidFill>
                <a:latin typeface="Arial" panose="020B0604020202020204" pitchFamily="34" charset="0"/>
                <a:cs typeface="Arial" panose="020B0604020202020204" pitchFamily="34" charset="0"/>
              </a:rPr>
              <a:t>worked both national as well as internationally.  </a:t>
            </a:r>
            <a:r>
              <a:rPr lang="en-US" sz="1400" dirty="0" smtClean="0">
                <a:solidFill>
                  <a:srgbClr val="FFFF00"/>
                </a:solidFill>
                <a:latin typeface="Arial" panose="020B0604020202020204" pitchFamily="34" charset="0"/>
                <a:cs typeface="Arial" panose="020B0604020202020204" pitchFamily="34" charset="0"/>
              </a:rPr>
              <a:t>Internationally, </a:t>
            </a:r>
            <a:r>
              <a:rPr lang="en-US" sz="1400" dirty="0">
                <a:solidFill>
                  <a:srgbClr val="FFFF00"/>
                </a:solidFill>
                <a:latin typeface="Arial" panose="020B0604020202020204" pitchFamily="34" charset="0"/>
                <a:cs typeface="Arial" panose="020B0604020202020204" pitchFamily="34" charset="0"/>
              </a:rPr>
              <a:t>he worked as the </a:t>
            </a:r>
            <a:r>
              <a:rPr lang="en-US" sz="1400" dirty="0">
                <a:solidFill>
                  <a:srgbClr val="FFFF00"/>
                </a:solidFill>
                <a:latin typeface="Arial" panose="020B0604020202020204" pitchFamily="34" charset="0"/>
                <a:cs typeface="Arial" panose="020B0604020202020204" pitchFamily="34" charset="0"/>
              </a:rPr>
              <a:t>W</a:t>
            </a:r>
            <a:r>
              <a:rPr lang="en-US" sz="1400" dirty="0" smtClean="0">
                <a:solidFill>
                  <a:srgbClr val="FFFF00"/>
                </a:solidFill>
                <a:latin typeface="Arial" panose="020B0604020202020204" pitchFamily="34" charset="0"/>
                <a:cs typeface="Arial" panose="020B0604020202020204" pitchFamily="34" charset="0"/>
              </a:rPr>
              <a:t>est </a:t>
            </a:r>
            <a:r>
              <a:rPr lang="en-US" sz="1400" dirty="0">
                <a:solidFill>
                  <a:srgbClr val="FFFF00"/>
                </a:solidFill>
                <a:latin typeface="Arial" panose="020B0604020202020204" pitchFamily="34" charset="0"/>
                <a:cs typeface="Arial" panose="020B0604020202020204" pitchFamily="34" charset="0"/>
              </a:rPr>
              <a:t>C</a:t>
            </a:r>
            <a:r>
              <a:rPr lang="en-US" sz="1400" dirty="0" smtClean="0">
                <a:solidFill>
                  <a:srgbClr val="FFFF00"/>
                </a:solidFill>
                <a:latin typeface="Arial" panose="020B0604020202020204" pitchFamily="34" charset="0"/>
                <a:cs typeface="Arial" panose="020B0604020202020204" pitchFamily="34" charset="0"/>
              </a:rPr>
              <a:t>oast </a:t>
            </a:r>
            <a:r>
              <a:rPr lang="en-US" sz="1400" dirty="0">
                <a:solidFill>
                  <a:srgbClr val="FFFF00"/>
                </a:solidFill>
                <a:latin typeface="Arial" panose="020B0604020202020204" pitchFamily="34" charset="0"/>
                <a:cs typeface="Arial" panose="020B0604020202020204" pitchFamily="34" charset="0"/>
              </a:rPr>
              <a:t>S</a:t>
            </a:r>
            <a:r>
              <a:rPr lang="en-US" sz="1400" dirty="0" smtClean="0">
                <a:solidFill>
                  <a:srgbClr val="FFFF00"/>
                </a:solidFill>
                <a:latin typeface="Arial" panose="020B0604020202020204" pitchFamily="34" charset="0"/>
                <a:cs typeface="Arial" panose="020B0604020202020204" pitchFamily="34" charset="0"/>
              </a:rPr>
              <a:t>enior </a:t>
            </a:r>
            <a:r>
              <a:rPr lang="en-US" sz="1400" dirty="0">
                <a:solidFill>
                  <a:srgbClr val="FFFF00"/>
                </a:solidFill>
                <a:latin typeface="Arial" panose="020B0604020202020204" pitchFamily="34" charset="0"/>
                <a:cs typeface="Arial" panose="020B0604020202020204" pitchFamily="34" charset="0"/>
              </a:rPr>
              <a:t>E</a:t>
            </a:r>
            <a:r>
              <a:rPr lang="en-US" sz="1400" dirty="0" smtClean="0">
                <a:solidFill>
                  <a:srgbClr val="FFFF00"/>
                </a:solidFill>
                <a:latin typeface="Arial" panose="020B0604020202020204" pitchFamily="34" charset="0"/>
                <a:cs typeface="Arial" panose="020B0604020202020204" pitchFamily="34" charset="0"/>
              </a:rPr>
              <a:t>ngineer </a:t>
            </a:r>
            <a:r>
              <a:rPr lang="en-US" sz="1400" dirty="0">
                <a:solidFill>
                  <a:srgbClr val="FFFF00"/>
                </a:solidFill>
                <a:latin typeface="Arial" panose="020B0604020202020204" pitchFamily="34" charset="0"/>
                <a:cs typeface="Arial" panose="020B0604020202020204" pitchFamily="34" charset="0"/>
              </a:rPr>
              <a:t>for Tele Media International </a:t>
            </a:r>
            <a:r>
              <a:rPr lang="en-US" sz="1400" dirty="0" smtClean="0">
                <a:solidFill>
                  <a:srgbClr val="FFFF00"/>
                </a:solidFill>
                <a:latin typeface="Arial" panose="020B0604020202020204" pitchFamily="34" charset="0"/>
                <a:cs typeface="Arial" panose="020B0604020202020204" pitchFamily="34" charset="0"/>
              </a:rPr>
              <a:t>headquartered </a:t>
            </a:r>
            <a:r>
              <a:rPr lang="en-US" sz="1400" dirty="0">
                <a:solidFill>
                  <a:srgbClr val="FFFF00"/>
                </a:solidFill>
                <a:latin typeface="Arial" panose="020B0604020202020204" pitchFamily="34" charset="0"/>
                <a:cs typeface="Arial" panose="020B0604020202020204" pitchFamily="34" charset="0"/>
              </a:rPr>
              <a:t>in Rome </a:t>
            </a:r>
            <a:r>
              <a:rPr lang="en-US" sz="1400" dirty="0" smtClean="0">
                <a:solidFill>
                  <a:srgbClr val="FFFF00"/>
                </a:solidFill>
                <a:latin typeface="Arial" panose="020B0604020202020204" pitchFamily="34" charset="0"/>
                <a:cs typeface="Arial" panose="020B0604020202020204" pitchFamily="34" charset="0"/>
              </a:rPr>
              <a:t>Italy.  He </a:t>
            </a:r>
            <a:r>
              <a:rPr lang="en-US" sz="1400" dirty="0" smtClean="0">
                <a:solidFill>
                  <a:srgbClr val="FFFF00"/>
                </a:solidFill>
                <a:latin typeface="Arial" panose="020B0604020202020204" pitchFamily="34" charset="0"/>
                <a:cs typeface="Arial" panose="020B0604020202020204" pitchFamily="34" charset="0"/>
              </a:rPr>
              <a:t>then </a:t>
            </a:r>
            <a:r>
              <a:rPr lang="en-US" sz="1400" dirty="0" smtClean="0">
                <a:solidFill>
                  <a:srgbClr val="FFFF00"/>
                </a:solidFill>
                <a:latin typeface="Arial" panose="020B0604020202020204" pitchFamily="34" charset="0"/>
                <a:cs typeface="Arial" panose="020B0604020202020204" pitchFamily="34" charset="0"/>
              </a:rPr>
              <a:t>shifted </a:t>
            </a:r>
            <a:r>
              <a:rPr lang="en-US" sz="1400" dirty="0">
                <a:solidFill>
                  <a:srgbClr val="FFFF00"/>
                </a:solidFill>
                <a:latin typeface="Arial" panose="020B0604020202020204" pitchFamily="34" charset="0"/>
                <a:cs typeface="Arial" panose="020B0604020202020204" pitchFamily="34" charset="0"/>
              </a:rPr>
              <a:t>to </a:t>
            </a:r>
            <a:r>
              <a:rPr lang="en-US" sz="1400" dirty="0" smtClean="0">
                <a:solidFill>
                  <a:srgbClr val="FFFF00"/>
                </a:solidFill>
                <a:latin typeface="Arial" panose="020B0604020202020204" pitchFamily="34" charset="0"/>
                <a:cs typeface="Arial" panose="020B0604020202020204" pitchFamily="34" charset="0"/>
              </a:rPr>
              <a:t>a </a:t>
            </a:r>
            <a:r>
              <a:rPr lang="en-US" sz="1400" dirty="0">
                <a:solidFill>
                  <a:srgbClr val="FFFF00"/>
                </a:solidFill>
                <a:latin typeface="Arial" panose="020B0604020202020204" pitchFamily="34" charset="0"/>
                <a:cs typeface="Arial" panose="020B0604020202020204" pitchFamily="34" charset="0"/>
              </a:rPr>
              <a:t>Business Solution Engineer for the Society of International telecommunications and Aeronautics in </a:t>
            </a:r>
            <a:r>
              <a:rPr lang="en-US" sz="1400" dirty="0" smtClean="0">
                <a:solidFill>
                  <a:srgbClr val="FFFF00"/>
                </a:solidFill>
                <a:latin typeface="Arial" panose="020B0604020202020204" pitchFamily="34" charset="0"/>
                <a:cs typeface="Arial" panose="020B0604020202020204" pitchFamily="34" charset="0"/>
              </a:rPr>
              <a:t>Geneva, Switzerland.</a:t>
            </a:r>
            <a:endParaRPr lang="en-US" sz="1400" dirty="0">
              <a:solidFill>
                <a:srgbClr val="FFFF00"/>
              </a:solidFill>
              <a:latin typeface="Arial" panose="020B0604020202020204" pitchFamily="34" charset="0"/>
              <a:cs typeface="Arial" panose="020B0604020202020204" pitchFamily="34" charset="0"/>
            </a:endParaRPr>
          </a:p>
          <a:p>
            <a:r>
              <a:rPr lang="en-US" sz="1400" dirty="0">
                <a:solidFill>
                  <a:srgbClr val="FFFF00"/>
                </a:solidFill>
                <a:latin typeface="Arial" panose="020B0604020202020204" pitchFamily="34" charset="0"/>
                <a:cs typeface="Arial" panose="020B0604020202020204" pitchFamily="34" charset="0"/>
              </a:rPr>
              <a:t> </a:t>
            </a:r>
          </a:p>
          <a:p>
            <a:r>
              <a:rPr lang="en-US" sz="1400" dirty="0" smtClean="0">
                <a:solidFill>
                  <a:srgbClr val="FFFF00"/>
                </a:solidFill>
                <a:latin typeface="Arial" panose="020B0604020202020204" pitchFamily="34" charset="0"/>
                <a:cs typeface="Arial" panose="020B0604020202020204" pitchFamily="34" charset="0"/>
              </a:rPr>
              <a:t>Reverend Washington was principal </a:t>
            </a:r>
            <a:r>
              <a:rPr lang="en-US" sz="1400" dirty="0">
                <a:solidFill>
                  <a:srgbClr val="FFFF00"/>
                </a:solidFill>
                <a:latin typeface="Arial" panose="020B0604020202020204" pitchFamily="34" charset="0"/>
                <a:cs typeface="Arial" panose="020B0604020202020204" pitchFamily="34" charset="0"/>
              </a:rPr>
              <a:t>and part business owner of CS3 Computing Services Support &amp; Solutions, </a:t>
            </a:r>
            <a:r>
              <a:rPr lang="en-US" sz="1400" dirty="0" smtClean="0">
                <a:solidFill>
                  <a:srgbClr val="FFFF00"/>
                </a:solidFill>
                <a:latin typeface="Arial" panose="020B0604020202020204" pitchFamily="34" charset="0"/>
                <a:cs typeface="Arial" panose="020B0604020202020204" pitchFamily="34" charset="0"/>
              </a:rPr>
              <a:t>and was a Senior </a:t>
            </a:r>
            <a:r>
              <a:rPr lang="en-US" sz="1400" dirty="0">
                <a:solidFill>
                  <a:srgbClr val="FFFF00"/>
                </a:solidFill>
                <a:latin typeface="Arial" panose="020B0604020202020204" pitchFamily="34" charset="0"/>
                <a:cs typeface="Arial" panose="020B0604020202020204" pitchFamily="34" charset="0"/>
              </a:rPr>
              <a:t>Engineer for EMLAC Communications. </a:t>
            </a:r>
            <a:r>
              <a:rPr lang="en-US" sz="1400" dirty="0" smtClean="0">
                <a:solidFill>
                  <a:srgbClr val="FFFF00"/>
                </a:solidFill>
                <a:latin typeface="Arial" panose="020B0604020202020204" pitchFamily="34" charset="0"/>
                <a:cs typeface="Arial" panose="020B0604020202020204" pitchFamily="34" charset="0"/>
              </a:rPr>
              <a:t> He is Co-founder </a:t>
            </a:r>
            <a:r>
              <a:rPr lang="en-US" sz="1400" dirty="0" smtClean="0">
                <a:solidFill>
                  <a:srgbClr val="FFFF00"/>
                </a:solidFill>
                <a:latin typeface="Arial" panose="020B0604020202020204" pitchFamily="34" charset="0"/>
                <a:cs typeface="Arial" panose="020B0604020202020204" pitchFamily="34" charset="0"/>
              </a:rPr>
              <a:t>and Vice </a:t>
            </a:r>
            <a:r>
              <a:rPr lang="en-US" sz="1400" dirty="0" smtClean="0">
                <a:solidFill>
                  <a:srgbClr val="FFFF00"/>
                </a:solidFill>
                <a:latin typeface="Arial" panose="020B0604020202020204" pitchFamily="34" charset="0"/>
                <a:cs typeface="Arial" panose="020B0604020202020204" pitchFamily="34" charset="0"/>
              </a:rPr>
              <a:t>President of </a:t>
            </a:r>
            <a:r>
              <a:rPr lang="en-US" sz="1400" dirty="0">
                <a:solidFill>
                  <a:srgbClr val="FFFF00"/>
                </a:solidFill>
                <a:latin typeface="Arial" panose="020B0604020202020204" pitchFamily="34" charset="0"/>
                <a:cs typeface="Arial" panose="020B0604020202020204" pitchFamily="34" charset="0"/>
              </a:rPr>
              <a:t>the WE CAN </a:t>
            </a:r>
            <a:r>
              <a:rPr lang="en-US" sz="1400" dirty="0" smtClean="0">
                <a:solidFill>
                  <a:srgbClr val="FFFF00"/>
                </a:solidFill>
                <a:latin typeface="Arial" panose="020B0604020202020204" pitchFamily="34" charset="0"/>
                <a:cs typeface="Arial" panose="020B0604020202020204" pitchFamily="34" charset="0"/>
              </a:rPr>
              <a:t>Foundation, a </a:t>
            </a:r>
            <a:r>
              <a:rPr lang="en-US" sz="1400" dirty="0">
                <a:solidFill>
                  <a:srgbClr val="FFFF00"/>
                </a:solidFill>
                <a:latin typeface="Arial" panose="020B0604020202020204" pitchFamily="34" charset="0"/>
                <a:cs typeface="Arial" panose="020B0604020202020204" pitchFamily="34" charset="0"/>
              </a:rPr>
              <a:t>supplemental educational service provider. </a:t>
            </a:r>
            <a:r>
              <a:rPr lang="en-US" sz="1400" dirty="0" smtClean="0">
                <a:solidFill>
                  <a:srgbClr val="FFFF00"/>
                </a:solidFill>
                <a:latin typeface="Arial" panose="020B0604020202020204" pitchFamily="34" charset="0"/>
                <a:cs typeface="Arial" panose="020B0604020202020204" pitchFamily="34" charset="0"/>
              </a:rPr>
              <a:t> The </a:t>
            </a:r>
            <a:r>
              <a:rPr lang="en-US" sz="1400" dirty="0">
                <a:solidFill>
                  <a:srgbClr val="FFFF00"/>
                </a:solidFill>
                <a:latin typeface="Arial" panose="020B0604020202020204" pitchFamily="34" charset="0"/>
                <a:cs typeface="Arial" panose="020B0604020202020204" pitchFamily="34" charset="0"/>
              </a:rPr>
              <a:t>Foundation was established in 1995 for the sole purpose of educating </a:t>
            </a:r>
            <a:r>
              <a:rPr lang="en-US" sz="1400" dirty="0" smtClean="0">
                <a:solidFill>
                  <a:srgbClr val="FFFF00"/>
                </a:solidFill>
                <a:latin typeface="Arial" panose="020B0604020202020204" pitchFamily="34" charset="0"/>
                <a:cs typeface="Arial" panose="020B0604020202020204" pitchFamily="34" charset="0"/>
              </a:rPr>
              <a:t>minorities </a:t>
            </a:r>
            <a:r>
              <a:rPr lang="en-US" sz="1400" dirty="0">
                <a:solidFill>
                  <a:srgbClr val="FFFF00"/>
                </a:solidFill>
                <a:latin typeface="Arial" panose="020B0604020202020204" pitchFamily="34" charset="0"/>
                <a:cs typeface="Arial" panose="020B0604020202020204" pitchFamily="34" charset="0"/>
              </a:rPr>
              <a:t>in the inner-city computer technology and </a:t>
            </a:r>
            <a:r>
              <a:rPr lang="en-US" sz="1400" dirty="0" smtClean="0">
                <a:solidFill>
                  <a:srgbClr val="FFFF00"/>
                </a:solidFill>
                <a:latin typeface="Arial" panose="020B0604020202020204" pitchFamily="34" charset="0"/>
                <a:cs typeface="Arial" panose="020B0604020202020204" pitchFamily="34" charset="0"/>
              </a:rPr>
              <a:t>information technology.</a:t>
            </a:r>
            <a:endParaRPr lang="en-US" sz="1400" dirty="0">
              <a:solidFill>
                <a:srgbClr val="FFFF00"/>
              </a:solidFill>
              <a:latin typeface="Arial" panose="020B0604020202020204" pitchFamily="34" charset="0"/>
              <a:cs typeface="Arial" panose="020B0604020202020204" pitchFamily="34" charset="0"/>
            </a:endParaRPr>
          </a:p>
          <a:p>
            <a:r>
              <a:rPr lang="en-US" sz="1400" dirty="0">
                <a:solidFill>
                  <a:srgbClr val="FFFF00"/>
                </a:solidFill>
                <a:latin typeface="Arial" panose="020B0604020202020204" pitchFamily="34" charset="0"/>
                <a:cs typeface="Arial" panose="020B0604020202020204" pitchFamily="34" charset="0"/>
              </a:rPr>
              <a:t> </a:t>
            </a:r>
            <a:endParaRPr lang="en-US" sz="1400" dirty="0" smtClean="0">
              <a:solidFill>
                <a:srgbClr val="FFFF00"/>
              </a:solidFill>
              <a:latin typeface="Arial" panose="020B0604020202020204" pitchFamily="34" charset="0"/>
              <a:cs typeface="Arial" panose="020B0604020202020204" pitchFamily="34" charset="0"/>
            </a:endParaRPr>
          </a:p>
          <a:p>
            <a:r>
              <a:rPr lang="en-US" sz="1400" dirty="0" smtClean="0">
                <a:solidFill>
                  <a:srgbClr val="FFFF00"/>
                </a:solidFill>
                <a:latin typeface="Arial" panose="020B0604020202020204" pitchFamily="34" charset="0"/>
                <a:cs typeface="Arial" panose="020B0604020202020204" pitchFamily="34" charset="0"/>
              </a:rPr>
              <a:t>Today </a:t>
            </a:r>
            <a:r>
              <a:rPr lang="en-US" sz="1400" dirty="0">
                <a:solidFill>
                  <a:srgbClr val="FFFF00"/>
                </a:solidFill>
                <a:latin typeface="Arial" panose="020B0604020202020204" pitchFamily="34" charset="0"/>
                <a:cs typeface="Arial" panose="020B0604020202020204" pitchFamily="34" charset="0"/>
              </a:rPr>
              <a:t>the foundation is engaged in the effort to increase the academic performance of the students in </a:t>
            </a:r>
            <a:r>
              <a:rPr lang="en-US" sz="1400" dirty="0" smtClean="0">
                <a:solidFill>
                  <a:srgbClr val="FFFF00"/>
                </a:solidFill>
                <a:latin typeface="Arial" panose="020B0604020202020204" pitchFamily="34" charset="0"/>
                <a:cs typeface="Arial" panose="020B0604020202020204" pitchFamily="34" charset="0"/>
              </a:rPr>
              <a:t>106 </a:t>
            </a:r>
            <a:r>
              <a:rPr lang="en-US" sz="1400" dirty="0">
                <a:solidFill>
                  <a:srgbClr val="FFFF00"/>
                </a:solidFill>
                <a:latin typeface="Arial" panose="020B0604020202020204" pitchFamily="34" charset="0"/>
                <a:cs typeface="Arial" panose="020B0604020202020204" pitchFamily="34" charset="0"/>
              </a:rPr>
              <a:t>school districts in the State of California. </a:t>
            </a:r>
            <a:r>
              <a:rPr lang="en-US" sz="1400" dirty="0" smtClean="0">
                <a:solidFill>
                  <a:srgbClr val="FFFF00"/>
                </a:solidFill>
                <a:latin typeface="Arial" panose="020B0604020202020204" pitchFamily="34" charset="0"/>
                <a:cs typeface="Arial" panose="020B0604020202020204" pitchFamily="34" charset="0"/>
              </a:rPr>
              <a:t> The organization sponsors </a:t>
            </a:r>
            <a:r>
              <a:rPr lang="en-US" sz="1400" dirty="0">
                <a:solidFill>
                  <a:srgbClr val="FFFF00"/>
                </a:solidFill>
                <a:latin typeface="Arial" panose="020B0604020202020204" pitchFamily="34" charset="0"/>
                <a:cs typeface="Arial" panose="020B0604020202020204" pitchFamily="34" charset="0"/>
              </a:rPr>
              <a:t>various program to engage and encourage the children in the community </a:t>
            </a:r>
            <a:r>
              <a:rPr lang="en-US" sz="1400" dirty="0" smtClean="0">
                <a:solidFill>
                  <a:srgbClr val="FFFF00"/>
                </a:solidFill>
                <a:latin typeface="Arial" panose="020B0604020202020204" pitchFamily="34" charset="0"/>
                <a:cs typeface="Arial" panose="020B0604020202020204" pitchFamily="34" charset="0"/>
              </a:rPr>
              <a:t>to participate </a:t>
            </a:r>
            <a:r>
              <a:rPr lang="en-US" sz="1400" dirty="0">
                <a:solidFill>
                  <a:srgbClr val="FFFF00"/>
                </a:solidFill>
                <a:latin typeface="Arial" panose="020B0604020202020204" pitchFamily="34" charset="0"/>
                <a:cs typeface="Arial" panose="020B0604020202020204" pitchFamily="34" charset="0"/>
              </a:rPr>
              <a:t>in critical thinking. </a:t>
            </a:r>
            <a:r>
              <a:rPr lang="en-US" sz="1400" dirty="0" smtClean="0">
                <a:solidFill>
                  <a:srgbClr val="FFFF00"/>
                </a:solidFill>
                <a:latin typeface="Arial" panose="020B0604020202020204" pitchFamily="34" charset="0"/>
                <a:cs typeface="Arial" panose="020B0604020202020204" pitchFamily="34" charset="0"/>
              </a:rPr>
              <a:t> The </a:t>
            </a:r>
            <a:r>
              <a:rPr lang="en-US" sz="1400" dirty="0">
                <a:solidFill>
                  <a:srgbClr val="FFFF00"/>
                </a:solidFill>
                <a:latin typeface="Arial" panose="020B0604020202020204" pitchFamily="34" charset="0"/>
                <a:cs typeface="Arial" panose="020B0604020202020204" pitchFamily="34" charset="0"/>
              </a:rPr>
              <a:t>We CAN Foundation </a:t>
            </a:r>
            <a:r>
              <a:rPr lang="en-US" sz="1400" dirty="0" smtClean="0">
                <a:solidFill>
                  <a:srgbClr val="FFFF00"/>
                </a:solidFill>
                <a:latin typeface="Arial" panose="020B0604020202020204" pitchFamily="34" charset="0"/>
                <a:cs typeface="Arial" panose="020B0604020202020204" pitchFamily="34" charset="0"/>
              </a:rPr>
              <a:t>hosted many events </a:t>
            </a:r>
            <a:r>
              <a:rPr lang="en-US" sz="1400" dirty="0" smtClean="0">
                <a:solidFill>
                  <a:srgbClr val="FFFF00"/>
                </a:solidFill>
                <a:latin typeface="Arial" panose="020B0604020202020204" pitchFamily="34" charset="0"/>
                <a:cs typeface="Arial" panose="020B0604020202020204" pitchFamily="34" charset="0"/>
              </a:rPr>
              <a:t>in </a:t>
            </a:r>
            <a:r>
              <a:rPr lang="en-US" sz="1400" dirty="0">
                <a:solidFill>
                  <a:srgbClr val="FFFF00"/>
                </a:solidFill>
                <a:latin typeface="Arial" panose="020B0604020202020204" pitchFamily="34" charset="0"/>
                <a:cs typeface="Arial" panose="020B0604020202020204" pitchFamily="34" charset="0"/>
              </a:rPr>
              <a:t>the historical Black Town of Allensworth to raise </a:t>
            </a:r>
            <a:r>
              <a:rPr lang="en-US" sz="1400" dirty="0" smtClean="0">
                <a:solidFill>
                  <a:srgbClr val="FFFF00"/>
                </a:solidFill>
                <a:latin typeface="Arial" panose="020B0604020202020204" pitchFamily="34" charset="0"/>
                <a:cs typeface="Arial" panose="020B0604020202020204" pitchFamily="34" charset="0"/>
              </a:rPr>
              <a:t>scholarship </a:t>
            </a:r>
            <a:r>
              <a:rPr lang="en-US" sz="1400" dirty="0">
                <a:solidFill>
                  <a:srgbClr val="FFFF00"/>
                </a:solidFill>
                <a:latin typeface="Arial" panose="020B0604020202020204" pitchFamily="34" charset="0"/>
                <a:cs typeface="Arial" panose="020B0604020202020204" pitchFamily="34" charset="0"/>
              </a:rPr>
              <a:t>funds for High School students</a:t>
            </a:r>
            <a:r>
              <a:rPr lang="en-US" sz="1400" dirty="0" smtClean="0">
                <a:solidFill>
                  <a:srgbClr val="FFFF00"/>
                </a:solidFill>
                <a:latin typeface="Arial" panose="020B0604020202020204" pitchFamily="34" charset="0"/>
                <a:cs typeface="Arial" panose="020B0604020202020204" pitchFamily="34" charset="0"/>
              </a:rPr>
              <a:t>.  </a:t>
            </a:r>
            <a:r>
              <a:rPr lang="en-US" sz="1400" dirty="0">
                <a:solidFill>
                  <a:srgbClr val="FFFF00"/>
                </a:solidFill>
                <a:latin typeface="Arial" panose="020B0604020202020204" pitchFamily="34" charset="0"/>
                <a:cs typeface="Arial" panose="020B0604020202020204" pitchFamily="34" charset="0"/>
              </a:rPr>
              <a:t>T</a:t>
            </a:r>
            <a:r>
              <a:rPr lang="en-US" sz="1400" dirty="0" smtClean="0">
                <a:solidFill>
                  <a:srgbClr val="FFFF00"/>
                </a:solidFill>
                <a:latin typeface="Arial" panose="020B0604020202020204" pitchFamily="34" charset="0"/>
                <a:cs typeface="Arial" panose="020B0604020202020204" pitchFamily="34" charset="0"/>
              </a:rPr>
              <a:t>heir </a:t>
            </a:r>
            <a:r>
              <a:rPr lang="en-US" sz="1400" dirty="0">
                <a:solidFill>
                  <a:srgbClr val="FFFF00"/>
                </a:solidFill>
                <a:latin typeface="Arial" panose="020B0604020202020204" pitchFamily="34" charset="0"/>
                <a:cs typeface="Arial" panose="020B0604020202020204" pitchFamily="34" charset="0"/>
              </a:rPr>
              <a:t>current project is producing the first Global Cultural Family </a:t>
            </a:r>
            <a:r>
              <a:rPr lang="en-US" sz="1400" dirty="0" smtClean="0">
                <a:solidFill>
                  <a:srgbClr val="FFFF00"/>
                </a:solidFill>
                <a:latin typeface="Arial" panose="020B0604020202020204" pitchFamily="34" charset="0"/>
                <a:cs typeface="Arial" panose="020B0604020202020204" pitchFamily="34" charset="0"/>
              </a:rPr>
              <a:t>Fair, </a:t>
            </a:r>
            <a:r>
              <a:rPr lang="en-US" sz="1400" dirty="0">
                <a:solidFill>
                  <a:srgbClr val="FFFF00"/>
                </a:solidFill>
                <a:latin typeface="Arial" panose="020B0604020202020204" pitchFamily="34" charset="0"/>
                <a:cs typeface="Arial" panose="020B0604020202020204" pitchFamily="34" charset="0"/>
              </a:rPr>
              <a:t>introducing the Performing Arts and </a:t>
            </a:r>
            <a:r>
              <a:rPr lang="en-US" sz="1400" dirty="0" smtClean="0">
                <a:solidFill>
                  <a:srgbClr val="FFFF00"/>
                </a:solidFill>
                <a:latin typeface="Arial" panose="020B0604020202020204" pitchFamily="34" charset="0"/>
                <a:cs typeface="Arial" panose="020B0604020202020204" pitchFamily="34" charset="0"/>
              </a:rPr>
              <a:t>Folkloric </a:t>
            </a:r>
            <a:r>
              <a:rPr lang="en-US" sz="1400" dirty="0">
                <a:solidFill>
                  <a:srgbClr val="FFFF00"/>
                </a:solidFill>
                <a:latin typeface="Arial" panose="020B0604020202020204" pitchFamily="34" charset="0"/>
                <a:cs typeface="Arial" panose="020B0604020202020204" pitchFamily="34" charset="0"/>
              </a:rPr>
              <a:t>Dance </a:t>
            </a:r>
            <a:r>
              <a:rPr lang="en-US" sz="1400" dirty="0" smtClean="0">
                <a:solidFill>
                  <a:srgbClr val="FFFF00"/>
                </a:solidFill>
                <a:latin typeface="Arial" panose="020B0604020202020204" pitchFamily="34" charset="0"/>
                <a:cs typeface="Arial" panose="020B0604020202020204" pitchFamily="34" charset="0"/>
              </a:rPr>
              <a:t>to </a:t>
            </a:r>
            <a:r>
              <a:rPr lang="en-US" sz="1400" dirty="0">
                <a:solidFill>
                  <a:srgbClr val="FFFF00"/>
                </a:solidFill>
                <a:latin typeface="Arial" panose="020B0604020202020204" pitchFamily="34" charset="0"/>
                <a:cs typeface="Arial" panose="020B0604020202020204" pitchFamily="34" charset="0"/>
              </a:rPr>
              <a:t>the Central Valley and Allensworth Historical </a:t>
            </a:r>
            <a:r>
              <a:rPr lang="en-US" sz="1400" dirty="0" smtClean="0">
                <a:solidFill>
                  <a:srgbClr val="FFFF00"/>
                </a:solidFill>
                <a:latin typeface="Arial" panose="020B0604020202020204" pitchFamily="34" charset="0"/>
                <a:cs typeface="Arial" panose="020B0604020202020204" pitchFamily="34" charset="0"/>
              </a:rPr>
              <a:t>Park. </a:t>
            </a:r>
            <a:endParaRPr lang="en-US" sz="1400" dirty="0">
              <a:solidFill>
                <a:srgbClr val="FFFF00"/>
              </a:solidFill>
              <a:latin typeface="Arial" panose="020B0604020202020204" pitchFamily="34" charset="0"/>
              <a:cs typeface="Arial" panose="020B0604020202020204" pitchFamily="34" charset="0"/>
            </a:endParaRPr>
          </a:p>
          <a:p>
            <a:r>
              <a:rPr lang="en-US" sz="1400" dirty="0">
                <a:solidFill>
                  <a:srgbClr val="FFFF00"/>
                </a:solidFill>
                <a:latin typeface="Arial" panose="020B0604020202020204" pitchFamily="34" charset="0"/>
                <a:cs typeface="Arial" panose="020B0604020202020204" pitchFamily="34" charset="0"/>
              </a:rPr>
              <a:t> </a:t>
            </a:r>
          </a:p>
          <a:p>
            <a:r>
              <a:rPr lang="en-US" sz="1400" dirty="0">
                <a:solidFill>
                  <a:srgbClr val="FFFF00"/>
                </a:solidFill>
                <a:latin typeface="Arial" panose="020B0604020202020204" pitchFamily="34" charset="0"/>
                <a:cs typeface="Arial" panose="020B0604020202020204" pitchFamily="34" charset="0"/>
              </a:rPr>
              <a:t>H</a:t>
            </a:r>
            <a:r>
              <a:rPr lang="en-US" sz="1400" dirty="0" smtClean="0">
                <a:solidFill>
                  <a:srgbClr val="FFFF00"/>
                </a:solidFill>
                <a:latin typeface="Arial" panose="020B0604020202020204" pitchFamily="34" charset="0"/>
                <a:cs typeface="Arial" panose="020B0604020202020204" pitchFamily="34" charset="0"/>
              </a:rPr>
              <a:t>e has </a:t>
            </a:r>
            <a:r>
              <a:rPr lang="en-US" sz="1400" dirty="0">
                <a:solidFill>
                  <a:srgbClr val="FFFF00"/>
                </a:solidFill>
                <a:latin typeface="Arial" panose="020B0604020202020204" pitchFamily="34" charset="0"/>
                <a:cs typeface="Arial" panose="020B0604020202020204" pitchFamily="34" charset="0"/>
              </a:rPr>
              <a:t>had membership in various </a:t>
            </a:r>
            <a:r>
              <a:rPr lang="en-US" sz="1400" dirty="0" smtClean="0">
                <a:solidFill>
                  <a:srgbClr val="FFFF00"/>
                </a:solidFill>
                <a:latin typeface="Arial" panose="020B0604020202020204" pitchFamily="34" charset="0"/>
                <a:cs typeface="Arial" panose="020B0604020202020204" pitchFamily="34" charset="0"/>
              </a:rPr>
              <a:t>organizations including </a:t>
            </a:r>
            <a:r>
              <a:rPr lang="en-US" sz="1400" dirty="0">
                <a:solidFill>
                  <a:srgbClr val="FFFF00"/>
                </a:solidFill>
                <a:latin typeface="Arial" panose="020B0604020202020204" pitchFamily="34" charset="0"/>
                <a:cs typeface="Arial" panose="020B0604020202020204" pitchFamily="34" charset="0"/>
              </a:rPr>
              <a:t>t</a:t>
            </a:r>
            <a:r>
              <a:rPr lang="en-US" sz="1400" dirty="0" smtClean="0">
                <a:solidFill>
                  <a:srgbClr val="FFFF00"/>
                </a:solidFill>
                <a:latin typeface="Arial" panose="020B0604020202020204" pitchFamily="34" charset="0"/>
                <a:cs typeface="Arial" panose="020B0604020202020204" pitchFamily="34" charset="0"/>
              </a:rPr>
              <a:t>he </a:t>
            </a:r>
            <a:r>
              <a:rPr lang="en-US" sz="1400" dirty="0">
                <a:solidFill>
                  <a:srgbClr val="FFFF00"/>
                </a:solidFill>
                <a:latin typeface="Arial" panose="020B0604020202020204" pitchFamily="34" charset="0"/>
                <a:cs typeface="Arial" panose="020B0604020202020204" pitchFamily="34" charset="0"/>
              </a:rPr>
              <a:t>Black Business Association (BBA), </a:t>
            </a:r>
            <a:r>
              <a:rPr lang="en-US" sz="1400" dirty="0" smtClean="0">
                <a:solidFill>
                  <a:srgbClr val="FFFF00"/>
                </a:solidFill>
                <a:latin typeface="Arial" panose="020B0604020202020204" pitchFamily="34" charset="0"/>
                <a:cs typeface="Arial" panose="020B0604020202020204" pitchFamily="34" charset="0"/>
              </a:rPr>
              <a:t>the Asian </a:t>
            </a:r>
            <a:r>
              <a:rPr lang="en-US" sz="1400" dirty="0">
                <a:solidFill>
                  <a:srgbClr val="FFFF00"/>
                </a:solidFill>
                <a:latin typeface="Arial" panose="020B0604020202020204" pitchFamily="34" charset="0"/>
                <a:cs typeface="Arial" panose="020B0604020202020204" pitchFamily="34" charset="0"/>
              </a:rPr>
              <a:t>Business Association (ABA), </a:t>
            </a:r>
            <a:r>
              <a:rPr lang="en-US" sz="1400" dirty="0" smtClean="0">
                <a:solidFill>
                  <a:srgbClr val="FFFF00"/>
                </a:solidFill>
                <a:latin typeface="Arial" panose="020B0604020202020204" pitchFamily="34" charset="0"/>
                <a:cs typeface="Arial" panose="020B0604020202020204" pitchFamily="34" charset="0"/>
              </a:rPr>
              <a:t>the Greater </a:t>
            </a:r>
            <a:r>
              <a:rPr lang="en-US" sz="1400" dirty="0">
                <a:solidFill>
                  <a:srgbClr val="FFFF00"/>
                </a:solidFill>
                <a:latin typeface="Arial" panose="020B0604020202020204" pitchFamily="34" charset="0"/>
                <a:cs typeface="Arial" panose="020B0604020202020204" pitchFamily="34" charset="0"/>
              </a:rPr>
              <a:t>Los Angeles African American Chamber (GLAAC</a:t>
            </a:r>
            <a:r>
              <a:rPr lang="en-US" sz="1400" dirty="0" smtClean="0">
                <a:solidFill>
                  <a:srgbClr val="FFFF00"/>
                </a:solidFill>
                <a:latin typeface="Arial" panose="020B0604020202020204" pitchFamily="34" charset="0"/>
                <a:cs typeface="Arial" panose="020B0604020202020204" pitchFamily="34" charset="0"/>
              </a:rPr>
              <a:t>), the Latin </a:t>
            </a:r>
            <a:r>
              <a:rPr lang="en-US" sz="1400" dirty="0">
                <a:solidFill>
                  <a:srgbClr val="FFFF00"/>
                </a:solidFill>
                <a:latin typeface="Arial" panose="020B0604020202020204" pitchFamily="34" charset="0"/>
                <a:cs typeface="Arial" panose="020B0604020202020204" pitchFamily="34" charset="0"/>
              </a:rPr>
              <a:t>Business Association (L.B.A</a:t>
            </a:r>
            <a:r>
              <a:rPr lang="en-US" sz="1400" dirty="0" smtClean="0">
                <a:solidFill>
                  <a:srgbClr val="FFFF00"/>
                </a:solidFill>
                <a:latin typeface="Arial" panose="020B0604020202020204" pitchFamily="34" charset="0"/>
                <a:cs typeface="Arial" panose="020B0604020202020204" pitchFamily="34" charset="0"/>
              </a:rPr>
              <a:t>), and the California </a:t>
            </a:r>
            <a:r>
              <a:rPr lang="en-US" sz="1400" dirty="0">
                <a:solidFill>
                  <a:srgbClr val="FFFF00"/>
                </a:solidFill>
                <a:latin typeface="Arial" panose="020B0604020202020204" pitchFamily="34" charset="0"/>
                <a:cs typeface="Arial" panose="020B0604020202020204" pitchFamily="34" charset="0"/>
              </a:rPr>
              <a:t>Business </a:t>
            </a:r>
            <a:r>
              <a:rPr lang="en-US" sz="1400" dirty="0" smtClean="0">
                <a:solidFill>
                  <a:srgbClr val="FFFF00"/>
                </a:solidFill>
                <a:latin typeface="Arial" panose="020B0604020202020204" pitchFamily="34" charset="0"/>
                <a:cs typeface="Arial" panose="020B0604020202020204" pitchFamily="34" charset="0"/>
              </a:rPr>
              <a:t>Council.  </a:t>
            </a:r>
            <a:r>
              <a:rPr lang="en-US" sz="1400" dirty="0" smtClean="0">
                <a:solidFill>
                  <a:srgbClr val="FFFF00"/>
                </a:solidFill>
                <a:latin typeface="Arial" panose="020B0604020202020204" pitchFamily="34" charset="0"/>
                <a:cs typeface="Arial" panose="020B0604020202020204" pitchFamily="34" charset="0"/>
              </a:rPr>
              <a:t>He is a</a:t>
            </a:r>
            <a:r>
              <a:rPr lang="en-US" sz="1400" dirty="0" smtClean="0">
                <a:solidFill>
                  <a:srgbClr val="FFFF00"/>
                </a:solidFill>
                <a:latin typeface="Arial" panose="020B0604020202020204" pitchFamily="34" charset="0"/>
                <a:cs typeface="Arial" panose="020B0604020202020204" pitchFamily="34" charset="0"/>
              </a:rPr>
              <a:t> </a:t>
            </a:r>
            <a:r>
              <a:rPr lang="en-US" sz="1400" dirty="0" smtClean="0">
                <a:solidFill>
                  <a:srgbClr val="FFFF00"/>
                </a:solidFill>
                <a:latin typeface="Arial" panose="020B0604020202020204" pitchFamily="34" charset="0"/>
                <a:cs typeface="Arial" panose="020B0604020202020204" pitchFamily="34" charset="0"/>
              </a:rPr>
              <a:t>current member of Recycling Black </a:t>
            </a:r>
            <a:r>
              <a:rPr lang="en-US" sz="1400" dirty="0" smtClean="0">
                <a:solidFill>
                  <a:srgbClr val="FFFF00"/>
                </a:solidFill>
                <a:latin typeface="Arial" panose="020B0604020202020204" pitchFamily="34" charset="0"/>
                <a:cs typeface="Arial" panose="020B0604020202020204" pitchFamily="34" charset="0"/>
              </a:rPr>
              <a:t>Dollars.  </a:t>
            </a:r>
            <a:r>
              <a:rPr lang="en-US" sz="1400" dirty="0" smtClean="0">
                <a:solidFill>
                  <a:srgbClr val="FFFF00"/>
                </a:solidFill>
                <a:latin typeface="Arial" panose="020B0604020202020204" pitchFamily="34" charset="0"/>
                <a:cs typeface="Arial" panose="020B0604020202020204" pitchFamily="34" charset="0"/>
              </a:rPr>
              <a:t>He </a:t>
            </a:r>
            <a:r>
              <a:rPr lang="en-US" sz="1400" dirty="0" smtClean="0">
                <a:solidFill>
                  <a:srgbClr val="FFFF00"/>
                </a:solidFill>
                <a:latin typeface="Arial" panose="020B0604020202020204" pitchFamily="34" charset="0"/>
                <a:cs typeface="Arial" panose="020B0604020202020204" pitchFamily="34" charset="0"/>
              </a:rPr>
              <a:t>has served </a:t>
            </a:r>
            <a:r>
              <a:rPr lang="en-US" sz="1400" dirty="0">
                <a:solidFill>
                  <a:srgbClr val="FFFF00"/>
                </a:solidFill>
                <a:latin typeface="Arial" panose="020B0604020202020204" pitchFamily="34" charset="0"/>
                <a:cs typeface="Arial" panose="020B0604020202020204" pitchFamily="34" charset="0"/>
              </a:rPr>
              <a:t>on the committee for Building Bridges Black and Brown in conjunction </a:t>
            </a:r>
            <a:r>
              <a:rPr lang="en-US" sz="1400" dirty="0" smtClean="0">
                <a:solidFill>
                  <a:srgbClr val="FFFF00"/>
                </a:solidFill>
                <a:latin typeface="Arial" panose="020B0604020202020204" pitchFamily="34" charset="0"/>
                <a:cs typeface="Arial" panose="020B0604020202020204" pitchFamily="34" charset="0"/>
              </a:rPr>
              <a:t>with </a:t>
            </a:r>
            <a:r>
              <a:rPr lang="en-US" sz="1400" dirty="0">
                <a:solidFill>
                  <a:srgbClr val="FFFF00"/>
                </a:solidFill>
                <a:latin typeface="Arial" panose="020B0604020202020204" pitchFamily="34" charset="0"/>
                <a:cs typeface="Arial" panose="020B0604020202020204" pitchFamily="34" charset="0"/>
              </a:rPr>
              <a:t>and Loyola Marymount University</a:t>
            </a:r>
            <a:r>
              <a:rPr lang="en-US" sz="1400" dirty="0" smtClean="0">
                <a:solidFill>
                  <a:srgbClr val="FFFF00"/>
                </a:solidFill>
                <a:latin typeface="Arial" panose="020B0604020202020204" pitchFamily="34" charset="0"/>
                <a:cs typeface="Arial" panose="020B0604020202020204" pitchFamily="34" charset="0"/>
              </a:rPr>
              <a:t>. </a:t>
            </a:r>
            <a:r>
              <a:rPr lang="en-US" sz="1400" dirty="0" smtClean="0">
                <a:solidFill>
                  <a:srgbClr val="FFFF00"/>
                </a:solidFill>
                <a:latin typeface="Arial" panose="020B0604020202020204" pitchFamily="34" charset="0"/>
                <a:cs typeface="Arial" panose="020B0604020202020204" pitchFamily="34" charset="0"/>
              </a:rPr>
              <a:t> </a:t>
            </a:r>
            <a:r>
              <a:rPr lang="en-US" sz="1400" dirty="0" smtClean="0">
                <a:solidFill>
                  <a:srgbClr val="FFFF00"/>
                </a:solidFill>
                <a:latin typeface="Arial" panose="020B0604020202020204" pitchFamily="34" charset="0"/>
                <a:cs typeface="Arial" panose="020B0604020202020204" pitchFamily="34" charset="0"/>
              </a:rPr>
              <a:t>He is a c</a:t>
            </a:r>
            <a:r>
              <a:rPr lang="en-US" sz="1400" dirty="0" smtClean="0">
                <a:solidFill>
                  <a:srgbClr val="FFFF00"/>
                </a:solidFill>
                <a:latin typeface="Arial" panose="020B0604020202020204" pitchFamily="34" charset="0"/>
                <a:cs typeface="Arial" panose="020B0604020202020204" pitchFamily="34" charset="0"/>
              </a:rPr>
              <a:t>ommunity </a:t>
            </a:r>
            <a:r>
              <a:rPr lang="en-US" sz="1400" dirty="0" smtClean="0">
                <a:solidFill>
                  <a:srgbClr val="FFFF00"/>
                </a:solidFill>
                <a:latin typeface="Arial" panose="020B0604020202020204" pitchFamily="34" charset="0"/>
                <a:cs typeface="Arial" panose="020B0604020202020204" pitchFamily="34" charset="0"/>
              </a:rPr>
              <a:t>activist </a:t>
            </a:r>
            <a:r>
              <a:rPr lang="en-US" sz="1400" dirty="0" smtClean="0">
                <a:solidFill>
                  <a:srgbClr val="FFFF00"/>
                </a:solidFill>
                <a:latin typeface="Arial" panose="020B0604020202020204" pitchFamily="34" charset="0"/>
                <a:cs typeface="Arial" panose="020B0604020202020204" pitchFamily="34" charset="0"/>
              </a:rPr>
              <a:t>and a member </a:t>
            </a:r>
            <a:r>
              <a:rPr lang="en-US" sz="1400" dirty="0" smtClean="0">
                <a:solidFill>
                  <a:srgbClr val="FFFF00"/>
                </a:solidFill>
                <a:latin typeface="Arial" panose="020B0604020202020204" pitchFamily="34" charset="0"/>
                <a:cs typeface="Arial" panose="020B0604020202020204" pitchFamily="34" charset="0"/>
              </a:rPr>
              <a:t>of the South Central Organizing Committee.</a:t>
            </a:r>
            <a:endParaRPr lang="en-US" sz="1400" dirty="0">
              <a:solidFill>
                <a:srgbClr val="FFFF00"/>
              </a:solidFill>
              <a:latin typeface="Arial" panose="020B0604020202020204" pitchFamily="34" charset="0"/>
              <a:cs typeface="Arial" panose="020B0604020202020204" pitchFamily="34" charset="0"/>
            </a:endParaRPr>
          </a:p>
          <a:p>
            <a:endParaRPr lang="en-US" sz="1400" dirty="0">
              <a:solidFill>
                <a:srgbClr val="FFFF00"/>
              </a:solidFill>
              <a:latin typeface="Arial" panose="020B0604020202020204" pitchFamily="34" charset="0"/>
              <a:cs typeface="Arial" panose="020B0604020202020204" pitchFamily="34" charset="0"/>
            </a:endParaRPr>
          </a:p>
          <a:p>
            <a:r>
              <a:rPr lang="en-US" sz="1400" dirty="0" smtClean="0">
                <a:solidFill>
                  <a:srgbClr val="FFFF00"/>
                </a:solidFill>
                <a:latin typeface="Arial" panose="020B0604020202020204" pitchFamily="34" charset="0"/>
                <a:cs typeface="Arial" panose="020B0604020202020204" pitchFamily="34" charset="0"/>
              </a:rPr>
              <a:t>Other experience’s </a:t>
            </a:r>
            <a:r>
              <a:rPr lang="en-US" sz="1400" dirty="0">
                <a:solidFill>
                  <a:srgbClr val="FFFF00"/>
                </a:solidFill>
                <a:latin typeface="Arial" panose="020B0604020202020204" pitchFamily="34" charset="0"/>
                <a:cs typeface="Arial" panose="020B0604020202020204" pitchFamily="34" charset="0"/>
              </a:rPr>
              <a:t>included a member of the Inner City Computer Society and a member of Maxine Waters Advisory Committee for Telecommunications. </a:t>
            </a:r>
            <a:r>
              <a:rPr lang="en-US" sz="1400" dirty="0" smtClean="0">
                <a:solidFill>
                  <a:srgbClr val="FFFF00"/>
                </a:solidFill>
                <a:latin typeface="Arial" panose="020B0604020202020204" pitchFamily="34" charset="0"/>
                <a:cs typeface="Arial" panose="020B0604020202020204" pitchFamily="34" charset="0"/>
              </a:rPr>
              <a:t> Mr</a:t>
            </a:r>
            <a:r>
              <a:rPr lang="en-US" sz="1400" dirty="0">
                <a:solidFill>
                  <a:srgbClr val="FFFF00"/>
                </a:solidFill>
                <a:latin typeface="Arial" panose="020B0604020202020204" pitchFamily="34" charset="0"/>
                <a:cs typeface="Arial" panose="020B0604020202020204" pitchFamily="34" charset="0"/>
              </a:rPr>
              <a:t>. Washington is </a:t>
            </a:r>
            <a:r>
              <a:rPr lang="en-US" sz="1400" dirty="0" smtClean="0">
                <a:solidFill>
                  <a:srgbClr val="FFFF00"/>
                </a:solidFill>
                <a:latin typeface="Arial" panose="020B0604020202020204" pitchFamily="34" charset="0"/>
                <a:cs typeface="Arial" panose="020B0604020202020204" pitchFamily="34" charset="0"/>
              </a:rPr>
              <a:t>an ordained </a:t>
            </a:r>
            <a:r>
              <a:rPr lang="en-US" sz="1400" dirty="0">
                <a:solidFill>
                  <a:srgbClr val="FFFF00"/>
                </a:solidFill>
                <a:latin typeface="Arial" panose="020B0604020202020204" pitchFamily="34" charset="0"/>
                <a:cs typeface="Arial" panose="020B0604020202020204" pitchFamily="34" charset="0"/>
              </a:rPr>
              <a:t>minister, </a:t>
            </a:r>
            <a:r>
              <a:rPr lang="en-US" sz="1400" dirty="0" smtClean="0">
                <a:solidFill>
                  <a:srgbClr val="FFFF00"/>
                </a:solidFill>
                <a:latin typeface="Arial" panose="020B0604020202020204" pitchFamily="34" charset="0"/>
                <a:cs typeface="Arial" panose="020B0604020202020204" pitchFamily="34" charset="0"/>
              </a:rPr>
              <a:t>a Spiritual </a:t>
            </a:r>
            <a:r>
              <a:rPr lang="en-US" sz="1400" dirty="0">
                <a:solidFill>
                  <a:srgbClr val="FFFF00"/>
                </a:solidFill>
                <a:latin typeface="Arial" panose="020B0604020202020204" pitchFamily="34" charset="0"/>
                <a:cs typeface="Arial" panose="020B0604020202020204" pitchFamily="34" charset="0"/>
              </a:rPr>
              <a:t>Akan High Priest, </a:t>
            </a:r>
            <a:r>
              <a:rPr lang="en-US" sz="1400" dirty="0" smtClean="0">
                <a:solidFill>
                  <a:srgbClr val="FFFF00"/>
                </a:solidFill>
                <a:latin typeface="Arial" panose="020B0604020202020204" pitchFamily="34" charset="0"/>
                <a:cs typeface="Arial" panose="020B0604020202020204" pitchFamily="34" charset="0"/>
              </a:rPr>
              <a:t>a </a:t>
            </a:r>
            <a:r>
              <a:rPr lang="en-US" sz="1400" dirty="0">
                <a:solidFill>
                  <a:srgbClr val="FFFF00"/>
                </a:solidFill>
                <a:latin typeface="Arial" panose="020B0604020202020204" pitchFamily="34" charset="0"/>
                <a:cs typeface="Arial" panose="020B0604020202020204" pitchFamily="34" charset="0"/>
              </a:rPr>
              <a:t>member of the Inter Religious Council, </a:t>
            </a:r>
            <a:r>
              <a:rPr lang="en-US" sz="1400" dirty="0" smtClean="0">
                <a:solidFill>
                  <a:srgbClr val="FFFF00"/>
                </a:solidFill>
                <a:latin typeface="Arial" panose="020B0604020202020204" pitchFamily="34" charset="0"/>
                <a:cs typeface="Arial" panose="020B0604020202020204" pitchFamily="34" charset="0"/>
              </a:rPr>
              <a:t>a President </a:t>
            </a:r>
            <a:r>
              <a:rPr lang="en-US" sz="1400" dirty="0">
                <a:solidFill>
                  <a:srgbClr val="FFFF00"/>
                </a:solidFill>
                <a:latin typeface="Arial" panose="020B0604020202020204" pitchFamily="34" charset="0"/>
                <a:cs typeface="Arial" panose="020B0604020202020204" pitchFamily="34" charset="0"/>
              </a:rPr>
              <a:t>for the Allensworth Community Volunteer Association, and </a:t>
            </a:r>
            <a:r>
              <a:rPr lang="en-US" sz="1400" dirty="0" smtClean="0">
                <a:solidFill>
                  <a:srgbClr val="FFFF00"/>
                </a:solidFill>
                <a:latin typeface="Arial" panose="020B0604020202020204" pitchFamily="34" charset="0"/>
                <a:cs typeface="Arial" panose="020B0604020202020204" pitchFamily="34" charset="0"/>
              </a:rPr>
              <a:t>a </a:t>
            </a:r>
            <a:r>
              <a:rPr lang="en-US" sz="1400" dirty="0">
                <a:solidFill>
                  <a:srgbClr val="FFFF00"/>
                </a:solidFill>
                <a:latin typeface="Arial" panose="020B0604020202020204" pitchFamily="34" charset="0"/>
                <a:cs typeface="Arial" panose="020B0604020202020204" pitchFamily="34" charset="0"/>
              </a:rPr>
              <a:t>Mediator &amp; Dispute Resolutions for the District Attorney Office dealing with race </a:t>
            </a:r>
            <a:r>
              <a:rPr lang="en-US" sz="1400" dirty="0" smtClean="0">
                <a:solidFill>
                  <a:srgbClr val="FFFF00"/>
                </a:solidFill>
                <a:latin typeface="Arial" panose="020B0604020202020204" pitchFamily="34" charset="0"/>
                <a:cs typeface="Arial" panose="020B0604020202020204" pitchFamily="34" charset="0"/>
              </a:rPr>
              <a:t>relations. </a:t>
            </a:r>
            <a:r>
              <a:rPr lang="en-US" sz="1400" dirty="0" smtClean="0">
                <a:solidFill>
                  <a:srgbClr val="FFFF00"/>
                </a:solidFill>
                <a:latin typeface="Arial" panose="020B0604020202020204" pitchFamily="34" charset="0"/>
                <a:cs typeface="Arial" panose="020B0604020202020204" pitchFamily="34" charset="0"/>
              </a:rPr>
              <a:t> He is the executive </a:t>
            </a:r>
            <a:r>
              <a:rPr lang="en-US" sz="1400" dirty="0">
                <a:solidFill>
                  <a:srgbClr val="FFFF00"/>
                </a:solidFill>
                <a:latin typeface="Arial" panose="020B0604020202020204" pitchFamily="34" charset="0"/>
                <a:cs typeface="Arial" panose="020B0604020202020204" pitchFamily="34" charset="0"/>
              </a:rPr>
              <a:t>producer and director for a local cable show lecturing on Blacks &amp; Economics and on </a:t>
            </a:r>
            <a:r>
              <a:rPr lang="en-US" sz="1400" dirty="0" smtClean="0">
                <a:solidFill>
                  <a:srgbClr val="FFFF00"/>
                </a:solidFill>
                <a:latin typeface="Arial" panose="020B0604020202020204" pitchFamily="34" charset="0"/>
                <a:cs typeface="Arial" panose="020B0604020202020204" pitchFamily="34" charset="0"/>
              </a:rPr>
              <a:t>Black </a:t>
            </a:r>
            <a:r>
              <a:rPr lang="en-US" sz="1400" dirty="0" smtClean="0">
                <a:solidFill>
                  <a:srgbClr val="FFFF00"/>
                </a:solidFill>
                <a:latin typeface="Arial" panose="020B0604020202020204" pitchFamily="34" charset="0"/>
                <a:cs typeface="Arial" panose="020B0604020202020204" pitchFamily="34" charset="0"/>
              </a:rPr>
              <a:t>Culture. </a:t>
            </a:r>
            <a:endParaRPr lang="en-US" sz="14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0" y="76200"/>
            <a:ext cx="12115800" cy="707886"/>
          </a:xfrm>
          <a:prstGeom prst="rect">
            <a:avLst/>
          </a:prstGeom>
          <a:noFill/>
        </p:spPr>
        <p:txBody>
          <a:bodyPr wrap="square" rtlCol="0">
            <a:spAutoFit/>
          </a:bodyPr>
          <a:lstStyle/>
          <a:p>
            <a:r>
              <a:rPr lang="en-US" spc="-5" dirty="0"/>
              <a:t> </a:t>
            </a:r>
            <a:r>
              <a:rPr lang="en-US" sz="4000" spc="-5" dirty="0" smtClean="0">
                <a:solidFill>
                  <a:srgbClr val="FFFF00"/>
                </a:solidFill>
                <a:latin typeface="Arial" panose="020B0604020202020204" pitchFamily="34" charset="0"/>
                <a:cs typeface="Arial" panose="020B0604020202020204" pitchFamily="34" charset="0"/>
              </a:rPr>
              <a:t>Reverend C. Eziokwu Washington Biography</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9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2463800" cy="756920"/>
          </a:xfrm>
          <a:prstGeom prst="rect">
            <a:avLst/>
          </a:prstGeom>
        </p:spPr>
        <p:txBody>
          <a:bodyPr vert="horz" wrap="square" lIns="0" tIns="12700" rIns="0" bIns="0" rtlCol="0">
            <a:spAutoFit/>
          </a:bodyPr>
          <a:lstStyle/>
          <a:p>
            <a:pPr marL="12700">
              <a:lnSpc>
                <a:spcPct val="100000"/>
              </a:lnSpc>
              <a:spcBef>
                <a:spcPts val="100"/>
              </a:spcBef>
            </a:pPr>
            <a:r>
              <a:rPr spc="-5" dirty="0"/>
              <a:t>Cont</a:t>
            </a:r>
            <a:r>
              <a:rPr spc="-20" dirty="0"/>
              <a:t>e</a:t>
            </a:r>
            <a:r>
              <a:rPr dirty="0"/>
              <a:t>nts</a:t>
            </a:r>
          </a:p>
        </p:txBody>
      </p:sp>
      <p:sp>
        <p:nvSpPr>
          <p:cNvPr id="5" name="object 5"/>
          <p:cNvSpPr/>
          <p:nvPr/>
        </p:nvSpPr>
        <p:spPr>
          <a:xfrm>
            <a:off x="371856" y="978408"/>
            <a:ext cx="11448288" cy="459486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4466844"/>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2" y="1069670"/>
            <a:ext cx="8932978" cy="4168449"/>
          </a:xfrm>
          <a:prstGeom prst="rect">
            <a:avLst/>
          </a:prstGeom>
        </p:spPr>
        <p:txBody>
          <a:bodyPr vert="horz" wrap="square" lIns="0" tIns="13335" rIns="0" bIns="0" rtlCol="0">
            <a:spAutoFit/>
          </a:bodyPr>
          <a:lstStyle/>
          <a:p>
            <a:pPr marL="469900" indent="-457200">
              <a:lnSpc>
                <a:spcPct val="100000"/>
              </a:lnSpc>
              <a:spcBef>
                <a:spcPts val="105"/>
              </a:spcBef>
              <a:buFont typeface="Wingdings"/>
              <a:buChar char=""/>
              <a:tabLst>
                <a:tab pos="469265" algn="l"/>
                <a:tab pos="469900" algn="l"/>
              </a:tabLst>
            </a:pPr>
            <a:r>
              <a:rPr spc="-5" dirty="0">
                <a:solidFill>
                  <a:srgbClr val="FFFFFF"/>
                </a:solidFill>
                <a:latin typeface="Arial"/>
                <a:cs typeface="Arial"/>
              </a:rPr>
              <a:t>Event</a:t>
            </a:r>
            <a:r>
              <a:rPr spc="-15" dirty="0">
                <a:solidFill>
                  <a:srgbClr val="FFFFFF"/>
                </a:solidFill>
                <a:latin typeface="Arial"/>
                <a:cs typeface="Arial"/>
              </a:rPr>
              <a:t> </a:t>
            </a:r>
            <a:r>
              <a:rPr dirty="0">
                <a:solidFill>
                  <a:srgbClr val="FFFFFF"/>
                </a:solidFill>
                <a:latin typeface="Arial"/>
                <a:cs typeface="Arial"/>
              </a:rPr>
              <a:t>Description</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Juneteenth</a:t>
            </a:r>
            <a:r>
              <a:rPr spc="-45" dirty="0">
                <a:solidFill>
                  <a:srgbClr val="FFFFFF"/>
                </a:solidFill>
                <a:latin typeface="Arial"/>
                <a:cs typeface="Arial"/>
              </a:rPr>
              <a:t> </a:t>
            </a:r>
            <a:r>
              <a:rPr dirty="0">
                <a:solidFill>
                  <a:srgbClr val="FFFFFF"/>
                </a:solidFill>
                <a:latin typeface="Arial"/>
                <a:cs typeface="Arial"/>
              </a:rPr>
              <a:t>Background</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Friday June 19</a:t>
            </a:r>
            <a:r>
              <a:rPr spc="-55" dirty="0">
                <a:solidFill>
                  <a:srgbClr val="FFFFFF"/>
                </a:solidFill>
                <a:latin typeface="Arial"/>
                <a:cs typeface="Arial"/>
              </a:rPr>
              <a:t> </a:t>
            </a:r>
            <a:r>
              <a:rPr dirty="0">
                <a:solidFill>
                  <a:srgbClr val="FFFFFF"/>
                </a:solidFill>
                <a:latin typeface="Arial"/>
                <a:cs typeface="Arial"/>
              </a:rPr>
              <a:t>Details</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Saturday June 20</a:t>
            </a:r>
            <a:r>
              <a:rPr spc="-70" dirty="0">
                <a:solidFill>
                  <a:srgbClr val="FFFFFF"/>
                </a:solidFill>
                <a:latin typeface="Arial"/>
                <a:cs typeface="Arial"/>
              </a:rPr>
              <a:t> </a:t>
            </a:r>
            <a:r>
              <a:rPr dirty="0" smtClean="0">
                <a:solidFill>
                  <a:srgbClr val="FFFFFF"/>
                </a:solidFill>
                <a:latin typeface="Arial"/>
                <a:cs typeface="Arial"/>
              </a:rPr>
              <a:t>Details</a:t>
            </a:r>
            <a:endParaRPr lang="en-US" dirty="0" smtClean="0">
              <a:solidFill>
                <a:srgbClr val="FFFFFF"/>
              </a:solidFill>
              <a:latin typeface="Arial"/>
              <a:cs typeface="Arial"/>
            </a:endParaRPr>
          </a:p>
          <a:p>
            <a:pPr marL="469900" indent="-457200">
              <a:lnSpc>
                <a:spcPct val="100000"/>
              </a:lnSpc>
              <a:buFont typeface="Wingdings"/>
              <a:buChar char=""/>
              <a:tabLst>
                <a:tab pos="469265" algn="l"/>
                <a:tab pos="469900" algn="l"/>
              </a:tabLst>
            </a:pPr>
            <a:r>
              <a:rPr lang="en-US" dirty="0" smtClean="0">
                <a:solidFill>
                  <a:srgbClr val="FFFFFF"/>
                </a:solidFill>
                <a:latin typeface="Arial"/>
                <a:cs typeface="Arial"/>
              </a:rPr>
              <a:t>Concept of H.E.E.A.L Discussion</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Sunday June 21</a:t>
            </a:r>
            <a:r>
              <a:rPr spc="-60" dirty="0">
                <a:solidFill>
                  <a:srgbClr val="FFFFFF"/>
                </a:solidFill>
                <a:latin typeface="Arial"/>
                <a:cs typeface="Arial"/>
              </a:rPr>
              <a:t> </a:t>
            </a:r>
            <a:r>
              <a:rPr dirty="0">
                <a:solidFill>
                  <a:srgbClr val="FFFFFF"/>
                </a:solidFill>
                <a:latin typeface="Arial"/>
                <a:cs typeface="Arial"/>
              </a:rPr>
              <a:t>Details</a:t>
            </a:r>
            <a:endParaRPr dirty="0">
              <a:latin typeface="Arial"/>
              <a:cs typeface="Arial"/>
            </a:endParaRPr>
          </a:p>
          <a:p>
            <a:pPr marL="469900" indent="-457200">
              <a:lnSpc>
                <a:spcPct val="100000"/>
              </a:lnSpc>
              <a:spcBef>
                <a:spcPts val="5"/>
              </a:spcBef>
              <a:buFont typeface="Wingdings"/>
              <a:buChar char=""/>
              <a:tabLst>
                <a:tab pos="469265" algn="l"/>
                <a:tab pos="469900" algn="l"/>
              </a:tabLst>
            </a:pPr>
            <a:r>
              <a:rPr dirty="0">
                <a:solidFill>
                  <a:srgbClr val="FFFFFF"/>
                </a:solidFill>
                <a:latin typeface="Arial"/>
                <a:cs typeface="Arial"/>
              </a:rPr>
              <a:t>Festival</a:t>
            </a:r>
            <a:r>
              <a:rPr spc="-5" dirty="0">
                <a:solidFill>
                  <a:srgbClr val="FFFFFF"/>
                </a:solidFill>
                <a:latin typeface="Arial"/>
                <a:cs typeface="Arial"/>
              </a:rPr>
              <a:t> </a:t>
            </a:r>
            <a:r>
              <a:rPr dirty="0">
                <a:solidFill>
                  <a:srgbClr val="FFFFFF"/>
                </a:solidFill>
                <a:latin typeface="Arial"/>
                <a:cs typeface="Arial"/>
              </a:rPr>
              <a:t>Details</a:t>
            </a:r>
            <a:endParaRPr dirty="0">
              <a:latin typeface="Arial"/>
              <a:cs typeface="Arial"/>
            </a:endParaRPr>
          </a:p>
          <a:p>
            <a:pPr marL="469900" indent="-457200">
              <a:lnSpc>
                <a:spcPct val="100000"/>
              </a:lnSpc>
              <a:buFont typeface="Wingdings"/>
              <a:buChar char=""/>
              <a:tabLst>
                <a:tab pos="469265" algn="l"/>
                <a:tab pos="469900" algn="l"/>
              </a:tabLst>
            </a:pPr>
            <a:r>
              <a:rPr spc="-20" dirty="0">
                <a:solidFill>
                  <a:srgbClr val="FFFFFF"/>
                </a:solidFill>
                <a:latin typeface="Arial"/>
                <a:cs typeface="Arial"/>
              </a:rPr>
              <a:t>Vendor </a:t>
            </a:r>
            <a:r>
              <a:rPr dirty="0">
                <a:solidFill>
                  <a:srgbClr val="FFFFFF"/>
                </a:solidFill>
                <a:latin typeface="Arial"/>
                <a:cs typeface="Arial"/>
              </a:rPr>
              <a:t>Booth</a:t>
            </a:r>
            <a:r>
              <a:rPr spc="-25" dirty="0">
                <a:solidFill>
                  <a:srgbClr val="FFFFFF"/>
                </a:solidFill>
                <a:latin typeface="Arial"/>
                <a:cs typeface="Arial"/>
              </a:rPr>
              <a:t> </a:t>
            </a:r>
            <a:r>
              <a:rPr dirty="0">
                <a:solidFill>
                  <a:srgbClr val="FFFFFF"/>
                </a:solidFill>
                <a:latin typeface="Arial"/>
                <a:cs typeface="Arial"/>
              </a:rPr>
              <a:t>Information</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Event</a:t>
            </a:r>
            <a:r>
              <a:rPr spc="-10" dirty="0">
                <a:solidFill>
                  <a:srgbClr val="FFFFFF"/>
                </a:solidFill>
                <a:latin typeface="Arial"/>
                <a:cs typeface="Arial"/>
              </a:rPr>
              <a:t> </a:t>
            </a:r>
            <a:r>
              <a:rPr dirty="0">
                <a:solidFill>
                  <a:srgbClr val="FFFFFF"/>
                </a:solidFill>
                <a:latin typeface="Arial"/>
                <a:cs typeface="Arial"/>
              </a:rPr>
              <a:t>Layout</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Course</a:t>
            </a:r>
            <a:r>
              <a:rPr spc="-40" dirty="0">
                <a:solidFill>
                  <a:srgbClr val="FFFFFF"/>
                </a:solidFill>
                <a:latin typeface="Arial"/>
                <a:cs typeface="Arial"/>
              </a:rPr>
              <a:t> </a:t>
            </a:r>
            <a:r>
              <a:rPr dirty="0" smtClean="0">
                <a:solidFill>
                  <a:srgbClr val="FFFFFF"/>
                </a:solidFill>
                <a:latin typeface="Arial"/>
                <a:cs typeface="Arial"/>
              </a:rPr>
              <a:t>Map</a:t>
            </a:r>
            <a:endParaRPr lang="en-US" dirty="0" smtClean="0">
              <a:solidFill>
                <a:srgbClr val="FFFFFF"/>
              </a:solidFill>
              <a:latin typeface="Arial"/>
              <a:cs typeface="Arial"/>
            </a:endParaRPr>
          </a:p>
          <a:p>
            <a:pPr marL="469900" indent="-457200">
              <a:lnSpc>
                <a:spcPct val="100000"/>
              </a:lnSpc>
              <a:buFont typeface="Wingdings"/>
              <a:buChar char=""/>
              <a:tabLst>
                <a:tab pos="469265" algn="l"/>
                <a:tab pos="469900" algn="l"/>
              </a:tabLst>
            </a:pPr>
            <a:r>
              <a:rPr lang="en-US" dirty="0" smtClean="0">
                <a:solidFill>
                  <a:srgbClr val="FFFFFF"/>
                </a:solidFill>
                <a:latin typeface="Arial"/>
                <a:cs typeface="Arial"/>
              </a:rPr>
              <a:t>Attendance and Participation Projection</a:t>
            </a:r>
            <a:endParaRPr dirty="0">
              <a:latin typeface="Arial"/>
              <a:cs typeface="Arial"/>
            </a:endParaRPr>
          </a:p>
          <a:p>
            <a:pPr marL="469900" indent="-457200">
              <a:lnSpc>
                <a:spcPct val="100000"/>
              </a:lnSpc>
              <a:buFont typeface="Wingdings"/>
              <a:buChar char=""/>
              <a:tabLst>
                <a:tab pos="469265" algn="l"/>
                <a:tab pos="469900" algn="l"/>
              </a:tabLst>
            </a:pPr>
            <a:r>
              <a:rPr dirty="0">
                <a:solidFill>
                  <a:srgbClr val="FFFFFF"/>
                </a:solidFill>
                <a:latin typeface="Arial"/>
                <a:cs typeface="Arial"/>
              </a:rPr>
              <a:t>Sponsorship</a:t>
            </a:r>
            <a:r>
              <a:rPr spc="-45" dirty="0">
                <a:solidFill>
                  <a:srgbClr val="FFFFFF"/>
                </a:solidFill>
                <a:latin typeface="Arial"/>
                <a:cs typeface="Arial"/>
              </a:rPr>
              <a:t> </a:t>
            </a:r>
            <a:r>
              <a:rPr dirty="0">
                <a:solidFill>
                  <a:srgbClr val="FFFFFF"/>
                </a:solidFill>
                <a:latin typeface="Arial"/>
                <a:cs typeface="Arial"/>
              </a:rPr>
              <a:t>Opportunities</a:t>
            </a:r>
            <a:endParaRPr dirty="0">
              <a:latin typeface="Arial"/>
              <a:cs typeface="Arial"/>
            </a:endParaRPr>
          </a:p>
          <a:p>
            <a:pPr marL="469900" indent="-457200">
              <a:lnSpc>
                <a:spcPct val="100000"/>
              </a:lnSpc>
              <a:buFont typeface="Wingdings"/>
              <a:buChar char=""/>
              <a:tabLst>
                <a:tab pos="469265" algn="l"/>
                <a:tab pos="469900" algn="l"/>
              </a:tabLst>
            </a:pPr>
            <a:r>
              <a:rPr dirty="0" smtClean="0">
                <a:solidFill>
                  <a:srgbClr val="FFFFFF"/>
                </a:solidFill>
                <a:latin typeface="Arial"/>
                <a:cs typeface="Arial"/>
              </a:rPr>
              <a:t>Principle </a:t>
            </a:r>
            <a:r>
              <a:rPr dirty="0">
                <a:solidFill>
                  <a:srgbClr val="FFFFFF"/>
                </a:solidFill>
                <a:latin typeface="Arial"/>
                <a:cs typeface="Arial"/>
              </a:rPr>
              <a:t>Organizer Biography – </a:t>
            </a:r>
            <a:r>
              <a:rPr spc="-35" dirty="0">
                <a:solidFill>
                  <a:srgbClr val="FFFFFF"/>
                </a:solidFill>
                <a:latin typeface="Arial"/>
                <a:cs typeface="Arial"/>
              </a:rPr>
              <a:t>Mr. </a:t>
            </a:r>
            <a:r>
              <a:rPr dirty="0">
                <a:solidFill>
                  <a:srgbClr val="FFFFFF"/>
                </a:solidFill>
                <a:latin typeface="Arial"/>
                <a:cs typeface="Arial"/>
              </a:rPr>
              <a:t>Don</a:t>
            </a:r>
            <a:r>
              <a:rPr spc="-110" dirty="0">
                <a:solidFill>
                  <a:srgbClr val="FFFFFF"/>
                </a:solidFill>
                <a:latin typeface="Arial"/>
                <a:cs typeface="Arial"/>
              </a:rPr>
              <a:t> </a:t>
            </a:r>
            <a:r>
              <a:rPr dirty="0" smtClean="0">
                <a:solidFill>
                  <a:srgbClr val="FFFFFF"/>
                </a:solidFill>
                <a:latin typeface="Arial"/>
                <a:cs typeface="Arial"/>
              </a:rPr>
              <a:t>Harris</a:t>
            </a:r>
            <a:endParaRPr lang="en-US" dirty="0" smtClean="0">
              <a:solidFill>
                <a:srgbClr val="FFFFFF"/>
              </a:solidFill>
              <a:latin typeface="Arial"/>
              <a:cs typeface="Arial"/>
            </a:endParaRPr>
          </a:p>
          <a:p>
            <a:pPr marL="469900" indent="-457200">
              <a:lnSpc>
                <a:spcPct val="100000"/>
              </a:lnSpc>
              <a:buFont typeface="Wingdings"/>
              <a:buChar char=""/>
              <a:tabLst>
                <a:tab pos="469265" algn="l"/>
                <a:tab pos="469900" algn="l"/>
              </a:tabLst>
            </a:pPr>
            <a:r>
              <a:rPr lang="en-US" dirty="0">
                <a:solidFill>
                  <a:schemeClr val="bg1"/>
                </a:solidFill>
                <a:latin typeface="Arial"/>
                <a:cs typeface="Arial"/>
              </a:rPr>
              <a:t>Principle Organizer Biography – </a:t>
            </a:r>
            <a:r>
              <a:rPr lang="en-US" dirty="0" smtClean="0">
                <a:solidFill>
                  <a:schemeClr val="bg1"/>
                </a:solidFill>
                <a:latin typeface="Arial"/>
                <a:cs typeface="Arial"/>
              </a:rPr>
              <a:t>Reverend  </a:t>
            </a:r>
            <a:r>
              <a:rPr lang="en-US" dirty="0">
                <a:solidFill>
                  <a:schemeClr val="bg1"/>
                </a:solidFill>
                <a:latin typeface="Arial"/>
                <a:cs typeface="Arial"/>
              </a:rPr>
              <a:t>C. </a:t>
            </a:r>
            <a:r>
              <a:rPr lang="en-US" dirty="0" smtClean="0">
                <a:solidFill>
                  <a:schemeClr val="bg1"/>
                </a:solidFill>
                <a:latin typeface="Arial"/>
                <a:cs typeface="Arial"/>
              </a:rPr>
              <a:t>Eziokwu Washington </a:t>
            </a:r>
            <a:endParaRPr dirty="0">
              <a:solidFill>
                <a:schemeClr val="bg1"/>
              </a:solidFill>
              <a:latin typeface="Arial"/>
              <a:cs typeface="Arial"/>
            </a:endParaRPr>
          </a:p>
          <a:p>
            <a:pPr marL="469900" indent="-457200">
              <a:lnSpc>
                <a:spcPct val="100000"/>
              </a:lnSpc>
              <a:buFont typeface="Wingdings"/>
              <a:buChar char=""/>
              <a:tabLst>
                <a:tab pos="469265" algn="l"/>
                <a:tab pos="469900" algn="l"/>
              </a:tabLst>
            </a:pPr>
            <a:r>
              <a:rPr dirty="0" smtClean="0">
                <a:solidFill>
                  <a:srgbClr val="FFFFFF"/>
                </a:solidFill>
                <a:latin typeface="Arial"/>
                <a:cs typeface="Arial"/>
              </a:rPr>
              <a:t>Contact</a:t>
            </a:r>
            <a:r>
              <a:rPr lang="en-US" dirty="0" smtClean="0">
                <a:solidFill>
                  <a:srgbClr val="FFFFFF"/>
                </a:solidFill>
                <a:latin typeface="Arial"/>
                <a:cs typeface="Arial"/>
              </a:rPr>
              <a:t>s</a:t>
            </a:r>
            <a:endParaRPr dirty="0">
              <a:latin typeface="Arial"/>
              <a:cs typeface="Arial"/>
            </a:endParaRPr>
          </a:p>
        </p:txBody>
      </p:sp>
      <p:sp>
        <p:nvSpPr>
          <p:cNvPr id="8" name="object 8"/>
          <p:cNvSpPr txBox="1"/>
          <p:nvPr/>
        </p:nvSpPr>
        <p:spPr>
          <a:xfrm>
            <a:off x="342900" y="5707379"/>
            <a:ext cx="11695430" cy="707390"/>
          </a:xfrm>
          <a:prstGeom prst="rect">
            <a:avLst/>
          </a:prstGeom>
          <a:solidFill>
            <a:srgbClr val="5B9BD4"/>
          </a:solidFill>
        </p:spPr>
        <p:txBody>
          <a:bodyPr vert="horz" wrap="square" lIns="0" tIns="30480" rIns="0" bIns="0" rtlCol="0">
            <a:spAutoFit/>
          </a:bodyPr>
          <a:lstStyle/>
          <a:p>
            <a:pPr marL="91440">
              <a:lnSpc>
                <a:spcPct val="100000"/>
              </a:lnSpc>
              <a:spcBef>
                <a:spcPts val="240"/>
              </a:spcBef>
            </a:pPr>
            <a:r>
              <a:rPr sz="2000" b="1" dirty="0">
                <a:solidFill>
                  <a:srgbClr val="FFFF00"/>
                </a:solidFill>
                <a:latin typeface="Calibri"/>
                <a:cs typeface="Calibri"/>
              </a:rPr>
              <a:t>INNER </a:t>
            </a:r>
            <a:r>
              <a:rPr sz="2000" b="1" spc="-5" dirty="0">
                <a:solidFill>
                  <a:srgbClr val="FFFF00"/>
                </a:solidFill>
                <a:latin typeface="Calibri"/>
                <a:cs typeface="Calibri"/>
              </a:rPr>
              <a:t>CITY </a:t>
            </a:r>
            <a:r>
              <a:rPr sz="2000" b="1" spc="-15" dirty="0">
                <a:solidFill>
                  <a:srgbClr val="FFFF00"/>
                </a:solidFill>
                <a:latin typeface="Calibri"/>
                <a:cs typeface="Calibri"/>
              </a:rPr>
              <a:t>CYCLING </a:t>
            </a:r>
            <a:r>
              <a:rPr sz="2000" b="1" spc="-5" dirty="0">
                <a:solidFill>
                  <a:srgbClr val="FFFF00"/>
                </a:solidFill>
                <a:latin typeface="Calibri"/>
                <a:cs typeface="Calibri"/>
              </a:rPr>
              <a:t>CONNECTION,</a:t>
            </a:r>
            <a:r>
              <a:rPr sz="2000" b="1" spc="-90" dirty="0">
                <a:solidFill>
                  <a:srgbClr val="FFFF00"/>
                </a:solidFill>
                <a:latin typeface="Calibri"/>
                <a:cs typeface="Calibri"/>
              </a:rPr>
              <a:t> </a:t>
            </a:r>
            <a:r>
              <a:rPr sz="2000" b="1" dirty="0">
                <a:solidFill>
                  <a:srgbClr val="FFFF00"/>
                </a:solidFill>
                <a:latin typeface="Calibri"/>
                <a:cs typeface="Calibri"/>
              </a:rPr>
              <a:t>INC.</a:t>
            </a:r>
            <a:endParaRPr sz="2000" dirty="0">
              <a:latin typeface="Calibri"/>
              <a:cs typeface="Calibri"/>
            </a:endParaRPr>
          </a:p>
          <a:p>
            <a:pPr marL="91440">
              <a:lnSpc>
                <a:spcPct val="100000"/>
              </a:lnSpc>
            </a:pPr>
            <a:r>
              <a:rPr sz="2000" b="1" spc="-5" dirty="0">
                <a:solidFill>
                  <a:srgbClr val="FFFF00"/>
                </a:solidFill>
                <a:latin typeface="Calibri"/>
                <a:cs typeface="Calibri"/>
              </a:rPr>
              <a:t>Promoting Bicycles, Cycling, </a:t>
            </a:r>
            <a:r>
              <a:rPr sz="2000" b="1" spc="-15" dirty="0">
                <a:solidFill>
                  <a:srgbClr val="FFFF00"/>
                </a:solidFill>
                <a:latin typeface="Calibri"/>
                <a:cs typeface="Calibri"/>
              </a:rPr>
              <a:t>Bike </a:t>
            </a:r>
            <a:r>
              <a:rPr sz="2000" b="1" spc="-30" dirty="0">
                <a:solidFill>
                  <a:srgbClr val="FFFF00"/>
                </a:solidFill>
                <a:latin typeface="Calibri"/>
                <a:cs typeface="Calibri"/>
              </a:rPr>
              <a:t>Safety, </a:t>
            </a:r>
            <a:r>
              <a:rPr sz="2000" b="1" spc="-5" dirty="0">
                <a:solidFill>
                  <a:srgbClr val="FFFF00"/>
                </a:solidFill>
                <a:latin typeface="Calibri"/>
                <a:cs typeface="Calibri"/>
              </a:rPr>
              <a:t>Health, </a:t>
            </a:r>
            <a:r>
              <a:rPr sz="2000" b="1" dirty="0">
                <a:solidFill>
                  <a:srgbClr val="FFFF00"/>
                </a:solidFill>
                <a:latin typeface="Calibri"/>
                <a:cs typeface="Calibri"/>
              </a:rPr>
              <a:t>Fitness, and a </a:t>
            </a:r>
            <a:r>
              <a:rPr sz="2000" b="1" spc="-10" dirty="0">
                <a:solidFill>
                  <a:srgbClr val="FFFF00"/>
                </a:solidFill>
                <a:latin typeface="Calibri"/>
                <a:cs typeface="Calibri"/>
              </a:rPr>
              <a:t>Green Environment </a:t>
            </a:r>
            <a:r>
              <a:rPr sz="2000" b="1" dirty="0">
                <a:solidFill>
                  <a:srgbClr val="FFFF00"/>
                </a:solidFill>
                <a:latin typeface="Calibri"/>
                <a:cs typeface="Calibri"/>
              </a:rPr>
              <a:t>In Our Inner</a:t>
            </a:r>
            <a:r>
              <a:rPr sz="2000" b="1" spc="-30" dirty="0">
                <a:solidFill>
                  <a:srgbClr val="FFFF00"/>
                </a:solidFill>
                <a:latin typeface="Calibri"/>
                <a:cs typeface="Calibri"/>
              </a:rPr>
              <a:t> </a:t>
            </a:r>
            <a:r>
              <a:rPr sz="2000" b="1" spc="-5" dirty="0">
                <a:solidFill>
                  <a:srgbClr val="FFFF00"/>
                </a:solidFill>
                <a:latin typeface="Calibri"/>
                <a:cs typeface="Calibri"/>
              </a:rPr>
              <a:t>Cities.</a:t>
            </a:r>
            <a:endParaRPr sz="2000" dirty="0">
              <a:latin typeface="Calibri"/>
              <a:cs typeface="Calibri"/>
            </a:endParaRPr>
          </a:p>
        </p:txBody>
      </p:sp>
      <p:sp>
        <p:nvSpPr>
          <p:cNvPr id="9" name="object 9"/>
          <p:cNvSpPr/>
          <p:nvPr/>
        </p:nvSpPr>
        <p:spPr>
          <a:xfrm>
            <a:off x="8458200" y="32049"/>
            <a:ext cx="3733800" cy="1561898"/>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5346065" cy="756920"/>
          </a:xfrm>
          <a:prstGeom prst="rect">
            <a:avLst/>
          </a:prstGeom>
        </p:spPr>
        <p:txBody>
          <a:bodyPr vert="horz" wrap="square" lIns="0" tIns="12700" rIns="0" bIns="0" rtlCol="0">
            <a:spAutoFit/>
          </a:bodyPr>
          <a:lstStyle/>
          <a:p>
            <a:pPr marL="12700">
              <a:lnSpc>
                <a:spcPct val="100000"/>
              </a:lnSpc>
              <a:spcBef>
                <a:spcPts val="100"/>
              </a:spcBef>
            </a:pPr>
            <a:r>
              <a:rPr spc="-5" dirty="0"/>
              <a:t>Contact</a:t>
            </a:r>
            <a:r>
              <a:rPr spc="-10" dirty="0"/>
              <a:t> </a:t>
            </a:r>
            <a:r>
              <a:rPr spc="-5" dirty="0"/>
              <a:t>Information</a:t>
            </a:r>
          </a:p>
        </p:txBody>
      </p:sp>
      <p:sp>
        <p:nvSpPr>
          <p:cNvPr id="5" name="object 5"/>
          <p:cNvSpPr/>
          <p:nvPr/>
        </p:nvSpPr>
        <p:spPr>
          <a:xfrm>
            <a:off x="371856" y="978408"/>
            <a:ext cx="11448288" cy="557936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5451348"/>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973023" y="1071194"/>
            <a:ext cx="7253605" cy="3921586"/>
          </a:xfrm>
          <a:prstGeom prst="rect">
            <a:avLst/>
          </a:prstGeom>
        </p:spPr>
        <p:txBody>
          <a:bodyPr vert="horz" wrap="square" lIns="0" tIns="12700" rIns="0" bIns="0" rtlCol="0">
            <a:spAutoFit/>
          </a:bodyPr>
          <a:lstStyle/>
          <a:p>
            <a:pPr>
              <a:lnSpc>
                <a:spcPct val="100000"/>
              </a:lnSpc>
              <a:spcBef>
                <a:spcPts val="35"/>
              </a:spcBef>
            </a:pPr>
            <a:endParaRPr sz="1850" dirty="0">
              <a:latin typeface="Arial"/>
              <a:cs typeface="Arial"/>
            </a:endParaRPr>
          </a:p>
          <a:p>
            <a:pPr marL="12700">
              <a:lnSpc>
                <a:spcPct val="100000"/>
              </a:lnSpc>
            </a:pPr>
            <a:r>
              <a:rPr sz="1800" spc="-5" dirty="0">
                <a:solidFill>
                  <a:srgbClr val="FFFFFF"/>
                </a:solidFill>
                <a:latin typeface="Arial"/>
                <a:cs typeface="Arial"/>
              </a:rPr>
              <a:t>DON HARRIS</a:t>
            </a:r>
            <a:endParaRPr sz="1800" dirty="0">
              <a:latin typeface="Arial"/>
              <a:cs typeface="Arial"/>
            </a:endParaRPr>
          </a:p>
          <a:p>
            <a:pPr marL="12700">
              <a:lnSpc>
                <a:spcPct val="100000"/>
              </a:lnSpc>
            </a:pPr>
            <a:r>
              <a:rPr sz="1800" spc="-5" dirty="0">
                <a:solidFill>
                  <a:srgbClr val="FFFFFF"/>
                </a:solidFill>
                <a:latin typeface="Arial"/>
                <a:cs typeface="Arial"/>
              </a:rPr>
              <a:t>President </a:t>
            </a:r>
            <a:r>
              <a:rPr sz="1800" spc="-10" dirty="0">
                <a:solidFill>
                  <a:srgbClr val="FFFFFF"/>
                </a:solidFill>
                <a:latin typeface="Arial"/>
                <a:cs typeface="Arial"/>
              </a:rPr>
              <a:t>and </a:t>
            </a:r>
            <a:r>
              <a:rPr sz="1800" spc="-5" dirty="0">
                <a:solidFill>
                  <a:srgbClr val="FFFFFF"/>
                </a:solidFill>
                <a:latin typeface="Arial"/>
                <a:cs typeface="Arial"/>
              </a:rPr>
              <a:t>CEO, Inner City </a:t>
            </a:r>
            <a:r>
              <a:rPr sz="1800" spc="-10" dirty="0">
                <a:solidFill>
                  <a:srgbClr val="FFFFFF"/>
                </a:solidFill>
                <a:latin typeface="Arial"/>
                <a:cs typeface="Arial"/>
              </a:rPr>
              <a:t>Cycling </a:t>
            </a:r>
            <a:r>
              <a:rPr sz="1800" spc="-5" dirty="0">
                <a:solidFill>
                  <a:srgbClr val="FFFFFF"/>
                </a:solidFill>
                <a:latin typeface="Arial"/>
                <a:cs typeface="Arial"/>
              </a:rPr>
              <a:t>Connection,</a:t>
            </a:r>
            <a:r>
              <a:rPr sz="1800" spc="105" dirty="0">
                <a:solidFill>
                  <a:srgbClr val="FFFFFF"/>
                </a:solidFill>
                <a:latin typeface="Arial"/>
                <a:cs typeface="Arial"/>
              </a:rPr>
              <a:t> </a:t>
            </a:r>
            <a:r>
              <a:rPr sz="1800" dirty="0">
                <a:solidFill>
                  <a:srgbClr val="FFFFFF"/>
                </a:solidFill>
                <a:latin typeface="Arial"/>
                <a:cs typeface="Arial"/>
              </a:rPr>
              <a:t>Inc.</a:t>
            </a:r>
            <a:endParaRPr sz="1800" dirty="0">
              <a:latin typeface="Arial"/>
              <a:cs typeface="Arial"/>
            </a:endParaRPr>
          </a:p>
          <a:p>
            <a:pPr marL="12700">
              <a:lnSpc>
                <a:spcPct val="100000"/>
              </a:lnSpc>
            </a:pPr>
            <a:r>
              <a:rPr sz="1800" dirty="0">
                <a:solidFill>
                  <a:srgbClr val="FFFFFF"/>
                </a:solidFill>
                <a:latin typeface="Arial"/>
                <a:cs typeface="Arial"/>
              </a:rPr>
              <a:t>(A </a:t>
            </a:r>
            <a:r>
              <a:rPr sz="1800" spc="-5" dirty="0">
                <a:solidFill>
                  <a:srgbClr val="FFFFFF"/>
                </a:solidFill>
                <a:latin typeface="Arial"/>
                <a:cs typeface="Arial"/>
              </a:rPr>
              <a:t>501-C3 Non-Profit</a:t>
            </a:r>
            <a:r>
              <a:rPr sz="1800" spc="-90" dirty="0">
                <a:solidFill>
                  <a:srgbClr val="FFFFFF"/>
                </a:solidFill>
                <a:latin typeface="Arial"/>
                <a:cs typeface="Arial"/>
              </a:rPr>
              <a:t> </a:t>
            </a:r>
            <a:r>
              <a:rPr sz="1800" spc="-5" dirty="0">
                <a:solidFill>
                  <a:srgbClr val="FFFFFF"/>
                </a:solidFill>
                <a:latin typeface="Arial"/>
                <a:cs typeface="Arial"/>
              </a:rPr>
              <a:t>Organization)</a:t>
            </a:r>
            <a:endParaRPr sz="1800" dirty="0">
              <a:latin typeface="Arial"/>
              <a:cs typeface="Arial"/>
            </a:endParaRPr>
          </a:p>
          <a:p>
            <a:pPr marL="12700" marR="3107055">
              <a:lnSpc>
                <a:spcPct val="100000"/>
              </a:lnSpc>
            </a:pPr>
            <a:r>
              <a:rPr sz="1800" spc="-60" dirty="0">
                <a:solidFill>
                  <a:srgbClr val="FFFFFF"/>
                </a:solidFill>
                <a:latin typeface="Arial"/>
                <a:cs typeface="Arial"/>
              </a:rPr>
              <a:t>P.O. </a:t>
            </a:r>
            <a:r>
              <a:rPr sz="1800" spc="-5" dirty="0">
                <a:solidFill>
                  <a:srgbClr val="FFFFFF"/>
                </a:solidFill>
                <a:latin typeface="Arial"/>
                <a:cs typeface="Arial"/>
              </a:rPr>
              <a:t>Box </a:t>
            </a:r>
            <a:r>
              <a:rPr sz="1800" spc="-35" dirty="0">
                <a:solidFill>
                  <a:srgbClr val="FFFFFF"/>
                </a:solidFill>
                <a:latin typeface="Arial"/>
                <a:cs typeface="Arial"/>
              </a:rPr>
              <a:t>82311 </a:t>
            </a:r>
            <a:r>
              <a:rPr sz="1800" dirty="0">
                <a:solidFill>
                  <a:srgbClr val="FFFFFF"/>
                </a:solidFill>
                <a:latin typeface="Arial"/>
                <a:cs typeface="Arial"/>
              </a:rPr>
              <a:t>| </a:t>
            </a:r>
            <a:r>
              <a:rPr sz="1800" spc="-5" dirty="0">
                <a:solidFill>
                  <a:srgbClr val="FFFFFF"/>
                </a:solidFill>
                <a:latin typeface="Arial"/>
                <a:cs typeface="Arial"/>
              </a:rPr>
              <a:t>Los Angeles, CA</a:t>
            </a:r>
            <a:r>
              <a:rPr sz="1800" spc="-120" dirty="0">
                <a:solidFill>
                  <a:srgbClr val="FFFFFF"/>
                </a:solidFill>
                <a:latin typeface="Arial"/>
                <a:cs typeface="Arial"/>
              </a:rPr>
              <a:t> </a:t>
            </a:r>
            <a:r>
              <a:rPr sz="1800" spc="-5" dirty="0">
                <a:solidFill>
                  <a:srgbClr val="FFFFFF"/>
                </a:solidFill>
                <a:latin typeface="Arial"/>
                <a:cs typeface="Arial"/>
              </a:rPr>
              <a:t>90082  Phone Number:</a:t>
            </a:r>
            <a:r>
              <a:rPr sz="1800" spc="15" dirty="0">
                <a:solidFill>
                  <a:srgbClr val="FFFFFF"/>
                </a:solidFill>
                <a:latin typeface="Arial"/>
                <a:cs typeface="Arial"/>
              </a:rPr>
              <a:t> </a:t>
            </a:r>
            <a:r>
              <a:rPr sz="1800" spc="-5" dirty="0">
                <a:solidFill>
                  <a:srgbClr val="FFFFFF"/>
                </a:solidFill>
                <a:latin typeface="Arial"/>
                <a:cs typeface="Arial"/>
              </a:rPr>
              <a:t>(310)839-5012</a:t>
            </a:r>
            <a:endParaRPr sz="1800" dirty="0">
              <a:latin typeface="Arial"/>
              <a:cs typeface="Arial"/>
            </a:endParaRPr>
          </a:p>
          <a:p>
            <a:pPr marL="12700">
              <a:lnSpc>
                <a:spcPct val="100000"/>
              </a:lnSpc>
              <a:tabLst>
                <a:tab pos="773430" algn="l"/>
              </a:tabLst>
            </a:pPr>
            <a:r>
              <a:rPr sz="1800" spc="-5" dirty="0">
                <a:solidFill>
                  <a:srgbClr val="FFFFFF"/>
                </a:solidFill>
                <a:latin typeface="Arial"/>
                <a:cs typeface="Arial"/>
              </a:rPr>
              <a:t>Email:	</a:t>
            </a:r>
            <a:r>
              <a:rPr sz="1800" spc="-5" dirty="0">
                <a:solidFill>
                  <a:srgbClr val="FFFFFF"/>
                </a:solidFill>
                <a:latin typeface="Arial"/>
                <a:cs typeface="Arial"/>
                <a:hlinkClick r:id="rId6"/>
              </a:rPr>
              <a:t>ic3cycling@gmail.com</a:t>
            </a:r>
            <a:endParaRPr sz="1800" dirty="0">
              <a:latin typeface="Arial"/>
              <a:cs typeface="Arial"/>
            </a:endParaRPr>
          </a:p>
          <a:p>
            <a:pPr marL="12700" marR="5080">
              <a:lnSpc>
                <a:spcPts val="2120"/>
              </a:lnSpc>
              <a:spcBef>
                <a:spcPts val="105"/>
              </a:spcBef>
              <a:tabLst>
                <a:tab pos="1024255" algn="l"/>
                <a:tab pos="2776855" algn="l"/>
              </a:tabLst>
            </a:pPr>
            <a:r>
              <a:rPr sz="1800" spc="-5" dirty="0">
                <a:solidFill>
                  <a:srgbClr val="FFFFFF"/>
                </a:solidFill>
                <a:latin typeface="Arial"/>
                <a:cs typeface="Arial"/>
              </a:rPr>
              <a:t>Juneteenth</a:t>
            </a:r>
            <a:r>
              <a:rPr sz="1800" spc="20" dirty="0">
                <a:solidFill>
                  <a:srgbClr val="FFFFFF"/>
                </a:solidFill>
                <a:latin typeface="Arial"/>
                <a:cs typeface="Arial"/>
              </a:rPr>
              <a:t> </a:t>
            </a:r>
            <a:r>
              <a:rPr sz="1800" spc="-5" dirty="0">
                <a:solidFill>
                  <a:srgbClr val="FFFFFF"/>
                </a:solidFill>
                <a:latin typeface="Arial"/>
                <a:cs typeface="Arial"/>
              </a:rPr>
              <a:t>2020</a:t>
            </a:r>
            <a:r>
              <a:rPr sz="1800" spc="15" dirty="0">
                <a:solidFill>
                  <a:srgbClr val="FFFFFF"/>
                </a:solidFill>
                <a:latin typeface="Arial"/>
                <a:cs typeface="Arial"/>
              </a:rPr>
              <a:t> </a:t>
            </a:r>
            <a:r>
              <a:rPr sz="1800" spc="-10" dirty="0">
                <a:solidFill>
                  <a:srgbClr val="FFFFFF"/>
                </a:solidFill>
                <a:latin typeface="Arial"/>
                <a:cs typeface="Arial"/>
              </a:rPr>
              <a:t>Weblink:	</a:t>
            </a:r>
            <a:r>
              <a:rPr sz="1800" spc="-5" dirty="0">
                <a:solidFill>
                  <a:srgbClr val="FFFFFF"/>
                </a:solidFill>
                <a:latin typeface="Arial"/>
                <a:cs typeface="Arial"/>
              </a:rPr>
              <a:t>https://innercitycycling.org/juneteenth-la-ride  </a:t>
            </a:r>
            <a:r>
              <a:rPr sz="1800" spc="-10" dirty="0">
                <a:solidFill>
                  <a:srgbClr val="FFFFFF"/>
                </a:solidFill>
                <a:latin typeface="Arial"/>
                <a:cs typeface="Arial"/>
              </a:rPr>
              <a:t>Website:	</a:t>
            </a:r>
            <a:r>
              <a:rPr sz="1800" spc="-10" dirty="0" smtClean="0">
                <a:solidFill>
                  <a:srgbClr val="FFFFFF"/>
                </a:solidFill>
                <a:latin typeface="Arial"/>
                <a:cs typeface="Arial"/>
                <a:hlinkClick r:id="rId7"/>
              </a:rPr>
              <a:t>www.innercitycycling.org</a:t>
            </a:r>
            <a:endParaRPr lang="en-US" sz="1800" spc="-10" dirty="0" smtClean="0">
              <a:solidFill>
                <a:srgbClr val="FFFFFF"/>
              </a:solidFill>
              <a:latin typeface="Arial"/>
              <a:cs typeface="Arial"/>
            </a:endParaRPr>
          </a:p>
          <a:p>
            <a:pPr marL="12700" marR="5080">
              <a:lnSpc>
                <a:spcPts val="2120"/>
              </a:lnSpc>
              <a:spcBef>
                <a:spcPts val="105"/>
              </a:spcBef>
              <a:tabLst>
                <a:tab pos="1024255" algn="l"/>
                <a:tab pos="2776855" algn="l"/>
              </a:tabLst>
            </a:pPr>
            <a:endParaRPr lang="en-US" spc="-10" dirty="0">
              <a:solidFill>
                <a:srgbClr val="FFFFFF"/>
              </a:solidFill>
              <a:latin typeface="Arial"/>
              <a:cs typeface="Arial"/>
            </a:endParaRPr>
          </a:p>
          <a:p>
            <a:pPr marL="12700" marR="5080">
              <a:lnSpc>
                <a:spcPts val="2120"/>
              </a:lnSpc>
              <a:spcBef>
                <a:spcPts val="105"/>
              </a:spcBef>
              <a:tabLst>
                <a:tab pos="1024255" algn="l"/>
                <a:tab pos="2776855" algn="l"/>
              </a:tabLst>
            </a:pPr>
            <a:r>
              <a:rPr lang="en-US" sz="1800" spc="-10" dirty="0" smtClean="0">
                <a:solidFill>
                  <a:srgbClr val="FFFFFF"/>
                </a:solidFill>
                <a:latin typeface="Arial"/>
                <a:cs typeface="Arial"/>
              </a:rPr>
              <a:t>For application pickup/delivery and payment you can call 310-948-5524.</a:t>
            </a:r>
          </a:p>
          <a:p>
            <a:pPr marL="12700" marR="5080">
              <a:lnSpc>
                <a:spcPts val="2120"/>
              </a:lnSpc>
              <a:spcBef>
                <a:spcPts val="105"/>
              </a:spcBef>
              <a:tabLst>
                <a:tab pos="1024255" algn="l"/>
                <a:tab pos="2776855" algn="l"/>
              </a:tabLst>
            </a:pPr>
            <a:endParaRPr lang="en-US" spc="-10" dirty="0">
              <a:solidFill>
                <a:srgbClr val="FFFFFF"/>
              </a:solidFill>
              <a:latin typeface="Arial"/>
              <a:cs typeface="Arial"/>
            </a:endParaRPr>
          </a:p>
          <a:p>
            <a:pPr marL="12700" marR="5080">
              <a:lnSpc>
                <a:spcPts val="2120"/>
              </a:lnSpc>
              <a:spcBef>
                <a:spcPts val="105"/>
              </a:spcBef>
              <a:tabLst>
                <a:tab pos="1024255" algn="l"/>
                <a:tab pos="2776855" algn="l"/>
              </a:tabLst>
            </a:pPr>
            <a:endParaRPr lang="en-US" sz="1800" spc="-10" dirty="0" smtClean="0">
              <a:solidFill>
                <a:srgbClr val="FFFFFF"/>
              </a:solidFill>
              <a:latin typeface="Arial"/>
              <a:cs typeface="Arial"/>
            </a:endParaRPr>
          </a:p>
          <a:p>
            <a:pPr marL="12700" marR="5080">
              <a:lnSpc>
                <a:spcPts val="2120"/>
              </a:lnSpc>
              <a:spcBef>
                <a:spcPts val="105"/>
              </a:spcBef>
              <a:tabLst>
                <a:tab pos="1024255" algn="l"/>
                <a:tab pos="2776855" algn="l"/>
              </a:tabLst>
            </a:pPr>
            <a:endParaRPr sz="1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9067800" cy="830997"/>
          </a:xfrm>
          <a:prstGeom prst="rect">
            <a:avLst/>
          </a:prstGeom>
          <a:noFill/>
          <a:ln>
            <a:noFill/>
          </a:ln>
        </p:spPr>
        <p:txBody>
          <a:bodyPr wrap="square" rtlCol="0">
            <a:spAutoFit/>
          </a:bodyPr>
          <a:lstStyle/>
          <a:p>
            <a:r>
              <a:rPr lang="en-US" sz="4800" dirty="0" smtClean="0">
                <a:solidFill>
                  <a:srgbClr val="FFFF00"/>
                </a:solidFill>
                <a:latin typeface="Arial" panose="020B0604020202020204" pitchFamily="34" charset="0"/>
                <a:cs typeface="Arial" panose="020B0604020202020204" pitchFamily="34" charset="0"/>
              </a:rPr>
              <a:t>Community Endorsements </a:t>
            </a:r>
            <a:endParaRPr lang="en-US" sz="4800"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0" y="1219200"/>
            <a:ext cx="12192000" cy="5386090"/>
          </a:xfrm>
          <a:prstGeom prst="rect">
            <a:avLst/>
          </a:prstGeom>
          <a:solidFill>
            <a:schemeClr val="tx2">
              <a:lumMod val="60000"/>
              <a:lumOff val="40000"/>
            </a:schemeClr>
          </a:solidFill>
        </p:spPr>
        <p:txBody>
          <a:bodyPr wrap="square" rtlCol="0">
            <a:spAutoFit/>
          </a:bodyPr>
          <a:lstStyle/>
          <a:p>
            <a:pPr marL="342900" indent="-342900">
              <a:buAutoNum type="arabicPeriod"/>
            </a:pPr>
            <a:r>
              <a:rPr lang="en-US" dirty="0" smtClean="0">
                <a:solidFill>
                  <a:schemeClr val="bg1"/>
                </a:solidFill>
                <a:latin typeface="Arial" panose="020B0604020202020204" pitchFamily="34" charset="0"/>
                <a:cs typeface="Arial" panose="020B0604020202020204" pitchFamily="34" charset="0"/>
              </a:rPr>
              <a:t>(</a:t>
            </a:r>
            <a:r>
              <a:rPr lang="en-US" sz="1600" dirty="0" smtClean="0">
                <a:solidFill>
                  <a:schemeClr val="bg1"/>
                </a:solidFill>
                <a:latin typeface="Arial" panose="020B0604020202020204" pitchFamily="34" charset="0"/>
                <a:cs typeface="Arial" panose="020B0604020202020204" pitchFamily="34" charset="0"/>
              </a:rPr>
              <a:t>NJOF) NATIONAL JUNETEENTH OBSERVANCE FOUNDATION</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(C.O.R.E) CONGRESS OF RACIAL EQUALITY </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KINGDOMDAY PARADE</a:t>
            </a:r>
            <a:endParaRPr lang="en-US" sz="160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(NAMI ) NATIONAL ALLIANCE ON MENTAL ILLNESS</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(A.S.A.L.H) ASSOCIATION STUDY OF AFRICAN AMERICAN  LIFE AND  HISTORY</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(H.A.A.F) HEALTHY AFRICAN AMERICAN FAMILY</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EAGLE WINGS OF ENLIGHTENMENT CENTER</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BARBARA MORRISON PERFORMING ARTS  ACADEMY</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ESO WON BOOKS</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HARUM</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WORLD STAGE</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UMOJA CENTER</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WEST EAST COMMUNITY ACCESS  NETWORK</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LEIMERT PARK VILLAGE MERCHANT AND BUSINESS  ASSOCIATION</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DREW UNIVERSITY </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FRENANDO PULLUM </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NAPPY NATURAL</a:t>
            </a:r>
          </a:p>
          <a:p>
            <a:pPr marL="342900" indent="-342900">
              <a:buAutoNum type="arabicPeriod"/>
            </a:pPr>
            <a:r>
              <a:rPr lang="en-US" sz="1600" dirty="0" smtClean="0">
                <a:solidFill>
                  <a:schemeClr val="bg1"/>
                </a:solidFill>
                <a:latin typeface="Arial" panose="020B0604020202020204" pitchFamily="34" charset="0"/>
                <a:cs typeface="Arial" panose="020B0604020202020204" pitchFamily="34" charset="0"/>
              </a:rPr>
              <a:t>WILSHIRE UNITED METHODIST CHURCH</a:t>
            </a:r>
          </a:p>
          <a:p>
            <a:pPr marL="342900" indent="-342900">
              <a:buAutoNum type="arabicPeriod"/>
            </a:pPr>
            <a:endParaRPr lang="en-US" dirty="0" smtClean="0">
              <a:latin typeface="Algerian" panose="04020705040A02060702" pitchFamily="82" charset="0"/>
            </a:endParaRPr>
          </a:p>
          <a:p>
            <a:pPr marL="342900" indent="-342900">
              <a:buAutoNum type="arabicPeriod"/>
            </a:pPr>
            <a:endParaRPr lang="en-US" dirty="0" smtClean="0">
              <a:latin typeface="Algerian" panose="04020705040A02060702" pitchFamily="82" charset="0"/>
            </a:endParaRPr>
          </a:p>
          <a:p>
            <a:pPr marL="342900" indent="-342900">
              <a:buAutoNum type="arabicPeriod"/>
            </a:pPr>
            <a:endParaRPr lang="en-US" dirty="0">
              <a:latin typeface="Algerian" panose="04020705040A02060702" pitchFamily="82" charset="0"/>
            </a:endParaRPr>
          </a:p>
        </p:txBody>
      </p:sp>
    </p:spTree>
    <p:extLst>
      <p:ext uri="{BB962C8B-B14F-4D97-AF65-F5344CB8AC3E}">
        <p14:creationId xmlns:p14="http://schemas.microsoft.com/office/powerpoint/2010/main" val="18938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4801870" cy="756920"/>
          </a:xfrm>
          <a:prstGeom prst="rect">
            <a:avLst/>
          </a:prstGeom>
        </p:spPr>
        <p:txBody>
          <a:bodyPr vert="horz" wrap="square" lIns="0" tIns="12700" rIns="0" bIns="0" rtlCol="0">
            <a:spAutoFit/>
          </a:bodyPr>
          <a:lstStyle/>
          <a:p>
            <a:pPr marL="12700">
              <a:lnSpc>
                <a:spcPct val="100000"/>
              </a:lnSpc>
              <a:spcBef>
                <a:spcPts val="100"/>
              </a:spcBef>
            </a:pPr>
            <a:r>
              <a:rPr spc="-5" dirty="0"/>
              <a:t>Event</a:t>
            </a:r>
            <a:r>
              <a:rPr spc="-35" dirty="0"/>
              <a:t> </a:t>
            </a:r>
            <a:r>
              <a:rPr spc="-5" dirty="0"/>
              <a:t>Description</a:t>
            </a:r>
          </a:p>
        </p:txBody>
      </p:sp>
      <p:sp>
        <p:nvSpPr>
          <p:cNvPr id="5" name="object 5"/>
          <p:cNvSpPr/>
          <p:nvPr/>
        </p:nvSpPr>
        <p:spPr>
          <a:xfrm>
            <a:off x="371856" y="978408"/>
            <a:ext cx="11448288" cy="3825240"/>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3697224"/>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465023" y="1071194"/>
            <a:ext cx="11178540" cy="2783454"/>
          </a:xfrm>
          <a:prstGeom prst="rect">
            <a:avLst/>
          </a:prstGeom>
        </p:spPr>
        <p:txBody>
          <a:bodyPr vert="horz" wrap="square" lIns="0" tIns="13335" rIns="0" bIns="0" rtlCol="0">
            <a:spAutoFit/>
          </a:bodyPr>
          <a:lstStyle/>
          <a:p>
            <a:pPr marL="63500">
              <a:lnSpc>
                <a:spcPct val="100000"/>
              </a:lnSpc>
              <a:spcBef>
                <a:spcPts val="105"/>
              </a:spcBef>
            </a:pPr>
            <a:r>
              <a:rPr sz="1200" dirty="0">
                <a:solidFill>
                  <a:srgbClr val="FFFFFF"/>
                </a:solidFill>
                <a:latin typeface="Arial" panose="020B0604020202020204" pitchFamily="34" charset="0"/>
                <a:cs typeface="Arial" panose="020B0604020202020204" pitchFamily="34" charset="0"/>
              </a:rPr>
              <a:t>Inner City </a:t>
            </a:r>
            <a:r>
              <a:rPr sz="1200" spc="-5" dirty="0">
                <a:solidFill>
                  <a:srgbClr val="FFFFFF"/>
                </a:solidFill>
                <a:latin typeface="Arial" panose="020B0604020202020204" pitchFamily="34" charset="0"/>
                <a:cs typeface="Arial" panose="020B0604020202020204" pitchFamily="34" charset="0"/>
              </a:rPr>
              <a:t>Cycling Connection, </a:t>
            </a:r>
            <a:r>
              <a:rPr sz="1200" dirty="0">
                <a:solidFill>
                  <a:srgbClr val="FFFFFF"/>
                </a:solidFill>
                <a:latin typeface="Arial" panose="020B0604020202020204" pitchFamily="34" charset="0"/>
                <a:cs typeface="Arial" panose="020B0604020202020204" pitchFamily="34" charset="0"/>
              </a:rPr>
              <a:t>Inc. (IC3), a 501 (C3) organization, </a:t>
            </a:r>
            <a:r>
              <a:rPr lang="en-US" sz="1200" dirty="0" smtClean="0">
                <a:solidFill>
                  <a:schemeClr val="bg1"/>
                </a:solidFill>
                <a:latin typeface="Arial" panose="020B0604020202020204" pitchFamily="34" charset="0"/>
                <a:cs typeface="Arial" panose="020B0604020202020204" pitchFamily="34" charset="0"/>
              </a:rPr>
              <a:t>(</a:t>
            </a:r>
            <a:r>
              <a:rPr lang="en-US" sz="1200" dirty="0">
                <a:solidFill>
                  <a:schemeClr val="bg1"/>
                </a:solidFill>
                <a:latin typeface="Arial" panose="020B0604020202020204" pitchFamily="34" charset="0"/>
                <a:cs typeface="Arial" panose="020B0604020202020204" pitchFamily="34" charset="0"/>
              </a:rPr>
              <a:t>NJOF) National Juneteenth Observance </a:t>
            </a:r>
            <a:r>
              <a:rPr lang="en-US" sz="1200" dirty="0" smtClean="0">
                <a:solidFill>
                  <a:schemeClr val="bg1"/>
                </a:solidFill>
                <a:latin typeface="Arial" panose="020B0604020202020204" pitchFamily="34" charset="0"/>
                <a:cs typeface="Arial" panose="020B0604020202020204" pitchFamily="34" charset="0"/>
              </a:rPr>
              <a:t>Foundation,</a:t>
            </a:r>
            <a:r>
              <a:rPr lang="en-US" sz="1200" dirty="0" smtClean="0">
                <a:solidFill>
                  <a:srgbClr val="FFFFFF"/>
                </a:solidFill>
                <a:latin typeface="Arial" panose="020B0604020202020204" pitchFamily="34" charset="0"/>
                <a:cs typeface="Arial" panose="020B0604020202020204" pitchFamily="34" charset="0"/>
              </a:rPr>
              <a:t> and  the Barbara Morrison Performing Arts Academy a</a:t>
            </a:r>
            <a:r>
              <a:rPr sz="1200" dirty="0" smtClean="0">
                <a:solidFill>
                  <a:srgbClr val="FFFFFF"/>
                </a:solidFill>
                <a:latin typeface="Arial" panose="020B0604020202020204" pitchFamily="34" charset="0"/>
                <a:cs typeface="Arial" panose="020B0604020202020204" pitchFamily="34" charset="0"/>
              </a:rPr>
              <a:t>re </a:t>
            </a:r>
            <a:r>
              <a:rPr sz="1200" spc="-5" dirty="0" smtClean="0">
                <a:solidFill>
                  <a:srgbClr val="FFFFFF"/>
                </a:solidFill>
                <a:latin typeface="Arial" panose="020B0604020202020204" pitchFamily="34" charset="0"/>
                <a:cs typeface="Arial" panose="020B0604020202020204" pitchFamily="34" charset="0"/>
              </a:rPr>
              <a:t>having</a:t>
            </a:r>
            <a:r>
              <a:rPr lang="en-US" sz="1200" spc="-5" dirty="0" smtClean="0">
                <a:solidFill>
                  <a:srgbClr val="FFFFFF"/>
                </a:solidFill>
                <a:latin typeface="Arial" panose="020B0604020202020204" pitchFamily="34" charset="0"/>
                <a:cs typeface="Arial" panose="020B0604020202020204" pitchFamily="34" charset="0"/>
              </a:rPr>
              <a:t> </a:t>
            </a:r>
            <a:r>
              <a:rPr sz="1200" dirty="0" smtClean="0">
                <a:solidFill>
                  <a:srgbClr val="FFFFFF"/>
                </a:solidFill>
                <a:latin typeface="Arial" panose="020B0604020202020204" pitchFamily="34" charset="0"/>
                <a:cs typeface="Arial" panose="020B0604020202020204" pitchFamily="34" charset="0"/>
              </a:rPr>
              <a:t>a </a:t>
            </a:r>
            <a:r>
              <a:rPr sz="1200" spc="-5" dirty="0">
                <a:solidFill>
                  <a:srgbClr val="FFFFFF"/>
                </a:solidFill>
                <a:latin typeface="Arial" panose="020B0604020202020204" pitchFamily="34" charset="0"/>
                <a:cs typeface="Arial" panose="020B0604020202020204" pitchFamily="34" charset="0"/>
              </a:rPr>
              <a:t>festival </a:t>
            </a:r>
            <a:r>
              <a:rPr sz="1200" dirty="0">
                <a:solidFill>
                  <a:srgbClr val="FFFFFF"/>
                </a:solidFill>
                <a:latin typeface="Arial" panose="020B0604020202020204" pitchFamily="34" charset="0"/>
                <a:cs typeface="Arial" panose="020B0604020202020204" pitchFamily="34" charset="0"/>
              </a:rPr>
              <a:t>called Juneteenth Los Angeles 2020. </a:t>
            </a:r>
            <a:r>
              <a:rPr lang="en-US" sz="1200" dirty="0" smtClean="0">
                <a:solidFill>
                  <a:srgbClr val="FFFFFF"/>
                </a:solidFill>
                <a:latin typeface="Arial" panose="020B0604020202020204" pitchFamily="34" charset="0"/>
                <a:cs typeface="Arial" panose="020B0604020202020204" pitchFamily="34" charset="0"/>
              </a:rPr>
              <a:t> </a:t>
            </a:r>
            <a:r>
              <a:rPr sz="1200" spc="-5" dirty="0" smtClean="0">
                <a:solidFill>
                  <a:srgbClr val="FFFFFF"/>
                </a:solidFill>
                <a:latin typeface="Arial" panose="020B0604020202020204" pitchFamily="34" charset="0"/>
                <a:cs typeface="Arial" panose="020B0604020202020204" pitchFamily="34" charset="0"/>
              </a:rPr>
              <a:t>This </a:t>
            </a:r>
            <a:r>
              <a:rPr sz="1200" spc="-5" dirty="0">
                <a:solidFill>
                  <a:srgbClr val="FFFFFF"/>
                </a:solidFill>
                <a:latin typeface="Arial" panose="020B0604020202020204" pitchFamily="34" charset="0"/>
                <a:cs typeface="Arial" panose="020B0604020202020204" pitchFamily="34" charset="0"/>
              </a:rPr>
              <a:t>event will </a:t>
            </a:r>
            <a:r>
              <a:rPr sz="1200" dirty="0">
                <a:solidFill>
                  <a:srgbClr val="FFFFFF"/>
                </a:solidFill>
                <a:latin typeface="Arial" panose="020B0604020202020204" pitchFamily="34" charset="0"/>
                <a:cs typeface="Arial" panose="020B0604020202020204" pitchFamily="34" charset="0"/>
              </a:rPr>
              <a:t>be a three day </a:t>
            </a:r>
            <a:r>
              <a:rPr sz="1200" spc="-5" dirty="0">
                <a:solidFill>
                  <a:srgbClr val="FFFFFF"/>
                </a:solidFill>
                <a:latin typeface="Arial" panose="020B0604020202020204" pitchFamily="34" charset="0"/>
                <a:cs typeface="Arial" panose="020B0604020202020204" pitchFamily="34" charset="0"/>
              </a:rPr>
              <a:t>event </a:t>
            </a:r>
            <a:r>
              <a:rPr sz="1200" dirty="0">
                <a:solidFill>
                  <a:srgbClr val="FFFFFF"/>
                </a:solidFill>
                <a:latin typeface="Arial" panose="020B0604020202020204" pitchFamily="34" charset="0"/>
                <a:cs typeface="Arial" panose="020B0604020202020204" pitchFamily="34" charset="0"/>
              </a:rPr>
              <a:t>held at </a:t>
            </a:r>
            <a:r>
              <a:rPr sz="1200" dirty="0" smtClean="0">
                <a:solidFill>
                  <a:srgbClr val="FFFFFF"/>
                </a:solidFill>
                <a:latin typeface="Arial" panose="020B0604020202020204" pitchFamily="34" charset="0"/>
                <a:cs typeface="Arial" panose="020B0604020202020204" pitchFamily="34" charset="0"/>
              </a:rPr>
              <a:t>L</a:t>
            </a:r>
            <a:r>
              <a:rPr lang="en-US" sz="1200" dirty="0" smtClean="0">
                <a:solidFill>
                  <a:srgbClr val="FFFFFF"/>
                </a:solidFill>
                <a:latin typeface="Arial" panose="020B0604020202020204" pitchFamily="34" charset="0"/>
                <a:cs typeface="Arial" panose="020B0604020202020204" pitchFamily="34" charset="0"/>
              </a:rPr>
              <a:t>ei</a:t>
            </a:r>
            <a:r>
              <a:rPr sz="1200" dirty="0" smtClean="0">
                <a:solidFill>
                  <a:srgbClr val="FFFFFF"/>
                </a:solidFill>
                <a:latin typeface="Arial" panose="020B0604020202020204" pitchFamily="34" charset="0"/>
                <a:cs typeface="Arial" panose="020B0604020202020204" pitchFamily="34" charset="0"/>
              </a:rPr>
              <a:t>mert </a:t>
            </a:r>
            <a:r>
              <a:rPr sz="1200" dirty="0">
                <a:solidFill>
                  <a:srgbClr val="FFFFFF"/>
                </a:solidFill>
                <a:latin typeface="Arial" panose="020B0604020202020204" pitchFamily="34" charset="0"/>
                <a:cs typeface="Arial" panose="020B0604020202020204" pitchFamily="34" charset="0"/>
              </a:rPr>
              <a:t>Park in Los Angeles, June 19-21, 2020.  </a:t>
            </a:r>
            <a:r>
              <a:rPr sz="1200" spc="-5" dirty="0">
                <a:solidFill>
                  <a:srgbClr val="FFFFFF"/>
                </a:solidFill>
                <a:latin typeface="Arial" panose="020B0604020202020204" pitchFamily="34" charset="0"/>
                <a:cs typeface="Arial" panose="020B0604020202020204" pitchFamily="34" charset="0"/>
              </a:rPr>
              <a:t>Four </a:t>
            </a:r>
            <a:r>
              <a:rPr sz="1200" dirty="0">
                <a:solidFill>
                  <a:srgbClr val="FFFFFF"/>
                </a:solidFill>
                <a:latin typeface="Arial" panose="020B0604020202020204" pitchFamily="34" charset="0"/>
                <a:cs typeface="Arial" panose="020B0604020202020204" pitchFamily="34" charset="0"/>
              </a:rPr>
              <a:t>themes are associated </a:t>
            </a:r>
            <a:r>
              <a:rPr sz="1200" spc="-5" dirty="0">
                <a:solidFill>
                  <a:srgbClr val="FFFFFF"/>
                </a:solidFill>
                <a:latin typeface="Arial" panose="020B0604020202020204" pitchFamily="34" charset="0"/>
                <a:cs typeface="Arial" panose="020B0604020202020204" pitchFamily="34" charset="0"/>
              </a:rPr>
              <a:t>with </a:t>
            </a:r>
            <a:r>
              <a:rPr sz="1200" dirty="0">
                <a:solidFill>
                  <a:srgbClr val="FFFFFF"/>
                </a:solidFill>
                <a:latin typeface="Arial" panose="020B0604020202020204" pitchFamily="34" charset="0"/>
                <a:cs typeface="Arial" panose="020B0604020202020204" pitchFamily="34" charset="0"/>
              </a:rPr>
              <a:t>this</a:t>
            </a:r>
            <a:r>
              <a:rPr sz="1200" spc="-145" dirty="0">
                <a:solidFill>
                  <a:srgbClr val="FFFFFF"/>
                </a:solidFill>
                <a:latin typeface="Arial" panose="020B0604020202020204" pitchFamily="34" charset="0"/>
                <a:cs typeface="Arial" panose="020B0604020202020204" pitchFamily="34" charset="0"/>
              </a:rPr>
              <a:t> </a:t>
            </a:r>
            <a:r>
              <a:rPr sz="1200" spc="-5" dirty="0">
                <a:solidFill>
                  <a:srgbClr val="FFFFFF"/>
                </a:solidFill>
                <a:latin typeface="Arial" panose="020B0604020202020204" pitchFamily="34" charset="0"/>
                <a:cs typeface="Arial" panose="020B0604020202020204" pitchFamily="34" charset="0"/>
              </a:rPr>
              <a:t>events:</a:t>
            </a:r>
            <a:endParaRPr sz="1200" dirty="0">
              <a:latin typeface="Arial" panose="020B0604020202020204" pitchFamily="34" charset="0"/>
              <a:cs typeface="Arial" panose="020B0604020202020204" pitchFamily="34" charset="0"/>
            </a:endParaRPr>
          </a:p>
          <a:p>
            <a:pPr>
              <a:lnSpc>
                <a:spcPct val="100000"/>
              </a:lnSpc>
              <a:spcBef>
                <a:spcPts val="15"/>
              </a:spcBef>
            </a:pPr>
            <a:endParaRPr sz="1200" dirty="0">
              <a:latin typeface="Arial" panose="020B0604020202020204" pitchFamily="34" charset="0"/>
              <a:cs typeface="Arial" panose="020B0604020202020204" pitchFamily="34" charset="0"/>
            </a:endParaRPr>
          </a:p>
          <a:p>
            <a:pPr marL="269240" indent="-206375">
              <a:lnSpc>
                <a:spcPct val="100000"/>
              </a:lnSpc>
              <a:buAutoNum type="arabicParenR"/>
              <a:tabLst>
                <a:tab pos="269875" algn="l"/>
              </a:tabLst>
            </a:pPr>
            <a:r>
              <a:rPr sz="1200" dirty="0">
                <a:solidFill>
                  <a:srgbClr val="FFFFFF"/>
                </a:solidFill>
                <a:latin typeface="Arial" panose="020B0604020202020204" pitchFamily="34" charset="0"/>
                <a:cs typeface="Arial" panose="020B0604020202020204" pitchFamily="34" charset="0"/>
              </a:rPr>
              <a:t>Celebrating our</a:t>
            </a:r>
            <a:r>
              <a:rPr sz="1200" spc="-70" dirty="0">
                <a:solidFill>
                  <a:srgbClr val="FFFFFF"/>
                </a:solidFill>
                <a:latin typeface="Arial" panose="020B0604020202020204" pitchFamily="34" charset="0"/>
                <a:cs typeface="Arial" panose="020B0604020202020204" pitchFamily="34" charset="0"/>
              </a:rPr>
              <a:t> </a:t>
            </a:r>
            <a:r>
              <a:rPr lang="en-US" sz="1200" spc="-70" dirty="0" smtClean="0">
                <a:solidFill>
                  <a:srgbClr val="FFFFFF"/>
                </a:solidFill>
                <a:latin typeface="Arial" panose="020B0604020202020204" pitchFamily="34" charset="0"/>
                <a:cs typeface="Arial" panose="020B0604020202020204" pitchFamily="34" charset="0"/>
              </a:rPr>
              <a:t>culture, </a:t>
            </a:r>
            <a:r>
              <a:rPr sz="1200" dirty="0" smtClean="0">
                <a:solidFill>
                  <a:srgbClr val="FFFFFF"/>
                </a:solidFill>
                <a:latin typeface="Arial" panose="020B0604020202020204" pitchFamily="34" charset="0"/>
                <a:cs typeface="Arial" panose="020B0604020202020204" pitchFamily="34" charset="0"/>
              </a:rPr>
              <a:t>heroe</a:t>
            </a:r>
            <a:r>
              <a:rPr lang="en-US" sz="1200" dirty="0" smtClean="0">
                <a:solidFill>
                  <a:srgbClr val="FFFFFF"/>
                </a:solidFill>
                <a:latin typeface="Arial" panose="020B0604020202020204" pitchFamily="34" charset="0"/>
                <a:cs typeface="Arial" panose="020B0604020202020204" pitchFamily="34" charset="0"/>
              </a:rPr>
              <a:t>s, and health </a:t>
            </a:r>
            <a:endParaRPr sz="1200" dirty="0">
              <a:latin typeface="Arial" panose="020B0604020202020204" pitchFamily="34" charset="0"/>
              <a:cs typeface="Arial" panose="020B0604020202020204" pitchFamily="34" charset="0"/>
            </a:endParaRPr>
          </a:p>
          <a:p>
            <a:pPr marL="269240" indent="-206375">
              <a:lnSpc>
                <a:spcPct val="100000"/>
              </a:lnSpc>
              <a:buAutoNum type="arabicParenR"/>
              <a:tabLst>
                <a:tab pos="269875" algn="l"/>
              </a:tabLst>
            </a:pPr>
            <a:r>
              <a:rPr sz="1200" dirty="0">
                <a:solidFill>
                  <a:srgbClr val="FFFFFF"/>
                </a:solidFill>
                <a:latin typeface="Arial" panose="020B0604020202020204" pitchFamily="34" charset="0"/>
                <a:cs typeface="Arial" panose="020B0604020202020204" pitchFamily="34" charset="0"/>
              </a:rPr>
              <a:t>Riding for health, justice, and</a:t>
            </a:r>
            <a:r>
              <a:rPr sz="1200" spc="-130" dirty="0">
                <a:solidFill>
                  <a:srgbClr val="FFFFFF"/>
                </a:solidFill>
                <a:latin typeface="Arial" panose="020B0604020202020204" pitchFamily="34" charset="0"/>
                <a:cs typeface="Arial" panose="020B0604020202020204" pitchFamily="34" charset="0"/>
              </a:rPr>
              <a:t> </a:t>
            </a:r>
            <a:r>
              <a:rPr sz="1200" dirty="0">
                <a:solidFill>
                  <a:srgbClr val="FFFFFF"/>
                </a:solidFill>
                <a:latin typeface="Arial" panose="020B0604020202020204" pitchFamily="34" charset="0"/>
                <a:cs typeface="Arial" panose="020B0604020202020204" pitchFamily="34" charset="0"/>
              </a:rPr>
              <a:t>equality</a:t>
            </a:r>
            <a:endParaRPr sz="1200" dirty="0">
              <a:latin typeface="Arial" panose="020B0604020202020204" pitchFamily="34" charset="0"/>
              <a:cs typeface="Arial" panose="020B0604020202020204" pitchFamily="34" charset="0"/>
            </a:endParaRPr>
          </a:p>
          <a:p>
            <a:pPr marL="269240" indent="-206375">
              <a:lnSpc>
                <a:spcPct val="100000"/>
              </a:lnSpc>
              <a:buAutoNum type="arabicParenR"/>
              <a:tabLst>
                <a:tab pos="269875" algn="l"/>
              </a:tabLst>
            </a:pPr>
            <a:r>
              <a:rPr sz="1200" dirty="0">
                <a:solidFill>
                  <a:srgbClr val="FFFFFF"/>
                </a:solidFill>
                <a:latin typeface="Arial" panose="020B0604020202020204" pitchFamily="34" charset="0"/>
                <a:cs typeface="Arial" panose="020B0604020202020204" pitchFamily="34" charset="0"/>
              </a:rPr>
              <a:t>Exposing our community to the </a:t>
            </a:r>
            <a:r>
              <a:rPr sz="1200" spc="-5" dirty="0">
                <a:solidFill>
                  <a:srgbClr val="FFFFFF"/>
                </a:solidFill>
                <a:latin typeface="Arial" panose="020B0604020202020204" pitchFamily="34" charset="0"/>
                <a:cs typeface="Arial" panose="020B0604020202020204" pitchFamily="34" charset="0"/>
              </a:rPr>
              <a:t>rewards </a:t>
            </a:r>
            <a:r>
              <a:rPr sz="1200" dirty="0">
                <a:solidFill>
                  <a:srgbClr val="FFFFFF"/>
                </a:solidFill>
                <a:latin typeface="Arial" panose="020B0604020202020204" pitchFamily="34" charset="0"/>
                <a:cs typeface="Arial" panose="020B0604020202020204" pitchFamily="34" charset="0"/>
              </a:rPr>
              <a:t>and benefits of</a:t>
            </a:r>
            <a:r>
              <a:rPr sz="1200" spc="-215" dirty="0">
                <a:solidFill>
                  <a:srgbClr val="FFFFFF"/>
                </a:solidFill>
                <a:latin typeface="Arial" panose="020B0604020202020204" pitchFamily="34" charset="0"/>
                <a:cs typeface="Arial" panose="020B0604020202020204" pitchFamily="34" charset="0"/>
              </a:rPr>
              <a:t> </a:t>
            </a:r>
            <a:r>
              <a:rPr lang="en-US" sz="1200" spc="-215" dirty="0" smtClean="0">
                <a:solidFill>
                  <a:srgbClr val="FFFFFF"/>
                </a:solidFill>
                <a:latin typeface="Arial" panose="020B0604020202020204" pitchFamily="34" charset="0"/>
                <a:cs typeface="Arial" panose="020B0604020202020204" pitchFamily="34" charset="0"/>
              </a:rPr>
              <a:t> </a:t>
            </a:r>
            <a:r>
              <a:rPr sz="1200" spc="-5" dirty="0" smtClean="0">
                <a:solidFill>
                  <a:srgbClr val="FFFFFF"/>
                </a:solidFill>
                <a:latin typeface="Arial" panose="020B0604020202020204" pitchFamily="34" charset="0"/>
                <a:cs typeface="Arial" panose="020B0604020202020204" pitchFamily="34" charset="0"/>
              </a:rPr>
              <a:t>cycling</a:t>
            </a:r>
            <a:endParaRPr sz="1200" dirty="0">
              <a:latin typeface="Arial" panose="020B0604020202020204" pitchFamily="34" charset="0"/>
              <a:cs typeface="Arial" panose="020B0604020202020204" pitchFamily="34" charset="0"/>
            </a:endParaRPr>
          </a:p>
          <a:p>
            <a:pPr marL="269240" indent="-206375">
              <a:lnSpc>
                <a:spcPct val="100000"/>
              </a:lnSpc>
              <a:spcBef>
                <a:spcPts val="5"/>
              </a:spcBef>
              <a:buAutoNum type="arabicParenR"/>
              <a:tabLst>
                <a:tab pos="269875" algn="l"/>
              </a:tabLst>
            </a:pPr>
            <a:r>
              <a:rPr sz="1200" dirty="0">
                <a:solidFill>
                  <a:srgbClr val="FFFFFF"/>
                </a:solidFill>
                <a:latin typeface="Arial" panose="020B0604020202020204" pitchFamily="34" charset="0"/>
                <a:cs typeface="Arial" panose="020B0604020202020204" pitchFamily="34" charset="0"/>
              </a:rPr>
              <a:t>Honoring the life of </a:t>
            </a:r>
            <a:r>
              <a:rPr sz="1200" spc="-5" dirty="0">
                <a:solidFill>
                  <a:srgbClr val="FFFFFF"/>
                </a:solidFill>
                <a:latin typeface="Arial" panose="020B0604020202020204" pitchFamily="34" charset="0"/>
                <a:cs typeface="Arial" panose="020B0604020202020204" pitchFamily="34" charset="0"/>
              </a:rPr>
              <a:t>Major </a:t>
            </a:r>
            <a:r>
              <a:rPr sz="1200" spc="-30" dirty="0" smtClean="0">
                <a:solidFill>
                  <a:srgbClr val="FFFFFF"/>
                </a:solidFill>
                <a:latin typeface="Arial" panose="020B0604020202020204" pitchFamily="34" charset="0"/>
                <a:cs typeface="Arial" panose="020B0604020202020204" pitchFamily="34" charset="0"/>
              </a:rPr>
              <a:t>Taylor</a:t>
            </a:r>
            <a:r>
              <a:rPr lang="en-US" sz="1200" spc="-30" dirty="0" smtClean="0">
                <a:solidFill>
                  <a:srgbClr val="FFFFFF"/>
                </a:solidFill>
                <a:latin typeface="Arial" panose="020B0604020202020204" pitchFamily="34" charset="0"/>
                <a:cs typeface="Arial" panose="020B0604020202020204" pitchFamily="34" charset="0"/>
              </a:rPr>
              <a:t>, </a:t>
            </a:r>
            <a:r>
              <a:rPr lang="en-US" sz="1200" dirty="0" smtClean="0">
                <a:solidFill>
                  <a:srgbClr val="FFFFFF"/>
                </a:solidFill>
                <a:latin typeface="Arial" panose="020B0604020202020204" pitchFamily="34" charset="0"/>
                <a:cs typeface="Arial" panose="020B0604020202020204" pitchFamily="34" charset="0"/>
              </a:rPr>
              <a:t>Colonel Young, a </a:t>
            </a:r>
            <a:r>
              <a:rPr lang="en-US" sz="1200" dirty="0">
                <a:solidFill>
                  <a:srgbClr val="FFFFFF"/>
                </a:solidFill>
                <a:latin typeface="Arial" panose="020B0604020202020204" pitchFamily="34" charset="0"/>
                <a:cs typeface="Arial" panose="020B0604020202020204" pitchFamily="34" charset="0"/>
              </a:rPr>
              <a:t>B</a:t>
            </a:r>
            <a:r>
              <a:rPr lang="en-US" sz="1200" dirty="0" smtClean="0">
                <a:solidFill>
                  <a:srgbClr val="FFFFFF"/>
                </a:solidFill>
                <a:latin typeface="Arial" panose="020B0604020202020204" pitchFamily="34" charset="0"/>
                <a:cs typeface="Arial" panose="020B0604020202020204" pitchFamily="34" charset="0"/>
              </a:rPr>
              <a:t>uffalo </a:t>
            </a:r>
            <a:r>
              <a:rPr lang="en-US" sz="1200" dirty="0">
                <a:solidFill>
                  <a:srgbClr val="FFFFFF"/>
                </a:solidFill>
                <a:latin typeface="Arial" panose="020B0604020202020204" pitchFamily="34" charset="0"/>
                <a:cs typeface="Arial" panose="020B0604020202020204" pitchFamily="34" charset="0"/>
              </a:rPr>
              <a:t>S</a:t>
            </a:r>
            <a:r>
              <a:rPr lang="en-US" sz="1200" dirty="0" smtClean="0">
                <a:solidFill>
                  <a:srgbClr val="FFFFFF"/>
                </a:solidFill>
                <a:latin typeface="Arial" panose="020B0604020202020204" pitchFamily="34" charset="0"/>
                <a:cs typeface="Arial" panose="020B0604020202020204" pitchFamily="34" charset="0"/>
              </a:rPr>
              <a:t>oldier from the 9</a:t>
            </a:r>
            <a:r>
              <a:rPr lang="en-US" sz="1200" baseline="30000" dirty="0" smtClean="0">
                <a:solidFill>
                  <a:srgbClr val="FFFFFF"/>
                </a:solidFill>
                <a:latin typeface="Arial" panose="020B0604020202020204" pitchFamily="34" charset="0"/>
                <a:cs typeface="Arial" panose="020B0604020202020204" pitchFamily="34" charset="0"/>
              </a:rPr>
              <a:t>th</a:t>
            </a:r>
            <a:r>
              <a:rPr lang="en-US" sz="1200" dirty="0" smtClean="0">
                <a:solidFill>
                  <a:srgbClr val="FFFFFF"/>
                </a:solidFill>
                <a:latin typeface="Arial" panose="020B0604020202020204" pitchFamily="34" charset="0"/>
                <a:cs typeface="Arial" panose="020B0604020202020204" pitchFamily="34" charset="0"/>
              </a:rPr>
              <a:t> and 10</a:t>
            </a:r>
            <a:r>
              <a:rPr lang="en-US" sz="1200" baseline="30000" dirty="0" smtClean="0">
                <a:solidFill>
                  <a:srgbClr val="FFFFFF"/>
                </a:solidFill>
                <a:latin typeface="Arial" panose="020B0604020202020204" pitchFamily="34" charset="0"/>
                <a:cs typeface="Arial" panose="020B0604020202020204" pitchFamily="34" charset="0"/>
              </a:rPr>
              <a:t>th</a:t>
            </a:r>
            <a:r>
              <a:rPr lang="en-US" sz="1200" dirty="0" smtClean="0">
                <a:solidFill>
                  <a:srgbClr val="FFFFFF"/>
                </a:solidFill>
                <a:latin typeface="Arial" panose="020B0604020202020204" pitchFamily="34" charset="0"/>
                <a:cs typeface="Arial" panose="020B0604020202020204" pitchFamily="34" charset="0"/>
              </a:rPr>
              <a:t> Calvary, and </a:t>
            </a:r>
            <a:r>
              <a:rPr sz="1200" dirty="0" smtClean="0">
                <a:solidFill>
                  <a:srgbClr val="FFFFFF"/>
                </a:solidFill>
                <a:latin typeface="Arial" panose="020B0604020202020204" pitchFamily="34" charset="0"/>
                <a:cs typeface="Arial" panose="020B0604020202020204" pitchFamily="34" charset="0"/>
              </a:rPr>
              <a:t>the </a:t>
            </a:r>
            <a:r>
              <a:rPr sz="1200" spc="-5" dirty="0">
                <a:solidFill>
                  <a:srgbClr val="FFFFFF"/>
                </a:solidFill>
                <a:latin typeface="Arial" panose="020B0604020202020204" pitchFamily="34" charset="0"/>
                <a:cs typeface="Arial" panose="020B0604020202020204" pitchFamily="34" charset="0"/>
              </a:rPr>
              <a:t>US </a:t>
            </a:r>
            <a:r>
              <a:rPr sz="1200" spc="5" dirty="0">
                <a:solidFill>
                  <a:srgbClr val="FFFFFF"/>
                </a:solidFill>
                <a:latin typeface="Arial" panose="020B0604020202020204" pitchFamily="34" charset="0"/>
                <a:cs typeface="Arial" panose="020B0604020202020204" pitchFamily="34" charset="0"/>
              </a:rPr>
              <a:t>25</a:t>
            </a:r>
            <a:r>
              <a:rPr sz="1200" spc="7" baseline="24691" dirty="0">
                <a:solidFill>
                  <a:srgbClr val="FFFFFF"/>
                </a:solidFill>
                <a:latin typeface="Arial" panose="020B0604020202020204" pitchFamily="34" charset="0"/>
                <a:cs typeface="Arial" panose="020B0604020202020204" pitchFamily="34" charset="0"/>
              </a:rPr>
              <a:t>th </a:t>
            </a:r>
            <a:r>
              <a:rPr sz="1200" dirty="0">
                <a:solidFill>
                  <a:srgbClr val="FFFFFF"/>
                </a:solidFill>
                <a:latin typeface="Arial" panose="020B0604020202020204" pitchFamily="34" charset="0"/>
                <a:cs typeface="Arial" panose="020B0604020202020204" pitchFamily="34" charset="0"/>
              </a:rPr>
              <a:t>Infantry </a:t>
            </a:r>
            <a:r>
              <a:rPr sz="1200" spc="-5" dirty="0">
                <a:solidFill>
                  <a:srgbClr val="FFFFFF"/>
                </a:solidFill>
                <a:latin typeface="Arial" panose="020B0604020202020204" pitchFamily="34" charset="0"/>
                <a:cs typeface="Arial" panose="020B0604020202020204" pitchFamily="34" charset="0"/>
              </a:rPr>
              <a:t>Buffalo </a:t>
            </a:r>
            <a:r>
              <a:rPr sz="1200" dirty="0">
                <a:solidFill>
                  <a:srgbClr val="FFFFFF"/>
                </a:solidFill>
                <a:latin typeface="Arial" panose="020B0604020202020204" pitchFamily="34" charset="0"/>
                <a:cs typeface="Arial" panose="020B0604020202020204" pitchFamily="34" charset="0"/>
              </a:rPr>
              <a:t>Soldier </a:t>
            </a:r>
            <a:r>
              <a:rPr sz="1200" spc="-5" dirty="0">
                <a:solidFill>
                  <a:srgbClr val="FFFFFF"/>
                </a:solidFill>
                <a:latin typeface="Arial" panose="020B0604020202020204" pitchFamily="34" charset="0"/>
                <a:cs typeface="Arial" panose="020B0604020202020204" pitchFamily="34" charset="0"/>
              </a:rPr>
              <a:t>Cycling</a:t>
            </a:r>
            <a:r>
              <a:rPr sz="1200" spc="-95" dirty="0">
                <a:solidFill>
                  <a:srgbClr val="FFFFFF"/>
                </a:solidFill>
                <a:latin typeface="Arial" panose="020B0604020202020204" pitchFamily="34" charset="0"/>
                <a:cs typeface="Arial" panose="020B0604020202020204" pitchFamily="34" charset="0"/>
              </a:rPr>
              <a:t> </a:t>
            </a:r>
            <a:r>
              <a:rPr sz="1200" spc="-5" dirty="0">
                <a:solidFill>
                  <a:srgbClr val="FFFFFF"/>
                </a:solidFill>
                <a:latin typeface="Arial" panose="020B0604020202020204" pitchFamily="34" charset="0"/>
                <a:cs typeface="Arial" panose="020B0604020202020204" pitchFamily="34" charset="0"/>
              </a:rPr>
              <a:t>Regiment</a:t>
            </a:r>
            <a:endParaRPr sz="1200" dirty="0">
              <a:latin typeface="Arial" panose="020B0604020202020204" pitchFamily="34" charset="0"/>
              <a:cs typeface="Arial" panose="020B0604020202020204" pitchFamily="34" charset="0"/>
            </a:endParaRPr>
          </a:p>
          <a:p>
            <a:pPr marL="63500" marR="134620">
              <a:lnSpc>
                <a:spcPct val="100000"/>
              </a:lnSpc>
            </a:pPr>
            <a:endParaRPr lang="en-US" sz="1200" dirty="0">
              <a:latin typeface="Arial" panose="020B0604020202020204" pitchFamily="34" charset="0"/>
              <a:cs typeface="Arial" panose="020B0604020202020204" pitchFamily="34" charset="0"/>
            </a:endParaRPr>
          </a:p>
          <a:p>
            <a:pPr marL="63500" marR="134620">
              <a:lnSpc>
                <a:spcPct val="100000"/>
              </a:lnSpc>
            </a:pPr>
            <a:r>
              <a:rPr lang="en-US" sz="1200" dirty="0" smtClean="0">
                <a:solidFill>
                  <a:srgbClr val="FFFF00"/>
                </a:solidFill>
                <a:latin typeface="Arial" panose="020B0604020202020204" pitchFamily="34" charset="0"/>
                <a:cs typeface="Arial" panose="020B0604020202020204" pitchFamily="34" charset="0"/>
              </a:rPr>
              <a:t>OUR  BELIEF </a:t>
            </a:r>
          </a:p>
          <a:p>
            <a:pPr marL="63500" marR="134620">
              <a:lnSpc>
                <a:spcPct val="100000"/>
              </a:lnSpc>
            </a:pPr>
            <a:r>
              <a:rPr sz="1200" spc="-5" dirty="0" smtClean="0">
                <a:solidFill>
                  <a:srgbClr val="FFFFFF"/>
                </a:solidFill>
                <a:latin typeface="Arial" panose="020B0604020202020204" pitchFamily="34" charset="0"/>
                <a:cs typeface="Arial" panose="020B0604020202020204" pitchFamily="34" charset="0"/>
              </a:rPr>
              <a:t>IC3</a:t>
            </a:r>
            <a:r>
              <a:rPr lang="en-US" sz="1200" spc="-5" dirty="0" smtClean="0">
                <a:solidFill>
                  <a:srgbClr val="FFFFFF"/>
                </a:solidFill>
                <a:latin typeface="Arial" panose="020B0604020202020204" pitchFamily="34" charset="0"/>
                <a:cs typeface="Arial" panose="020B0604020202020204" pitchFamily="34" charset="0"/>
              </a:rPr>
              <a:t>, (</a:t>
            </a:r>
            <a:r>
              <a:rPr sz="1200" dirty="0" smtClean="0">
                <a:solidFill>
                  <a:srgbClr val="FFFFFF"/>
                </a:solidFill>
                <a:latin typeface="Arial" panose="020B0604020202020204" pitchFamily="34" charset="0"/>
                <a:cs typeface="Arial" panose="020B0604020202020204" pitchFamily="34" charset="0"/>
              </a:rPr>
              <a:t> </a:t>
            </a:r>
            <a:r>
              <a:rPr lang="en-US" sz="1200" dirty="0" smtClean="0">
                <a:solidFill>
                  <a:srgbClr val="FFFFFF"/>
                </a:solidFill>
                <a:latin typeface="Arial" panose="020B0604020202020204" pitchFamily="34" charset="0"/>
                <a:cs typeface="Arial" panose="020B0604020202020204" pitchFamily="34" charset="0"/>
              </a:rPr>
              <a:t>N.J.O.F.), and the West East Community Access</a:t>
            </a:r>
            <a:r>
              <a:rPr sz="1200" spc="-5" dirty="0" smtClean="0">
                <a:solidFill>
                  <a:srgbClr val="FFFFFF"/>
                </a:solidFill>
                <a:latin typeface="Arial" panose="020B0604020202020204" pitchFamily="34" charset="0"/>
                <a:cs typeface="Arial" panose="020B0604020202020204" pitchFamily="34" charset="0"/>
              </a:rPr>
              <a:t> </a:t>
            </a:r>
            <a:r>
              <a:rPr sz="1200" spc="-5" dirty="0">
                <a:solidFill>
                  <a:srgbClr val="FFFFFF"/>
                </a:solidFill>
                <a:latin typeface="Arial" panose="020B0604020202020204" pitchFamily="34" charset="0"/>
                <a:cs typeface="Arial" panose="020B0604020202020204" pitchFamily="34" charset="0"/>
              </a:rPr>
              <a:t>believe </a:t>
            </a:r>
            <a:r>
              <a:rPr sz="1200" dirty="0">
                <a:solidFill>
                  <a:srgbClr val="FFFFFF"/>
                </a:solidFill>
                <a:latin typeface="Arial" panose="020B0604020202020204" pitchFamily="34" charset="0"/>
                <a:cs typeface="Arial" panose="020B0604020202020204" pitchFamily="34" charset="0"/>
              </a:rPr>
              <a:t>that </a:t>
            </a:r>
            <a:r>
              <a:rPr sz="1200" dirty="0" smtClean="0">
                <a:solidFill>
                  <a:srgbClr val="FFFFFF"/>
                </a:solidFill>
                <a:latin typeface="Arial" panose="020B0604020202020204" pitchFamily="34" charset="0"/>
                <a:cs typeface="Arial" panose="020B0604020202020204" pitchFamily="34" charset="0"/>
              </a:rPr>
              <a:t>this</a:t>
            </a:r>
            <a:r>
              <a:rPr lang="en-US" sz="1200" dirty="0" smtClean="0">
                <a:solidFill>
                  <a:srgbClr val="FFFFFF"/>
                </a:solidFill>
                <a:latin typeface="Arial" panose="020B0604020202020204" pitchFamily="34" charset="0"/>
                <a:cs typeface="Arial" panose="020B0604020202020204" pitchFamily="34" charset="0"/>
              </a:rPr>
              <a:t> culture </a:t>
            </a:r>
            <a:r>
              <a:rPr sz="1200" dirty="0" smtClean="0">
                <a:solidFill>
                  <a:srgbClr val="FFFFFF"/>
                </a:solidFill>
                <a:latin typeface="Arial" panose="020B0604020202020204" pitchFamily="34" charset="0"/>
                <a:cs typeface="Arial" panose="020B0604020202020204" pitchFamily="34" charset="0"/>
              </a:rPr>
              <a:t>celebration </a:t>
            </a:r>
            <a:r>
              <a:rPr sz="1200" spc="-5" dirty="0">
                <a:solidFill>
                  <a:srgbClr val="FFFFFF"/>
                </a:solidFill>
                <a:latin typeface="Arial" panose="020B0604020202020204" pitchFamily="34" charset="0"/>
                <a:cs typeface="Arial" panose="020B0604020202020204" pitchFamily="34" charset="0"/>
              </a:rPr>
              <a:t>will </a:t>
            </a:r>
            <a:r>
              <a:rPr sz="1200" dirty="0">
                <a:solidFill>
                  <a:srgbClr val="FFFFFF"/>
                </a:solidFill>
                <a:latin typeface="Arial" panose="020B0604020202020204" pitchFamily="34" charset="0"/>
                <a:cs typeface="Arial" panose="020B0604020202020204" pitchFamily="34" charset="0"/>
              </a:rPr>
              <a:t>enlighten our </a:t>
            </a:r>
            <a:r>
              <a:rPr sz="1200" spc="-5" dirty="0">
                <a:solidFill>
                  <a:srgbClr val="FFFFFF"/>
                </a:solidFill>
                <a:latin typeface="Arial" panose="020B0604020202020204" pitchFamily="34" charset="0"/>
                <a:cs typeface="Arial" panose="020B0604020202020204" pitchFamily="34" charset="0"/>
              </a:rPr>
              <a:t>community </a:t>
            </a:r>
            <a:r>
              <a:rPr sz="1200" dirty="0">
                <a:solidFill>
                  <a:srgbClr val="FFFFFF"/>
                </a:solidFill>
                <a:latin typeface="Arial" panose="020B0604020202020204" pitchFamily="34" charset="0"/>
                <a:cs typeface="Arial" panose="020B0604020202020204" pitchFamily="34" charset="0"/>
              </a:rPr>
              <a:t>about </a:t>
            </a:r>
            <a:r>
              <a:rPr lang="en-US" sz="1200" dirty="0" smtClean="0">
                <a:solidFill>
                  <a:srgbClr val="FFFFFF"/>
                </a:solidFill>
                <a:latin typeface="Arial" panose="020B0604020202020204" pitchFamily="34" charset="0"/>
                <a:cs typeface="Arial" panose="020B0604020202020204" pitchFamily="34" charset="0"/>
              </a:rPr>
              <a:t>legacy </a:t>
            </a:r>
            <a:r>
              <a:rPr sz="1200" dirty="0" smtClean="0">
                <a:solidFill>
                  <a:srgbClr val="FFFFFF"/>
                </a:solidFill>
                <a:latin typeface="Arial" panose="020B0604020202020204" pitchFamily="34" charset="0"/>
                <a:cs typeface="Arial" panose="020B0604020202020204" pitchFamily="34" charset="0"/>
              </a:rPr>
              <a:t>Juneteenth </a:t>
            </a:r>
            <a:r>
              <a:rPr sz="1200" dirty="0">
                <a:solidFill>
                  <a:srgbClr val="FFFFFF"/>
                </a:solidFill>
                <a:latin typeface="Arial" panose="020B0604020202020204" pitchFamily="34" charset="0"/>
                <a:cs typeface="Arial" panose="020B0604020202020204" pitchFamily="34" charset="0"/>
              </a:rPr>
              <a:t>and its </a:t>
            </a:r>
            <a:r>
              <a:rPr sz="1200" spc="-5" dirty="0">
                <a:solidFill>
                  <a:srgbClr val="FFFFFF"/>
                </a:solidFill>
                <a:latin typeface="Arial" panose="020B0604020202020204" pitchFamily="34" charset="0"/>
                <a:cs typeface="Arial" panose="020B0604020202020204" pitchFamily="34" charset="0"/>
              </a:rPr>
              <a:t>importance </a:t>
            </a:r>
            <a:r>
              <a:rPr sz="1200" dirty="0">
                <a:solidFill>
                  <a:srgbClr val="FFFFFF"/>
                </a:solidFill>
                <a:latin typeface="Arial" panose="020B0604020202020204" pitchFamily="34" charset="0"/>
                <a:cs typeface="Arial" panose="020B0604020202020204" pitchFamily="34" charset="0"/>
              </a:rPr>
              <a:t>to American </a:t>
            </a:r>
            <a:r>
              <a:rPr sz="1200" spc="-15" dirty="0">
                <a:solidFill>
                  <a:srgbClr val="FFFFFF"/>
                </a:solidFill>
                <a:latin typeface="Arial" panose="020B0604020202020204" pitchFamily="34" charset="0"/>
                <a:cs typeface="Arial" panose="020B0604020202020204" pitchFamily="34" charset="0"/>
              </a:rPr>
              <a:t>society.  </a:t>
            </a:r>
            <a:r>
              <a:rPr sz="1200" dirty="0">
                <a:solidFill>
                  <a:srgbClr val="FFFFFF"/>
                </a:solidFill>
                <a:latin typeface="Arial" panose="020B0604020202020204" pitchFamily="34" charset="0"/>
                <a:cs typeface="Arial" panose="020B0604020202020204" pitchFamily="34" charset="0"/>
              </a:rPr>
              <a:t>In addition to the cultural aspect, </a:t>
            </a:r>
            <a:r>
              <a:rPr sz="1200" spc="-5" dirty="0">
                <a:solidFill>
                  <a:srgbClr val="FFFFFF"/>
                </a:solidFill>
                <a:latin typeface="Arial" panose="020B0604020202020204" pitchFamily="34" charset="0"/>
                <a:cs typeface="Arial" panose="020B0604020202020204" pitchFamily="34" charset="0"/>
              </a:rPr>
              <a:t>IC3 will incorporate cycling, </a:t>
            </a:r>
            <a:r>
              <a:rPr sz="1200" dirty="0">
                <a:solidFill>
                  <a:srgbClr val="FFFFFF"/>
                </a:solidFill>
                <a:latin typeface="Arial" panose="020B0604020202020204" pitchFamily="34" charset="0"/>
                <a:cs typeface="Arial" panose="020B0604020202020204" pitchFamily="34" charset="0"/>
              </a:rPr>
              <a:t>health, and fitness into this </a:t>
            </a:r>
            <a:r>
              <a:rPr sz="1200" spc="-5" dirty="0">
                <a:solidFill>
                  <a:srgbClr val="FFFFFF"/>
                </a:solidFill>
                <a:latin typeface="Arial" panose="020B0604020202020204" pitchFamily="34" charset="0"/>
                <a:cs typeface="Arial" panose="020B0604020202020204" pitchFamily="34" charset="0"/>
              </a:rPr>
              <a:t>event </a:t>
            </a:r>
            <a:r>
              <a:rPr sz="1200" dirty="0">
                <a:solidFill>
                  <a:srgbClr val="FFFFFF"/>
                </a:solidFill>
                <a:latin typeface="Arial" panose="020B0604020202020204" pitchFamily="34" charset="0"/>
                <a:cs typeface="Arial" panose="020B0604020202020204" pitchFamily="34" charset="0"/>
              </a:rPr>
              <a:t>by </a:t>
            </a:r>
            <a:r>
              <a:rPr sz="1200" spc="-5" dirty="0">
                <a:solidFill>
                  <a:srgbClr val="FFFFFF"/>
                </a:solidFill>
                <a:latin typeface="Arial" panose="020B0604020202020204" pitchFamily="34" charset="0"/>
                <a:cs typeface="Arial" panose="020B0604020202020204" pitchFamily="34" charset="0"/>
              </a:rPr>
              <a:t>having </a:t>
            </a:r>
            <a:r>
              <a:rPr sz="1200" dirty="0">
                <a:solidFill>
                  <a:srgbClr val="FFFFFF"/>
                </a:solidFill>
                <a:latin typeface="Arial" panose="020B0604020202020204" pitchFamily="34" charset="0"/>
                <a:cs typeface="Arial" panose="020B0604020202020204" pitchFamily="34" charset="0"/>
              </a:rPr>
              <a:t>a </a:t>
            </a:r>
            <a:r>
              <a:rPr sz="1200" spc="-5" dirty="0">
                <a:solidFill>
                  <a:srgbClr val="FFFFFF"/>
                </a:solidFill>
                <a:latin typeface="Arial" panose="020B0604020202020204" pitchFamily="34" charset="0"/>
                <a:cs typeface="Arial" panose="020B0604020202020204" pitchFamily="34" charset="0"/>
              </a:rPr>
              <a:t>community </a:t>
            </a:r>
            <a:r>
              <a:rPr sz="1200" dirty="0">
                <a:solidFill>
                  <a:srgbClr val="FFFFFF"/>
                </a:solidFill>
                <a:latin typeface="Arial" panose="020B0604020202020204" pitchFamily="34" charset="0"/>
                <a:cs typeface="Arial" panose="020B0604020202020204" pitchFamily="34" charset="0"/>
              </a:rPr>
              <a:t>bicycle </a:t>
            </a:r>
            <a:r>
              <a:rPr sz="1200" dirty="0" smtClean="0">
                <a:solidFill>
                  <a:srgbClr val="FFFFFF"/>
                </a:solidFill>
                <a:latin typeface="Arial" panose="020B0604020202020204" pitchFamily="34" charset="0"/>
                <a:cs typeface="Arial" panose="020B0604020202020204" pitchFamily="34" charset="0"/>
              </a:rPr>
              <a:t>ride</a:t>
            </a:r>
            <a:r>
              <a:rPr lang="en-US" sz="1200" dirty="0" smtClean="0">
                <a:solidFill>
                  <a:srgbClr val="FFFFFF"/>
                </a:solidFill>
                <a:latin typeface="Arial" panose="020B0604020202020204" pitchFamily="34" charset="0"/>
                <a:cs typeface="Arial" panose="020B0604020202020204" pitchFamily="34" charset="0"/>
              </a:rPr>
              <a:t>/walk</a:t>
            </a:r>
            <a:r>
              <a:rPr sz="1200" dirty="0" smtClean="0">
                <a:solidFill>
                  <a:srgbClr val="FFFFFF"/>
                </a:solidFill>
                <a:latin typeface="Arial" panose="020B0604020202020204" pitchFamily="34" charset="0"/>
                <a:cs typeface="Arial" panose="020B0604020202020204" pitchFamily="34" charset="0"/>
              </a:rPr>
              <a:t>,</a:t>
            </a:r>
            <a:r>
              <a:rPr sz="1200" spc="-250" dirty="0" smtClean="0">
                <a:solidFill>
                  <a:srgbClr val="FFFFFF"/>
                </a:solidFill>
                <a:latin typeface="Arial" panose="020B0604020202020204" pitchFamily="34" charset="0"/>
                <a:cs typeface="Arial" panose="020B0604020202020204" pitchFamily="34" charset="0"/>
              </a:rPr>
              <a:t> </a:t>
            </a:r>
            <a:r>
              <a:rPr sz="1200" dirty="0">
                <a:solidFill>
                  <a:srgbClr val="FFFFFF"/>
                </a:solidFill>
                <a:latin typeface="Arial" panose="020B0604020202020204" pitchFamily="34" charset="0"/>
                <a:cs typeface="Arial" panose="020B0604020202020204" pitchFamily="34" charset="0"/>
              </a:rPr>
              <a:t>honoring  Marshall </a:t>
            </a:r>
            <a:r>
              <a:rPr sz="1200" spc="-25" dirty="0">
                <a:solidFill>
                  <a:srgbClr val="FFFFFF"/>
                </a:solidFill>
                <a:latin typeface="Arial" panose="020B0604020202020204" pitchFamily="34" charset="0"/>
                <a:cs typeface="Arial" panose="020B0604020202020204" pitchFamily="34" charset="0"/>
              </a:rPr>
              <a:t>W. </a:t>
            </a:r>
            <a:r>
              <a:rPr sz="1200" spc="-30" dirty="0">
                <a:solidFill>
                  <a:srgbClr val="FFFFFF"/>
                </a:solidFill>
                <a:latin typeface="Arial" panose="020B0604020202020204" pitchFamily="34" charset="0"/>
                <a:cs typeface="Arial" panose="020B0604020202020204" pitchFamily="34" charset="0"/>
              </a:rPr>
              <a:t>Taylor </a:t>
            </a:r>
            <a:r>
              <a:rPr sz="1200" dirty="0">
                <a:solidFill>
                  <a:srgbClr val="FFFFFF"/>
                </a:solidFill>
                <a:latin typeface="Arial" panose="020B0604020202020204" pitchFamily="34" charset="0"/>
                <a:cs typeface="Arial" panose="020B0604020202020204" pitchFamily="34" charset="0"/>
              </a:rPr>
              <a:t>(A.K.A.: </a:t>
            </a:r>
            <a:r>
              <a:rPr sz="1200" spc="-5" dirty="0">
                <a:solidFill>
                  <a:srgbClr val="FFFFFF"/>
                </a:solidFill>
                <a:latin typeface="Arial" panose="020B0604020202020204" pitchFamily="34" charset="0"/>
                <a:cs typeface="Arial" panose="020B0604020202020204" pitchFamily="34" charset="0"/>
              </a:rPr>
              <a:t>Major </a:t>
            </a:r>
            <a:r>
              <a:rPr sz="1200" spc="-25" dirty="0">
                <a:solidFill>
                  <a:srgbClr val="FFFFFF"/>
                </a:solidFill>
                <a:latin typeface="Arial" panose="020B0604020202020204" pitchFamily="34" charset="0"/>
                <a:cs typeface="Arial" panose="020B0604020202020204" pitchFamily="34" charset="0"/>
              </a:rPr>
              <a:t>Taylor), </a:t>
            </a:r>
            <a:r>
              <a:rPr sz="1200" dirty="0">
                <a:solidFill>
                  <a:srgbClr val="FFFFFF"/>
                </a:solidFill>
                <a:latin typeface="Arial" panose="020B0604020202020204" pitchFamily="34" charset="0"/>
                <a:cs typeface="Arial" panose="020B0604020202020204" pitchFamily="34" charset="0"/>
              </a:rPr>
              <a:t>and </a:t>
            </a:r>
            <a:r>
              <a:rPr sz="1200" spc="-5" dirty="0">
                <a:solidFill>
                  <a:srgbClr val="FFFFFF"/>
                </a:solidFill>
                <a:latin typeface="Arial" panose="020B0604020202020204" pitchFamily="34" charset="0"/>
                <a:cs typeface="Arial" panose="020B0604020202020204" pitchFamily="34" charset="0"/>
              </a:rPr>
              <a:t>paying </a:t>
            </a:r>
            <a:r>
              <a:rPr sz="1200" dirty="0">
                <a:solidFill>
                  <a:srgbClr val="FFFFFF"/>
                </a:solidFill>
                <a:latin typeface="Arial" panose="020B0604020202020204" pitchFamily="34" charset="0"/>
                <a:cs typeface="Arial" panose="020B0604020202020204" pitchFamily="34" charset="0"/>
              </a:rPr>
              <a:t>tribute to the </a:t>
            </a:r>
            <a:r>
              <a:rPr sz="1200" spc="-5" dirty="0">
                <a:solidFill>
                  <a:srgbClr val="FFFFFF"/>
                </a:solidFill>
                <a:latin typeface="Arial" panose="020B0604020202020204" pitchFamily="34" charset="0"/>
                <a:cs typeface="Arial" panose="020B0604020202020204" pitchFamily="34" charset="0"/>
              </a:rPr>
              <a:t>US Army </a:t>
            </a:r>
            <a:r>
              <a:rPr sz="1200" dirty="0">
                <a:solidFill>
                  <a:srgbClr val="FFFFFF"/>
                </a:solidFill>
                <a:latin typeface="Arial" panose="020B0604020202020204" pitchFamily="34" charset="0"/>
                <a:cs typeface="Arial" panose="020B0604020202020204" pitchFamily="34" charset="0"/>
              </a:rPr>
              <a:t>25th </a:t>
            </a:r>
            <a:r>
              <a:rPr sz="1200" spc="-5" dirty="0">
                <a:solidFill>
                  <a:srgbClr val="FFFFFF"/>
                </a:solidFill>
                <a:latin typeface="Arial" panose="020B0604020202020204" pitchFamily="34" charset="0"/>
                <a:cs typeface="Arial" panose="020B0604020202020204" pitchFamily="34" charset="0"/>
              </a:rPr>
              <a:t>Infantry Regiment </a:t>
            </a:r>
            <a:r>
              <a:rPr sz="1200" dirty="0">
                <a:solidFill>
                  <a:srgbClr val="FFFFFF"/>
                </a:solidFill>
                <a:latin typeface="Arial" panose="020B0604020202020204" pitchFamily="34" charset="0"/>
                <a:cs typeface="Arial" panose="020B0604020202020204" pitchFamily="34" charset="0"/>
              </a:rPr>
              <a:t>(A.K.A.: </a:t>
            </a:r>
            <a:r>
              <a:rPr sz="1200" spc="-5" dirty="0">
                <a:solidFill>
                  <a:srgbClr val="FFFFFF"/>
                </a:solidFill>
                <a:latin typeface="Arial" panose="020B0604020202020204" pitchFamily="34" charset="0"/>
                <a:cs typeface="Arial" panose="020B0604020202020204" pitchFamily="34" charset="0"/>
              </a:rPr>
              <a:t>The Cycling </a:t>
            </a:r>
            <a:r>
              <a:rPr sz="1200" dirty="0">
                <a:solidFill>
                  <a:srgbClr val="FFFFFF"/>
                </a:solidFill>
                <a:latin typeface="Arial" panose="020B0604020202020204" pitchFamily="34" charset="0"/>
                <a:cs typeface="Arial" panose="020B0604020202020204" pitchFamily="34" charset="0"/>
              </a:rPr>
              <a:t>Buffalo Soldiers).  Both Major </a:t>
            </a:r>
            <a:r>
              <a:rPr sz="1200" spc="-30" dirty="0">
                <a:solidFill>
                  <a:srgbClr val="FFFFFF"/>
                </a:solidFill>
                <a:latin typeface="Arial" panose="020B0604020202020204" pitchFamily="34" charset="0"/>
                <a:cs typeface="Arial" panose="020B0604020202020204" pitchFamily="34" charset="0"/>
              </a:rPr>
              <a:t>Taylor </a:t>
            </a:r>
            <a:r>
              <a:rPr sz="1200" dirty="0">
                <a:solidFill>
                  <a:srgbClr val="FFFFFF"/>
                </a:solidFill>
                <a:latin typeface="Arial" panose="020B0604020202020204" pitchFamily="34" charset="0"/>
                <a:cs typeface="Arial" panose="020B0604020202020204" pitchFamily="34" charset="0"/>
              </a:rPr>
              <a:t>and the </a:t>
            </a:r>
            <a:r>
              <a:rPr sz="1200" spc="-5" dirty="0">
                <a:solidFill>
                  <a:srgbClr val="FFFFFF"/>
                </a:solidFill>
                <a:latin typeface="Arial" panose="020B0604020202020204" pitchFamily="34" charset="0"/>
                <a:cs typeface="Arial" panose="020B0604020202020204" pitchFamily="34" charset="0"/>
              </a:rPr>
              <a:t>Cycling Buffalo </a:t>
            </a:r>
            <a:r>
              <a:rPr sz="1200" dirty="0">
                <a:solidFill>
                  <a:srgbClr val="FFFFFF"/>
                </a:solidFill>
                <a:latin typeface="Arial" panose="020B0604020202020204" pitchFamily="34" charset="0"/>
                <a:cs typeface="Arial" panose="020B0604020202020204" pitchFamily="34" charset="0"/>
              </a:rPr>
              <a:t>Soldiers are African-American heroes </a:t>
            </a:r>
            <a:r>
              <a:rPr lang="en-US" sz="1200" spc="-5" dirty="0" smtClean="0">
                <a:solidFill>
                  <a:srgbClr val="FFFFFF"/>
                </a:solidFill>
                <a:latin typeface="Arial" panose="020B0604020202020204" pitchFamily="34" charset="0"/>
                <a:cs typeface="Arial" panose="020B0604020202020204" pitchFamily="34" charset="0"/>
              </a:rPr>
              <a:t>that</a:t>
            </a:r>
            <a:r>
              <a:rPr sz="1200" spc="-5" dirty="0" smtClean="0">
                <a:solidFill>
                  <a:srgbClr val="FFFFFF"/>
                </a:solidFill>
                <a:latin typeface="Arial" panose="020B0604020202020204" pitchFamily="34" charset="0"/>
                <a:cs typeface="Arial" panose="020B0604020202020204" pitchFamily="34" charset="0"/>
              </a:rPr>
              <a:t> </a:t>
            </a:r>
            <a:r>
              <a:rPr sz="1200" dirty="0">
                <a:solidFill>
                  <a:srgbClr val="FFFFFF"/>
                </a:solidFill>
                <a:latin typeface="Arial" panose="020B0604020202020204" pitchFamily="34" charset="0"/>
                <a:cs typeface="Arial" panose="020B0604020202020204" pitchFamily="34" charset="0"/>
              </a:rPr>
              <a:t>need their stories told. </a:t>
            </a:r>
            <a:r>
              <a:rPr lang="en-US" sz="1200" dirty="0" smtClean="0">
                <a:solidFill>
                  <a:srgbClr val="FFFFFF"/>
                </a:solidFill>
                <a:latin typeface="Arial" panose="020B0604020202020204" pitchFamily="34" charset="0"/>
                <a:cs typeface="Arial" panose="020B0604020202020204" pitchFamily="34" charset="0"/>
              </a:rPr>
              <a:t> </a:t>
            </a:r>
            <a:r>
              <a:rPr sz="1200" dirty="0" smtClean="0">
                <a:solidFill>
                  <a:srgbClr val="FFFFFF"/>
                </a:solidFill>
                <a:latin typeface="Arial" panose="020B0604020202020204" pitchFamily="34" charset="0"/>
                <a:cs typeface="Arial" panose="020B0604020202020204" pitchFamily="34" charset="0"/>
              </a:rPr>
              <a:t>This </a:t>
            </a:r>
            <a:r>
              <a:rPr sz="1200" dirty="0">
                <a:solidFill>
                  <a:srgbClr val="FFFFFF"/>
                </a:solidFill>
                <a:latin typeface="Arial" panose="020B0604020202020204" pitchFamily="34" charset="0"/>
                <a:cs typeface="Arial" panose="020B0604020202020204" pitchFamily="34" charset="0"/>
              </a:rPr>
              <a:t>Juneteenth Los Angeles  2020 </a:t>
            </a:r>
            <a:r>
              <a:rPr sz="1200" spc="-5" dirty="0">
                <a:solidFill>
                  <a:srgbClr val="FFFFFF"/>
                </a:solidFill>
                <a:latin typeface="Arial" panose="020B0604020202020204" pitchFamily="34" charset="0"/>
                <a:cs typeface="Arial" panose="020B0604020202020204" pitchFamily="34" charset="0"/>
              </a:rPr>
              <a:t>event will </a:t>
            </a:r>
            <a:r>
              <a:rPr sz="1200" dirty="0">
                <a:solidFill>
                  <a:srgbClr val="FFFFFF"/>
                </a:solidFill>
                <a:latin typeface="Arial" panose="020B0604020202020204" pitchFamily="34" charset="0"/>
                <a:cs typeface="Arial" panose="020B0604020202020204" pitchFamily="34" charset="0"/>
              </a:rPr>
              <a:t>assist in that</a:t>
            </a:r>
            <a:r>
              <a:rPr sz="1200" spc="-95" dirty="0">
                <a:solidFill>
                  <a:srgbClr val="FFFFFF"/>
                </a:solidFill>
                <a:latin typeface="Arial" panose="020B0604020202020204" pitchFamily="34" charset="0"/>
                <a:cs typeface="Arial" panose="020B0604020202020204" pitchFamily="34" charset="0"/>
              </a:rPr>
              <a:t> </a:t>
            </a:r>
            <a:r>
              <a:rPr sz="1200" spc="-10" dirty="0">
                <a:solidFill>
                  <a:srgbClr val="FFFFFF"/>
                </a:solidFill>
                <a:latin typeface="Arial" panose="020B0604020202020204" pitchFamily="34" charset="0"/>
                <a:cs typeface="Arial" panose="020B0604020202020204" pitchFamily="34" charset="0"/>
              </a:rPr>
              <a:t>endeavor.</a:t>
            </a:r>
            <a:endParaRPr sz="1200" dirty="0">
              <a:latin typeface="Arial" panose="020B0604020202020204" pitchFamily="34" charset="0"/>
              <a:cs typeface="Arial" panose="020B0604020202020204" pitchFamily="34" charset="0"/>
            </a:endParaRPr>
          </a:p>
        </p:txBody>
      </p:sp>
      <p:sp>
        <p:nvSpPr>
          <p:cNvPr id="8" name="object 8"/>
          <p:cNvSpPr/>
          <p:nvPr/>
        </p:nvSpPr>
        <p:spPr>
          <a:xfrm>
            <a:off x="1085088" y="4546091"/>
            <a:ext cx="10059923" cy="2311906"/>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1" y="19811"/>
            <a:ext cx="12172187"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1856" y="978408"/>
            <a:ext cx="11448288" cy="2316480"/>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435863" y="1042416"/>
            <a:ext cx="11320272" cy="2188464"/>
          </a:xfrm>
          <a:prstGeom prst="rect">
            <a:avLst/>
          </a:prstGeom>
          <a:blipFill>
            <a:blip r:embed="rId5"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15823" y="0"/>
            <a:ext cx="11095990" cy="1983876"/>
          </a:xfrm>
          <a:prstGeom prst="rect">
            <a:avLst/>
          </a:prstGeom>
        </p:spPr>
        <p:txBody>
          <a:bodyPr vert="horz" wrap="square" lIns="0" tIns="387350" rIns="0" bIns="0" rtlCol="0">
            <a:spAutoFit/>
          </a:bodyPr>
          <a:lstStyle/>
          <a:p>
            <a:pPr marL="12700">
              <a:lnSpc>
                <a:spcPct val="100000"/>
              </a:lnSpc>
              <a:spcBef>
                <a:spcPts val="3050"/>
              </a:spcBef>
            </a:pPr>
            <a:r>
              <a:rPr spc="-5" dirty="0"/>
              <a:t>Juneteenth</a:t>
            </a:r>
            <a:r>
              <a:rPr spc="60" dirty="0"/>
              <a:t> </a:t>
            </a:r>
            <a:r>
              <a:rPr spc="-5" dirty="0"/>
              <a:t>Background</a:t>
            </a:r>
          </a:p>
          <a:p>
            <a:pPr marL="12700" marR="5080">
              <a:lnSpc>
                <a:spcPct val="100000"/>
              </a:lnSpc>
              <a:spcBef>
                <a:spcPts val="869"/>
              </a:spcBef>
            </a:pPr>
            <a:r>
              <a:rPr sz="1200" spc="-5" dirty="0">
                <a:solidFill>
                  <a:srgbClr val="FFFFFF"/>
                </a:solidFill>
              </a:rPr>
              <a:t>Juneteenth, </a:t>
            </a:r>
            <a:r>
              <a:rPr sz="1200" dirty="0">
                <a:solidFill>
                  <a:srgbClr val="FFFFFF"/>
                </a:solidFill>
              </a:rPr>
              <a:t>also </a:t>
            </a:r>
            <a:r>
              <a:rPr sz="1200" spc="-5" dirty="0">
                <a:solidFill>
                  <a:srgbClr val="FFFFFF"/>
                </a:solidFill>
              </a:rPr>
              <a:t>known </a:t>
            </a:r>
            <a:r>
              <a:rPr sz="1200" dirty="0">
                <a:solidFill>
                  <a:srgbClr val="FFFFFF"/>
                </a:solidFill>
              </a:rPr>
              <a:t>as Freedom Day or Juneteenth </a:t>
            </a:r>
            <a:r>
              <a:rPr sz="1200" spc="-5" dirty="0">
                <a:solidFill>
                  <a:srgbClr val="FFFFFF"/>
                </a:solidFill>
              </a:rPr>
              <a:t>Independence </a:t>
            </a:r>
            <a:r>
              <a:rPr sz="1200" spc="-35" dirty="0">
                <a:solidFill>
                  <a:srgbClr val="FFFFFF"/>
                </a:solidFill>
              </a:rPr>
              <a:t>day, </a:t>
            </a:r>
            <a:r>
              <a:rPr sz="1200" dirty="0">
                <a:solidFill>
                  <a:srgbClr val="FFFFFF"/>
                </a:solidFill>
              </a:rPr>
              <a:t>is an American holiday that </a:t>
            </a:r>
            <a:r>
              <a:rPr sz="1200" spc="-5" dirty="0">
                <a:solidFill>
                  <a:srgbClr val="FFFFFF"/>
                </a:solidFill>
              </a:rPr>
              <a:t>commemorates </a:t>
            </a:r>
            <a:r>
              <a:rPr sz="1200" dirty="0">
                <a:solidFill>
                  <a:srgbClr val="FFFFFF"/>
                </a:solidFill>
              </a:rPr>
              <a:t>the June 19, 1865,  </a:t>
            </a:r>
            <a:r>
              <a:rPr sz="1200" spc="-5" dirty="0">
                <a:solidFill>
                  <a:srgbClr val="FFFFFF"/>
                </a:solidFill>
              </a:rPr>
              <a:t>announcement </a:t>
            </a:r>
            <a:r>
              <a:rPr sz="1200" dirty="0">
                <a:solidFill>
                  <a:srgbClr val="FFFFFF"/>
                </a:solidFill>
              </a:rPr>
              <a:t>of the abolition of </a:t>
            </a:r>
            <a:r>
              <a:rPr sz="1200" spc="-5" dirty="0">
                <a:solidFill>
                  <a:srgbClr val="FFFFFF"/>
                </a:solidFill>
              </a:rPr>
              <a:t>slavery </a:t>
            </a:r>
            <a:r>
              <a:rPr sz="1200" dirty="0">
                <a:solidFill>
                  <a:srgbClr val="FFFFFF"/>
                </a:solidFill>
              </a:rPr>
              <a:t>in </a:t>
            </a:r>
            <a:r>
              <a:rPr sz="1200" spc="-35" dirty="0">
                <a:solidFill>
                  <a:srgbClr val="FFFFFF"/>
                </a:solidFill>
              </a:rPr>
              <a:t>Texas </a:t>
            </a:r>
            <a:r>
              <a:rPr sz="1200" spc="-5" dirty="0">
                <a:solidFill>
                  <a:srgbClr val="FFFFFF"/>
                </a:solidFill>
              </a:rPr>
              <a:t>which was </a:t>
            </a:r>
            <a:r>
              <a:rPr sz="1200" dirty="0">
                <a:solidFill>
                  <a:srgbClr val="FFFFFF"/>
                </a:solidFill>
              </a:rPr>
              <a:t>the last to end </a:t>
            </a:r>
            <a:r>
              <a:rPr sz="1200" spc="-20" dirty="0">
                <a:solidFill>
                  <a:srgbClr val="FFFFFF"/>
                </a:solidFill>
              </a:rPr>
              <a:t>slavery, </a:t>
            </a:r>
            <a:r>
              <a:rPr sz="1200" dirty="0">
                <a:solidFill>
                  <a:srgbClr val="FFFFFF"/>
                </a:solidFill>
              </a:rPr>
              <a:t>and </a:t>
            </a:r>
            <a:r>
              <a:rPr sz="1200" spc="-5" dirty="0">
                <a:solidFill>
                  <a:srgbClr val="FFFFFF"/>
                </a:solidFill>
              </a:rPr>
              <a:t>more </a:t>
            </a:r>
            <a:r>
              <a:rPr sz="1200" dirty="0">
                <a:solidFill>
                  <a:srgbClr val="FFFFFF"/>
                </a:solidFill>
              </a:rPr>
              <a:t>generally the emancipation of </a:t>
            </a:r>
            <a:r>
              <a:rPr sz="1200" spc="-5" dirty="0">
                <a:solidFill>
                  <a:srgbClr val="FFFFFF"/>
                </a:solidFill>
              </a:rPr>
              <a:t>enslaved</a:t>
            </a:r>
            <a:r>
              <a:rPr sz="1200" spc="-254" dirty="0">
                <a:solidFill>
                  <a:srgbClr val="FFFFFF"/>
                </a:solidFill>
              </a:rPr>
              <a:t> </a:t>
            </a:r>
            <a:r>
              <a:rPr sz="1200" dirty="0">
                <a:solidFill>
                  <a:srgbClr val="FFFFFF"/>
                </a:solidFill>
              </a:rPr>
              <a:t>African  Americans </a:t>
            </a:r>
            <a:r>
              <a:rPr sz="1200" spc="-5" dirty="0">
                <a:solidFill>
                  <a:srgbClr val="FFFFFF"/>
                </a:solidFill>
              </a:rPr>
              <a:t>throughout </a:t>
            </a:r>
            <a:r>
              <a:rPr sz="1200" dirty="0">
                <a:solidFill>
                  <a:srgbClr val="FFFFFF"/>
                </a:solidFill>
              </a:rPr>
              <a:t>the former Confederate States of America. </a:t>
            </a:r>
            <a:r>
              <a:rPr sz="1200" spc="-35" dirty="0">
                <a:solidFill>
                  <a:srgbClr val="FFFFFF"/>
                </a:solidFill>
              </a:rPr>
              <a:t>Texas </a:t>
            </a:r>
            <a:r>
              <a:rPr sz="1200" dirty="0">
                <a:solidFill>
                  <a:srgbClr val="FFFFFF"/>
                </a:solidFill>
              </a:rPr>
              <a:t>alone refused to acknowledge the freedom of its </a:t>
            </a:r>
            <a:r>
              <a:rPr sz="1200" spc="-5" dirty="0">
                <a:solidFill>
                  <a:srgbClr val="FFFFFF"/>
                </a:solidFill>
              </a:rPr>
              <a:t>slaves </a:t>
            </a:r>
            <a:r>
              <a:rPr sz="1200" dirty="0">
                <a:solidFill>
                  <a:srgbClr val="FFFFFF"/>
                </a:solidFill>
              </a:rPr>
              <a:t>at the end </a:t>
            </a:r>
            <a:r>
              <a:rPr sz="1200" spc="-5" dirty="0">
                <a:solidFill>
                  <a:srgbClr val="FFFFFF"/>
                </a:solidFill>
              </a:rPr>
              <a:t>of  </a:t>
            </a:r>
            <a:r>
              <a:rPr sz="1200" dirty="0">
                <a:solidFill>
                  <a:srgbClr val="FFFFFF"/>
                </a:solidFill>
              </a:rPr>
              <a:t>the </a:t>
            </a:r>
            <a:r>
              <a:rPr sz="1200" spc="-5" dirty="0">
                <a:solidFill>
                  <a:srgbClr val="FFFFFF"/>
                </a:solidFill>
              </a:rPr>
              <a:t>Civil </a:t>
            </a:r>
            <a:r>
              <a:rPr sz="1200" spc="-10" dirty="0">
                <a:solidFill>
                  <a:srgbClr val="FFFFFF"/>
                </a:solidFill>
              </a:rPr>
              <a:t>War </a:t>
            </a:r>
            <a:r>
              <a:rPr sz="1200" dirty="0">
                <a:solidFill>
                  <a:srgbClr val="FFFFFF"/>
                </a:solidFill>
              </a:rPr>
              <a:t>on April 9, 1865. </a:t>
            </a:r>
            <a:r>
              <a:rPr sz="1200" spc="-35" dirty="0">
                <a:solidFill>
                  <a:srgbClr val="FFFFFF"/>
                </a:solidFill>
              </a:rPr>
              <a:t>Texas </a:t>
            </a:r>
            <a:r>
              <a:rPr sz="1200" dirty="0">
                <a:solidFill>
                  <a:srgbClr val="FFFFFF"/>
                </a:solidFill>
              </a:rPr>
              <a:t>held on to its </a:t>
            </a:r>
            <a:r>
              <a:rPr sz="1200" spc="-5" dirty="0">
                <a:solidFill>
                  <a:srgbClr val="FFFFFF"/>
                </a:solidFill>
              </a:rPr>
              <a:t>slaves </a:t>
            </a:r>
            <a:r>
              <a:rPr sz="1200" dirty="0">
                <a:solidFill>
                  <a:srgbClr val="FFFFFF"/>
                </a:solidFill>
              </a:rPr>
              <a:t>all the </a:t>
            </a:r>
            <a:r>
              <a:rPr sz="1200" spc="-5" dirty="0">
                <a:solidFill>
                  <a:srgbClr val="FFFFFF"/>
                </a:solidFill>
              </a:rPr>
              <a:t>way </a:t>
            </a:r>
            <a:r>
              <a:rPr sz="1200" dirty="0">
                <a:solidFill>
                  <a:srgbClr val="FFFFFF"/>
                </a:solidFill>
              </a:rPr>
              <a:t>into June 19, 1865 </a:t>
            </a:r>
            <a:r>
              <a:rPr sz="1200" spc="-5" dirty="0">
                <a:solidFill>
                  <a:srgbClr val="FFFFFF"/>
                </a:solidFill>
              </a:rPr>
              <a:t>when </a:t>
            </a:r>
            <a:r>
              <a:rPr sz="1200" dirty="0">
                <a:solidFill>
                  <a:srgbClr val="FFFFFF"/>
                </a:solidFill>
              </a:rPr>
              <a:t>the </a:t>
            </a:r>
            <a:r>
              <a:rPr sz="1200" spc="-5" dirty="0">
                <a:solidFill>
                  <a:srgbClr val="FFFFFF"/>
                </a:solidFill>
              </a:rPr>
              <a:t>Union Army arrived </a:t>
            </a:r>
            <a:r>
              <a:rPr sz="1200" dirty="0">
                <a:solidFill>
                  <a:srgbClr val="FFFFFF"/>
                </a:solidFill>
              </a:rPr>
              <a:t>and </a:t>
            </a:r>
            <a:r>
              <a:rPr sz="1200" spc="5" dirty="0">
                <a:solidFill>
                  <a:srgbClr val="FFFFFF"/>
                </a:solidFill>
              </a:rPr>
              <a:t>told </a:t>
            </a:r>
            <a:r>
              <a:rPr sz="1200" dirty="0">
                <a:solidFill>
                  <a:srgbClr val="FFFFFF"/>
                </a:solidFill>
              </a:rPr>
              <a:t>the </a:t>
            </a:r>
            <a:r>
              <a:rPr sz="1200" spc="-35" dirty="0">
                <a:solidFill>
                  <a:srgbClr val="FFFFFF"/>
                </a:solidFill>
              </a:rPr>
              <a:t>Texas  </a:t>
            </a:r>
            <a:r>
              <a:rPr sz="1200" spc="-5" dirty="0">
                <a:solidFill>
                  <a:srgbClr val="FFFFFF"/>
                </a:solidFill>
              </a:rPr>
              <a:t>slaves </a:t>
            </a:r>
            <a:r>
              <a:rPr sz="1200" dirty="0">
                <a:solidFill>
                  <a:srgbClr val="FFFFFF"/>
                </a:solidFill>
              </a:rPr>
              <a:t>they </a:t>
            </a:r>
            <a:r>
              <a:rPr sz="1200" spc="-5" dirty="0">
                <a:solidFill>
                  <a:srgbClr val="FFFFFF"/>
                </a:solidFill>
              </a:rPr>
              <a:t>were</a:t>
            </a:r>
            <a:r>
              <a:rPr sz="1200" spc="-40" dirty="0">
                <a:solidFill>
                  <a:srgbClr val="FFFFFF"/>
                </a:solidFill>
              </a:rPr>
              <a:t> </a:t>
            </a:r>
            <a:r>
              <a:rPr sz="1200" dirty="0">
                <a:solidFill>
                  <a:srgbClr val="FFFFFF"/>
                </a:solidFill>
              </a:rPr>
              <a:t>free.</a:t>
            </a:r>
            <a:endParaRPr sz="1200" dirty="0"/>
          </a:p>
        </p:txBody>
      </p:sp>
      <p:sp>
        <p:nvSpPr>
          <p:cNvPr id="7" name="object 7"/>
          <p:cNvSpPr txBox="1"/>
          <p:nvPr/>
        </p:nvSpPr>
        <p:spPr>
          <a:xfrm>
            <a:off x="515823" y="2089032"/>
            <a:ext cx="7884159" cy="198131"/>
          </a:xfrm>
          <a:prstGeom prst="rect">
            <a:avLst/>
          </a:prstGeom>
        </p:spPr>
        <p:txBody>
          <a:bodyPr vert="horz" wrap="square" lIns="0" tIns="13335" rIns="0" bIns="0" rtlCol="0">
            <a:spAutoFit/>
          </a:bodyPr>
          <a:lstStyle/>
          <a:p>
            <a:pPr marL="12700">
              <a:lnSpc>
                <a:spcPct val="100000"/>
              </a:lnSpc>
              <a:spcBef>
                <a:spcPts val="105"/>
              </a:spcBef>
            </a:pP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name</a:t>
            </a:r>
            <a:r>
              <a:rPr sz="1200" spc="-1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observance</a:t>
            </a:r>
            <a:r>
              <a:rPr sz="1200" spc="-40" dirty="0">
                <a:solidFill>
                  <a:srgbClr val="FFFFFF"/>
                </a:solidFill>
                <a:latin typeface="Arial"/>
                <a:cs typeface="Arial"/>
              </a:rPr>
              <a:t> </a:t>
            </a:r>
            <a:r>
              <a:rPr sz="1200" dirty="0">
                <a:solidFill>
                  <a:srgbClr val="FFFFFF"/>
                </a:solidFill>
                <a:latin typeface="Arial"/>
                <a:cs typeface="Arial"/>
              </a:rPr>
              <a:t>is a</a:t>
            </a:r>
            <a:r>
              <a:rPr sz="1200" spc="-10" dirty="0">
                <a:solidFill>
                  <a:srgbClr val="FFFFFF"/>
                </a:solidFill>
                <a:latin typeface="Arial"/>
                <a:cs typeface="Arial"/>
              </a:rPr>
              <a:t> </a:t>
            </a:r>
            <a:r>
              <a:rPr sz="1200" dirty="0">
                <a:solidFill>
                  <a:srgbClr val="FFFFFF"/>
                </a:solidFill>
                <a:latin typeface="Arial"/>
                <a:cs typeface="Arial"/>
              </a:rPr>
              <a:t>portmanteau</a:t>
            </a:r>
            <a:r>
              <a:rPr sz="1200" spc="-5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"June"</a:t>
            </a:r>
            <a:r>
              <a:rPr sz="1200" spc="-40"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spc="-5" dirty="0">
                <a:solidFill>
                  <a:srgbClr val="FFFFFF"/>
                </a:solidFill>
                <a:latin typeface="Arial"/>
                <a:cs typeface="Arial"/>
              </a:rPr>
              <a:t>"nineteenth",</a:t>
            </a:r>
            <a:r>
              <a:rPr sz="1200" spc="-3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date</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its</a:t>
            </a:r>
            <a:r>
              <a:rPr sz="1200" spc="-10" dirty="0">
                <a:solidFill>
                  <a:srgbClr val="FFFFFF"/>
                </a:solidFill>
                <a:latin typeface="Arial"/>
                <a:cs typeface="Arial"/>
              </a:rPr>
              <a:t> </a:t>
            </a:r>
            <a:r>
              <a:rPr sz="1200" dirty="0">
                <a:solidFill>
                  <a:srgbClr val="FFFFFF"/>
                </a:solidFill>
                <a:latin typeface="Arial"/>
                <a:cs typeface="Arial"/>
              </a:rPr>
              <a:t>celebration.</a:t>
            </a:r>
            <a:endParaRPr sz="1200" dirty="0">
              <a:latin typeface="Arial"/>
              <a:cs typeface="Arial"/>
            </a:endParaRPr>
          </a:p>
        </p:txBody>
      </p:sp>
      <p:sp>
        <p:nvSpPr>
          <p:cNvPr id="8" name="object 8"/>
          <p:cNvSpPr txBox="1"/>
          <p:nvPr/>
        </p:nvSpPr>
        <p:spPr>
          <a:xfrm>
            <a:off x="342900" y="5707379"/>
            <a:ext cx="11695430" cy="707390"/>
          </a:xfrm>
          <a:prstGeom prst="rect">
            <a:avLst/>
          </a:prstGeom>
          <a:solidFill>
            <a:srgbClr val="5B9BD4"/>
          </a:solidFill>
        </p:spPr>
        <p:txBody>
          <a:bodyPr vert="horz" wrap="square" lIns="0" tIns="30480" rIns="0" bIns="0" rtlCol="0">
            <a:spAutoFit/>
          </a:bodyPr>
          <a:lstStyle/>
          <a:p>
            <a:pPr marL="91440">
              <a:lnSpc>
                <a:spcPct val="100000"/>
              </a:lnSpc>
              <a:spcBef>
                <a:spcPts val="240"/>
              </a:spcBef>
            </a:pPr>
            <a:r>
              <a:rPr sz="2000" b="1" dirty="0">
                <a:solidFill>
                  <a:srgbClr val="FFFF00"/>
                </a:solidFill>
                <a:latin typeface="Calibri"/>
                <a:cs typeface="Calibri"/>
              </a:rPr>
              <a:t>INNER </a:t>
            </a:r>
            <a:r>
              <a:rPr sz="2000" b="1" spc="-5" dirty="0">
                <a:solidFill>
                  <a:srgbClr val="FFFF00"/>
                </a:solidFill>
                <a:latin typeface="Calibri"/>
                <a:cs typeface="Calibri"/>
              </a:rPr>
              <a:t>CITY </a:t>
            </a:r>
            <a:r>
              <a:rPr sz="2000" b="1" spc="-15" dirty="0">
                <a:solidFill>
                  <a:srgbClr val="FFFF00"/>
                </a:solidFill>
                <a:latin typeface="Calibri"/>
                <a:cs typeface="Calibri"/>
              </a:rPr>
              <a:t>CYCLING </a:t>
            </a:r>
            <a:r>
              <a:rPr sz="2000" b="1" spc="-5" dirty="0">
                <a:solidFill>
                  <a:srgbClr val="FFFF00"/>
                </a:solidFill>
                <a:latin typeface="Calibri"/>
                <a:cs typeface="Calibri"/>
              </a:rPr>
              <a:t>CONNECTION,</a:t>
            </a:r>
            <a:r>
              <a:rPr sz="2000" b="1" spc="-90" dirty="0">
                <a:solidFill>
                  <a:srgbClr val="FFFF00"/>
                </a:solidFill>
                <a:latin typeface="Calibri"/>
                <a:cs typeface="Calibri"/>
              </a:rPr>
              <a:t> </a:t>
            </a:r>
            <a:r>
              <a:rPr sz="2000" b="1" dirty="0">
                <a:solidFill>
                  <a:srgbClr val="FFFF00"/>
                </a:solidFill>
                <a:latin typeface="Calibri"/>
                <a:cs typeface="Calibri"/>
              </a:rPr>
              <a:t>INC.</a:t>
            </a:r>
            <a:endParaRPr sz="2000" dirty="0">
              <a:latin typeface="Calibri"/>
              <a:cs typeface="Calibri"/>
            </a:endParaRPr>
          </a:p>
          <a:p>
            <a:pPr marL="91440">
              <a:lnSpc>
                <a:spcPct val="100000"/>
              </a:lnSpc>
            </a:pPr>
            <a:r>
              <a:rPr sz="2000" b="1" spc="-5" dirty="0">
                <a:solidFill>
                  <a:srgbClr val="FFFF00"/>
                </a:solidFill>
                <a:latin typeface="Calibri"/>
                <a:cs typeface="Calibri"/>
              </a:rPr>
              <a:t>Promoting Bicycles, Cycling, </a:t>
            </a:r>
            <a:r>
              <a:rPr sz="2000" b="1" spc="-15" dirty="0">
                <a:solidFill>
                  <a:srgbClr val="FFFF00"/>
                </a:solidFill>
                <a:latin typeface="Calibri"/>
                <a:cs typeface="Calibri"/>
              </a:rPr>
              <a:t>Bike </a:t>
            </a:r>
            <a:r>
              <a:rPr sz="2000" b="1" spc="-30" dirty="0">
                <a:solidFill>
                  <a:srgbClr val="FFFF00"/>
                </a:solidFill>
                <a:latin typeface="Calibri"/>
                <a:cs typeface="Calibri"/>
              </a:rPr>
              <a:t>Safety, </a:t>
            </a:r>
            <a:r>
              <a:rPr sz="2000" b="1" spc="-5" dirty="0">
                <a:solidFill>
                  <a:srgbClr val="FFFF00"/>
                </a:solidFill>
                <a:latin typeface="Calibri"/>
                <a:cs typeface="Calibri"/>
              </a:rPr>
              <a:t>Health, </a:t>
            </a:r>
            <a:r>
              <a:rPr sz="2000" b="1" dirty="0">
                <a:solidFill>
                  <a:srgbClr val="FFFF00"/>
                </a:solidFill>
                <a:latin typeface="Calibri"/>
                <a:cs typeface="Calibri"/>
              </a:rPr>
              <a:t>Fitness, and a </a:t>
            </a:r>
            <a:r>
              <a:rPr sz="2000" b="1" spc="-10" dirty="0">
                <a:solidFill>
                  <a:srgbClr val="FFFF00"/>
                </a:solidFill>
                <a:latin typeface="Calibri"/>
                <a:cs typeface="Calibri"/>
              </a:rPr>
              <a:t>Green Environment </a:t>
            </a:r>
            <a:r>
              <a:rPr sz="2000" b="1" dirty="0">
                <a:solidFill>
                  <a:srgbClr val="FFFF00"/>
                </a:solidFill>
                <a:latin typeface="Calibri"/>
                <a:cs typeface="Calibri"/>
              </a:rPr>
              <a:t>In Our Inner</a:t>
            </a:r>
            <a:r>
              <a:rPr sz="2000" b="1" spc="-30" dirty="0">
                <a:solidFill>
                  <a:srgbClr val="FFFF00"/>
                </a:solidFill>
                <a:latin typeface="Calibri"/>
                <a:cs typeface="Calibri"/>
              </a:rPr>
              <a:t> </a:t>
            </a:r>
            <a:r>
              <a:rPr sz="2000" b="1" spc="-5" dirty="0">
                <a:solidFill>
                  <a:srgbClr val="FFFF00"/>
                </a:solidFill>
                <a:latin typeface="Calibri"/>
                <a:cs typeface="Calibri"/>
              </a:rPr>
              <a:t>Cities.</a:t>
            </a:r>
            <a:endParaRPr sz="2000" dirty="0">
              <a:latin typeface="Calibri"/>
              <a:cs typeface="Calibri"/>
            </a:endParaRPr>
          </a:p>
        </p:txBody>
      </p:sp>
      <p:sp>
        <p:nvSpPr>
          <p:cNvPr id="9" name="object 9"/>
          <p:cNvSpPr/>
          <p:nvPr/>
        </p:nvSpPr>
        <p:spPr>
          <a:xfrm>
            <a:off x="332231" y="3416808"/>
            <a:ext cx="11811000" cy="579120"/>
          </a:xfrm>
          <a:prstGeom prst="rect">
            <a:avLst/>
          </a:prstGeom>
          <a:blipFill>
            <a:blip r:embed="rId6" cstate="print"/>
            <a:stretch>
              <a:fillRect/>
            </a:stretch>
          </a:blipFill>
        </p:spPr>
        <p:txBody>
          <a:bodyPr wrap="square" lIns="0" tIns="0" rIns="0" bIns="0" rtlCol="0"/>
          <a:lstStyle/>
          <a:p>
            <a:endParaRPr dirty="0"/>
          </a:p>
        </p:txBody>
      </p:sp>
      <p:sp>
        <p:nvSpPr>
          <p:cNvPr id="10" name="object 10"/>
          <p:cNvSpPr txBox="1"/>
          <p:nvPr/>
        </p:nvSpPr>
        <p:spPr>
          <a:xfrm>
            <a:off x="437387" y="3521964"/>
            <a:ext cx="11600815" cy="368935"/>
          </a:xfrm>
          <a:prstGeom prst="rect">
            <a:avLst/>
          </a:prstGeom>
          <a:solidFill>
            <a:srgbClr val="516382"/>
          </a:solidFill>
        </p:spPr>
        <p:txBody>
          <a:bodyPr vert="horz" wrap="square" lIns="0" tIns="40005" rIns="0" bIns="0" rtlCol="0">
            <a:spAutoFit/>
          </a:bodyPr>
          <a:lstStyle/>
          <a:p>
            <a:pPr marL="90805">
              <a:lnSpc>
                <a:spcPct val="100000"/>
              </a:lnSpc>
              <a:spcBef>
                <a:spcPts val="315"/>
              </a:spcBef>
            </a:pPr>
            <a:r>
              <a:rPr sz="1800" b="1" spc="-5" dirty="0">
                <a:solidFill>
                  <a:srgbClr val="FFFF00"/>
                </a:solidFill>
                <a:latin typeface="Arial"/>
                <a:cs typeface="Arial"/>
              </a:rPr>
              <a:t>JUNETEENTH </a:t>
            </a:r>
            <a:r>
              <a:rPr sz="1800" b="1" dirty="0">
                <a:solidFill>
                  <a:srgbClr val="FFFF00"/>
                </a:solidFill>
                <a:latin typeface="Arial"/>
                <a:cs typeface="Arial"/>
              </a:rPr>
              <a:t>LOS </a:t>
            </a:r>
            <a:r>
              <a:rPr sz="1800" b="1" spc="-10" dirty="0">
                <a:solidFill>
                  <a:srgbClr val="FFFF00"/>
                </a:solidFill>
                <a:latin typeface="Arial"/>
                <a:cs typeface="Arial"/>
              </a:rPr>
              <a:t>ANGELES </a:t>
            </a:r>
            <a:r>
              <a:rPr sz="1800" b="1" spc="-5" dirty="0">
                <a:solidFill>
                  <a:srgbClr val="FFFF00"/>
                </a:solidFill>
                <a:latin typeface="Arial"/>
                <a:cs typeface="Arial"/>
              </a:rPr>
              <a:t>2020 </a:t>
            </a:r>
            <a:r>
              <a:rPr sz="1800" b="1" dirty="0">
                <a:solidFill>
                  <a:srgbClr val="FFFF00"/>
                </a:solidFill>
                <a:latin typeface="Arial"/>
                <a:cs typeface="Arial"/>
              </a:rPr>
              <a:t>IS </a:t>
            </a:r>
            <a:r>
              <a:rPr sz="1800" b="1" spc="-5" dirty="0">
                <a:solidFill>
                  <a:srgbClr val="FFFF00"/>
                </a:solidFill>
                <a:latin typeface="Arial"/>
                <a:cs typeface="Arial"/>
              </a:rPr>
              <a:t>A </a:t>
            </a:r>
            <a:r>
              <a:rPr sz="1800" b="1" spc="-20" dirty="0">
                <a:solidFill>
                  <a:srgbClr val="FFFF00"/>
                </a:solidFill>
                <a:latin typeface="Arial"/>
                <a:cs typeface="Arial"/>
              </a:rPr>
              <a:t>CELEBRATION </a:t>
            </a:r>
            <a:r>
              <a:rPr sz="1800" b="1" dirty="0">
                <a:solidFill>
                  <a:srgbClr val="FFFF00"/>
                </a:solidFill>
                <a:latin typeface="Arial"/>
                <a:cs typeface="Arial"/>
              </a:rPr>
              <a:t>OF THIS </a:t>
            </a:r>
            <a:r>
              <a:rPr sz="1800" b="1" spc="-10" dirty="0">
                <a:solidFill>
                  <a:srgbClr val="FFFF00"/>
                </a:solidFill>
                <a:latin typeface="Arial"/>
                <a:cs typeface="Arial"/>
              </a:rPr>
              <a:t>AFRICAN </a:t>
            </a:r>
            <a:r>
              <a:rPr sz="1800" b="1" spc="-20" dirty="0">
                <a:solidFill>
                  <a:srgbClr val="FFFF00"/>
                </a:solidFill>
                <a:latin typeface="Arial"/>
                <a:cs typeface="Arial"/>
              </a:rPr>
              <a:t>LIBERATION </a:t>
            </a:r>
            <a:r>
              <a:rPr sz="1800" b="1" spc="-45" dirty="0">
                <a:solidFill>
                  <a:srgbClr val="FFFF00"/>
                </a:solidFill>
                <a:latin typeface="Arial"/>
                <a:cs typeface="Arial"/>
              </a:rPr>
              <a:t>DAY!!</a:t>
            </a:r>
            <a:endParaRPr sz="1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6094730" cy="756920"/>
          </a:xfrm>
          <a:prstGeom prst="rect">
            <a:avLst/>
          </a:prstGeom>
        </p:spPr>
        <p:txBody>
          <a:bodyPr vert="horz" wrap="square" lIns="0" tIns="12700" rIns="0" bIns="0" rtlCol="0">
            <a:spAutoFit/>
          </a:bodyPr>
          <a:lstStyle/>
          <a:p>
            <a:pPr marL="12700">
              <a:lnSpc>
                <a:spcPct val="100000"/>
              </a:lnSpc>
              <a:spcBef>
                <a:spcPts val="100"/>
              </a:spcBef>
            </a:pPr>
            <a:r>
              <a:rPr spc="-5" dirty="0"/>
              <a:t>Friday June 19 </a:t>
            </a:r>
            <a:r>
              <a:rPr dirty="0"/>
              <a:t>Details</a:t>
            </a:r>
          </a:p>
        </p:txBody>
      </p:sp>
      <p:sp>
        <p:nvSpPr>
          <p:cNvPr id="5" name="object 5"/>
          <p:cNvSpPr/>
          <p:nvPr/>
        </p:nvSpPr>
        <p:spPr>
          <a:xfrm>
            <a:off x="371856" y="978408"/>
            <a:ext cx="11448288" cy="280873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2680716"/>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3" y="1070228"/>
            <a:ext cx="7105015" cy="2056973"/>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2400" spc="-5" dirty="0">
                <a:solidFill>
                  <a:srgbClr val="FFFF00"/>
                </a:solidFill>
                <a:latin typeface="Arial"/>
                <a:cs typeface="Arial"/>
              </a:rPr>
              <a:t>VENDOR </a:t>
            </a:r>
            <a:r>
              <a:rPr sz="2400" dirty="0">
                <a:solidFill>
                  <a:srgbClr val="FFFF00"/>
                </a:solidFill>
                <a:latin typeface="Arial"/>
                <a:cs typeface="Arial"/>
              </a:rPr>
              <a:t>BOOTH </a:t>
            </a:r>
            <a:r>
              <a:rPr sz="2400" spc="-5" dirty="0">
                <a:solidFill>
                  <a:srgbClr val="FFFF00"/>
                </a:solidFill>
                <a:latin typeface="Arial"/>
                <a:cs typeface="Arial"/>
              </a:rPr>
              <a:t>SETUP AND</a:t>
            </a:r>
            <a:r>
              <a:rPr sz="2400" spc="-195" dirty="0">
                <a:solidFill>
                  <a:srgbClr val="FFFF00"/>
                </a:solidFill>
                <a:latin typeface="Arial"/>
                <a:cs typeface="Arial"/>
              </a:rPr>
              <a:t> </a:t>
            </a:r>
            <a:r>
              <a:rPr sz="2400" spc="-20" dirty="0">
                <a:solidFill>
                  <a:srgbClr val="FFFF00"/>
                </a:solidFill>
                <a:latin typeface="Arial"/>
                <a:cs typeface="Arial"/>
              </a:rPr>
              <a:t>REGISTRATION</a:t>
            </a:r>
            <a:endParaRPr sz="2400" dirty="0">
              <a:latin typeface="Arial"/>
              <a:cs typeface="Arial"/>
            </a:endParaRPr>
          </a:p>
          <a:p>
            <a:pPr marL="927100" lvl="1" indent="-457834">
              <a:lnSpc>
                <a:spcPts val="2155"/>
              </a:lnSpc>
              <a:spcBef>
                <a:spcPts val="10"/>
              </a:spcBef>
              <a:buFont typeface="Wingdings"/>
              <a:buChar char=""/>
              <a:tabLst>
                <a:tab pos="926465" algn="l"/>
                <a:tab pos="927735" algn="l"/>
                <a:tab pos="3491865" algn="l"/>
              </a:tabLst>
            </a:pPr>
            <a:r>
              <a:rPr sz="1800" spc="-5" dirty="0">
                <a:solidFill>
                  <a:srgbClr val="FFFFFF"/>
                </a:solidFill>
                <a:latin typeface="Arial"/>
                <a:cs typeface="Arial"/>
              </a:rPr>
              <a:t>Registration/Setup</a:t>
            </a:r>
            <a:r>
              <a:rPr sz="1800" spc="35" dirty="0">
                <a:solidFill>
                  <a:srgbClr val="FFFFFF"/>
                </a:solidFill>
                <a:latin typeface="Arial"/>
                <a:cs typeface="Arial"/>
              </a:rPr>
              <a:t> </a:t>
            </a:r>
            <a:r>
              <a:rPr sz="1800" dirty="0">
                <a:solidFill>
                  <a:srgbClr val="FFFFFF"/>
                </a:solidFill>
                <a:latin typeface="Arial"/>
                <a:cs typeface="Arial"/>
              </a:rPr>
              <a:t>time:	</a:t>
            </a:r>
            <a:r>
              <a:rPr sz="1800" spc="-10" dirty="0" smtClean="0">
                <a:solidFill>
                  <a:srgbClr val="FFFFFF"/>
                </a:solidFill>
                <a:latin typeface="Arial"/>
                <a:cs typeface="Arial"/>
              </a:rPr>
              <a:t>7</a:t>
            </a:r>
            <a:r>
              <a:rPr lang="en-US" sz="1800" spc="-10" dirty="0" smtClean="0">
                <a:solidFill>
                  <a:srgbClr val="FFFFFF"/>
                </a:solidFill>
                <a:latin typeface="Arial"/>
                <a:cs typeface="Arial"/>
              </a:rPr>
              <a:t>AM</a:t>
            </a:r>
            <a:r>
              <a:rPr sz="1800" spc="-10" dirty="0" smtClean="0">
                <a:solidFill>
                  <a:srgbClr val="FFFFFF"/>
                </a:solidFill>
                <a:latin typeface="Arial"/>
                <a:cs typeface="Arial"/>
              </a:rPr>
              <a:t> </a:t>
            </a:r>
            <a:r>
              <a:rPr sz="1800" dirty="0">
                <a:solidFill>
                  <a:srgbClr val="FFFFFF"/>
                </a:solidFill>
                <a:latin typeface="Arial"/>
                <a:cs typeface="Arial"/>
              </a:rPr>
              <a:t>to </a:t>
            </a:r>
            <a:r>
              <a:rPr sz="1800" spc="-5" dirty="0" smtClean="0">
                <a:solidFill>
                  <a:srgbClr val="FFFFFF"/>
                </a:solidFill>
                <a:latin typeface="Arial"/>
                <a:cs typeface="Arial"/>
              </a:rPr>
              <a:t>10</a:t>
            </a:r>
            <a:r>
              <a:rPr lang="en-US" sz="1800" spc="-5" dirty="0" smtClean="0">
                <a:solidFill>
                  <a:srgbClr val="FFFFFF"/>
                </a:solidFill>
                <a:latin typeface="Arial"/>
                <a:cs typeface="Arial"/>
              </a:rPr>
              <a:t>AM</a:t>
            </a:r>
            <a:endParaRPr sz="1800" dirty="0">
              <a:latin typeface="Arial"/>
              <a:cs typeface="Arial"/>
            </a:endParaRPr>
          </a:p>
          <a:p>
            <a:pPr marL="469900" indent="-457200">
              <a:lnSpc>
                <a:spcPts val="2875"/>
              </a:lnSpc>
              <a:buFont typeface="Wingdings"/>
              <a:buChar char=""/>
              <a:tabLst>
                <a:tab pos="469265" algn="l"/>
                <a:tab pos="469900" algn="l"/>
              </a:tabLst>
            </a:pPr>
            <a:r>
              <a:rPr sz="2400" spc="-5" dirty="0">
                <a:solidFill>
                  <a:srgbClr val="FFFF00"/>
                </a:solidFill>
                <a:latin typeface="Arial"/>
                <a:cs typeface="Arial"/>
              </a:rPr>
              <a:t>JUNETEENTH </a:t>
            </a:r>
            <a:r>
              <a:rPr sz="2400" dirty="0">
                <a:solidFill>
                  <a:srgbClr val="FFFF00"/>
                </a:solidFill>
                <a:latin typeface="Arial"/>
                <a:cs typeface="Arial"/>
              </a:rPr>
              <a:t>COMMITTEE</a:t>
            </a:r>
            <a:r>
              <a:rPr sz="2400" spc="-15" dirty="0">
                <a:solidFill>
                  <a:srgbClr val="FFFF00"/>
                </a:solidFill>
                <a:latin typeface="Arial"/>
                <a:cs typeface="Arial"/>
              </a:rPr>
              <a:t> </a:t>
            </a:r>
            <a:r>
              <a:rPr sz="2400" spc="-35" dirty="0" smtClean="0">
                <a:solidFill>
                  <a:srgbClr val="FFFF00"/>
                </a:solidFill>
                <a:latin typeface="Arial"/>
                <a:cs typeface="Arial"/>
              </a:rPr>
              <a:t>PRESENTATIONS</a:t>
            </a:r>
            <a:endParaRPr lang="en-US" sz="2400" spc="-35" dirty="0" smtClean="0">
              <a:solidFill>
                <a:srgbClr val="FFFF00"/>
              </a:solidFill>
              <a:latin typeface="Arial"/>
              <a:cs typeface="Arial"/>
            </a:endParaRPr>
          </a:p>
          <a:p>
            <a:pPr marL="469900" indent="-457200">
              <a:lnSpc>
                <a:spcPts val="2875"/>
              </a:lnSpc>
              <a:buFont typeface="Wingdings"/>
              <a:buChar char=""/>
              <a:tabLst>
                <a:tab pos="469265" algn="l"/>
                <a:tab pos="469900" algn="l"/>
              </a:tabLst>
            </a:pPr>
            <a:r>
              <a:rPr lang="en-US" sz="2400" spc="-35" dirty="0" smtClean="0">
                <a:solidFill>
                  <a:srgbClr val="FFFF00"/>
                </a:solidFill>
                <a:latin typeface="Arial"/>
                <a:cs typeface="Arial"/>
              </a:rPr>
              <a:t>LECTURES BY SCHOLARS</a:t>
            </a:r>
          </a:p>
          <a:p>
            <a:pPr marL="469900" indent="-457200">
              <a:lnSpc>
                <a:spcPts val="2875"/>
              </a:lnSpc>
              <a:buFont typeface="Wingdings"/>
              <a:buChar char=""/>
              <a:tabLst>
                <a:tab pos="469265" algn="l"/>
                <a:tab pos="469900" algn="l"/>
              </a:tabLst>
            </a:pPr>
            <a:r>
              <a:rPr lang="en-US" sz="2400" spc="-35" dirty="0" smtClean="0">
                <a:solidFill>
                  <a:srgbClr val="FFFF00"/>
                </a:solidFill>
                <a:latin typeface="Arial"/>
                <a:cs typeface="Arial"/>
              </a:rPr>
              <a:t>ENTERTAINMENT</a:t>
            </a:r>
            <a:endParaRPr sz="2400" dirty="0">
              <a:latin typeface="Arial"/>
              <a:cs typeface="Arial"/>
            </a:endParaRPr>
          </a:p>
          <a:p>
            <a:pPr marL="927100" lvl="1" indent="-457834">
              <a:lnSpc>
                <a:spcPct val="100000"/>
              </a:lnSpc>
              <a:spcBef>
                <a:spcPts val="10"/>
              </a:spcBef>
              <a:buFont typeface="Wingdings"/>
              <a:buChar char=""/>
              <a:tabLst>
                <a:tab pos="926465" algn="l"/>
                <a:tab pos="927735" algn="l"/>
              </a:tabLst>
            </a:pPr>
            <a:r>
              <a:rPr sz="1800" spc="-15" dirty="0">
                <a:solidFill>
                  <a:srgbClr val="FFFFFF"/>
                </a:solidFill>
                <a:latin typeface="Arial"/>
                <a:cs typeface="Arial"/>
              </a:rPr>
              <a:t>Time: </a:t>
            </a:r>
            <a:r>
              <a:rPr lang="en-US" spc="-5" dirty="0" smtClean="0">
                <a:solidFill>
                  <a:srgbClr val="FFFFFF"/>
                </a:solidFill>
                <a:latin typeface="Arial"/>
                <a:cs typeface="Arial"/>
              </a:rPr>
              <a:t>2PM to 6PM</a:t>
            </a:r>
            <a:endParaRPr sz="1800" dirty="0">
              <a:latin typeface="Arial"/>
              <a:cs typeface="Arial"/>
            </a:endParaRPr>
          </a:p>
        </p:txBody>
      </p:sp>
      <p:sp>
        <p:nvSpPr>
          <p:cNvPr id="8" name="object 8"/>
          <p:cNvSpPr/>
          <p:nvPr/>
        </p:nvSpPr>
        <p:spPr>
          <a:xfrm>
            <a:off x="4050791" y="2426207"/>
            <a:ext cx="8138159" cy="3756660"/>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6843395" cy="756920"/>
          </a:xfrm>
          <a:prstGeom prst="rect">
            <a:avLst/>
          </a:prstGeom>
        </p:spPr>
        <p:txBody>
          <a:bodyPr vert="horz" wrap="square" lIns="0" tIns="12700" rIns="0" bIns="0" rtlCol="0">
            <a:spAutoFit/>
          </a:bodyPr>
          <a:lstStyle/>
          <a:p>
            <a:pPr marL="12700">
              <a:lnSpc>
                <a:spcPct val="100000"/>
              </a:lnSpc>
              <a:spcBef>
                <a:spcPts val="100"/>
              </a:spcBef>
            </a:pPr>
            <a:r>
              <a:rPr spc="-5" dirty="0"/>
              <a:t>Saturday June 20</a:t>
            </a:r>
            <a:r>
              <a:rPr spc="20" dirty="0"/>
              <a:t> </a:t>
            </a:r>
            <a:r>
              <a:rPr dirty="0"/>
              <a:t>Details</a:t>
            </a:r>
          </a:p>
        </p:txBody>
      </p:sp>
      <p:sp>
        <p:nvSpPr>
          <p:cNvPr id="5" name="object 5"/>
          <p:cNvSpPr/>
          <p:nvPr/>
        </p:nvSpPr>
        <p:spPr>
          <a:xfrm>
            <a:off x="371856" y="978408"/>
            <a:ext cx="11350752" cy="280873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222736" cy="2680716"/>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515822" y="1070228"/>
            <a:ext cx="10609377" cy="2159566"/>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lang="en-US" sz="2400" spc="-5" dirty="0" smtClean="0">
                <a:solidFill>
                  <a:srgbClr val="FFFF00"/>
                </a:solidFill>
                <a:latin typeface="Arial"/>
                <a:cs typeface="Arial"/>
              </a:rPr>
              <a:t>HEALTH FORUMS WITH HEALTH AGENCIES AND ORGANIZATIONS </a:t>
            </a:r>
          </a:p>
          <a:p>
            <a:pPr marL="469900" indent="-457200">
              <a:lnSpc>
                <a:spcPct val="100000"/>
              </a:lnSpc>
              <a:spcBef>
                <a:spcPts val="100"/>
              </a:spcBef>
              <a:buFont typeface="Wingdings"/>
              <a:buChar char=""/>
              <a:tabLst>
                <a:tab pos="469265" algn="l"/>
                <a:tab pos="469900" algn="l"/>
              </a:tabLst>
            </a:pPr>
            <a:r>
              <a:rPr lang="en-US" sz="2400" spc="-5" dirty="0" smtClean="0">
                <a:solidFill>
                  <a:srgbClr val="FFFF00"/>
                </a:solidFill>
                <a:latin typeface="Arial"/>
                <a:cs typeface="Arial"/>
              </a:rPr>
              <a:t>SACRED IDIGENOUS DANCES &amp; LECTURES </a:t>
            </a:r>
            <a:endParaRPr sz="1800" dirty="0">
              <a:latin typeface="Arial"/>
              <a:cs typeface="Arial"/>
            </a:endParaRPr>
          </a:p>
          <a:p>
            <a:pPr marL="469900" indent="-457200">
              <a:lnSpc>
                <a:spcPts val="2875"/>
              </a:lnSpc>
              <a:buFont typeface="Wingdings"/>
              <a:buChar char=""/>
              <a:tabLst>
                <a:tab pos="469265" algn="l"/>
                <a:tab pos="469900" algn="l"/>
              </a:tabLst>
            </a:pPr>
            <a:r>
              <a:rPr sz="2400" dirty="0">
                <a:solidFill>
                  <a:srgbClr val="FFFF00"/>
                </a:solidFill>
                <a:latin typeface="Arial"/>
                <a:cs typeface="Arial"/>
              </a:rPr>
              <a:t>BMX BIKE </a:t>
            </a:r>
            <a:r>
              <a:rPr sz="2400" spc="-5" dirty="0">
                <a:solidFill>
                  <a:srgbClr val="FFFF00"/>
                </a:solidFill>
                <a:latin typeface="Arial"/>
                <a:cs typeface="Arial"/>
              </a:rPr>
              <a:t>SHOW AND</a:t>
            </a:r>
            <a:r>
              <a:rPr sz="2400" spc="-140" dirty="0">
                <a:solidFill>
                  <a:srgbClr val="FFFF00"/>
                </a:solidFill>
                <a:latin typeface="Arial"/>
                <a:cs typeface="Arial"/>
              </a:rPr>
              <a:t> </a:t>
            </a:r>
            <a:r>
              <a:rPr sz="2400" spc="-5" dirty="0">
                <a:solidFill>
                  <a:srgbClr val="FFFF00"/>
                </a:solidFill>
                <a:latin typeface="Arial"/>
                <a:cs typeface="Arial"/>
              </a:rPr>
              <a:t>EXHIBITION</a:t>
            </a:r>
            <a:endParaRPr sz="2400" dirty="0">
              <a:latin typeface="Arial"/>
              <a:cs typeface="Arial"/>
            </a:endParaRPr>
          </a:p>
          <a:p>
            <a:pPr marL="469900" indent="-457200">
              <a:lnSpc>
                <a:spcPct val="100000"/>
              </a:lnSpc>
              <a:buFont typeface="Wingdings"/>
              <a:buChar char=""/>
              <a:tabLst>
                <a:tab pos="469265" algn="l"/>
                <a:tab pos="469900" algn="l"/>
              </a:tabLst>
            </a:pPr>
            <a:r>
              <a:rPr sz="2400" spc="-5" dirty="0">
                <a:solidFill>
                  <a:srgbClr val="FFFF00"/>
                </a:solidFill>
                <a:latin typeface="Arial"/>
                <a:cs typeface="Arial"/>
              </a:rPr>
              <a:t>KIDDY BIKE</a:t>
            </a:r>
            <a:r>
              <a:rPr sz="2400" spc="-60" dirty="0">
                <a:solidFill>
                  <a:srgbClr val="FFFF00"/>
                </a:solidFill>
                <a:latin typeface="Arial"/>
                <a:cs typeface="Arial"/>
              </a:rPr>
              <a:t> </a:t>
            </a:r>
            <a:r>
              <a:rPr sz="2400" spc="-5" dirty="0">
                <a:solidFill>
                  <a:srgbClr val="FFFF00"/>
                </a:solidFill>
                <a:latin typeface="Arial"/>
                <a:cs typeface="Arial"/>
              </a:rPr>
              <a:t>RIDES</a:t>
            </a:r>
            <a:endParaRPr sz="2400" dirty="0">
              <a:latin typeface="Arial"/>
              <a:cs typeface="Arial"/>
            </a:endParaRPr>
          </a:p>
          <a:p>
            <a:pPr marL="927100" lvl="1" indent="-457834">
              <a:lnSpc>
                <a:spcPts val="2155"/>
              </a:lnSpc>
              <a:spcBef>
                <a:spcPts val="15"/>
              </a:spcBef>
              <a:buFont typeface="Wingdings"/>
              <a:buChar char=""/>
              <a:tabLst>
                <a:tab pos="926465" algn="l"/>
                <a:tab pos="927735" algn="l"/>
              </a:tabLst>
            </a:pPr>
            <a:r>
              <a:rPr sz="1800" spc="-30" dirty="0">
                <a:solidFill>
                  <a:srgbClr val="FFFFFF"/>
                </a:solidFill>
                <a:latin typeface="Arial"/>
                <a:cs typeface="Arial"/>
              </a:rPr>
              <a:t>Teaching </a:t>
            </a:r>
            <a:r>
              <a:rPr sz="1800" spc="-5" dirty="0">
                <a:solidFill>
                  <a:srgbClr val="FFFFFF"/>
                </a:solidFill>
                <a:latin typeface="Arial"/>
                <a:cs typeface="Arial"/>
              </a:rPr>
              <a:t>bike safety </a:t>
            </a:r>
            <a:r>
              <a:rPr sz="1800" dirty="0">
                <a:solidFill>
                  <a:srgbClr val="FFFFFF"/>
                </a:solidFill>
                <a:latin typeface="Arial"/>
                <a:cs typeface="Arial"/>
              </a:rPr>
              <a:t>to </a:t>
            </a:r>
            <a:r>
              <a:rPr sz="1800" spc="-5" dirty="0">
                <a:solidFill>
                  <a:srgbClr val="FFFFFF"/>
                </a:solidFill>
                <a:latin typeface="Arial"/>
                <a:cs typeface="Arial"/>
              </a:rPr>
              <a:t>the</a:t>
            </a:r>
            <a:r>
              <a:rPr sz="1800" spc="30" dirty="0">
                <a:solidFill>
                  <a:srgbClr val="FFFFFF"/>
                </a:solidFill>
                <a:latin typeface="Arial"/>
                <a:cs typeface="Arial"/>
              </a:rPr>
              <a:t> </a:t>
            </a:r>
            <a:r>
              <a:rPr sz="1800" spc="-5" dirty="0">
                <a:solidFill>
                  <a:srgbClr val="FFFFFF"/>
                </a:solidFill>
                <a:latin typeface="Arial"/>
                <a:cs typeface="Arial"/>
              </a:rPr>
              <a:t>kids</a:t>
            </a:r>
            <a:endParaRPr sz="1800" dirty="0">
              <a:latin typeface="Arial"/>
              <a:cs typeface="Arial"/>
            </a:endParaRPr>
          </a:p>
          <a:p>
            <a:pPr marL="469900" indent="-457200">
              <a:lnSpc>
                <a:spcPts val="2875"/>
              </a:lnSpc>
              <a:buFont typeface="Wingdings"/>
              <a:buChar char=""/>
              <a:tabLst>
                <a:tab pos="469265" algn="l"/>
                <a:tab pos="469900" algn="l"/>
              </a:tabLst>
            </a:pPr>
            <a:r>
              <a:rPr sz="2400" spc="-20" dirty="0" smtClean="0">
                <a:solidFill>
                  <a:srgbClr val="FFFF00"/>
                </a:solidFill>
                <a:latin typeface="Arial"/>
                <a:cs typeface="Arial"/>
              </a:rPr>
              <a:t>ACKNOWLEDGEMENT</a:t>
            </a:r>
            <a:r>
              <a:rPr lang="en-US" sz="2400" spc="-20" dirty="0" smtClean="0">
                <a:solidFill>
                  <a:srgbClr val="FFFF00"/>
                </a:solidFill>
                <a:latin typeface="Arial"/>
                <a:cs typeface="Arial"/>
              </a:rPr>
              <a:t>S</a:t>
            </a:r>
            <a:r>
              <a:rPr sz="2400" spc="-20" dirty="0" smtClean="0">
                <a:solidFill>
                  <a:srgbClr val="FFFF00"/>
                </a:solidFill>
                <a:latin typeface="Arial"/>
                <a:cs typeface="Arial"/>
              </a:rPr>
              <a:t>, </a:t>
            </a:r>
            <a:r>
              <a:rPr sz="2400" spc="-40" dirty="0">
                <a:solidFill>
                  <a:srgbClr val="FFFF00"/>
                </a:solidFill>
                <a:latin typeface="Arial"/>
                <a:cs typeface="Arial"/>
              </a:rPr>
              <a:t>ENTERTAINMENT, </a:t>
            </a:r>
            <a:r>
              <a:rPr sz="2400" dirty="0">
                <a:solidFill>
                  <a:srgbClr val="FFFF00"/>
                </a:solidFill>
                <a:latin typeface="Arial"/>
                <a:cs typeface="Arial"/>
              </a:rPr>
              <a:t>MUSIC,</a:t>
            </a:r>
            <a:r>
              <a:rPr sz="2400" spc="75" dirty="0">
                <a:solidFill>
                  <a:srgbClr val="FFFF00"/>
                </a:solidFill>
                <a:latin typeface="Arial"/>
                <a:cs typeface="Arial"/>
              </a:rPr>
              <a:t> </a:t>
            </a:r>
            <a:r>
              <a:rPr lang="en-US" sz="2400" spc="75" dirty="0" smtClean="0">
                <a:solidFill>
                  <a:srgbClr val="FFFF00"/>
                </a:solidFill>
                <a:latin typeface="Arial"/>
                <a:cs typeface="Arial"/>
              </a:rPr>
              <a:t>&amp; </a:t>
            </a:r>
            <a:r>
              <a:rPr sz="2400" spc="-15" dirty="0" smtClean="0">
                <a:solidFill>
                  <a:srgbClr val="FFFF00"/>
                </a:solidFill>
                <a:latin typeface="Arial"/>
                <a:cs typeface="Arial"/>
              </a:rPr>
              <a:t>CONCERT</a:t>
            </a:r>
            <a:endParaRPr sz="2400" dirty="0">
              <a:latin typeface="Arial"/>
              <a:cs typeface="Arial"/>
            </a:endParaRPr>
          </a:p>
        </p:txBody>
      </p:sp>
      <p:sp>
        <p:nvSpPr>
          <p:cNvPr id="8" name="object 8"/>
          <p:cNvSpPr/>
          <p:nvPr/>
        </p:nvSpPr>
        <p:spPr>
          <a:xfrm>
            <a:off x="934211" y="4536947"/>
            <a:ext cx="10058400" cy="2321051"/>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10439400" cy="830997"/>
          </a:xfrm>
          <a:prstGeom prst="rect">
            <a:avLst/>
          </a:prstGeom>
          <a:noFill/>
        </p:spPr>
        <p:txBody>
          <a:bodyPr wrap="square" rtlCol="0">
            <a:spAutoFit/>
          </a:bodyPr>
          <a:lstStyle/>
          <a:p>
            <a:r>
              <a:rPr lang="en-US" sz="4800" dirty="0" smtClean="0">
                <a:solidFill>
                  <a:srgbClr val="FFFF00"/>
                </a:solidFill>
                <a:latin typeface="Arial" panose="020B0604020202020204" pitchFamily="34" charset="0"/>
                <a:cs typeface="Arial" panose="020B0604020202020204" pitchFamily="34" charset="0"/>
              </a:rPr>
              <a:t>Concept of H.E.E.A.L Discussion </a:t>
            </a:r>
            <a:endParaRPr lang="en-US" sz="4800"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2590800" y="1295400"/>
            <a:ext cx="8001000" cy="3785652"/>
          </a:xfrm>
          <a:prstGeom prst="rect">
            <a:avLst/>
          </a:prstGeom>
          <a:noFill/>
        </p:spPr>
        <p:txBody>
          <a:bodyPr wrap="square" rtlCol="0">
            <a:spAutoFit/>
          </a:bodyPr>
          <a:lstStyle/>
          <a:p>
            <a:pPr marL="342900" indent="-342900">
              <a:buAutoNum type="arabicParenR"/>
            </a:pPr>
            <a:r>
              <a:rPr lang="en-US" sz="4800" dirty="0" smtClean="0">
                <a:solidFill>
                  <a:schemeClr val="bg1"/>
                </a:solidFill>
                <a:latin typeface="Arial" panose="020B0604020202020204" pitchFamily="34" charset="0"/>
                <a:cs typeface="Arial" panose="020B0604020202020204" pitchFamily="34" charset="0"/>
              </a:rPr>
              <a:t>HEALTH</a:t>
            </a:r>
          </a:p>
          <a:p>
            <a:pPr marL="342900" indent="-342900">
              <a:buAutoNum type="arabicParenR"/>
            </a:pPr>
            <a:r>
              <a:rPr lang="en-US" sz="4800" dirty="0" smtClean="0">
                <a:solidFill>
                  <a:schemeClr val="bg1"/>
                </a:solidFill>
                <a:latin typeface="Arial" panose="020B0604020202020204" pitchFamily="34" charset="0"/>
                <a:cs typeface="Arial" panose="020B0604020202020204" pitchFamily="34" charset="0"/>
              </a:rPr>
              <a:t>EDUCATION</a:t>
            </a:r>
          </a:p>
          <a:p>
            <a:pPr marL="342900" indent="-342900">
              <a:buAutoNum type="arabicParenR"/>
            </a:pPr>
            <a:r>
              <a:rPr lang="en-US" sz="4800" dirty="0" smtClean="0">
                <a:solidFill>
                  <a:schemeClr val="bg1"/>
                </a:solidFill>
                <a:latin typeface="Arial" panose="020B0604020202020204" pitchFamily="34" charset="0"/>
                <a:cs typeface="Arial" panose="020B0604020202020204" pitchFamily="34" charset="0"/>
              </a:rPr>
              <a:t>ECONOMICS</a:t>
            </a:r>
          </a:p>
          <a:p>
            <a:pPr marL="342900" indent="-342900">
              <a:buAutoNum type="arabicParenR"/>
            </a:pPr>
            <a:r>
              <a:rPr lang="en-US" sz="4800" dirty="0" smtClean="0">
                <a:solidFill>
                  <a:schemeClr val="bg1"/>
                </a:solidFill>
                <a:latin typeface="Arial" panose="020B0604020202020204" pitchFamily="34" charset="0"/>
                <a:cs typeface="Arial" panose="020B0604020202020204" pitchFamily="34" charset="0"/>
              </a:rPr>
              <a:t>ARTS</a:t>
            </a:r>
          </a:p>
          <a:p>
            <a:pPr marL="342900" indent="-342900">
              <a:buAutoNum type="arabicParenR"/>
            </a:pPr>
            <a:r>
              <a:rPr lang="en-US" sz="4800" dirty="0" smtClean="0">
                <a:solidFill>
                  <a:schemeClr val="bg1"/>
                </a:solidFill>
                <a:latin typeface="Arial" panose="020B0604020202020204" pitchFamily="34" charset="0"/>
                <a:cs typeface="Arial" panose="020B0604020202020204" pitchFamily="34" charset="0"/>
              </a:rPr>
              <a:t>LEGACY &amp; CULTURE</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16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811"/>
            <a:ext cx="12188952" cy="656386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35863" y="211836"/>
            <a:ext cx="11320272" cy="8336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15823" y="229870"/>
            <a:ext cx="6470650" cy="756920"/>
          </a:xfrm>
          <a:prstGeom prst="rect">
            <a:avLst/>
          </a:prstGeom>
        </p:spPr>
        <p:txBody>
          <a:bodyPr vert="horz" wrap="square" lIns="0" tIns="12700" rIns="0" bIns="0" rtlCol="0">
            <a:spAutoFit/>
          </a:bodyPr>
          <a:lstStyle/>
          <a:p>
            <a:pPr marL="12700">
              <a:lnSpc>
                <a:spcPct val="100000"/>
              </a:lnSpc>
              <a:spcBef>
                <a:spcPts val="100"/>
              </a:spcBef>
            </a:pPr>
            <a:r>
              <a:rPr spc="-5" dirty="0"/>
              <a:t>Sunday June 21</a:t>
            </a:r>
            <a:r>
              <a:rPr spc="5" dirty="0"/>
              <a:t> </a:t>
            </a:r>
            <a:r>
              <a:rPr dirty="0"/>
              <a:t>Details</a:t>
            </a:r>
          </a:p>
        </p:txBody>
      </p:sp>
      <p:sp>
        <p:nvSpPr>
          <p:cNvPr id="5" name="object 5"/>
          <p:cNvSpPr/>
          <p:nvPr/>
        </p:nvSpPr>
        <p:spPr>
          <a:xfrm>
            <a:off x="371856" y="978406"/>
            <a:ext cx="11448288" cy="5763768"/>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35863" y="1042416"/>
            <a:ext cx="11320272" cy="5635752"/>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439622" y="1070228"/>
            <a:ext cx="10152177" cy="5065489"/>
          </a:xfrm>
          <a:prstGeom prst="rect">
            <a:avLst/>
          </a:prstGeom>
        </p:spPr>
        <p:txBody>
          <a:bodyPr vert="horz" wrap="square" lIns="0" tIns="12700" rIns="0" bIns="0" rtlCol="0">
            <a:spAutoFit/>
          </a:bodyPr>
          <a:lstStyle/>
          <a:p>
            <a:pPr marL="546100" indent="-457200">
              <a:lnSpc>
                <a:spcPct val="100000"/>
              </a:lnSpc>
              <a:spcBef>
                <a:spcPts val="100"/>
              </a:spcBef>
              <a:buFont typeface="Wingdings"/>
              <a:buChar char=""/>
              <a:tabLst>
                <a:tab pos="545465" algn="l"/>
                <a:tab pos="546100" algn="l"/>
              </a:tabLst>
            </a:pPr>
            <a:r>
              <a:rPr sz="2400" spc="-5" dirty="0">
                <a:solidFill>
                  <a:srgbClr val="FFFF00"/>
                </a:solidFill>
                <a:latin typeface="Arial"/>
                <a:cs typeface="Arial"/>
              </a:rPr>
              <a:t>COMMUNITY </a:t>
            </a:r>
            <a:r>
              <a:rPr lang="en-US" sz="2400" spc="-5" dirty="0" smtClean="0">
                <a:solidFill>
                  <a:srgbClr val="FFFF00"/>
                </a:solidFill>
                <a:latin typeface="Arial"/>
                <a:cs typeface="Arial"/>
              </a:rPr>
              <a:t>WALK, RUN, </a:t>
            </a:r>
            <a:r>
              <a:rPr lang="en-US" sz="2400" spc="-5" dirty="0" smtClean="0">
                <a:solidFill>
                  <a:srgbClr val="FFFF00"/>
                </a:solidFill>
                <a:latin typeface="Arial"/>
                <a:cs typeface="Arial"/>
              </a:rPr>
              <a:t>&amp; </a:t>
            </a:r>
            <a:r>
              <a:rPr sz="2400" dirty="0" smtClean="0">
                <a:solidFill>
                  <a:srgbClr val="FFFF00"/>
                </a:solidFill>
                <a:latin typeface="Arial"/>
                <a:cs typeface="Arial"/>
              </a:rPr>
              <a:t>BIKE</a:t>
            </a:r>
            <a:r>
              <a:rPr sz="2400" spc="-65" dirty="0" smtClean="0">
                <a:solidFill>
                  <a:srgbClr val="FFFF00"/>
                </a:solidFill>
                <a:latin typeface="Arial"/>
                <a:cs typeface="Arial"/>
              </a:rPr>
              <a:t> </a:t>
            </a:r>
            <a:r>
              <a:rPr sz="2400" dirty="0">
                <a:solidFill>
                  <a:srgbClr val="FFFF00"/>
                </a:solidFill>
                <a:latin typeface="Arial"/>
                <a:cs typeface="Arial"/>
              </a:rPr>
              <a:t>RIDE</a:t>
            </a:r>
            <a:endParaRPr sz="2400" dirty="0">
              <a:latin typeface="Arial"/>
              <a:cs typeface="Arial"/>
            </a:endParaRPr>
          </a:p>
          <a:p>
            <a:pPr marL="1003300" lvl="1" indent="-457200">
              <a:spcBef>
                <a:spcPts val="10"/>
              </a:spcBef>
              <a:buFont typeface="Wingdings"/>
              <a:buChar char=""/>
              <a:tabLst>
                <a:tab pos="545465" algn="l"/>
                <a:tab pos="546100" algn="l"/>
                <a:tab pos="1954530" algn="l"/>
              </a:tabLst>
            </a:pPr>
            <a:r>
              <a:rPr spc="-5" dirty="0">
                <a:solidFill>
                  <a:srgbClr val="FFFFFF"/>
                </a:solidFill>
                <a:latin typeface="Arial"/>
                <a:cs typeface="Arial"/>
              </a:rPr>
              <a:t>Registration:	7am </a:t>
            </a:r>
            <a:r>
              <a:rPr dirty="0">
                <a:solidFill>
                  <a:srgbClr val="FFFFFF"/>
                </a:solidFill>
                <a:latin typeface="Arial"/>
                <a:cs typeface="Arial"/>
              </a:rPr>
              <a:t>to </a:t>
            </a:r>
            <a:r>
              <a:rPr spc="-10" dirty="0">
                <a:solidFill>
                  <a:srgbClr val="FFFFFF"/>
                </a:solidFill>
                <a:latin typeface="Arial"/>
                <a:cs typeface="Arial"/>
              </a:rPr>
              <a:t>10am</a:t>
            </a:r>
            <a:endParaRPr dirty="0">
              <a:latin typeface="Arial"/>
              <a:cs typeface="Arial"/>
            </a:endParaRPr>
          </a:p>
          <a:p>
            <a:pPr marL="1003300" lvl="1" indent="-457200">
              <a:buFont typeface="Wingdings"/>
              <a:buChar char=""/>
              <a:tabLst>
                <a:tab pos="545465" algn="l"/>
                <a:tab pos="546100" algn="l"/>
              </a:tabLst>
            </a:pPr>
            <a:r>
              <a:rPr spc="-10" dirty="0">
                <a:solidFill>
                  <a:srgbClr val="FFFFFF"/>
                </a:solidFill>
                <a:latin typeface="Arial"/>
                <a:cs typeface="Arial"/>
              </a:rPr>
              <a:t>Cyclist </a:t>
            </a:r>
            <a:r>
              <a:rPr spc="-5" dirty="0">
                <a:solidFill>
                  <a:srgbClr val="FFFFFF"/>
                </a:solidFill>
                <a:latin typeface="Arial"/>
                <a:cs typeface="Arial"/>
              </a:rPr>
              <a:t>registration fee:</a:t>
            </a:r>
            <a:r>
              <a:rPr spc="25" dirty="0">
                <a:solidFill>
                  <a:srgbClr val="FFFFFF"/>
                </a:solidFill>
                <a:latin typeface="Arial"/>
                <a:cs typeface="Arial"/>
              </a:rPr>
              <a:t> </a:t>
            </a:r>
            <a:r>
              <a:rPr dirty="0" smtClean="0">
                <a:solidFill>
                  <a:srgbClr val="FFFFFF"/>
                </a:solidFill>
                <a:latin typeface="Arial"/>
                <a:cs typeface="Arial"/>
              </a:rPr>
              <a:t>TBD</a:t>
            </a:r>
            <a:r>
              <a:rPr lang="en-US" dirty="0" smtClean="0">
                <a:solidFill>
                  <a:srgbClr val="FFFFFF"/>
                </a:solidFill>
                <a:latin typeface="Arial"/>
                <a:cs typeface="Arial"/>
              </a:rPr>
              <a:t> </a:t>
            </a:r>
            <a:r>
              <a:rPr spc="-5" dirty="0" smtClean="0">
                <a:solidFill>
                  <a:srgbClr val="FFFFFF"/>
                </a:solidFill>
                <a:latin typeface="Arial"/>
                <a:cs typeface="Arial"/>
              </a:rPr>
              <a:t>Family</a:t>
            </a:r>
            <a:r>
              <a:rPr lang="en-US" spc="-5" dirty="0" smtClean="0">
                <a:solidFill>
                  <a:srgbClr val="FFFFFF"/>
                </a:solidFill>
                <a:latin typeface="Arial"/>
                <a:cs typeface="Arial"/>
              </a:rPr>
              <a:t> walk, run and </a:t>
            </a:r>
            <a:r>
              <a:rPr spc="-5" dirty="0" smtClean="0">
                <a:solidFill>
                  <a:srgbClr val="FFFFFF"/>
                </a:solidFill>
                <a:latin typeface="Arial"/>
                <a:cs typeface="Arial"/>
              </a:rPr>
              <a:t> </a:t>
            </a:r>
            <a:r>
              <a:rPr spc="-5" dirty="0">
                <a:solidFill>
                  <a:srgbClr val="FFFFFF"/>
                </a:solidFill>
                <a:latin typeface="Arial"/>
                <a:cs typeface="Arial"/>
              </a:rPr>
              <a:t>bike ride </a:t>
            </a:r>
            <a:r>
              <a:rPr dirty="0">
                <a:solidFill>
                  <a:srgbClr val="FFFFFF"/>
                </a:solidFill>
                <a:latin typeface="Arial"/>
                <a:cs typeface="Arial"/>
              </a:rPr>
              <a:t>starts at</a:t>
            </a:r>
            <a:r>
              <a:rPr spc="10" dirty="0">
                <a:solidFill>
                  <a:srgbClr val="FFFFFF"/>
                </a:solidFill>
                <a:latin typeface="Arial"/>
                <a:cs typeface="Arial"/>
              </a:rPr>
              <a:t> </a:t>
            </a:r>
            <a:r>
              <a:rPr lang="en-US" spc="-5" dirty="0">
                <a:solidFill>
                  <a:srgbClr val="FFFFFF"/>
                </a:solidFill>
                <a:latin typeface="Arial"/>
                <a:cs typeface="Arial"/>
              </a:rPr>
              <a:t>8</a:t>
            </a:r>
            <a:r>
              <a:rPr spc="-5" dirty="0" smtClean="0">
                <a:solidFill>
                  <a:srgbClr val="FFFFFF"/>
                </a:solidFill>
                <a:latin typeface="Arial"/>
                <a:cs typeface="Arial"/>
              </a:rPr>
              <a:t>:00am</a:t>
            </a:r>
            <a:endParaRPr dirty="0">
              <a:latin typeface="Arial"/>
              <a:cs typeface="Arial"/>
            </a:endParaRPr>
          </a:p>
          <a:p>
            <a:pPr marL="1003300" lvl="1" indent="-457200">
              <a:lnSpc>
                <a:spcPts val="2155"/>
              </a:lnSpc>
              <a:buFont typeface="Wingdings"/>
              <a:buChar char=""/>
              <a:tabLst>
                <a:tab pos="545465" algn="l"/>
                <a:tab pos="546100" algn="l"/>
              </a:tabLst>
            </a:pPr>
            <a:r>
              <a:rPr spc="-5" dirty="0">
                <a:solidFill>
                  <a:srgbClr val="FFFFFF"/>
                </a:solidFill>
                <a:latin typeface="Arial"/>
                <a:cs typeface="Arial"/>
              </a:rPr>
              <a:t>Bike ride </a:t>
            </a:r>
            <a:r>
              <a:rPr dirty="0">
                <a:solidFill>
                  <a:srgbClr val="FFFFFF"/>
                </a:solidFill>
                <a:latin typeface="Arial"/>
                <a:cs typeface="Arial"/>
              </a:rPr>
              <a:t>starts </a:t>
            </a:r>
            <a:r>
              <a:rPr spc="-5" dirty="0">
                <a:solidFill>
                  <a:srgbClr val="FFFFFF"/>
                </a:solidFill>
                <a:latin typeface="Arial"/>
                <a:cs typeface="Arial"/>
              </a:rPr>
              <a:t>in </a:t>
            </a:r>
            <a:r>
              <a:rPr dirty="0">
                <a:solidFill>
                  <a:srgbClr val="FFFFFF"/>
                </a:solidFill>
                <a:latin typeface="Arial"/>
                <a:cs typeface="Arial"/>
              </a:rPr>
              <a:t>the </a:t>
            </a:r>
            <a:r>
              <a:rPr spc="-5" dirty="0">
                <a:solidFill>
                  <a:srgbClr val="FFFFFF"/>
                </a:solidFill>
                <a:latin typeface="Arial"/>
                <a:cs typeface="Arial"/>
              </a:rPr>
              <a:t>parking lot </a:t>
            </a:r>
            <a:r>
              <a:rPr dirty="0">
                <a:solidFill>
                  <a:srgbClr val="FFFFFF"/>
                </a:solidFill>
                <a:latin typeface="Arial"/>
                <a:cs typeface="Arial"/>
              </a:rPr>
              <a:t>of </a:t>
            </a:r>
            <a:r>
              <a:rPr spc="-5" dirty="0">
                <a:solidFill>
                  <a:srgbClr val="FFFFFF"/>
                </a:solidFill>
                <a:latin typeface="Arial"/>
                <a:cs typeface="Arial"/>
              </a:rPr>
              <a:t>Carl </a:t>
            </a:r>
            <a:r>
              <a:rPr spc="-35" dirty="0">
                <a:solidFill>
                  <a:srgbClr val="FFFFFF"/>
                </a:solidFill>
                <a:latin typeface="Arial"/>
                <a:cs typeface="Arial"/>
              </a:rPr>
              <a:t>Jr. </a:t>
            </a:r>
            <a:r>
              <a:rPr spc="-5" dirty="0">
                <a:solidFill>
                  <a:srgbClr val="FFFFFF"/>
                </a:solidFill>
                <a:latin typeface="Arial"/>
                <a:cs typeface="Arial"/>
              </a:rPr>
              <a:t>(Corner </a:t>
            </a:r>
            <a:r>
              <a:rPr dirty="0">
                <a:solidFill>
                  <a:srgbClr val="FFFFFF"/>
                </a:solidFill>
                <a:latin typeface="Arial"/>
                <a:cs typeface="Arial"/>
              </a:rPr>
              <a:t>of </a:t>
            </a:r>
            <a:r>
              <a:rPr spc="-20" dirty="0">
                <a:solidFill>
                  <a:srgbClr val="FFFFFF"/>
                </a:solidFill>
                <a:latin typeface="Arial"/>
                <a:cs typeface="Arial"/>
              </a:rPr>
              <a:t>Vermont </a:t>
            </a:r>
            <a:r>
              <a:rPr spc="-5" dirty="0">
                <a:solidFill>
                  <a:srgbClr val="FFFFFF"/>
                </a:solidFill>
                <a:latin typeface="Arial"/>
                <a:cs typeface="Arial"/>
              </a:rPr>
              <a:t>and King</a:t>
            </a:r>
            <a:r>
              <a:rPr spc="114" dirty="0">
                <a:solidFill>
                  <a:srgbClr val="FFFFFF"/>
                </a:solidFill>
                <a:latin typeface="Arial"/>
                <a:cs typeface="Arial"/>
              </a:rPr>
              <a:t> </a:t>
            </a:r>
            <a:r>
              <a:rPr dirty="0">
                <a:solidFill>
                  <a:srgbClr val="FFFFFF"/>
                </a:solidFill>
                <a:latin typeface="Arial"/>
                <a:cs typeface="Arial"/>
              </a:rPr>
              <a:t>Blvd.)</a:t>
            </a:r>
            <a:endParaRPr dirty="0">
              <a:latin typeface="Arial"/>
              <a:cs typeface="Arial"/>
            </a:endParaRPr>
          </a:p>
          <a:p>
            <a:pPr marL="546100" indent="-457200">
              <a:lnSpc>
                <a:spcPts val="2875"/>
              </a:lnSpc>
              <a:buFont typeface="Wingdings"/>
              <a:buChar char=""/>
              <a:tabLst>
                <a:tab pos="545465" algn="l"/>
                <a:tab pos="546100" algn="l"/>
              </a:tabLst>
            </a:pPr>
            <a:r>
              <a:rPr sz="2400" spc="-10" dirty="0" smtClean="0">
                <a:solidFill>
                  <a:srgbClr val="FFFF00"/>
                </a:solidFill>
                <a:latin typeface="Arial"/>
                <a:cs typeface="Arial"/>
              </a:rPr>
              <a:t>L</a:t>
            </a:r>
            <a:r>
              <a:rPr lang="en-US" sz="2400" spc="-10" dirty="0" smtClean="0">
                <a:solidFill>
                  <a:srgbClr val="FFFF00"/>
                </a:solidFill>
                <a:latin typeface="Arial"/>
                <a:cs typeface="Arial"/>
              </a:rPr>
              <a:t>EI</a:t>
            </a:r>
            <a:r>
              <a:rPr sz="2400" spc="-10" dirty="0" smtClean="0">
                <a:solidFill>
                  <a:srgbClr val="FFFF00"/>
                </a:solidFill>
                <a:latin typeface="Arial"/>
                <a:cs typeface="Arial"/>
              </a:rPr>
              <a:t>MERT </a:t>
            </a:r>
            <a:r>
              <a:rPr sz="2400" spc="-50" dirty="0">
                <a:solidFill>
                  <a:srgbClr val="FFFF00"/>
                </a:solidFill>
                <a:latin typeface="Arial"/>
                <a:cs typeface="Arial"/>
              </a:rPr>
              <a:t>PARK</a:t>
            </a:r>
            <a:r>
              <a:rPr sz="2400" spc="-25" dirty="0">
                <a:solidFill>
                  <a:srgbClr val="FFFF00"/>
                </a:solidFill>
                <a:latin typeface="Arial"/>
                <a:cs typeface="Arial"/>
              </a:rPr>
              <a:t> FESTIVAL</a:t>
            </a:r>
            <a:endParaRPr sz="2400" dirty="0">
              <a:latin typeface="Arial"/>
              <a:cs typeface="Arial"/>
            </a:endParaRPr>
          </a:p>
          <a:p>
            <a:pPr marL="546100" indent="-457200">
              <a:lnSpc>
                <a:spcPct val="100000"/>
              </a:lnSpc>
              <a:buFont typeface="Wingdings"/>
              <a:buChar char=""/>
              <a:tabLst>
                <a:tab pos="545465" algn="l"/>
                <a:tab pos="546100" algn="l"/>
              </a:tabLst>
            </a:pPr>
            <a:r>
              <a:rPr lang="en-US" sz="2000" dirty="0" smtClean="0">
                <a:solidFill>
                  <a:schemeClr val="bg1">
                    <a:lumMod val="95000"/>
                  </a:schemeClr>
                </a:solidFill>
                <a:latin typeface="Arial"/>
                <a:cs typeface="Arial"/>
              </a:rPr>
              <a:t>LIBATION, OPENING  BLACK NATIONAL ANTHEM</a:t>
            </a:r>
          </a:p>
          <a:p>
            <a:pPr marL="1003300" lvl="1" indent="-457200">
              <a:buFont typeface="Wingdings"/>
              <a:buChar char=""/>
              <a:tabLst>
                <a:tab pos="545465" algn="l"/>
                <a:tab pos="546100" algn="l"/>
              </a:tabLst>
            </a:pPr>
            <a:r>
              <a:rPr lang="en-US" sz="2000" dirty="0" smtClean="0">
                <a:solidFill>
                  <a:schemeClr val="bg1">
                    <a:lumMod val="95000"/>
                  </a:schemeClr>
                </a:solidFill>
                <a:latin typeface="Arial"/>
                <a:cs typeface="Arial"/>
              </a:rPr>
              <a:t>Presentation &amp; </a:t>
            </a:r>
            <a:r>
              <a:rPr lang="en-US" sz="2000" dirty="0">
                <a:solidFill>
                  <a:schemeClr val="bg1">
                    <a:lumMod val="95000"/>
                  </a:schemeClr>
                </a:solidFill>
                <a:latin typeface="Arial"/>
                <a:cs typeface="Arial"/>
              </a:rPr>
              <a:t>l</a:t>
            </a:r>
            <a:r>
              <a:rPr lang="en-US" sz="2000" dirty="0" smtClean="0">
                <a:solidFill>
                  <a:schemeClr val="bg1">
                    <a:lumMod val="95000"/>
                  </a:schemeClr>
                </a:solidFill>
                <a:latin typeface="Arial"/>
                <a:cs typeface="Arial"/>
              </a:rPr>
              <a:t>ecture</a:t>
            </a:r>
          </a:p>
          <a:p>
            <a:pPr marL="1003300" lvl="1" indent="-457200">
              <a:buFont typeface="Wingdings"/>
              <a:buChar char=""/>
              <a:tabLst>
                <a:tab pos="545465" algn="l"/>
                <a:tab pos="546100" algn="l"/>
              </a:tabLst>
            </a:pPr>
            <a:r>
              <a:rPr lang="en-US" sz="2000" dirty="0" smtClean="0">
                <a:solidFill>
                  <a:schemeClr val="bg1">
                    <a:lumMod val="95000"/>
                  </a:schemeClr>
                </a:solidFill>
                <a:latin typeface="Arial"/>
                <a:cs typeface="Arial"/>
              </a:rPr>
              <a:t>Musical artists, drummers, gospel </a:t>
            </a:r>
          </a:p>
          <a:p>
            <a:pPr marL="546100" indent="-457200">
              <a:lnSpc>
                <a:spcPct val="100000"/>
              </a:lnSpc>
              <a:buFont typeface="Wingdings"/>
              <a:buChar char=""/>
              <a:tabLst>
                <a:tab pos="545465" algn="l"/>
                <a:tab pos="546100" algn="l"/>
              </a:tabLst>
            </a:pPr>
            <a:r>
              <a:rPr lang="en-US" sz="2000" dirty="0" smtClean="0">
                <a:solidFill>
                  <a:schemeClr val="bg1">
                    <a:lumMod val="95000"/>
                  </a:schemeClr>
                </a:solidFill>
                <a:latin typeface="Arial"/>
                <a:cs typeface="Arial"/>
              </a:rPr>
              <a:t>Spoken word,  African dancers</a:t>
            </a:r>
            <a:endParaRPr sz="2000" dirty="0">
              <a:solidFill>
                <a:schemeClr val="bg1">
                  <a:lumMod val="95000"/>
                </a:schemeClr>
              </a:solidFill>
              <a:latin typeface="Arial"/>
              <a:cs typeface="Arial"/>
            </a:endParaRPr>
          </a:p>
          <a:p>
            <a:pPr marL="1003300" lvl="1" indent="-457200">
              <a:lnSpc>
                <a:spcPts val="2155"/>
              </a:lnSpc>
              <a:spcBef>
                <a:spcPts val="15"/>
              </a:spcBef>
              <a:buFont typeface="Wingdings"/>
              <a:buChar char=""/>
              <a:tabLst>
                <a:tab pos="545465" algn="l"/>
                <a:tab pos="546100" algn="l"/>
              </a:tabLst>
            </a:pPr>
            <a:r>
              <a:rPr spc="-5" dirty="0">
                <a:solidFill>
                  <a:srgbClr val="FFFFFF"/>
                </a:solidFill>
                <a:latin typeface="Arial"/>
                <a:cs typeface="Arial"/>
              </a:rPr>
              <a:t>Featuring a Major </a:t>
            </a:r>
            <a:r>
              <a:rPr spc="-40" dirty="0">
                <a:solidFill>
                  <a:srgbClr val="FFFFFF"/>
                </a:solidFill>
                <a:latin typeface="Arial"/>
                <a:cs typeface="Arial"/>
              </a:rPr>
              <a:t>Taylor </a:t>
            </a:r>
            <a:r>
              <a:rPr spc="-5" dirty="0">
                <a:solidFill>
                  <a:srgbClr val="FFFFFF"/>
                </a:solidFill>
                <a:latin typeface="Arial"/>
                <a:cs typeface="Arial"/>
              </a:rPr>
              <a:t>look a</a:t>
            </a:r>
            <a:r>
              <a:rPr spc="55" dirty="0">
                <a:solidFill>
                  <a:srgbClr val="FFFFFF"/>
                </a:solidFill>
                <a:latin typeface="Arial"/>
                <a:cs typeface="Arial"/>
              </a:rPr>
              <a:t> </a:t>
            </a:r>
            <a:r>
              <a:rPr spc="-5" dirty="0">
                <a:solidFill>
                  <a:srgbClr val="FFFFFF"/>
                </a:solidFill>
                <a:latin typeface="Arial"/>
                <a:cs typeface="Arial"/>
              </a:rPr>
              <a:t>like</a:t>
            </a:r>
            <a:endParaRPr dirty="0">
              <a:latin typeface="Arial"/>
              <a:cs typeface="Arial"/>
            </a:endParaRPr>
          </a:p>
          <a:p>
            <a:pPr marL="546100" indent="-457200">
              <a:lnSpc>
                <a:spcPts val="2875"/>
              </a:lnSpc>
              <a:buFont typeface="Wingdings"/>
              <a:buChar char=""/>
              <a:tabLst>
                <a:tab pos="545465" algn="l"/>
                <a:tab pos="546100" algn="l"/>
              </a:tabLst>
            </a:pPr>
            <a:r>
              <a:rPr sz="2400" spc="-5" dirty="0">
                <a:solidFill>
                  <a:srgbClr val="FFFFFF"/>
                </a:solidFill>
                <a:latin typeface="Arial"/>
                <a:cs typeface="Arial"/>
              </a:rPr>
              <a:t>25</a:t>
            </a:r>
            <a:r>
              <a:rPr sz="2400" spc="-7" baseline="24305" dirty="0">
                <a:solidFill>
                  <a:srgbClr val="FFFFFF"/>
                </a:solidFill>
                <a:latin typeface="Arial"/>
                <a:cs typeface="Arial"/>
              </a:rPr>
              <a:t>th </a:t>
            </a:r>
            <a:r>
              <a:rPr sz="2000" dirty="0" smtClean="0">
                <a:solidFill>
                  <a:srgbClr val="FFFFFF"/>
                </a:solidFill>
                <a:latin typeface="Arial"/>
                <a:cs typeface="Arial"/>
              </a:rPr>
              <a:t>I</a:t>
            </a:r>
            <a:r>
              <a:rPr lang="en-US" sz="2000" dirty="0" smtClean="0">
                <a:solidFill>
                  <a:srgbClr val="FFFFFF"/>
                </a:solidFill>
                <a:latin typeface="Arial"/>
                <a:cs typeface="Arial"/>
              </a:rPr>
              <a:t>NFANTRY, 9</a:t>
            </a:r>
            <a:r>
              <a:rPr lang="en-US" sz="2000" baseline="30000" dirty="0" smtClean="0">
                <a:solidFill>
                  <a:srgbClr val="FFFFFF"/>
                </a:solidFill>
                <a:latin typeface="Arial"/>
                <a:cs typeface="Arial"/>
              </a:rPr>
              <a:t>th</a:t>
            </a:r>
            <a:r>
              <a:rPr lang="en-US" sz="2000" dirty="0" smtClean="0">
                <a:solidFill>
                  <a:srgbClr val="FFFFFF"/>
                </a:solidFill>
                <a:latin typeface="Arial"/>
                <a:cs typeface="Arial"/>
              </a:rPr>
              <a:t> AND 10</a:t>
            </a:r>
            <a:r>
              <a:rPr lang="en-US" sz="2000" baseline="30000" dirty="0" smtClean="0">
                <a:solidFill>
                  <a:srgbClr val="FFFFFF"/>
                </a:solidFill>
                <a:latin typeface="Arial"/>
                <a:cs typeface="Arial"/>
              </a:rPr>
              <a:t>th</a:t>
            </a:r>
            <a:r>
              <a:rPr lang="en-US" sz="2000" dirty="0" smtClean="0">
                <a:solidFill>
                  <a:srgbClr val="FFFFFF"/>
                </a:solidFill>
                <a:latin typeface="Arial"/>
                <a:cs typeface="Arial"/>
              </a:rPr>
              <a:t> CALVARY</a:t>
            </a:r>
            <a:r>
              <a:rPr sz="2000" dirty="0" smtClean="0">
                <a:solidFill>
                  <a:srgbClr val="FFFFFF"/>
                </a:solidFill>
                <a:latin typeface="Arial"/>
                <a:cs typeface="Arial"/>
              </a:rPr>
              <a:t> </a:t>
            </a:r>
            <a:r>
              <a:rPr sz="2000" spc="-10" dirty="0" smtClean="0">
                <a:solidFill>
                  <a:srgbClr val="FFFFFF"/>
                </a:solidFill>
                <a:latin typeface="Arial"/>
                <a:cs typeface="Arial"/>
              </a:rPr>
              <a:t>B</a:t>
            </a:r>
            <a:r>
              <a:rPr lang="en-US" sz="2000" spc="-10" dirty="0" smtClean="0">
                <a:solidFill>
                  <a:srgbClr val="FFFFFF"/>
                </a:solidFill>
                <a:latin typeface="Arial"/>
                <a:cs typeface="Arial"/>
              </a:rPr>
              <a:t>UFFALO</a:t>
            </a:r>
            <a:r>
              <a:rPr sz="2000" spc="-10" dirty="0" smtClean="0">
                <a:solidFill>
                  <a:srgbClr val="FFFFFF"/>
                </a:solidFill>
                <a:latin typeface="Arial"/>
                <a:cs typeface="Arial"/>
              </a:rPr>
              <a:t> </a:t>
            </a:r>
            <a:r>
              <a:rPr sz="2000" spc="-5" dirty="0" smtClean="0">
                <a:solidFill>
                  <a:srgbClr val="FFFFFF"/>
                </a:solidFill>
                <a:latin typeface="Arial"/>
                <a:cs typeface="Arial"/>
              </a:rPr>
              <a:t>S</a:t>
            </a:r>
            <a:r>
              <a:rPr lang="en-US" sz="2000" spc="-5" dirty="0" smtClean="0">
                <a:solidFill>
                  <a:srgbClr val="FFFFFF"/>
                </a:solidFill>
                <a:latin typeface="Arial"/>
                <a:cs typeface="Arial"/>
              </a:rPr>
              <a:t>OLDIERS</a:t>
            </a:r>
            <a:r>
              <a:rPr sz="2000" spc="-180" dirty="0" smtClean="0">
                <a:solidFill>
                  <a:srgbClr val="FFFFFF"/>
                </a:solidFill>
                <a:latin typeface="Arial"/>
                <a:cs typeface="Arial"/>
              </a:rPr>
              <a:t> </a:t>
            </a:r>
            <a:r>
              <a:rPr sz="2000" spc="-10" dirty="0" smtClean="0">
                <a:solidFill>
                  <a:srgbClr val="FFFFFF"/>
                </a:solidFill>
                <a:latin typeface="Arial"/>
                <a:cs typeface="Arial"/>
              </a:rPr>
              <a:t>E</a:t>
            </a:r>
            <a:r>
              <a:rPr lang="en-US" sz="2000" spc="-10" dirty="0" smtClean="0">
                <a:solidFill>
                  <a:srgbClr val="FFFFFF"/>
                </a:solidFill>
                <a:latin typeface="Arial"/>
                <a:cs typeface="Arial"/>
              </a:rPr>
              <a:t>XHIBIT</a:t>
            </a:r>
            <a:endParaRPr sz="2000" dirty="0">
              <a:latin typeface="Arial"/>
              <a:cs typeface="Arial"/>
            </a:endParaRPr>
          </a:p>
          <a:p>
            <a:pPr marL="1003300" lvl="1" indent="-457200">
              <a:lnSpc>
                <a:spcPts val="2155"/>
              </a:lnSpc>
              <a:spcBef>
                <a:spcPts val="10"/>
              </a:spcBef>
              <a:buFont typeface="Wingdings"/>
              <a:buChar char=""/>
              <a:tabLst>
                <a:tab pos="545465" algn="l"/>
                <a:tab pos="546100" algn="l"/>
              </a:tabLst>
            </a:pPr>
            <a:r>
              <a:rPr dirty="0" smtClean="0">
                <a:solidFill>
                  <a:srgbClr val="FFFFFF"/>
                </a:solidFill>
                <a:latin typeface="Arial"/>
                <a:cs typeface="Arial"/>
              </a:rPr>
              <a:t>IC3 </a:t>
            </a:r>
            <a:r>
              <a:rPr spc="-15" dirty="0">
                <a:solidFill>
                  <a:srgbClr val="FFFFFF"/>
                </a:solidFill>
                <a:latin typeface="Arial"/>
                <a:cs typeface="Arial"/>
              </a:rPr>
              <a:t>will </a:t>
            </a:r>
            <a:r>
              <a:rPr spc="-5" dirty="0">
                <a:solidFill>
                  <a:srgbClr val="FFFFFF"/>
                </a:solidFill>
                <a:latin typeface="Arial"/>
                <a:cs typeface="Arial"/>
              </a:rPr>
              <a:t>have some </a:t>
            </a:r>
            <a:r>
              <a:rPr dirty="0">
                <a:solidFill>
                  <a:srgbClr val="FFFFFF"/>
                </a:solidFill>
                <a:latin typeface="Arial"/>
                <a:cs typeface="Arial"/>
              </a:rPr>
              <a:t>of </a:t>
            </a:r>
            <a:r>
              <a:rPr spc="-5" dirty="0">
                <a:solidFill>
                  <a:srgbClr val="FFFFFF"/>
                </a:solidFill>
                <a:latin typeface="Arial"/>
                <a:cs typeface="Arial"/>
              </a:rPr>
              <a:t>our cyclists dress like </a:t>
            </a:r>
            <a:r>
              <a:rPr spc="-10" dirty="0">
                <a:solidFill>
                  <a:srgbClr val="FFFFFF"/>
                </a:solidFill>
                <a:latin typeface="Arial"/>
                <a:cs typeface="Arial"/>
              </a:rPr>
              <a:t>cycling buffalo</a:t>
            </a:r>
            <a:r>
              <a:rPr spc="165" dirty="0">
                <a:solidFill>
                  <a:srgbClr val="FFFFFF"/>
                </a:solidFill>
                <a:latin typeface="Arial"/>
                <a:cs typeface="Arial"/>
              </a:rPr>
              <a:t> </a:t>
            </a:r>
            <a:r>
              <a:rPr spc="-5" dirty="0" smtClean="0">
                <a:solidFill>
                  <a:srgbClr val="FFFFFF"/>
                </a:solidFill>
                <a:latin typeface="Arial"/>
                <a:cs typeface="Arial"/>
              </a:rPr>
              <a:t>soldiers</a:t>
            </a:r>
            <a:r>
              <a:rPr lang="en-US" spc="-5" dirty="0" smtClean="0">
                <a:solidFill>
                  <a:srgbClr val="FFFFFF"/>
                </a:solidFill>
                <a:latin typeface="Arial"/>
                <a:cs typeface="Arial"/>
              </a:rPr>
              <a:t> to relive that era</a:t>
            </a:r>
            <a:endParaRPr dirty="0">
              <a:latin typeface="Arial"/>
              <a:cs typeface="Arial"/>
            </a:endParaRPr>
          </a:p>
          <a:p>
            <a:pPr marL="546100" indent="-457200">
              <a:lnSpc>
                <a:spcPts val="2875"/>
              </a:lnSpc>
              <a:buFont typeface="Wingdings"/>
              <a:buChar char=""/>
              <a:tabLst>
                <a:tab pos="545465" algn="l"/>
                <a:tab pos="546100" algn="l"/>
              </a:tabLst>
            </a:pPr>
            <a:r>
              <a:rPr sz="2000" spc="-10" dirty="0" smtClean="0">
                <a:solidFill>
                  <a:srgbClr val="FFFFFF"/>
                </a:solidFill>
                <a:latin typeface="Arial"/>
                <a:cs typeface="Arial"/>
              </a:rPr>
              <a:t>W</a:t>
            </a:r>
            <a:r>
              <a:rPr lang="en-US" sz="2000" spc="-10" dirty="0" smtClean="0">
                <a:solidFill>
                  <a:srgbClr val="FFFFFF"/>
                </a:solidFill>
                <a:latin typeface="Arial"/>
                <a:cs typeface="Arial"/>
              </a:rPr>
              <a:t>ORKSHOPS - HEALTH, ECONOMICS, HISTORY PRESENTATIONS</a:t>
            </a:r>
            <a:endParaRPr sz="2000" dirty="0">
              <a:latin typeface="Arial"/>
              <a:cs typeface="Arial"/>
            </a:endParaRPr>
          </a:p>
          <a:p>
            <a:pPr marL="1003300" lvl="1" indent="-457200">
              <a:lnSpc>
                <a:spcPts val="2155"/>
              </a:lnSpc>
              <a:spcBef>
                <a:spcPts val="15"/>
              </a:spcBef>
              <a:buFont typeface="Wingdings"/>
              <a:buChar char=""/>
              <a:tabLst>
                <a:tab pos="545465" algn="l"/>
                <a:tab pos="546100" algn="l"/>
              </a:tabLst>
            </a:pPr>
            <a:r>
              <a:rPr spc="-5" dirty="0">
                <a:solidFill>
                  <a:srgbClr val="FFFFFF"/>
                </a:solidFill>
                <a:latin typeface="Arial"/>
                <a:cs typeface="Arial"/>
              </a:rPr>
              <a:t>Bike </a:t>
            </a:r>
            <a:r>
              <a:rPr spc="-25" dirty="0">
                <a:solidFill>
                  <a:srgbClr val="FFFFFF"/>
                </a:solidFill>
                <a:latin typeface="Arial"/>
                <a:cs typeface="Arial"/>
              </a:rPr>
              <a:t>safety, </a:t>
            </a:r>
            <a:r>
              <a:rPr spc="-5" dirty="0">
                <a:solidFill>
                  <a:srgbClr val="FFFFFF"/>
                </a:solidFill>
                <a:latin typeface="Arial"/>
                <a:cs typeface="Arial"/>
              </a:rPr>
              <a:t>health </a:t>
            </a:r>
            <a:r>
              <a:rPr dirty="0">
                <a:solidFill>
                  <a:srgbClr val="FFFFFF"/>
                </a:solidFill>
                <a:latin typeface="Arial"/>
                <a:cs typeface="Arial"/>
              </a:rPr>
              <a:t>&amp;</a:t>
            </a:r>
            <a:r>
              <a:rPr spc="45" dirty="0">
                <a:solidFill>
                  <a:srgbClr val="FFFFFF"/>
                </a:solidFill>
                <a:latin typeface="Arial"/>
                <a:cs typeface="Arial"/>
              </a:rPr>
              <a:t> </a:t>
            </a:r>
            <a:r>
              <a:rPr spc="-5" dirty="0" smtClean="0">
                <a:solidFill>
                  <a:srgbClr val="FFFFFF"/>
                </a:solidFill>
                <a:latin typeface="Arial"/>
                <a:cs typeface="Arial"/>
              </a:rPr>
              <a:t>fitness</a:t>
            </a:r>
            <a:endParaRPr lang="en-US" spc="-5" dirty="0" smtClean="0">
              <a:solidFill>
                <a:srgbClr val="FFFFFF"/>
              </a:solidFill>
              <a:latin typeface="Arial"/>
              <a:cs typeface="Arial"/>
            </a:endParaRPr>
          </a:p>
          <a:p>
            <a:pPr marL="1003300" lvl="1" indent="-457200">
              <a:lnSpc>
                <a:spcPts val="2155"/>
              </a:lnSpc>
              <a:spcBef>
                <a:spcPts val="15"/>
              </a:spcBef>
              <a:buFont typeface="Wingdings"/>
              <a:buChar char=""/>
              <a:tabLst>
                <a:tab pos="545465" algn="l"/>
                <a:tab pos="546100" algn="l"/>
              </a:tabLst>
            </a:pPr>
            <a:r>
              <a:rPr lang="en-US" spc="-5" dirty="0" smtClean="0">
                <a:solidFill>
                  <a:srgbClr val="FFFFFF"/>
                </a:solidFill>
                <a:latin typeface="Arial"/>
                <a:cs typeface="Arial"/>
              </a:rPr>
              <a:t>Spiritual healing </a:t>
            </a:r>
            <a:endParaRPr dirty="0">
              <a:latin typeface="Arial"/>
              <a:cs typeface="Arial"/>
            </a:endParaRPr>
          </a:p>
          <a:p>
            <a:pPr marL="546100" indent="-457200">
              <a:lnSpc>
                <a:spcPts val="2875"/>
              </a:lnSpc>
              <a:buFont typeface="Wingdings"/>
              <a:buChar char=""/>
              <a:tabLst>
                <a:tab pos="545465" algn="l"/>
                <a:tab pos="546100" algn="l"/>
              </a:tabLst>
            </a:pPr>
            <a:r>
              <a:rPr sz="2400" spc="-20" dirty="0" smtClean="0">
                <a:solidFill>
                  <a:srgbClr val="FFFF00"/>
                </a:solidFill>
                <a:latin typeface="Arial"/>
                <a:cs typeface="Arial"/>
              </a:rPr>
              <a:t>ACKNOWLEDGEMENT</a:t>
            </a:r>
            <a:r>
              <a:rPr lang="en-US" sz="2400" spc="-20" dirty="0" smtClean="0">
                <a:solidFill>
                  <a:srgbClr val="FFFF00"/>
                </a:solidFill>
                <a:latin typeface="Arial"/>
                <a:cs typeface="Arial"/>
              </a:rPr>
              <a:t>S</a:t>
            </a:r>
            <a:r>
              <a:rPr sz="2400" spc="-20" dirty="0" smtClean="0">
                <a:solidFill>
                  <a:srgbClr val="FFFF00"/>
                </a:solidFill>
                <a:latin typeface="Arial"/>
                <a:cs typeface="Arial"/>
              </a:rPr>
              <a:t>, </a:t>
            </a:r>
            <a:r>
              <a:rPr sz="2400" spc="-40" dirty="0">
                <a:solidFill>
                  <a:srgbClr val="FFFF00"/>
                </a:solidFill>
                <a:latin typeface="Arial"/>
                <a:cs typeface="Arial"/>
              </a:rPr>
              <a:t>ENTERTAINMENT, </a:t>
            </a:r>
            <a:r>
              <a:rPr sz="2400" dirty="0">
                <a:solidFill>
                  <a:srgbClr val="FFFF00"/>
                </a:solidFill>
                <a:latin typeface="Arial"/>
                <a:cs typeface="Arial"/>
              </a:rPr>
              <a:t>MUSIC,</a:t>
            </a:r>
            <a:r>
              <a:rPr sz="2400" spc="85" dirty="0">
                <a:solidFill>
                  <a:srgbClr val="FFFF00"/>
                </a:solidFill>
                <a:latin typeface="Arial"/>
                <a:cs typeface="Arial"/>
              </a:rPr>
              <a:t> </a:t>
            </a:r>
            <a:r>
              <a:rPr sz="2400" spc="-15" dirty="0">
                <a:solidFill>
                  <a:srgbClr val="FFFF00"/>
                </a:solidFill>
                <a:latin typeface="Arial"/>
                <a:cs typeface="Arial"/>
              </a:rPr>
              <a:t>CONCERT</a:t>
            </a:r>
            <a:endParaRPr sz="2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5521</TotalTime>
  <Words>1520</Words>
  <Application>Microsoft Office PowerPoint</Application>
  <PresentationFormat>Widescreen</PresentationFormat>
  <Paragraphs>187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Algerian</vt:lpstr>
      <vt:lpstr>Arial</vt:lpstr>
      <vt:lpstr>Arial Black</vt:lpstr>
      <vt:lpstr>Calibri</vt:lpstr>
      <vt:lpstr>Wingdings</vt:lpstr>
      <vt:lpstr>Office Theme</vt:lpstr>
      <vt:lpstr>PowerPoint Presentation</vt:lpstr>
      <vt:lpstr>Contents</vt:lpstr>
      <vt:lpstr>PowerPoint Presentation</vt:lpstr>
      <vt:lpstr>Event Description</vt:lpstr>
      <vt:lpstr>Juneteenth Background Juneteenth, also known as Freedom Day or Juneteenth Independence day, is an American holiday that commemorates the June 19, 1865,  announcement of the abolition of slavery in Texas which was the last to end slavery, and more generally the emancipation of enslaved African  Americans throughout the former Confederate States of America. Texas alone refused to acknowledge the freedom of its slaves at the end of  the Civil War on April 9, 1865. Texas held on to its slaves all the way into June 19, 1865 when the Union Army arrived and told the Texas  slaves they were free.</vt:lpstr>
      <vt:lpstr>Friday June 19 Details</vt:lpstr>
      <vt:lpstr>Saturday June 20 Details</vt:lpstr>
      <vt:lpstr>PowerPoint Presentation</vt:lpstr>
      <vt:lpstr>Sunday June 21 Details</vt:lpstr>
      <vt:lpstr>Festival Details</vt:lpstr>
      <vt:lpstr>Vendor Booth Information</vt:lpstr>
      <vt:lpstr>PowerPoint Presentation</vt:lpstr>
      <vt:lpstr>PowerPoint Presentation</vt:lpstr>
      <vt:lpstr>Attendance and Participation Projection</vt:lpstr>
      <vt:lpstr>Sponsorship Opportunities</vt:lpstr>
      <vt:lpstr>Sponsorship Opportunities</vt:lpstr>
      <vt:lpstr>Sponsorship Opportunities</vt:lpstr>
      <vt:lpstr>Mr. Don Harris Biography Don Harris is the Founder and President of Inner City Cycling Connection, Inc. (IC3). He has held this position for the past 20 years.  This organization is dedicated to promoting bicycles, cycling, bike  safety, health, fitness, and a green environment in our inner cities.</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dc:creator>
  <cp:lastModifiedBy>shane</cp:lastModifiedBy>
  <cp:revision>87</cp:revision>
  <dcterms:created xsi:type="dcterms:W3CDTF">2020-03-02T20:35:38Z</dcterms:created>
  <dcterms:modified xsi:type="dcterms:W3CDTF">2020-03-08T22:04:49Z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2020-02-26T00:00:00Z</vt:filetime>
  </property>
  <property fmtid="{D5CDD505-2E9C-101B-9397-08002B2CF9AE}" pid="3" name="Creator">
    <vt:lpwstr>Microsoft® PowerPoint® 2013</vt:lpwstr>
  </property>
  <property fmtid="{D5CDD505-2E9C-101B-9397-08002B2CF9AE}" pid="4" name="LastSaved">
    <vt:filetime>2020-03-02T00:00:00Z</vt:filetime>
  </property>
</Properties>
</file>