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67" r:id="rId4"/>
    <p:sldMasterId id="2147483886" r:id="rId5"/>
    <p:sldMasterId id="2147483897" r:id="rId6"/>
    <p:sldMasterId id="2147483894" r:id="rId7"/>
    <p:sldMasterId id="2147483904" r:id="rId8"/>
  </p:sldMasterIdLst>
  <p:notesMasterIdLst>
    <p:notesMasterId r:id="rId46"/>
  </p:notesMasterIdLst>
  <p:handoutMasterIdLst>
    <p:handoutMasterId r:id="rId47"/>
  </p:handoutMasterIdLst>
  <p:sldIdLst>
    <p:sldId id="287" r:id="rId9"/>
    <p:sldId id="363" r:id="rId10"/>
    <p:sldId id="364" r:id="rId11"/>
    <p:sldId id="365" r:id="rId12"/>
    <p:sldId id="366" r:id="rId13"/>
    <p:sldId id="367" r:id="rId14"/>
    <p:sldId id="361" r:id="rId15"/>
    <p:sldId id="368" r:id="rId16"/>
    <p:sldId id="369" r:id="rId17"/>
    <p:sldId id="370" r:id="rId18"/>
    <p:sldId id="371" r:id="rId19"/>
    <p:sldId id="372" r:id="rId20"/>
    <p:sldId id="351" r:id="rId21"/>
    <p:sldId id="352" r:id="rId22"/>
    <p:sldId id="353" r:id="rId23"/>
    <p:sldId id="375" r:id="rId24"/>
    <p:sldId id="354" r:id="rId25"/>
    <p:sldId id="373" r:id="rId26"/>
    <p:sldId id="362" r:id="rId27"/>
    <p:sldId id="376" r:id="rId28"/>
    <p:sldId id="356" r:id="rId29"/>
    <p:sldId id="343" r:id="rId30"/>
    <p:sldId id="374" r:id="rId31"/>
    <p:sldId id="344" r:id="rId32"/>
    <p:sldId id="345" r:id="rId33"/>
    <p:sldId id="346" r:id="rId34"/>
    <p:sldId id="347" r:id="rId35"/>
    <p:sldId id="348" r:id="rId36"/>
    <p:sldId id="349" r:id="rId37"/>
    <p:sldId id="342" r:id="rId38"/>
    <p:sldId id="337" r:id="rId39"/>
    <p:sldId id="350" r:id="rId40"/>
    <p:sldId id="338" r:id="rId41"/>
    <p:sldId id="357" r:id="rId42"/>
    <p:sldId id="359" r:id="rId43"/>
    <p:sldId id="358" r:id="rId44"/>
    <p:sldId id="296" r:id="rId45"/>
  </p:sldIdLst>
  <p:sldSz cx="9144000" cy="6858000" type="screen4x3"/>
  <p:notesSz cx="6985000" cy="92837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1600" b="1" kern="1200">
        <a:solidFill>
          <a:schemeClr val="bg1"/>
        </a:solidFill>
        <a:latin typeface="Arial" charset="0"/>
        <a:ea typeface="MS PGothic" pitchFamily="34" charset="-128"/>
        <a:cs typeface="+mn-cs"/>
      </a:defRPr>
    </a:lvl1pPr>
    <a:lvl2pPr marL="457200" algn="l" rtl="0" fontAlgn="base">
      <a:spcBef>
        <a:spcPct val="0"/>
      </a:spcBef>
      <a:spcAft>
        <a:spcPct val="0"/>
      </a:spcAft>
      <a:defRPr sz="1600" b="1" kern="1200">
        <a:solidFill>
          <a:schemeClr val="bg1"/>
        </a:solidFill>
        <a:latin typeface="Arial" charset="0"/>
        <a:ea typeface="MS PGothic" pitchFamily="34" charset="-128"/>
        <a:cs typeface="+mn-cs"/>
      </a:defRPr>
    </a:lvl2pPr>
    <a:lvl3pPr marL="914400" algn="l" rtl="0" fontAlgn="base">
      <a:spcBef>
        <a:spcPct val="0"/>
      </a:spcBef>
      <a:spcAft>
        <a:spcPct val="0"/>
      </a:spcAft>
      <a:defRPr sz="1600" b="1" kern="1200">
        <a:solidFill>
          <a:schemeClr val="bg1"/>
        </a:solidFill>
        <a:latin typeface="Arial" charset="0"/>
        <a:ea typeface="MS PGothic" pitchFamily="34" charset="-128"/>
        <a:cs typeface="+mn-cs"/>
      </a:defRPr>
    </a:lvl3pPr>
    <a:lvl4pPr marL="1371600" algn="l" rtl="0" fontAlgn="base">
      <a:spcBef>
        <a:spcPct val="0"/>
      </a:spcBef>
      <a:spcAft>
        <a:spcPct val="0"/>
      </a:spcAft>
      <a:defRPr sz="1600" b="1" kern="1200">
        <a:solidFill>
          <a:schemeClr val="bg1"/>
        </a:solidFill>
        <a:latin typeface="Arial" charset="0"/>
        <a:ea typeface="MS PGothic" pitchFamily="34" charset="-128"/>
        <a:cs typeface="+mn-cs"/>
      </a:defRPr>
    </a:lvl4pPr>
    <a:lvl5pPr marL="1828800" algn="l" rtl="0" fontAlgn="base">
      <a:spcBef>
        <a:spcPct val="0"/>
      </a:spcBef>
      <a:spcAft>
        <a:spcPct val="0"/>
      </a:spcAft>
      <a:defRPr sz="1600" b="1" kern="1200">
        <a:solidFill>
          <a:schemeClr val="bg1"/>
        </a:solidFill>
        <a:latin typeface="Arial" charset="0"/>
        <a:ea typeface="MS PGothic" pitchFamily="34" charset="-128"/>
        <a:cs typeface="+mn-cs"/>
      </a:defRPr>
    </a:lvl5pPr>
    <a:lvl6pPr marL="2286000" algn="l" defTabSz="914400" rtl="0" eaLnBrk="1" latinLnBrk="0" hangingPunct="1">
      <a:defRPr sz="1600" b="1" kern="1200">
        <a:solidFill>
          <a:schemeClr val="bg1"/>
        </a:solidFill>
        <a:latin typeface="Arial" charset="0"/>
        <a:ea typeface="MS PGothic" pitchFamily="34" charset="-128"/>
        <a:cs typeface="+mn-cs"/>
      </a:defRPr>
    </a:lvl6pPr>
    <a:lvl7pPr marL="2743200" algn="l" defTabSz="914400" rtl="0" eaLnBrk="1" latinLnBrk="0" hangingPunct="1">
      <a:defRPr sz="1600" b="1" kern="1200">
        <a:solidFill>
          <a:schemeClr val="bg1"/>
        </a:solidFill>
        <a:latin typeface="Arial" charset="0"/>
        <a:ea typeface="MS PGothic" pitchFamily="34" charset="-128"/>
        <a:cs typeface="+mn-cs"/>
      </a:defRPr>
    </a:lvl7pPr>
    <a:lvl8pPr marL="3200400" algn="l" defTabSz="914400" rtl="0" eaLnBrk="1" latinLnBrk="0" hangingPunct="1">
      <a:defRPr sz="1600" b="1" kern="1200">
        <a:solidFill>
          <a:schemeClr val="bg1"/>
        </a:solidFill>
        <a:latin typeface="Arial" charset="0"/>
        <a:ea typeface="MS PGothic" pitchFamily="34" charset="-128"/>
        <a:cs typeface="+mn-cs"/>
      </a:defRPr>
    </a:lvl8pPr>
    <a:lvl9pPr marL="3657600" algn="l" defTabSz="914400" rtl="0" eaLnBrk="1" latinLnBrk="0" hangingPunct="1">
      <a:defRPr sz="1600" b="1" kern="1200">
        <a:solidFill>
          <a:schemeClr val="bg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192" userDrawn="1">
          <p15:clr>
            <a:srgbClr val="A4A3A4"/>
          </p15:clr>
        </p15:guide>
        <p15:guide id="2" pos="2875">
          <p15:clr>
            <a:srgbClr val="A4A3A4"/>
          </p15:clr>
        </p15:guide>
      </p15:sldGuideLst>
    </p:ext>
    <p:ext uri="{2D200454-40CA-4A62-9FC3-DE9A4176ACB9}">
      <p15:notesGuideLst xmlns:p15="http://schemas.microsoft.com/office/powerpoint/2012/main">
        <p15:guide id="1" orient="horz" pos="2925">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ssinger, Lauren A CIV USN (US)" initials="WLACU(" lastIdx="32" clrIdx="0">
    <p:extLst>
      <p:ext uri="{19B8F6BF-5375-455C-9EA6-DF929625EA0E}">
        <p15:presenceInfo xmlns:p15="http://schemas.microsoft.com/office/powerpoint/2012/main" userId="S-1-5-21-1801674531-2146617017-725345543-2944615" providerId="AD"/>
      </p:ext>
    </p:extLst>
  </p:cmAuthor>
  <p:cmAuthor id="2" name="Fey, Lindsay A CIV USN NAWCTSD (USA)" initials="FLA" lastIdx="11" clrIdx="1">
    <p:extLst>
      <p:ext uri="{19B8F6BF-5375-455C-9EA6-DF929625EA0E}">
        <p15:presenceInfo xmlns:p15="http://schemas.microsoft.com/office/powerpoint/2012/main" userId="Fey, Lindsay A CIV USN NAWCTSD (USA)" providerId="None"/>
      </p:ext>
    </p:extLst>
  </p:cmAuthor>
  <p:cmAuthor id="3" name="Newman, Brian T CIV USN NAWCTSD (USA)" initials="NBTCUN(" lastIdx="2" clrIdx="2">
    <p:extLst>
      <p:ext uri="{19B8F6BF-5375-455C-9EA6-DF929625EA0E}">
        <p15:presenceInfo xmlns:p15="http://schemas.microsoft.com/office/powerpoint/2012/main" userId="S-1-5-21-1801674531-2146617017-725345543-52172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260"/>
    <a:srgbClr val="D9D9D9"/>
    <a:srgbClr val="D1D1F0"/>
    <a:srgbClr val="D4E5F4"/>
    <a:srgbClr val="FFDBB7"/>
    <a:srgbClr val="E6D5F3"/>
    <a:srgbClr val="DEC7EF"/>
    <a:srgbClr val="D5B8EA"/>
    <a:srgbClr val="FFD1A3"/>
    <a:srgbClr val="91BC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9" autoAdjust="0"/>
    <p:restoredTop sz="96348" autoAdjust="0"/>
  </p:normalViewPr>
  <p:slideViewPr>
    <p:cSldViewPr snapToGrid="0" showGuides="1">
      <p:cViewPr varScale="1">
        <p:scale>
          <a:sx n="106" d="100"/>
          <a:sy n="106" d="100"/>
        </p:scale>
        <p:origin x="1716" y="96"/>
      </p:cViewPr>
      <p:guideLst>
        <p:guide orient="horz" pos="192"/>
        <p:guide pos="2875"/>
      </p:guideLst>
    </p:cSldViewPr>
  </p:slideViewPr>
  <p:outlineViewPr>
    <p:cViewPr>
      <p:scale>
        <a:sx n="33" d="100"/>
        <a:sy n="33" d="100"/>
      </p:scale>
      <p:origin x="0" y="594"/>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93" d="100"/>
          <a:sy n="93" d="100"/>
        </p:scale>
        <p:origin x="-3588" y="-114"/>
      </p:cViewPr>
      <p:guideLst>
        <p:guide orient="horz" pos="2925"/>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CDE72E-30CD-4D45-827B-F6CC04890898}"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n-US"/>
        </a:p>
      </dgm:t>
    </dgm:pt>
    <dgm:pt modelId="{57AB35D1-0272-4F20-AFFC-64D52A93F33B}">
      <dgm:prSet phldrT="[Text]"/>
      <dgm:spPr>
        <a:solidFill>
          <a:srgbClr val="00006D"/>
        </a:solidFill>
      </dgm:spPr>
      <dgm:t>
        <a:bodyPr/>
        <a:lstStyle/>
        <a:p>
          <a:r>
            <a:rPr lang="en-US" dirty="0"/>
            <a:t> A-School</a:t>
          </a:r>
        </a:p>
      </dgm:t>
    </dgm:pt>
    <dgm:pt modelId="{3DCBB114-C98D-47B9-94CE-69DE60CFD695}" type="parTrans" cxnId="{D8C03B61-45E2-44C7-A1A1-D190A963BB95}">
      <dgm:prSet/>
      <dgm:spPr/>
      <dgm:t>
        <a:bodyPr/>
        <a:lstStyle/>
        <a:p>
          <a:endParaRPr lang="en-US"/>
        </a:p>
      </dgm:t>
    </dgm:pt>
    <dgm:pt modelId="{BE3E6F76-9C79-45B0-AE75-255EB46F0238}" type="sibTrans" cxnId="{D8C03B61-45E2-44C7-A1A1-D190A963BB95}">
      <dgm:prSet/>
      <dgm:spPr/>
      <dgm:t>
        <a:bodyPr/>
        <a:lstStyle/>
        <a:p>
          <a:endParaRPr lang="en-US"/>
        </a:p>
      </dgm:t>
    </dgm:pt>
    <dgm:pt modelId="{9842372B-1C39-4850-934A-3B60098CEAE3}">
      <dgm:prSet phldrT="[Text]" custT="1"/>
      <dgm:spPr/>
      <dgm:t>
        <a:bodyPr/>
        <a:lstStyle/>
        <a:p>
          <a:r>
            <a:rPr lang="en-US" sz="2400" dirty="0"/>
            <a:t>Add Name</a:t>
          </a:r>
        </a:p>
      </dgm:t>
    </dgm:pt>
    <dgm:pt modelId="{5F57F0CF-F6E3-444B-BBBD-3474491D7FA0}" type="parTrans" cxnId="{F29FD52F-5BD3-4EAE-A481-F872571A6E2E}">
      <dgm:prSet/>
      <dgm:spPr/>
      <dgm:t>
        <a:bodyPr/>
        <a:lstStyle/>
        <a:p>
          <a:endParaRPr lang="en-US"/>
        </a:p>
      </dgm:t>
    </dgm:pt>
    <dgm:pt modelId="{63B39224-49CC-4279-A557-4B532A5CE907}" type="sibTrans" cxnId="{F29FD52F-5BD3-4EAE-A481-F872571A6E2E}">
      <dgm:prSet/>
      <dgm:spPr/>
      <dgm:t>
        <a:bodyPr/>
        <a:lstStyle/>
        <a:p>
          <a:endParaRPr lang="en-US"/>
        </a:p>
      </dgm:t>
    </dgm:pt>
    <dgm:pt modelId="{268A76E7-EE1F-46E6-96CE-6AF5044F127F}">
      <dgm:prSet phldrT="[Text]"/>
      <dgm:spPr>
        <a:solidFill>
          <a:srgbClr val="00006D"/>
        </a:solidFill>
      </dgm:spPr>
      <dgm:t>
        <a:bodyPr/>
        <a:lstStyle/>
        <a:p>
          <a:r>
            <a:rPr lang="en-US" dirty="0"/>
            <a:t>C-School</a:t>
          </a:r>
        </a:p>
      </dgm:t>
    </dgm:pt>
    <dgm:pt modelId="{B626BEC0-E072-4A62-9E7E-A5FCF1D21840}" type="parTrans" cxnId="{8181278D-AD77-420D-A69B-74CF1620CF1F}">
      <dgm:prSet/>
      <dgm:spPr/>
      <dgm:t>
        <a:bodyPr/>
        <a:lstStyle/>
        <a:p>
          <a:endParaRPr lang="en-US"/>
        </a:p>
      </dgm:t>
    </dgm:pt>
    <dgm:pt modelId="{F8BB4839-996D-4DF3-A6DD-A35EDA93D81F}" type="sibTrans" cxnId="{8181278D-AD77-420D-A69B-74CF1620CF1F}">
      <dgm:prSet/>
      <dgm:spPr/>
      <dgm:t>
        <a:bodyPr/>
        <a:lstStyle/>
        <a:p>
          <a:endParaRPr lang="en-US"/>
        </a:p>
      </dgm:t>
    </dgm:pt>
    <dgm:pt modelId="{4D1342F9-92D7-4D64-9F44-E81756F801A4}">
      <dgm:prSet phldrT="[Text]" custT="1"/>
      <dgm:spPr/>
      <dgm:t>
        <a:bodyPr/>
        <a:lstStyle/>
        <a:p>
          <a:r>
            <a:rPr lang="en-US" sz="2400" dirty="0"/>
            <a:t>Add Name</a:t>
          </a:r>
        </a:p>
      </dgm:t>
    </dgm:pt>
    <dgm:pt modelId="{E9F7857F-6369-4761-9AD0-6EADCB07CBC3}" type="parTrans" cxnId="{7C9ED9D8-FC66-498D-88C6-D4D367B4A353}">
      <dgm:prSet/>
      <dgm:spPr/>
      <dgm:t>
        <a:bodyPr/>
        <a:lstStyle/>
        <a:p>
          <a:endParaRPr lang="en-US"/>
        </a:p>
      </dgm:t>
    </dgm:pt>
    <dgm:pt modelId="{7B9DD997-6103-4C73-A148-651D778FA3DA}" type="sibTrans" cxnId="{7C9ED9D8-FC66-498D-88C6-D4D367B4A353}">
      <dgm:prSet/>
      <dgm:spPr/>
      <dgm:t>
        <a:bodyPr/>
        <a:lstStyle/>
        <a:p>
          <a:endParaRPr lang="en-US"/>
        </a:p>
      </dgm:t>
    </dgm:pt>
    <dgm:pt modelId="{201F0ABC-1B5D-45E6-97AF-BDDEEAB63436}">
      <dgm:prSet phldrT="[Text]"/>
      <dgm:spPr>
        <a:solidFill>
          <a:srgbClr val="00006D"/>
        </a:solidFill>
      </dgm:spPr>
      <dgm:t>
        <a:bodyPr/>
        <a:lstStyle/>
        <a:p>
          <a:r>
            <a:rPr lang="en-US" dirty="0"/>
            <a:t>Other</a:t>
          </a:r>
        </a:p>
      </dgm:t>
    </dgm:pt>
    <dgm:pt modelId="{418B3198-853D-4A56-B1F4-190A13D9AADE}" type="parTrans" cxnId="{6AB6D671-78BC-404A-BBEC-EEAE0A66B7AF}">
      <dgm:prSet/>
      <dgm:spPr/>
      <dgm:t>
        <a:bodyPr/>
        <a:lstStyle/>
        <a:p>
          <a:endParaRPr lang="en-US"/>
        </a:p>
      </dgm:t>
    </dgm:pt>
    <dgm:pt modelId="{2007B159-3210-48DD-BC2C-C228366DCCA2}" type="sibTrans" cxnId="{6AB6D671-78BC-404A-BBEC-EEAE0A66B7AF}">
      <dgm:prSet/>
      <dgm:spPr/>
      <dgm:t>
        <a:bodyPr/>
        <a:lstStyle/>
        <a:p>
          <a:endParaRPr lang="en-US"/>
        </a:p>
      </dgm:t>
    </dgm:pt>
    <dgm:pt modelId="{202D8D62-BB3C-42AF-A634-6B3490E5C94B}">
      <dgm:prSet phldrT="[Text]" custT="1"/>
      <dgm:spPr/>
      <dgm:t>
        <a:bodyPr/>
        <a:lstStyle/>
        <a:p>
          <a:r>
            <a:rPr lang="en-US" sz="2400" dirty="0"/>
            <a:t>Add Name</a:t>
          </a:r>
        </a:p>
      </dgm:t>
    </dgm:pt>
    <dgm:pt modelId="{AC4420AC-EEDD-4C6B-94EA-AF5E20108213}" type="parTrans" cxnId="{D99BE6A2-CFBD-4933-A350-ADCF793BADF5}">
      <dgm:prSet/>
      <dgm:spPr/>
      <dgm:t>
        <a:bodyPr/>
        <a:lstStyle/>
        <a:p>
          <a:endParaRPr lang="en-US"/>
        </a:p>
      </dgm:t>
    </dgm:pt>
    <dgm:pt modelId="{DD2FE585-AA89-4956-8293-4C8E58B7C497}" type="sibTrans" cxnId="{D99BE6A2-CFBD-4933-A350-ADCF793BADF5}">
      <dgm:prSet/>
      <dgm:spPr/>
      <dgm:t>
        <a:bodyPr/>
        <a:lstStyle/>
        <a:p>
          <a:endParaRPr lang="en-US"/>
        </a:p>
      </dgm:t>
    </dgm:pt>
    <dgm:pt modelId="{2CD19268-483D-473F-9329-F2C613896162}" type="pres">
      <dgm:prSet presAssocID="{95CDE72E-30CD-4D45-827B-F6CC04890898}" presName="linearFlow" presStyleCnt="0">
        <dgm:presLayoutVars>
          <dgm:dir/>
          <dgm:animLvl val="lvl"/>
          <dgm:resizeHandles val="exact"/>
        </dgm:presLayoutVars>
      </dgm:prSet>
      <dgm:spPr/>
    </dgm:pt>
    <dgm:pt modelId="{E4A58C9C-64C0-4A45-826C-EF8E37AE55F8}" type="pres">
      <dgm:prSet presAssocID="{57AB35D1-0272-4F20-AFFC-64D52A93F33B}" presName="composite" presStyleCnt="0"/>
      <dgm:spPr/>
    </dgm:pt>
    <dgm:pt modelId="{9EEE8DC5-DE96-487A-B2A8-96A6703CDDDF}" type="pres">
      <dgm:prSet presAssocID="{57AB35D1-0272-4F20-AFFC-64D52A93F33B}" presName="parentText" presStyleLbl="alignNode1" presStyleIdx="0" presStyleCnt="3">
        <dgm:presLayoutVars>
          <dgm:chMax val="1"/>
          <dgm:bulletEnabled val="1"/>
        </dgm:presLayoutVars>
      </dgm:prSet>
      <dgm:spPr/>
    </dgm:pt>
    <dgm:pt modelId="{B439F299-60B6-4447-8628-A7861ED43F7D}" type="pres">
      <dgm:prSet presAssocID="{57AB35D1-0272-4F20-AFFC-64D52A93F33B}" presName="descendantText" presStyleLbl="alignAcc1" presStyleIdx="0" presStyleCnt="3">
        <dgm:presLayoutVars>
          <dgm:bulletEnabled val="1"/>
        </dgm:presLayoutVars>
      </dgm:prSet>
      <dgm:spPr/>
    </dgm:pt>
    <dgm:pt modelId="{40231ED8-9B0C-42ED-B875-21D3C1DEF962}" type="pres">
      <dgm:prSet presAssocID="{BE3E6F76-9C79-45B0-AE75-255EB46F0238}" presName="sp" presStyleCnt="0"/>
      <dgm:spPr/>
    </dgm:pt>
    <dgm:pt modelId="{FA0E30C9-264D-48FA-AB53-51DA7A443FDC}" type="pres">
      <dgm:prSet presAssocID="{268A76E7-EE1F-46E6-96CE-6AF5044F127F}" presName="composite" presStyleCnt="0"/>
      <dgm:spPr/>
    </dgm:pt>
    <dgm:pt modelId="{C79CDE48-79B7-4C9B-9F34-BAAD312EF35E}" type="pres">
      <dgm:prSet presAssocID="{268A76E7-EE1F-46E6-96CE-6AF5044F127F}" presName="parentText" presStyleLbl="alignNode1" presStyleIdx="1" presStyleCnt="3">
        <dgm:presLayoutVars>
          <dgm:chMax val="1"/>
          <dgm:bulletEnabled val="1"/>
        </dgm:presLayoutVars>
      </dgm:prSet>
      <dgm:spPr/>
    </dgm:pt>
    <dgm:pt modelId="{BE001503-88D9-429D-8610-98418440161F}" type="pres">
      <dgm:prSet presAssocID="{268A76E7-EE1F-46E6-96CE-6AF5044F127F}" presName="descendantText" presStyleLbl="alignAcc1" presStyleIdx="1" presStyleCnt="3">
        <dgm:presLayoutVars>
          <dgm:bulletEnabled val="1"/>
        </dgm:presLayoutVars>
      </dgm:prSet>
      <dgm:spPr/>
    </dgm:pt>
    <dgm:pt modelId="{2D9EEBEA-C374-4765-9DAF-FBC747A1069B}" type="pres">
      <dgm:prSet presAssocID="{F8BB4839-996D-4DF3-A6DD-A35EDA93D81F}" presName="sp" presStyleCnt="0"/>
      <dgm:spPr/>
    </dgm:pt>
    <dgm:pt modelId="{8DB76ECD-9C95-4598-A5E9-6ADF322C94AD}" type="pres">
      <dgm:prSet presAssocID="{201F0ABC-1B5D-45E6-97AF-BDDEEAB63436}" presName="composite" presStyleCnt="0"/>
      <dgm:spPr/>
    </dgm:pt>
    <dgm:pt modelId="{BEF70CB9-F8C5-4B2D-B635-8A4548555C33}" type="pres">
      <dgm:prSet presAssocID="{201F0ABC-1B5D-45E6-97AF-BDDEEAB63436}" presName="parentText" presStyleLbl="alignNode1" presStyleIdx="2" presStyleCnt="3">
        <dgm:presLayoutVars>
          <dgm:chMax val="1"/>
          <dgm:bulletEnabled val="1"/>
        </dgm:presLayoutVars>
      </dgm:prSet>
      <dgm:spPr/>
    </dgm:pt>
    <dgm:pt modelId="{AAD99B24-8662-48A6-99A6-9D6C59BF64DB}" type="pres">
      <dgm:prSet presAssocID="{201F0ABC-1B5D-45E6-97AF-BDDEEAB63436}" presName="descendantText" presStyleLbl="alignAcc1" presStyleIdx="2" presStyleCnt="3" custLinFactNeighborX="47" custLinFactNeighborY="5197">
        <dgm:presLayoutVars>
          <dgm:bulletEnabled val="1"/>
        </dgm:presLayoutVars>
      </dgm:prSet>
      <dgm:spPr/>
    </dgm:pt>
  </dgm:ptLst>
  <dgm:cxnLst>
    <dgm:cxn modelId="{5959921D-607D-487C-9348-0CE4C5435DFA}" type="presOf" srcId="{268A76E7-EE1F-46E6-96CE-6AF5044F127F}" destId="{C79CDE48-79B7-4C9B-9F34-BAAD312EF35E}" srcOrd="0" destOrd="0" presId="urn:microsoft.com/office/officeart/2005/8/layout/chevron2"/>
    <dgm:cxn modelId="{F29FD52F-5BD3-4EAE-A481-F872571A6E2E}" srcId="{57AB35D1-0272-4F20-AFFC-64D52A93F33B}" destId="{9842372B-1C39-4850-934A-3B60098CEAE3}" srcOrd="0" destOrd="0" parTransId="{5F57F0CF-F6E3-444B-BBBD-3474491D7FA0}" sibTransId="{63B39224-49CC-4279-A557-4B532A5CE907}"/>
    <dgm:cxn modelId="{D8C03B61-45E2-44C7-A1A1-D190A963BB95}" srcId="{95CDE72E-30CD-4D45-827B-F6CC04890898}" destId="{57AB35D1-0272-4F20-AFFC-64D52A93F33B}" srcOrd="0" destOrd="0" parTransId="{3DCBB114-C98D-47B9-94CE-69DE60CFD695}" sibTransId="{BE3E6F76-9C79-45B0-AE75-255EB46F0238}"/>
    <dgm:cxn modelId="{6AB6D671-78BC-404A-BBEC-EEAE0A66B7AF}" srcId="{95CDE72E-30CD-4D45-827B-F6CC04890898}" destId="{201F0ABC-1B5D-45E6-97AF-BDDEEAB63436}" srcOrd="2" destOrd="0" parTransId="{418B3198-853D-4A56-B1F4-190A13D9AADE}" sibTransId="{2007B159-3210-48DD-BC2C-C228366DCCA2}"/>
    <dgm:cxn modelId="{D38F0B78-A0B5-489C-8173-952CCA919837}" type="presOf" srcId="{202D8D62-BB3C-42AF-A634-6B3490E5C94B}" destId="{AAD99B24-8662-48A6-99A6-9D6C59BF64DB}" srcOrd="0" destOrd="0" presId="urn:microsoft.com/office/officeart/2005/8/layout/chevron2"/>
    <dgm:cxn modelId="{640A0084-0801-4D7E-88AB-66DDBF989321}" type="presOf" srcId="{4D1342F9-92D7-4D64-9F44-E81756F801A4}" destId="{BE001503-88D9-429D-8610-98418440161F}" srcOrd="0" destOrd="0" presId="urn:microsoft.com/office/officeart/2005/8/layout/chevron2"/>
    <dgm:cxn modelId="{8181278D-AD77-420D-A69B-74CF1620CF1F}" srcId="{95CDE72E-30CD-4D45-827B-F6CC04890898}" destId="{268A76E7-EE1F-46E6-96CE-6AF5044F127F}" srcOrd="1" destOrd="0" parTransId="{B626BEC0-E072-4A62-9E7E-A5FCF1D21840}" sibTransId="{F8BB4839-996D-4DF3-A6DD-A35EDA93D81F}"/>
    <dgm:cxn modelId="{D99BE6A2-CFBD-4933-A350-ADCF793BADF5}" srcId="{201F0ABC-1B5D-45E6-97AF-BDDEEAB63436}" destId="{202D8D62-BB3C-42AF-A634-6B3490E5C94B}" srcOrd="0" destOrd="0" parTransId="{AC4420AC-EEDD-4C6B-94EA-AF5E20108213}" sibTransId="{DD2FE585-AA89-4956-8293-4C8E58B7C497}"/>
    <dgm:cxn modelId="{593493B2-62CE-4083-9330-040781F7D88C}" type="presOf" srcId="{57AB35D1-0272-4F20-AFFC-64D52A93F33B}" destId="{9EEE8DC5-DE96-487A-B2A8-96A6703CDDDF}" srcOrd="0" destOrd="0" presId="urn:microsoft.com/office/officeart/2005/8/layout/chevron2"/>
    <dgm:cxn modelId="{6D72A4BC-F1CB-4070-B27D-3431E1621A35}" type="presOf" srcId="{95CDE72E-30CD-4D45-827B-F6CC04890898}" destId="{2CD19268-483D-473F-9329-F2C613896162}" srcOrd="0" destOrd="0" presId="urn:microsoft.com/office/officeart/2005/8/layout/chevron2"/>
    <dgm:cxn modelId="{07BB3BC8-CBA7-4280-84BA-62C8B8B264E4}" type="presOf" srcId="{201F0ABC-1B5D-45E6-97AF-BDDEEAB63436}" destId="{BEF70CB9-F8C5-4B2D-B635-8A4548555C33}" srcOrd="0" destOrd="0" presId="urn:microsoft.com/office/officeart/2005/8/layout/chevron2"/>
    <dgm:cxn modelId="{7C9ED9D8-FC66-498D-88C6-D4D367B4A353}" srcId="{268A76E7-EE1F-46E6-96CE-6AF5044F127F}" destId="{4D1342F9-92D7-4D64-9F44-E81756F801A4}" srcOrd="0" destOrd="0" parTransId="{E9F7857F-6369-4761-9AD0-6EADCB07CBC3}" sibTransId="{7B9DD997-6103-4C73-A148-651D778FA3DA}"/>
    <dgm:cxn modelId="{1CD513DD-1BC0-4E6E-9F5C-AB1433519BE2}" type="presOf" srcId="{9842372B-1C39-4850-934A-3B60098CEAE3}" destId="{B439F299-60B6-4447-8628-A7861ED43F7D}" srcOrd="0" destOrd="0" presId="urn:microsoft.com/office/officeart/2005/8/layout/chevron2"/>
    <dgm:cxn modelId="{E479ED0B-B4F6-4A26-B41E-1C9FE856AB46}" type="presParOf" srcId="{2CD19268-483D-473F-9329-F2C613896162}" destId="{E4A58C9C-64C0-4A45-826C-EF8E37AE55F8}" srcOrd="0" destOrd="0" presId="urn:microsoft.com/office/officeart/2005/8/layout/chevron2"/>
    <dgm:cxn modelId="{FBE6B41C-1956-4A1F-9B3A-7210D395CC73}" type="presParOf" srcId="{E4A58C9C-64C0-4A45-826C-EF8E37AE55F8}" destId="{9EEE8DC5-DE96-487A-B2A8-96A6703CDDDF}" srcOrd="0" destOrd="0" presId="urn:microsoft.com/office/officeart/2005/8/layout/chevron2"/>
    <dgm:cxn modelId="{3E14D9D4-2527-4489-BD2F-EABBDCEF7089}" type="presParOf" srcId="{E4A58C9C-64C0-4A45-826C-EF8E37AE55F8}" destId="{B439F299-60B6-4447-8628-A7861ED43F7D}" srcOrd="1" destOrd="0" presId="urn:microsoft.com/office/officeart/2005/8/layout/chevron2"/>
    <dgm:cxn modelId="{0C4CCBB8-C2A5-4BB2-A244-1D2B2AFA507C}" type="presParOf" srcId="{2CD19268-483D-473F-9329-F2C613896162}" destId="{40231ED8-9B0C-42ED-B875-21D3C1DEF962}" srcOrd="1" destOrd="0" presId="urn:microsoft.com/office/officeart/2005/8/layout/chevron2"/>
    <dgm:cxn modelId="{46870656-0BBA-46C1-8FA3-751EB6BF6BDB}" type="presParOf" srcId="{2CD19268-483D-473F-9329-F2C613896162}" destId="{FA0E30C9-264D-48FA-AB53-51DA7A443FDC}" srcOrd="2" destOrd="0" presId="urn:microsoft.com/office/officeart/2005/8/layout/chevron2"/>
    <dgm:cxn modelId="{608ED805-611F-4BA6-8456-68660B893D26}" type="presParOf" srcId="{FA0E30C9-264D-48FA-AB53-51DA7A443FDC}" destId="{C79CDE48-79B7-4C9B-9F34-BAAD312EF35E}" srcOrd="0" destOrd="0" presId="urn:microsoft.com/office/officeart/2005/8/layout/chevron2"/>
    <dgm:cxn modelId="{4832135F-D1B2-41A9-B14D-ADDC24428252}" type="presParOf" srcId="{FA0E30C9-264D-48FA-AB53-51DA7A443FDC}" destId="{BE001503-88D9-429D-8610-98418440161F}" srcOrd="1" destOrd="0" presId="urn:microsoft.com/office/officeart/2005/8/layout/chevron2"/>
    <dgm:cxn modelId="{748508AC-64B4-4F85-B5A9-7C5D83EBF1E6}" type="presParOf" srcId="{2CD19268-483D-473F-9329-F2C613896162}" destId="{2D9EEBEA-C374-4765-9DAF-FBC747A1069B}" srcOrd="3" destOrd="0" presId="urn:microsoft.com/office/officeart/2005/8/layout/chevron2"/>
    <dgm:cxn modelId="{A6092A4F-6011-46F7-953B-B23ECFE4BA89}" type="presParOf" srcId="{2CD19268-483D-473F-9329-F2C613896162}" destId="{8DB76ECD-9C95-4598-A5E9-6ADF322C94AD}" srcOrd="4" destOrd="0" presId="urn:microsoft.com/office/officeart/2005/8/layout/chevron2"/>
    <dgm:cxn modelId="{1E0CC2F7-FBB7-4625-9A61-0BC95EE0D5E8}" type="presParOf" srcId="{8DB76ECD-9C95-4598-A5E9-6ADF322C94AD}" destId="{BEF70CB9-F8C5-4B2D-B635-8A4548555C33}" srcOrd="0" destOrd="0" presId="urn:microsoft.com/office/officeart/2005/8/layout/chevron2"/>
    <dgm:cxn modelId="{9ADC143D-678D-42D5-80C5-19A1FB90113B}" type="presParOf" srcId="{8DB76ECD-9C95-4598-A5E9-6ADF322C94AD}" destId="{AAD99B24-8662-48A6-99A6-9D6C59BF64D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E8DC5-DE96-487A-B2A8-96A6703CDDDF}">
      <dsp:nvSpPr>
        <dsp:cNvPr id="0" name=""/>
        <dsp:cNvSpPr/>
      </dsp:nvSpPr>
      <dsp:spPr>
        <a:xfrm rot="5400000">
          <a:off x="-191165" y="191449"/>
          <a:ext cx="1274436" cy="892105"/>
        </a:xfrm>
        <a:prstGeom prst="chevron">
          <a:avLst/>
        </a:prstGeom>
        <a:solidFill>
          <a:srgbClr val="00006D"/>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 A-School</a:t>
          </a:r>
        </a:p>
      </dsp:txBody>
      <dsp:txXfrm rot="-5400000">
        <a:off x="1" y="446337"/>
        <a:ext cx="892105" cy="382331"/>
      </dsp:txXfrm>
    </dsp:sp>
    <dsp:sp modelId="{B439F299-60B6-4447-8628-A7861ED43F7D}">
      <dsp:nvSpPr>
        <dsp:cNvPr id="0" name=""/>
        <dsp:cNvSpPr/>
      </dsp:nvSpPr>
      <dsp:spPr>
        <a:xfrm rot="5400000">
          <a:off x="3815506" y="-2923116"/>
          <a:ext cx="828383" cy="6675186"/>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Add Name</a:t>
          </a:r>
        </a:p>
      </dsp:txBody>
      <dsp:txXfrm rot="-5400000">
        <a:off x="892105" y="40723"/>
        <a:ext cx="6634748" cy="747507"/>
      </dsp:txXfrm>
    </dsp:sp>
    <dsp:sp modelId="{C79CDE48-79B7-4C9B-9F34-BAAD312EF35E}">
      <dsp:nvSpPr>
        <dsp:cNvPr id="0" name=""/>
        <dsp:cNvSpPr/>
      </dsp:nvSpPr>
      <dsp:spPr>
        <a:xfrm rot="5400000">
          <a:off x="-191165" y="1266576"/>
          <a:ext cx="1274436" cy="892105"/>
        </a:xfrm>
        <a:prstGeom prst="chevron">
          <a:avLst/>
        </a:prstGeom>
        <a:solidFill>
          <a:srgbClr val="00006D"/>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C-School</a:t>
          </a:r>
        </a:p>
      </dsp:txBody>
      <dsp:txXfrm rot="-5400000">
        <a:off x="1" y="1521464"/>
        <a:ext cx="892105" cy="382331"/>
      </dsp:txXfrm>
    </dsp:sp>
    <dsp:sp modelId="{BE001503-88D9-429D-8610-98418440161F}">
      <dsp:nvSpPr>
        <dsp:cNvPr id="0" name=""/>
        <dsp:cNvSpPr/>
      </dsp:nvSpPr>
      <dsp:spPr>
        <a:xfrm rot="5400000">
          <a:off x="3815506" y="-1847990"/>
          <a:ext cx="828383" cy="6675186"/>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Add Name</a:t>
          </a:r>
        </a:p>
      </dsp:txBody>
      <dsp:txXfrm rot="-5400000">
        <a:off x="892105" y="1115849"/>
        <a:ext cx="6634748" cy="747507"/>
      </dsp:txXfrm>
    </dsp:sp>
    <dsp:sp modelId="{BEF70CB9-F8C5-4B2D-B635-8A4548555C33}">
      <dsp:nvSpPr>
        <dsp:cNvPr id="0" name=""/>
        <dsp:cNvSpPr/>
      </dsp:nvSpPr>
      <dsp:spPr>
        <a:xfrm rot="5400000">
          <a:off x="-191165" y="2341702"/>
          <a:ext cx="1274436" cy="892105"/>
        </a:xfrm>
        <a:prstGeom prst="chevron">
          <a:avLst/>
        </a:prstGeom>
        <a:solidFill>
          <a:srgbClr val="00006D"/>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Other</a:t>
          </a:r>
        </a:p>
      </dsp:txBody>
      <dsp:txXfrm rot="-5400000">
        <a:off x="1" y="2596590"/>
        <a:ext cx="892105" cy="382331"/>
      </dsp:txXfrm>
    </dsp:sp>
    <dsp:sp modelId="{AAD99B24-8662-48A6-99A6-9D6C59BF64DB}">
      <dsp:nvSpPr>
        <dsp:cNvPr id="0" name=""/>
        <dsp:cNvSpPr/>
      </dsp:nvSpPr>
      <dsp:spPr>
        <a:xfrm rot="5400000">
          <a:off x="3815506" y="-729813"/>
          <a:ext cx="828383" cy="6675186"/>
        </a:xfrm>
        <a:prstGeom prst="round2Same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Add Name</a:t>
          </a:r>
        </a:p>
      </dsp:txBody>
      <dsp:txXfrm rot="-5400000">
        <a:off x="892105" y="2234026"/>
        <a:ext cx="6634748" cy="74750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6457763" y="8928762"/>
            <a:ext cx="458781" cy="278099"/>
          </a:xfrm>
          <a:prstGeom prst="rect">
            <a:avLst/>
          </a:prstGeom>
          <a:noFill/>
          <a:ln w="12700">
            <a:noFill/>
            <a:miter lim="800000"/>
            <a:headEnd/>
            <a:tailEnd/>
          </a:ln>
          <a:effectLst/>
        </p:spPr>
        <p:txBody>
          <a:bodyPr lIns="91587" tIns="45793" rIns="91587" bIns="45793">
            <a:spAutoFit/>
          </a:bodyPr>
          <a:lstStyle/>
          <a:p>
            <a:pPr algn="ctr" defTabSz="915278" eaLnBrk="0" hangingPunct="0">
              <a:spcBef>
                <a:spcPct val="50000"/>
              </a:spcBef>
              <a:defRPr/>
            </a:pPr>
            <a:fld id="{8B18970B-E479-4D8A-81AA-1C5F8236C0FE}" type="slidenum">
              <a:rPr lang="en-US" sz="1200" b="0">
                <a:solidFill>
                  <a:schemeClr val="tx1"/>
                </a:solidFill>
                <a:ea typeface="+mn-ea"/>
              </a:rPr>
              <a:pPr algn="ctr" defTabSz="915278" eaLnBrk="0" hangingPunct="0">
                <a:spcBef>
                  <a:spcPct val="50000"/>
                </a:spcBef>
                <a:defRPr/>
              </a:pPr>
              <a:t>‹#›</a:t>
            </a:fld>
            <a:endParaRPr lang="en-US" sz="1200" b="0" dirty="0">
              <a:solidFill>
                <a:schemeClr val="tx1"/>
              </a:solidFill>
              <a:ea typeface="+mn-ea"/>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1974" y="4260031"/>
            <a:ext cx="5121052" cy="4328668"/>
          </a:xfrm>
          <a:prstGeom prst="rect">
            <a:avLst/>
          </a:prstGeom>
          <a:noFill/>
          <a:ln w="12700">
            <a:noFill/>
            <a:miter lim="800000"/>
            <a:headEnd/>
            <a:tailEnd/>
          </a:ln>
          <a:effectLst/>
        </p:spPr>
        <p:txBody>
          <a:bodyPr vert="horz" wrap="square" lIns="92948" tIns="45658" rIns="92948" bIns="45658"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2707" name="Rectangle 3"/>
          <p:cNvSpPr>
            <a:spLocks noGrp="1" noRot="1" noChangeAspect="1" noChangeArrowheads="1" noTextEdit="1"/>
          </p:cNvSpPr>
          <p:nvPr>
            <p:ph type="sldImg" idx="2"/>
          </p:nvPr>
        </p:nvSpPr>
        <p:spPr bwMode="auto">
          <a:xfrm>
            <a:off x="1166813" y="490538"/>
            <a:ext cx="4651375" cy="3489325"/>
          </a:xfrm>
          <a:prstGeom prst="rect">
            <a:avLst/>
          </a:prstGeom>
          <a:noFill/>
          <a:ln w="12700">
            <a:solidFill>
              <a:schemeClr val="tx1"/>
            </a:solidFill>
            <a:miter lim="800000"/>
            <a:headEnd/>
            <a:tailEnd/>
          </a:ln>
        </p:spPr>
      </p:sp>
      <p:sp>
        <p:nvSpPr>
          <p:cNvPr id="2052" name="Text Box 4"/>
          <p:cNvSpPr txBox="1">
            <a:spLocks noChangeArrowheads="1"/>
          </p:cNvSpPr>
          <p:nvPr/>
        </p:nvSpPr>
        <p:spPr bwMode="auto">
          <a:xfrm>
            <a:off x="6457763" y="8928762"/>
            <a:ext cx="458781" cy="278099"/>
          </a:xfrm>
          <a:prstGeom prst="rect">
            <a:avLst/>
          </a:prstGeom>
          <a:noFill/>
          <a:ln w="12700">
            <a:noFill/>
            <a:miter lim="800000"/>
            <a:headEnd/>
            <a:tailEnd/>
          </a:ln>
          <a:effectLst/>
        </p:spPr>
        <p:txBody>
          <a:bodyPr lIns="91587" tIns="45793" rIns="91587" bIns="45793">
            <a:spAutoFit/>
          </a:bodyPr>
          <a:lstStyle/>
          <a:p>
            <a:pPr algn="ctr" defTabSz="915278" eaLnBrk="0" hangingPunct="0">
              <a:spcBef>
                <a:spcPct val="50000"/>
              </a:spcBef>
              <a:defRPr/>
            </a:pPr>
            <a:fld id="{06CF54E3-2E5F-46E2-9A99-9B21DDE955E8}" type="slidenum">
              <a:rPr lang="en-US" sz="1200" b="0">
                <a:solidFill>
                  <a:schemeClr val="tx1"/>
                </a:solidFill>
                <a:ea typeface="+mn-ea"/>
              </a:rPr>
              <a:pPr algn="ctr" defTabSz="915278" eaLnBrk="0" hangingPunct="0">
                <a:spcBef>
                  <a:spcPct val="50000"/>
                </a:spcBef>
                <a:defRPr/>
              </a:pPr>
              <a:t>‹#›</a:t>
            </a:fld>
            <a:endParaRPr lang="en-US" sz="1200" b="0" dirty="0">
              <a:solidFill>
                <a:schemeClr val="tx1"/>
              </a:solidFill>
              <a:ea typeface="+mn-ea"/>
            </a:endParaRPr>
          </a:p>
        </p:txBody>
      </p:sp>
      <p:sp>
        <p:nvSpPr>
          <p:cNvPr id="6" name="Rectangle 2"/>
          <p:cNvSpPr>
            <a:spLocks noChangeArrowheads="1"/>
          </p:cNvSpPr>
          <p:nvPr/>
        </p:nvSpPr>
        <p:spPr bwMode="gray">
          <a:xfrm>
            <a:off x="52293" y="8778250"/>
            <a:ext cx="1966486" cy="406959"/>
          </a:xfrm>
          <a:prstGeom prst="rect">
            <a:avLst/>
          </a:prstGeom>
          <a:noFill/>
          <a:ln w="12700">
            <a:noFill/>
            <a:miter lim="800000"/>
            <a:headEnd/>
            <a:tailEnd/>
          </a:ln>
          <a:effectLst/>
        </p:spPr>
        <p:txBody>
          <a:bodyPr lIns="91419" tIns="45709" rIns="91419" bIns="45709">
            <a:spAutoFit/>
          </a:bodyPr>
          <a:lstStyle/>
          <a:p>
            <a:pPr algn="l">
              <a:lnSpc>
                <a:spcPct val="75000"/>
              </a:lnSpc>
              <a:spcBef>
                <a:spcPct val="15000"/>
              </a:spcBef>
            </a:pPr>
            <a:r>
              <a:rPr lang="en-US" sz="800" b="0" dirty="0">
                <a:solidFill>
                  <a:schemeClr val="tx1"/>
                </a:solidFill>
                <a:latin typeface="+mn-lt"/>
              </a:rPr>
              <a:t>SOURCE: </a:t>
            </a:r>
          </a:p>
          <a:p>
            <a:pPr algn="l">
              <a:lnSpc>
                <a:spcPct val="75000"/>
              </a:lnSpc>
              <a:spcBef>
                <a:spcPct val="15000"/>
              </a:spcBef>
            </a:pPr>
            <a:r>
              <a:rPr lang="en-US" sz="800" b="0" dirty="0">
                <a:solidFill>
                  <a:schemeClr val="tx1"/>
                </a:solidFill>
                <a:latin typeface="+mn-lt"/>
              </a:rPr>
              <a:t>POC: NAME; PH#</a:t>
            </a:r>
          </a:p>
          <a:p>
            <a:pPr algn="l">
              <a:lnSpc>
                <a:spcPct val="75000"/>
              </a:lnSpc>
              <a:spcBef>
                <a:spcPct val="15000"/>
              </a:spcBef>
            </a:pPr>
            <a:r>
              <a:rPr lang="en-US" sz="800" b="0" dirty="0">
                <a:solidFill>
                  <a:schemeClr val="tx1"/>
                </a:solidFill>
                <a:latin typeface="+mn-lt"/>
              </a:rPr>
              <a:t>SLIDE TYPE: TITLE</a:t>
            </a:r>
          </a:p>
        </p:txBody>
      </p:sp>
    </p:spTree>
  </p:cSld>
  <p:clrMap bg1="lt1" tx1="dk1" bg2="lt2" tx2="dk2" accent1="accent1" accent2="accent2" accent3="accent3" accent4="accent4" accent5="accent5" accent6="accent6" hlink="hlink" folHlink="folHlink"/>
  <p:notesStyle>
    <a:lvl1pPr marL="225425" indent="-225425" algn="l" rtl="0" eaLnBrk="0" fontAlgn="base" hangingPunct="0">
      <a:spcBef>
        <a:spcPct val="30000"/>
      </a:spcBef>
      <a:spcAft>
        <a:spcPct val="0"/>
      </a:spcAft>
      <a:buChar char="•"/>
      <a:defRPr sz="1400" b="0" kern="1200">
        <a:solidFill>
          <a:schemeClr val="tx1"/>
        </a:solidFill>
        <a:latin typeface="+mn-lt"/>
        <a:ea typeface="+mn-ea"/>
        <a:cs typeface="Arial" charset="0"/>
      </a:defRPr>
    </a:lvl1pPr>
    <a:lvl2pPr marL="569913" indent="-169863" algn="l" rtl="0" eaLnBrk="0" fontAlgn="base" hangingPunct="0">
      <a:spcBef>
        <a:spcPct val="30000"/>
      </a:spcBef>
      <a:spcAft>
        <a:spcPct val="0"/>
      </a:spcAft>
      <a:buFont typeface="Arial" charset="0"/>
      <a:buChar char="–"/>
      <a:defRPr sz="1200" b="0" kern="1200">
        <a:solidFill>
          <a:schemeClr val="tx1"/>
        </a:solidFill>
        <a:latin typeface="+mn-lt"/>
        <a:ea typeface="+mn-ea"/>
        <a:cs typeface="Arial" charset="0"/>
      </a:defRPr>
    </a:lvl2pPr>
    <a:lvl3pPr marL="914400" indent="-230188" algn="l" rtl="0" eaLnBrk="0" fontAlgn="base" hangingPunct="0">
      <a:spcBef>
        <a:spcPct val="30000"/>
      </a:spcBef>
      <a:spcAft>
        <a:spcPct val="0"/>
      </a:spcAft>
      <a:buChar char="•"/>
      <a:defRPr sz="1200" b="0" kern="1200">
        <a:solidFill>
          <a:schemeClr val="tx1"/>
        </a:solidFill>
        <a:latin typeface="+mn-lt"/>
        <a:ea typeface="+mn-ea"/>
        <a:cs typeface="Arial" charset="0"/>
      </a:defRPr>
    </a:lvl3pPr>
    <a:lvl4pPr marL="1258888" indent="-230188" algn="l" rtl="0" eaLnBrk="0" fontAlgn="base" hangingPunct="0">
      <a:spcBef>
        <a:spcPct val="30000"/>
      </a:spcBef>
      <a:spcAft>
        <a:spcPct val="0"/>
      </a:spcAft>
      <a:buFont typeface="Arial" charset="0"/>
      <a:buChar char="–"/>
      <a:defRPr sz="1200" b="0" kern="1200">
        <a:solidFill>
          <a:schemeClr val="tx1"/>
        </a:solidFill>
        <a:latin typeface="+mn-lt"/>
        <a:ea typeface="+mn-ea"/>
        <a:cs typeface="Arial" charset="0"/>
      </a:defRPr>
    </a:lvl4pPr>
    <a:lvl5pPr marL="1603375" indent="-230188" algn="l" rtl="0" eaLnBrk="0" fontAlgn="base" hangingPunct="0">
      <a:spcBef>
        <a:spcPct val="30000"/>
      </a:spcBef>
      <a:spcAft>
        <a:spcPct val="0"/>
      </a:spcAft>
      <a:buChar char="•"/>
      <a:defRPr sz="1200" b="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1676435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Validate you have the correct POCs for each category.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a:t>
            </a:r>
            <a:r>
              <a:rPr lang="en-US" baseline="0" dirty="0"/>
              <a:t>ist all stakeholders in alignment report.</a:t>
            </a:r>
            <a:endParaRPr lang="en-US" dirty="0"/>
          </a:p>
          <a:p>
            <a:endParaRPr lang="en-US" dirty="0"/>
          </a:p>
        </p:txBody>
      </p:sp>
    </p:spTree>
    <p:extLst>
      <p:ext uri="{BB962C8B-B14F-4D97-AF65-F5344CB8AC3E}">
        <p14:creationId xmlns:p14="http://schemas.microsoft.com/office/powerpoint/2010/main" val="2427791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Validate you have the correct POCs for each category.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a:t>
            </a:r>
            <a:r>
              <a:rPr lang="en-US" baseline="0" dirty="0"/>
              <a:t>ist all stakeholders in alignment report.</a:t>
            </a:r>
            <a:endParaRPr lang="en-US" dirty="0"/>
          </a:p>
          <a:p>
            <a:endParaRPr lang="en-US" dirty="0"/>
          </a:p>
        </p:txBody>
      </p:sp>
    </p:spTree>
    <p:extLst>
      <p:ext uri="{BB962C8B-B14F-4D97-AF65-F5344CB8AC3E}">
        <p14:creationId xmlns:p14="http://schemas.microsoft.com/office/powerpoint/2010/main" val="1693041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your understanding</a:t>
            </a:r>
            <a:r>
              <a:rPr lang="en-US" baseline="0" dirty="0"/>
              <a:t> of the current training offered for this community.  </a:t>
            </a:r>
            <a:endParaRPr lang="en-US" dirty="0"/>
          </a:p>
        </p:txBody>
      </p:sp>
    </p:spTree>
    <p:extLst>
      <p:ext uri="{BB962C8B-B14F-4D97-AF65-F5344CB8AC3E}">
        <p14:creationId xmlns:p14="http://schemas.microsoft.com/office/powerpoint/2010/main" val="599706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any</a:t>
            </a:r>
            <a:r>
              <a:rPr lang="en-US" baseline="0" dirty="0"/>
              <a:t> assumptions and constraints gathered from GFI review, stakeholder meetings, one-on-ones, etc.  </a:t>
            </a:r>
          </a:p>
          <a:p>
            <a:r>
              <a:rPr lang="en-US" baseline="0" dirty="0"/>
              <a:t>Add new at meeting</a:t>
            </a:r>
            <a:endParaRPr lang="en-US" dirty="0"/>
          </a:p>
        </p:txBody>
      </p:sp>
    </p:spTree>
    <p:extLst>
      <p:ext uri="{BB962C8B-B14F-4D97-AF65-F5344CB8AC3E}">
        <p14:creationId xmlns:p14="http://schemas.microsoft.com/office/powerpoint/2010/main" val="660435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Items listed are planned</a:t>
            </a:r>
            <a:r>
              <a:rPr lang="en-US" baseline="0" dirty="0"/>
              <a:t> or underway changes that would affect the RRL timeline for Analysis and Content Conversion</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Go over the impacts</a:t>
            </a:r>
            <a:r>
              <a:rPr lang="en-US" baseline="0" dirty="0"/>
              <a:t> to receive confirmation from the stakeholders</a:t>
            </a:r>
            <a:endParaRPr lang="en-US" dirty="0"/>
          </a:p>
        </p:txBody>
      </p:sp>
    </p:spTree>
    <p:extLst>
      <p:ext uri="{BB962C8B-B14F-4D97-AF65-F5344CB8AC3E}">
        <p14:creationId xmlns:p14="http://schemas.microsoft.com/office/powerpoint/2010/main" val="114590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Validate you have the correct POCs for each category.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a:t>
            </a:r>
            <a:r>
              <a:rPr lang="en-US" baseline="0" dirty="0"/>
              <a:t>ist all stakeholders in alignment report.</a:t>
            </a:r>
            <a:endParaRPr lang="en-US" dirty="0"/>
          </a:p>
          <a:p>
            <a:endParaRPr lang="en-US" dirty="0"/>
          </a:p>
        </p:txBody>
      </p:sp>
    </p:spTree>
    <p:extLst>
      <p:ext uri="{BB962C8B-B14F-4D97-AF65-F5344CB8AC3E}">
        <p14:creationId xmlns:p14="http://schemas.microsoft.com/office/powerpoint/2010/main" val="3816982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any risks indicated</a:t>
            </a:r>
            <a:r>
              <a:rPr lang="en-US" baseline="0" dirty="0"/>
              <a:t> before meeting</a:t>
            </a:r>
          </a:p>
          <a:p>
            <a:r>
              <a:rPr lang="en-US" baseline="0" dirty="0"/>
              <a:t>Update if required at meeting</a:t>
            </a:r>
            <a:endParaRPr lang="en-US" dirty="0"/>
          </a:p>
        </p:txBody>
      </p:sp>
    </p:spTree>
    <p:extLst>
      <p:ext uri="{BB962C8B-B14F-4D97-AF65-F5344CB8AC3E}">
        <p14:creationId xmlns:p14="http://schemas.microsoft.com/office/powerpoint/2010/main" val="2335470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425" indent="-225425"/>
            <a:r>
              <a:rPr lang="en-US" dirty="0"/>
              <a:t>Ask</a:t>
            </a:r>
            <a:r>
              <a:rPr lang="en-US" baseline="0" dirty="0"/>
              <a:t> which items is applicable in the GFI needed.</a:t>
            </a:r>
          </a:p>
          <a:p>
            <a:pPr marL="225425" indent="-225425"/>
            <a:r>
              <a:rPr lang="en-US" baseline="0" dirty="0"/>
              <a:t>NOTE: The GFI Need for Needs Assessment was requested on 5/31/2022.</a:t>
            </a:r>
            <a:endParaRPr lang="en-US" dirty="0"/>
          </a:p>
          <a:p>
            <a:endParaRPr lang="en-US" dirty="0"/>
          </a:p>
        </p:txBody>
      </p:sp>
    </p:spTree>
    <p:extLst>
      <p:ext uri="{BB962C8B-B14F-4D97-AF65-F5344CB8AC3E}">
        <p14:creationId xmlns:p14="http://schemas.microsoft.com/office/powerpoint/2010/main" val="2867776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latin typeface="+mn-lt"/>
                <a:cs typeface="Times New Roman" panose="02020603050405020304" pitchFamily="18" charset="0"/>
              </a:rPr>
              <a:t>Provide a Review of the RRL Requirements Development Analysis Process</a:t>
            </a:r>
          </a:p>
          <a:p>
            <a:pPr marL="0" indent="0">
              <a:buNone/>
            </a:pPr>
            <a:endParaRPr lang="en-US" dirty="0"/>
          </a:p>
        </p:txBody>
      </p:sp>
      <p:sp>
        <p:nvSpPr>
          <p:cNvPr id="4" name="Slide Number Placeholder 3"/>
          <p:cNvSpPr>
            <a:spLocks noGrp="1"/>
          </p:cNvSpPr>
          <p:nvPr>
            <p:ph type="sldNum" sz="quarter" idx="10"/>
          </p:nvPr>
        </p:nvSpPr>
        <p:spPr/>
        <p:txBody>
          <a:bodyPr/>
          <a:lstStyle/>
          <a:p>
            <a:fld id="{D8F2D66B-0B7B-463D-B44F-FA840DD4B5B7}" type="slidenum">
              <a:rPr lang="en-US" smtClean="0"/>
              <a:t>22</a:t>
            </a:fld>
            <a:endParaRPr lang="en-US"/>
          </a:p>
        </p:txBody>
      </p:sp>
    </p:spTree>
    <p:extLst>
      <p:ext uri="{BB962C8B-B14F-4D97-AF65-F5344CB8AC3E}">
        <p14:creationId xmlns:p14="http://schemas.microsoft.com/office/powerpoint/2010/main" val="4089814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425" marR="0" lvl="0" indent="-225425" algn="l" defTabSz="914400" rtl="0" eaLnBrk="0" fontAlgn="base" latinLnBrk="0" hangingPunct="0">
              <a:lnSpc>
                <a:spcPct val="100000"/>
              </a:lnSpc>
              <a:spcBef>
                <a:spcPct val="30000"/>
              </a:spcBef>
              <a:spcAft>
                <a:spcPct val="0"/>
              </a:spcAft>
              <a:buClrTx/>
              <a:buSzTx/>
              <a:buFontTx/>
              <a:buChar char="•"/>
              <a:tabLst/>
              <a:defRPr/>
            </a:pPr>
            <a:r>
              <a:rPr lang="en-US" sz="1400" dirty="0">
                <a:latin typeface="+mn-lt"/>
                <a:cs typeface="Times New Roman" panose="02020603050405020304" pitchFamily="18" charset="0"/>
              </a:rPr>
              <a:t>Provide a Review of the RRL Requirements Development Analysis Process</a:t>
            </a:r>
          </a:p>
          <a:p>
            <a:endParaRPr lang="en-US" dirty="0"/>
          </a:p>
        </p:txBody>
      </p:sp>
      <p:sp>
        <p:nvSpPr>
          <p:cNvPr id="4" name="Slide Number Placeholder 3"/>
          <p:cNvSpPr>
            <a:spLocks noGrp="1"/>
          </p:cNvSpPr>
          <p:nvPr>
            <p:ph type="sldNum" sz="quarter" idx="10"/>
          </p:nvPr>
        </p:nvSpPr>
        <p:spPr/>
        <p:txBody>
          <a:bodyPr/>
          <a:lstStyle/>
          <a:p>
            <a:fld id="{D8F2D66B-0B7B-463D-B44F-FA840DD4B5B7}" type="slidenum">
              <a:rPr lang="en-US" smtClean="0"/>
              <a:t>24</a:t>
            </a:fld>
            <a:endParaRPr lang="en-US"/>
          </a:p>
        </p:txBody>
      </p:sp>
    </p:spTree>
    <p:extLst>
      <p:ext uri="{BB962C8B-B14F-4D97-AF65-F5344CB8AC3E}">
        <p14:creationId xmlns:p14="http://schemas.microsoft.com/office/powerpoint/2010/main" val="3417494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a:p>
            <a:endParaRPr lang="en-US" dirty="0"/>
          </a:p>
        </p:txBody>
      </p:sp>
    </p:spTree>
    <p:extLst>
      <p:ext uri="{BB962C8B-B14F-4D97-AF65-F5344CB8AC3E}">
        <p14:creationId xmlns:p14="http://schemas.microsoft.com/office/powerpoint/2010/main" val="3235541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Times New Roman" panose="02020603050405020304" pitchFamily="18" charset="0"/>
              </a:rPr>
              <a:t>Provide a Review of the RRL Requirements Development Analysis Process</a:t>
            </a:r>
          </a:p>
          <a:p>
            <a:pPr marL="0" indent="0">
              <a:buNone/>
            </a:pPr>
            <a:r>
              <a:rPr lang="en-US" dirty="0"/>
              <a:t>Trigger:</a:t>
            </a:r>
          </a:p>
          <a:p>
            <a:pPr marL="93177" indent="-931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Direction from higher authority </a:t>
            </a:r>
          </a:p>
          <a:p>
            <a:pPr marL="93177" indent="-931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Mishap</a:t>
            </a:r>
          </a:p>
          <a:p>
            <a:pPr marL="93177" indent="-931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New or revised system</a:t>
            </a:r>
          </a:p>
          <a:p>
            <a:pPr marL="93177" indent="-931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Manpower change</a:t>
            </a:r>
          </a:p>
          <a:p>
            <a:pPr marL="93177" indent="-931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Human Performance Requirements Review (HPRR)</a:t>
            </a:r>
          </a:p>
          <a:p>
            <a:pPr marL="93177" indent="-931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Identified problem </a:t>
            </a:r>
          </a:p>
          <a:p>
            <a:pPr marL="93177" indent="-931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Fleet feedback</a:t>
            </a:r>
          </a:p>
          <a:p>
            <a:pPr marL="93177" indent="-931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Safety Issue</a:t>
            </a:r>
          </a:p>
          <a:p>
            <a:pPr marL="93177" indent="-931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OCCSTD change</a:t>
            </a:r>
          </a:p>
          <a:p>
            <a:pPr marL="93177" indent="-931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ORM factor</a:t>
            </a:r>
          </a:p>
          <a:p>
            <a:pPr marL="93177" indent="-93177">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93177" marR="0" lvl="0" indent="-9317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Beginnings of gaining a full understanding of the stakeholders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8F2D66B-0B7B-463D-B44F-FA840DD4B5B7}" type="slidenum">
              <a:rPr lang="en-US" smtClean="0"/>
              <a:t>25</a:t>
            </a:fld>
            <a:endParaRPr lang="en-US"/>
          </a:p>
        </p:txBody>
      </p:sp>
    </p:spTree>
    <p:extLst>
      <p:ext uri="{BB962C8B-B14F-4D97-AF65-F5344CB8AC3E}">
        <p14:creationId xmlns:p14="http://schemas.microsoft.com/office/powerpoint/2010/main" val="2866665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177" marR="0" lvl="0" indent="-93177"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dirty="0">
                <a:latin typeface="+mn-lt"/>
                <a:cs typeface="Times New Roman" panose="02020603050405020304" pitchFamily="18" charset="0"/>
              </a:rPr>
              <a:t>Provide a Review of the RRL Requirements Development Analysis Process</a:t>
            </a:r>
          </a:p>
          <a:p>
            <a:pPr marL="93177" indent="-93177">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8F2D66B-0B7B-463D-B44F-FA840DD4B5B7}" type="slidenum">
              <a:rPr lang="en-US" smtClean="0"/>
              <a:t>26</a:t>
            </a:fld>
            <a:endParaRPr lang="en-US"/>
          </a:p>
        </p:txBody>
      </p:sp>
    </p:spTree>
    <p:extLst>
      <p:ext uri="{BB962C8B-B14F-4D97-AF65-F5344CB8AC3E}">
        <p14:creationId xmlns:p14="http://schemas.microsoft.com/office/powerpoint/2010/main" val="2314342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425" marR="0" lvl="0" indent="-225425" algn="l" defTabSz="914400" rtl="0" eaLnBrk="0" fontAlgn="base" latinLnBrk="0" hangingPunct="0">
              <a:lnSpc>
                <a:spcPct val="100000"/>
              </a:lnSpc>
              <a:spcBef>
                <a:spcPct val="30000"/>
              </a:spcBef>
              <a:spcAft>
                <a:spcPct val="0"/>
              </a:spcAft>
              <a:buClrTx/>
              <a:buSzTx/>
              <a:buFontTx/>
              <a:buChar char="•"/>
              <a:tabLst/>
              <a:defRPr/>
            </a:pPr>
            <a:r>
              <a:rPr lang="en-US" sz="1400" dirty="0">
                <a:latin typeface="+mn-lt"/>
                <a:cs typeface="Times New Roman" panose="02020603050405020304" pitchFamily="18" charset="0"/>
              </a:rPr>
              <a:t>Provide a Review of the RRL Requirements Development Analysis Process</a:t>
            </a:r>
          </a:p>
          <a:p>
            <a:endParaRPr lang="en-US" dirty="0"/>
          </a:p>
        </p:txBody>
      </p:sp>
      <p:sp>
        <p:nvSpPr>
          <p:cNvPr id="4" name="Slide Number Placeholder 3"/>
          <p:cNvSpPr>
            <a:spLocks noGrp="1"/>
          </p:cNvSpPr>
          <p:nvPr>
            <p:ph type="sldNum" sz="quarter" idx="10"/>
          </p:nvPr>
        </p:nvSpPr>
        <p:spPr/>
        <p:txBody>
          <a:bodyPr/>
          <a:lstStyle/>
          <a:p>
            <a:fld id="{D8F2D66B-0B7B-463D-B44F-FA840DD4B5B7}" type="slidenum">
              <a:rPr lang="en-US" smtClean="0"/>
              <a:t>27</a:t>
            </a:fld>
            <a:endParaRPr lang="en-US"/>
          </a:p>
        </p:txBody>
      </p:sp>
    </p:spTree>
    <p:extLst>
      <p:ext uri="{BB962C8B-B14F-4D97-AF65-F5344CB8AC3E}">
        <p14:creationId xmlns:p14="http://schemas.microsoft.com/office/powerpoint/2010/main" val="2137486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Learning Analysis is the beginnings of the Design Phase</a:t>
            </a:r>
          </a:p>
          <a:p>
            <a:endParaRPr lang="en-US" sz="1100" dirty="0"/>
          </a:p>
          <a:p>
            <a:r>
              <a:rPr lang="en-US" u="sng" dirty="0"/>
              <a:t>Steps</a:t>
            </a:r>
            <a:r>
              <a:rPr lang="en-US" dirty="0"/>
              <a:t>:</a:t>
            </a:r>
          </a:p>
          <a:p>
            <a:endParaRPr lang="en-US" dirty="0"/>
          </a:p>
          <a:p>
            <a:pPr lvl="0"/>
            <a:r>
              <a:rPr lang="en-US" dirty="0"/>
              <a:t>1. Develop LOs. Defines what the trainees need to know and do to perform the training tasks using a performance based training approach. NAWCTSD</a:t>
            </a:r>
            <a:endParaRPr lang="en-US" sz="1100" dirty="0"/>
          </a:p>
          <a:p>
            <a:pPr lvl="0"/>
            <a:r>
              <a:rPr lang="en-US" dirty="0"/>
              <a:t>2. Categorize LOs by learning type (knowledge, skill, and attitudes) and learning level (ex: fact learning, problem solving, </a:t>
            </a:r>
            <a:r>
              <a:rPr lang="en-US" dirty="0" err="1"/>
              <a:t>etc</a:t>
            </a:r>
            <a:r>
              <a:rPr lang="en-US" dirty="0"/>
              <a:t> (Bloom’s)).</a:t>
            </a:r>
            <a:endParaRPr lang="en-US" sz="1100" dirty="0"/>
          </a:p>
          <a:p>
            <a:pPr lvl="0"/>
            <a:r>
              <a:rPr lang="en-US" dirty="0"/>
              <a:t>3. Construct the learning analysis hierarchies to depict the relationship of LOs for the most effective and efficient learning sequence. Determines sequence, cluster, hierarchy, and prioritization of learning objectives across SEA1. Includes:</a:t>
            </a:r>
            <a:endParaRPr lang="en-US" sz="1100" dirty="0"/>
          </a:p>
          <a:p>
            <a:pPr lvl="1"/>
            <a:r>
              <a:rPr lang="en-US" dirty="0"/>
              <a:t>a. Classification (TLO, ELO)</a:t>
            </a:r>
            <a:endParaRPr lang="en-US" sz="1100" dirty="0"/>
          </a:p>
          <a:p>
            <a:pPr lvl="1"/>
            <a:r>
              <a:rPr lang="en-US" dirty="0"/>
              <a:t>b. Prioritization to recommend training that is most critical</a:t>
            </a:r>
            <a:endParaRPr lang="en-US" sz="1100" dirty="0"/>
          </a:p>
          <a:p>
            <a:pPr lvl="1"/>
            <a:r>
              <a:rPr lang="en-US" dirty="0"/>
              <a:t>c. Clustering to develop logical and meaningful portions of training such as units, lessons, or segments</a:t>
            </a:r>
            <a:endParaRPr lang="en-US" sz="1100" dirty="0"/>
          </a:p>
          <a:p>
            <a:pPr lvl="1"/>
            <a:r>
              <a:rPr lang="en-US" dirty="0"/>
              <a:t>d. Sequencing </a:t>
            </a:r>
            <a:endParaRPr lang="en-US" sz="1100" dirty="0"/>
          </a:p>
          <a:p>
            <a:pPr lvl="0"/>
            <a:r>
              <a:rPr lang="en-US" dirty="0"/>
              <a:t>4. Identify the prerequisite requirements</a:t>
            </a:r>
            <a:endParaRPr lang="en-US" sz="1100" dirty="0"/>
          </a:p>
          <a:p>
            <a:pPr lvl="0"/>
            <a:r>
              <a:rPr lang="en-US" dirty="0"/>
              <a:t>5. Determine instructional strategies to manage design of training activities and the learning process. Includes:</a:t>
            </a:r>
            <a:endParaRPr lang="en-US" sz="1100" dirty="0"/>
          </a:p>
          <a:p>
            <a:pPr lvl="1"/>
            <a:r>
              <a:rPr lang="en-US" dirty="0"/>
              <a:t>a. Strategy for student participation</a:t>
            </a:r>
            <a:endParaRPr lang="en-US" sz="1100" dirty="0"/>
          </a:p>
          <a:p>
            <a:pPr lvl="1"/>
            <a:r>
              <a:rPr lang="en-US" dirty="0"/>
              <a:t>b. Student feedback strategies</a:t>
            </a:r>
            <a:endParaRPr lang="en-US" sz="1100" dirty="0"/>
          </a:p>
          <a:p>
            <a:pPr lvl="1"/>
            <a:r>
              <a:rPr lang="en-US" dirty="0"/>
              <a:t>c. Student pacing strategies</a:t>
            </a:r>
            <a:endParaRPr lang="en-US" sz="1100" dirty="0"/>
          </a:p>
          <a:p>
            <a:pPr lvl="1"/>
            <a:r>
              <a:rPr lang="en-US" dirty="0"/>
              <a:t>d. Instructional sequence</a:t>
            </a:r>
          </a:p>
          <a:p>
            <a:r>
              <a:rPr lang="en-US" sz="1100" dirty="0"/>
              <a:t>6. Determine instructional methods </a:t>
            </a:r>
          </a:p>
          <a:p>
            <a:endParaRPr lang="en-US" sz="1100" dirty="0"/>
          </a:p>
        </p:txBody>
      </p:sp>
      <p:sp>
        <p:nvSpPr>
          <p:cNvPr id="4" name="Slide Number Placeholder 3"/>
          <p:cNvSpPr>
            <a:spLocks noGrp="1"/>
          </p:cNvSpPr>
          <p:nvPr>
            <p:ph type="sldNum" sz="quarter" idx="10"/>
          </p:nvPr>
        </p:nvSpPr>
        <p:spPr/>
        <p:txBody>
          <a:bodyPr/>
          <a:lstStyle/>
          <a:p>
            <a:fld id="{D8F2D66B-0B7B-463D-B44F-FA840DD4B5B7}" type="slidenum">
              <a:rPr lang="en-US" smtClean="0"/>
              <a:t>28</a:t>
            </a:fld>
            <a:endParaRPr lang="en-US"/>
          </a:p>
        </p:txBody>
      </p:sp>
    </p:spTree>
    <p:extLst>
      <p:ext uri="{BB962C8B-B14F-4D97-AF65-F5344CB8AC3E}">
        <p14:creationId xmlns:p14="http://schemas.microsoft.com/office/powerpoint/2010/main" val="184880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Media Analysis</a:t>
            </a:r>
            <a:endParaRPr lang="en-US" dirty="0"/>
          </a:p>
          <a:p>
            <a:endParaRPr lang="en-US" dirty="0"/>
          </a:p>
          <a:p>
            <a:pPr lvl="0"/>
            <a:r>
              <a:rPr lang="en-US" dirty="0"/>
              <a:t>1. Identify instructional concept and course and lesson strategy.</a:t>
            </a:r>
            <a:endParaRPr lang="en-US" sz="1100" dirty="0"/>
          </a:p>
          <a:p>
            <a:pPr lvl="0"/>
            <a:r>
              <a:rPr lang="en-US" dirty="0"/>
              <a:t>2. Identify sensory stimulus requirements for each LO:</a:t>
            </a:r>
            <a:endParaRPr lang="en-US" sz="1100" dirty="0"/>
          </a:p>
          <a:p>
            <a:pPr lvl="1"/>
            <a:r>
              <a:rPr lang="en-US" dirty="0"/>
              <a:t>a. Visual</a:t>
            </a:r>
            <a:endParaRPr lang="en-US" sz="1100" dirty="0"/>
          </a:p>
          <a:p>
            <a:pPr lvl="1"/>
            <a:r>
              <a:rPr lang="en-US" dirty="0"/>
              <a:t>b. Tactile</a:t>
            </a:r>
            <a:endParaRPr lang="en-US" sz="1100" dirty="0"/>
          </a:p>
          <a:p>
            <a:pPr lvl="1"/>
            <a:r>
              <a:rPr lang="en-US" dirty="0"/>
              <a:t>c. Olfactory</a:t>
            </a:r>
            <a:endParaRPr lang="en-US" sz="1100" dirty="0"/>
          </a:p>
          <a:p>
            <a:pPr lvl="1"/>
            <a:r>
              <a:rPr lang="en-US" dirty="0"/>
              <a:t>d. Affective</a:t>
            </a:r>
            <a:endParaRPr lang="en-US" sz="1100" dirty="0"/>
          </a:p>
          <a:p>
            <a:pPr lvl="1"/>
            <a:r>
              <a:rPr lang="en-US" dirty="0"/>
              <a:t>e. Auditory</a:t>
            </a:r>
            <a:endParaRPr lang="en-US" sz="1100" dirty="0"/>
          </a:p>
          <a:p>
            <a:pPr lvl="0"/>
            <a:r>
              <a:rPr lang="en-US" dirty="0"/>
              <a:t>3. Identify sensory stimulus features for all available media.</a:t>
            </a:r>
            <a:endParaRPr lang="en-US" sz="1100" dirty="0"/>
          </a:p>
          <a:p>
            <a:pPr lvl="0"/>
            <a:r>
              <a:rPr lang="en-US" dirty="0"/>
              <a:t>4. Match the sensory stimulus requirements with the sensory stimulus features to identify a candidate list of media.</a:t>
            </a:r>
            <a:endParaRPr lang="en-US" sz="1100" dirty="0"/>
          </a:p>
          <a:p>
            <a:r>
              <a:rPr lang="en-US" dirty="0"/>
              <a:t>5. Select the media delivery format based on resource constraints, classroom logistics, and all other relevant considerations.</a:t>
            </a:r>
          </a:p>
          <a:p>
            <a:endParaRPr lang="en-US" dirty="0"/>
          </a:p>
        </p:txBody>
      </p:sp>
      <p:sp>
        <p:nvSpPr>
          <p:cNvPr id="4" name="Slide Number Placeholder 3"/>
          <p:cNvSpPr>
            <a:spLocks noGrp="1"/>
          </p:cNvSpPr>
          <p:nvPr>
            <p:ph type="sldNum" sz="quarter" idx="10"/>
          </p:nvPr>
        </p:nvSpPr>
        <p:spPr/>
        <p:txBody>
          <a:bodyPr/>
          <a:lstStyle/>
          <a:p>
            <a:fld id="{D8F2D66B-0B7B-463D-B44F-FA840DD4B5B7}" type="slidenum">
              <a:rPr lang="en-US" smtClean="0"/>
              <a:t>29</a:t>
            </a:fld>
            <a:endParaRPr lang="en-US"/>
          </a:p>
        </p:txBody>
      </p:sp>
    </p:spTree>
    <p:extLst>
      <p:ext uri="{BB962C8B-B14F-4D97-AF65-F5344CB8AC3E}">
        <p14:creationId xmlns:p14="http://schemas.microsoft.com/office/powerpoint/2010/main" val="2178920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the previous slide deliverables</a:t>
            </a:r>
          </a:p>
        </p:txBody>
      </p:sp>
    </p:spTree>
    <p:extLst>
      <p:ext uri="{BB962C8B-B14F-4D97-AF65-F5344CB8AC3E}">
        <p14:creationId xmlns:p14="http://schemas.microsoft.com/office/powerpoint/2010/main" val="3335935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Explain at Step 1 TODAY</a:t>
            </a:r>
            <a:endParaRPr lang="en-US" baseline="0" dirty="0"/>
          </a:p>
          <a:p>
            <a:pPr marL="0" indent="0">
              <a:buNone/>
            </a:pPr>
            <a:r>
              <a:rPr lang="en-US" baseline="0" dirty="0"/>
              <a:t>Explain that they are in the Alignment Meeting.  Inputs and Output.</a:t>
            </a:r>
          </a:p>
          <a:p>
            <a:pPr marL="0" indent="0">
              <a:buNone/>
            </a:pPr>
            <a:r>
              <a:rPr lang="en-US" baseline="0" dirty="0"/>
              <a:t>Inform the Stakeholders that NETC will be sending out an updated Process Map with micro details.  This is high level.</a:t>
            </a:r>
          </a:p>
          <a:p>
            <a:pPr marL="0" indent="0">
              <a:buNone/>
            </a:pPr>
            <a:endParaRPr lang="en-US" baseline="0" dirty="0"/>
          </a:p>
          <a:p>
            <a:pPr marL="0" indent="0">
              <a:buNone/>
            </a:pPr>
            <a:r>
              <a:rPr lang="en-US" baseline="0" dirty="0"/>
              <a:t>Inform stakeholders the next step is Needs Assessment following the Alignment meeting.  Move to next slide</a:t>
            </a:r>
          </a:p>
          <a:p>
            <a:pPr marL="0" indent="0">
              <a:buNone/>
            </a:pPr>
            <a:endParaRPr lang="en-US" baseline="0" dirty="0"/>
          </a:p>
          <a:p>
            <a:pPr marL="0" indent="0">
              <a:buNone/>
            </a:pPr>
            <a:r>
              <a:rPr lang="en-US" baseline="0" dirty="0"/>
              <a:t>Explain that t</a:t>
            </a:r>
            <a:r>
              <a:rPr lang="en-US" dirty="0"/>
              <a:t>he TSA, Task Analysis</a:t>
            </a:r>
            <a:r>
              <a:rPr lang="en-US" baseline="0" dirty="0"/>
              <a:t>, Learning Analysis, and Media Selection will be </a:t>
            </a:r>
            <a:r>
              <a:rPr lang="en-US" b="1" baseline="0" dirty="0"/>
              <a:t>performed by a contractor</a:t>
            </a:r>
            <a:r>
              <a:rPr lang="en-US" baseline="0" dirty="0"/>
              <a:t>.  </a:t>
            </a:r>
            <a:r>
              <a:rPr lang="en-US" b="1" baseline="0" dirty="0"/>
              <a:t>NAWCTSD will perform the contract oversight</a:t>
            </a:r>
            <a:r>
              <a:rPr lang="en-US" baseline="0" dirty="0"/>
              <a:t>.</a:t>
            </a:r>
          </a:p>
        </p:txBody>
      </p:sp>
    </p:spTree>
    <p:extLst>
      <p:ext uri="{BB962C8B-B14F-4D97-AF65-F5344CB8AC3E}">
        <p14:creationId xmlns:p14="http://schemas.microsoft.com/office/powerpoint/2010/main" val="3564950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In Step 2 Needs Assessment we will be determining the “As</a:t>
            </a:r>
            <a:r>
              <a:rPr lang="en-US" baseline="0" dirty="0"/>
              <a:t> Is” state with recommendation for improvement.  </a:t>
            </a:r>
          </a:p>
          <a:p>
            <a:pPr marL="0" indent="0">
              <a:buNone/>
            </a:pPr>
            <a:r>
              <a:rPr lang="en-US" baseline="0" dirty="0"/>
              <a:t>Needs Assessment Findings </a:t>
            </a:r>
            <a:r>
              <a:rPr lang="en-US" baseline="0" dirty="0" err="1"/>
              <a:t>Outbrief</a:t>
            </a:r>
            <a:r>
              <a:rPr lang="en-US" baseline="0" dirty="0"/>
              <a:t> will be provided for approval</a:t>
            </a:r>
          </a:p>
        </p:txBody>
      </p:sp>
    </p:spTree>
    <p:extLst>
      <p:ext uri="{BB962C8B-B14F-4D97-AF65-F5344CB8AC3E}">
        <p14:creationId xmlns:p14="http://schemas.microsoft.com/office/powerpoint/2010/main" val="294563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5425" indent="-225425"/>
            <a:r>
              <a:rPr lang="en-US" dirty="0"/>
              <a:t>Step 2 –</a:t>
            </a:r>
            <a:r>
              <a:rPr lang="en-US" baseline="0" dirty="0"/>
              <a:t> Needs Assessment Process </a:t>
            </a:r>
          </a:p>
          <a:p>
            <a:pPr marL="225425" indent="-225425"/>
            <a:r>
              <a:rPr lang="en-US" baseline="0" dirty="0"/>
              <a:t>First conducted is the Performance Analysis</a:t>
            </a:r>
          </a:p>
          <a:p>
            <a:pPr marL="569913" lvl="1" indent="-225425"/>
            <a:r>
              <a:rPr lang="en-US" dirty="0"/>
              <a:t>Organizational</a:t>
            </a:r>
            <a:r>
              <a:rPr lang="en-US" baseline="0" dirty="0"/>
              <a:t> Goals and Needs – documents the desired or direction of the organization and document the standards for desired or optimal performance.</a:t>
            </a:r>
          </a:p>
          <a:p>
            <a:pPr marL="569913" lvl="1" indent="-225425"/>
            <a:r>
              <a:rPr lang="en-US" dirty="0"/>
              <a:t>Organizational Environment</a:t>
            </a:r>
            <a:r>
              <a:rPr lang="en-US" baseline="0" dirty="0"/>
              <a:t> – documents how the performer is interacting with external stakeholders, customers, suppliers, distributor, regulators, etc. </a:t>
            </a:r>
          </a:p>
          <a:p>
            <a:pPr marL="569913" lvl="1" indent="-225425"/>
            <a:r>
              <a:rPr lang="en-US" baseline="0" dirty="0"/>
              <a:t>Work Environment – measure how the environment influences and critical factors to achieve desired performance (e.g., manpower, time, tools, job aids, </a:t>
            </a:r>
            <a:r>
              <a:rPr lang="en-US" baseline="0" dirty="0" err="1"/>
              <a:t>materiels</a:t>
            </a:r>
            <a:r>
              <a:rPr lang="en-US" baseline="0" dirty="0"/>
              <a:t>, equipment, space, performance feedback).</a:t>
            </a:r>
          </a:p>
          <a:p>
            <a:pPr marL="569913" lvl="1" indent="-225425"/>
            <a:r>
              <a:rPr lang="en-US" baseline="0" dirty="0"/>
              <a:t>Work – measures effectiveness and efficiency of the job design (e.g., processes, procedures, responsibilities, ergonomics)</a:t>
            </a:r>
          </a:p>
          <a:p>
            <a:pPr marL="569913" lvl="1" indent="-225425"/>
            <a:r>
              <a:rPr lang="en-US" baseline="0" dirty="0"/>
              <a:t>Worker – measures the skill, knowledge, capacity, motivation, and expectations to achieve optimal performance.</a:t>
            </a:r>
            <a:endParaRPr lang="en-US" dirty="0"/>
          </a:p>
          <a:p>
            <a:pPr marL="0" indent="0">
              <a:buNone/>
            </a:pPr>
            <a:r>
              <a:rPr lang="en-US" dirty="0"/>
              <a:t>Second is the Cause Analysis</a:t>
            </a:r>
          </a:p>
          <a:p>
            <a:pPr marL="0" indent="0">
              <a:buNone/>
            </a:pPr>
            <a:r>
              <a:rPr lang="en-US" dirty="0"/>
              <a:t>Final stage is the Selection of the appropriate Intervention</a:t>
            </a:r>
          </a:p>
          <a:p>
            <a:pPr marL="0" indent="0">
              <a:buNone/>
            </a:pPr>
            <a:r>
              <a:rPr lang="en-US" dirty="0"/>
              <a:t>We will need you</a:t>
            </a:r>
            <a:r>
              <a:rPr lang="en-US" baseline="0" dirty="0"/>
              <a:t> engagement throughout the process as well as decision and approval at the Needs Assessment Meeting to proceed with RRL.  TYCOM is the approval authority.</a:t>
            </a:r>
            <a:endParaRPr lang="en-US" dirty="0"/>
          </a:p>
        </p:txBody>
      </p:sp>
    </p:spTree>
    <p:extLst>
      <p:ext uri="{BB962C8B-B14F-4D97-AF65-F5344CB8AC3E}">
        <p14:creationId xmlns:p14="http://schemas.microsoft.com/office/powerpoint/2010/main" val="11456118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We already received</a:t>
            </a:r>
            <a:r>
              <a:rPr lang="en-US" baseline="0" dirty="0"/>
              <a:t> concurrence at the weekly CS/CSS – please look at them at your leisure.</a:t>
            </a:r>
            <a:endParaRPr lang="en-US" dirty="0"/>
          </a:p>
        </p:txBody>
      </p:sp>
    </p:spTree>
    <p:extLst>
      <p:ext uri="{BB962C8B-B14F-4D97-AF65-F5344CB8AC3E}">
        <p14:creationId xmlns:p14="http://schemas.microsoft.com/office/powerpoint/2010/main" val="15026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a:p>
            <a:endParaRPr lang="en-US" dirty="0"/>
          </a:p>
        </p:txBody>
      </p:sp>
    </p:spTree>
    <p:extLst>
      <p:ext uri="{BB962C8B-B14F-4D97-AF65-F5344CB8AC3E}">
        <p14:creationId xmlns:p14="http://schemas.microsoft.com/office/powerpoint/2010/main" val="3216382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Action Items.  Ensure you get POCs and</a:t>
            </a:r>
            <a:r>
              <a:rPr lang="en-US" baseline="0" dirty="0"/>
              <a:t> commitment or Est completion.</a:t>
            </a:r>
            <a:endParaRPr lang="en-US" dirty="0"/>
          </a:p>
        </p:txBody>
      </p:sp>
    </p:spTree>
    <p:extLst>
      <p:ext uri="{BB962C8B-B14F-4D97-AF65-F5344CB8AC3E}">
        <p14:creationId xmlns:p14="http://schemas.microsoft.com/office/powerpoint/2010/main" val="30269608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Way</a:t>
            </a:r>
            <a:r>
              <a:rPr lang="en-US" baseline="0" dirty="0"/>
              <a:t> Ahead</a:t>
            </a:r>
            <a:endParaRPr lang="en-US" dirty="0"/>
          </a:p>
        </p:txBody>
      </p:sp>
    </p:spTree>
    <p:extLst>
      <p:ext uri="{BB962C8B-B14F-4D97-AF65-F5344CB8AC3E}">
        <p14:creationId xmlns:p14="http://schemas.microsoft.com/office/powerpoint/2010/main" val="4119061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a:p>
            <a:endParaRPr lang="en-US" dirty="0"/>
          </a:p>
        </p:txBody>
      </p:sp>
    </p:spTree>
    <p:extLst>
      <p:ext uri="{BB962C8B-B14F-4D97-AF65-F5344CB8AC3E}">
        <p14:creationId xmlns:p14="http://schemas.microsoft.com/office/powerpoint/2010/main" val="3715212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a:p>
            <a:endParaRPr lang="en-US" dirty="0"/>
          </a:p>
        </p:txBody>
      </p:sp>
    </p:spTree>
    <p:extLst>
      <p:ext uri="{BB962C8B-B14F-4D97-AF65-F5344CB8AC3E}">
        <p14:creationId xmlns:p14="http://schemas.microsoft.com/office/powerpoint/2010/main" val="3085127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4130004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Reminder:  This</a:t>
            </a:r>
            <a:r>
              <a:rPr lang="en-US" baseline="0" dirty="0"/>
              <a:t> presentation is to be informal.  Please don’t hesitate to ask a question or make a comment for discussion.</a:t>
            </a:r>
            <a:endParaRPr lang="en-US" dirty="0"/>
          </a:p>
          <a:p>
            <a:pPr marL="0" indent="0">
              <a:buNone/>
            </a:pPr>
            <a:endParaRPr lang="en-US" dirty="0"/>
          </a:p>
        </p:txBody>
      </p:sp>
    </p:spTree>
    <p:extLst>
      <p:ext uri="{BB962C8B-B14F-4D97-AF65-F5344CB8AC3E}">
        <p14:creationId xmlns:p14="http://schemas.microsoft.com/office/powerpoint/2010/main" val="738026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baseline="0" dirty="0">
                <a:solidFill>
                  <a:schemeClr val="tx1"/>
                </a:solidFill>
              </a:rPr>
              <a:t>We are here today as part of the RRL pillar/effort.  </a:t>
            </a:r>
            <a:r>
              <a:rPr lang="en-US" i="1" dirty="0"/>
              <a:t>RRL philosophy: “Right place, right time, and right means”</a:t>
            </a:r>
          </a:p>
          <a:p>
            <a:pPr marL="285750" indent="-285750">
              <a:spcBef>
                <a:spcPts val="600"/>
              </a:spcBef>
              <a:spcAft>
                <a:spcPts val="600"/>
              </a:spcAft>
              <a:buFont typeface="Arial" panose="020B0604020202020204" pitchFamily="34" charset="0"/>
              <a:buChar char="•"/>
            </a:pPr>
            <a:endParaRPr lang="en-US" b="0" dirty="0"/>
          </a:p>
          <a:p>
            <a:pPr marL="285750" indent="-285750">
              <a:spcBef>
                <a:spcPts val="600"/>
              </a:spcBef>
              <a:spcAft>
                <a:spcPts val="600"/>
              </a:spcAft>
              <a:buFont typeface="Arial" panose="020B0604020202020204" pitchFamily="34" charset="0"/>
              <a:buChar char="•"/>
            </a:pPr>
            <a:r>
              <a:rPr lang="en-US" b="0" dirty="0"/>
              <a:t>Transformational training initiative to modernize training</a:t>
            </a:r>
          </a:p>
          <a:p>
            <a:pPr marL="742950" lvl="1" indent="-285750">
              <a:spcBef>
                <a:spcPts val="600"/>
              </a:spcBef>
              <a:spcAft>
                <a:spcPts val="600"/>
              </a:spcAft>
              <a:buFont typeface="Arial" panose="020B0604020202020204" pitchFamily="34" charset="0"/>
              <a:buChar char="•"/>
            </a:pPr>
            <a:r>
              <a:rPr lang="en-US" b="0" dirty="0"/>
              <a:t>Begins with accession “A” and “C” school </a:t>
            </a:r>
          </a:p>
          <a:p>
            <a:pPr marL="742950" lvl="1" indent="-285750">
              <a:spcBef>
                <a:spcPts val="600"/>
              </a:spcBef>
              <a:spcAft>
                <a:spcPts val="600"/>
              </a:spcAft>
              <a:buFont typeface="Arial" panose="020B0604020202020204" pitchFamily="34" charset="0"/>
              <a:buChar char="•"/>
            </a:pPr>
            <a:r>
              <a:rPr lang="en-US" b="0" dirty="0"/>
              <a:t>Over 70 enlisted ratings</a:t>
            </a:r>
          </a:p>
          <a:p>
            <a:pPr>
              <a:spcBef>
                <a:spcPts val="600"/>
              </a:spcBef>
              <a:spcAft>
                <a:spcPts val="600"/>
              </a:spcAft>
            </a:pPr>
            <a:endParaRPr lang="en-US" b="0" dirty="0"/>
          </a:p>
          <a:p>
            <a:pPr marL="285750" indent="-285750">
              <a:spcBef>
                <a:spcPts val="600"/>
              </a:spcBef>
              <a:spcAft>
                <a:spcPts val="600"/>
              </a:spcAft>
              <a:buFont typeface="Arial" panose="020B0604020202020204" pitchFamily="34" charset="0"/>
              <a:buChar char="•"/>
            </a:pPr>
            <a:r>
              <a:rPr lang="en-US" b="0" dirty="0"/>
              <a:t>Ensure Sailors receive modernized training.</a:t>
            </a:r>
            <a:r>
              <a:rPr lang="en-US" b="0" baseline="0" dirty="0"/>
              <a:t> We are modernizing the training by updating the media, methods, and strategies used for training our Sailors. In addition we are seeking to move the training</a:t>
            </a:r>
            <a:r>
              <a:rPr lang="en-US" b="0" dirty="0"/>
              <a:t> closer to the Sailor’s point of need and first instance of need.</a:t>
            </a:r>
          </a:p>
          <a:p>
            <a:pPr marL="285750" indent="-285750">
              <a:spcBef>
                <a:spcPts val="600"/>
              </a:spcBef>
              <a:spcAft>
                <a:spcPts val="600"/>
              </a:spcAft>
              <a:buFont typeface="Arial" panose="020B0604020202020204" pitchFamily="34" charset="0"/>
              <a:buChar char="•"/>
            </a:pPr>
            <a:endParaRPr lang="en-US" b="0" dirty="0"/>
          </a:p>
          <a:p>
            <a:pPr marL="285750" indent="-285750">
              <a:spcBef>
                <a:spcPts val="600"/>
              </a:spcBef>
              <a:spcAft>
                <a:spcPts val="600"/>
              </a:spcAft>
              <a:buFont typeface="Arial" panose="020B0604020202020204" pitchFamily="34" charset="0"/>
              <a:buChar char="•"/>
            </a:pPr>
            <a:r>
              <a:rPr lang="en-US" b="0" dirty="0"/>
              <a:t>This meeting</a:t>
            </a:r>
            <a:r>
              <a:rPr lang="en-US" b="0" baseline="0" dirty="0"/>
              <a:t> is being held to align all stakeholders as we move forward to meet the RRL Vision.</a:t>
            </a:r>
            <a:endParaRPr lang="en-US" b="0" dirty="0"/>
          </a:p>
        </p:txBody>
      </p:sp>
    </p:spTree>
    <p:extLst>
      <p:ext uri="{BB962C8B-B14F-4D97-AF65-F5344CB8AC3E}">
        <p14:creationId xmlns:p14="http://schemas.microsoft.com/office/powerpoint/2010/main" val="601075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a:t>Introduce</a:t>
            </a:r>
            <a:r>
              <a:rPr lang="en-US" baseline="0" dirty="0"/>
              <a:t> each player and ask to describe their role.</a:t>
            </a:r>
            <a:endParaRPr lang="en-US" dirty="0"/>
          </a:p>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a:t>Validate you have the correct POCs for each category.  </a:t>
            </a:r>
          </a:p>
          <a:p>
            <a:pPr marL="342900" marR="0" lvl="0" indent="-3429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a:t>L</a:t>
            </a:r>
            <a:r>
              <a:rPr lang="en-US" baseline="0" dirty="0"/>
              <a:t>ist all stakeholders in alignment report.</a:t>
            </a:r>
            <a:endParaRPr lang="en-US" dirty="0"/>
          </a:p>
          <a:p>
            <a:endParaRPr lang="en-US" dirty="0"/>
          </a:p>
        </p:txBody>
      </p:sp>
    </p:spTree>
    <p:extLst>
      <p:ext uri="{BB962C8B-B14F-4D97-AF65-F5344CB8AC3E}">
        <p14:creationId xmlns:p14="http://schemas.microsoft.com/office/powerpoint/2010/main" val="854585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57461" y="2676598"/>
            <a:ext cx="8407221" cy="640936"/>
          </a:xfrm>
          <a:prstGeom prst="rect">
            <a:avLst/>
          </a:prstGeom>
        </p:spPr>
        <p:txBody>
          <a:bodyPr/>
          <a:lstStyle>
            <a:lvl1pPr marL="0" indent="0" algn="r">
              <a:buNone/>
              <a:defRPr sz="4000" baseline="0">
                <a:solidFill>
                  <a:srgbClr val="19264F"/>
                </a:solidFill>
                <a:latin typeface="Arial Black" panose="020B0A04020102020204" pitchFamily="34" charset="0"/>
              </a:defRPr>
            </a:lvl1pPr>
          </a:lstStyle>
          <a:p>
            <a:pPr lvl="0"/>
            <a:r>
              <a:rPr lang="en-US" dirty="0"/>
              <a:t>Insert Title of Brief</a:t>
            </a:r>
          </a:p>
        </p:txBody>
      </p:sp>
      <p:sp>
        <p:nvSpPr>
          <p:cNvPr id="7" name="Text Placeholder 6"/>
          <p:cNvSpPr>
            <a:spLocks noGrp="1"/>
          </p:cNvSpPr>
          <p:nvPr>
            <p:ph type="body" sz="quarter" idx="11" hasCustomPrompt="1"/>
          </p:nvPr>
        </p:nvSpPr>
        <p:spPr>
          <a:xfrm>
            <a:off x="657461" y="3329429"/>
            <a:ext cx="8407222" cy="327199"/>
          </a:xfrm>
          <a:prstGeom prst="rect">
            <a:avLst/>
          </a:prstGeom>
        </p:spPr>
        <p:txBody>
          <a:bodyPr/>
          <a:lstStyle>
            <a:lvl1pPr marL="0" indent="0" algn="r">
              <a:buNone/>
              <a:defRPr sz="1800" baseline="0">
                <a:solidFill>
                  <a:srgbClr val="19264F"/>
                </a:solidFill>
                <a:latin typeface="Arial Black" panose="020B0A04020102020204" pitchFamily="34" charset="0"/>
              </a:defRPr>
            </a:lvl1pPr>
          </a:lstStyle>
          <a:p>
            <a:pPr lvl="0"/>
            <a:r>
              <a:rPr lang="en-US" dirty="0"/>
              <a:t>DAY MONTH YEAR</a:t>
            </a:r>
          </a:p>
        </p:txBody>
      </p:sp>
      <p:sp>
        <p:nvSpPr>
          <p:cNvPr id="9" name="Text Placeholder 8"/>
          <p:cNvSpPr>
            <a:spLocks noGrp="1"/>
          </p:cNvSpPr>
          <p:nvPr>
            <p:ph type="body" sz="quarter" idx="12" hasCustomPrompt="1"/>
          </p:nvPr>
        </p:nvSpPr>
        <p:spPr>
          <a:xfrm>
            <a:off x="657461" y="3662542"/>
            <a:ext cx="8407221" cy="236789"/>
          </a:xfrm>
          <a:prstGeom prst="rect">
            <a:avLst/>
          </a:prstGeom>
        </p:spPr>
        <p:txBody>
          <a:bodyPr/>
          <a:lstStyle>
            <a:lvl1pPr marL="0" indent="0" algn="r">
              <a:buNone/>
              <a:defRPr sz="1050" baseline="0">
                <a:solidFill>
                  <a:srgbClr val="19264F"/>
                </a:solidFill>
              </a:defRPr>
            </a:lvl1pPr>
          </a:lstStyle>
          <a:p>
            <a:pPr lvl="0"/>
            <a:r>
              <a:rPr lang="en-US" dirty="0"/>
              <a:t>Presented to: External Stakeholder</a:t>
            </a:r>
          </a:p>
        </p:txBody>
      </p:sp>
      <p:sp>
        <p:nvSpPr>
          <p:cNvPr id="11" name="Text Placeholder 10"/>
          <p:cNvSpPr>
            <a:spLocks noGrp="1"/>
          </p:cNvSpPr>
          <p:nvPr>
            <p:ph type="body" sz="quarter" idx="13" hasCustomPrompt="1"/>
          </p:nvPr>
        </p:nvSpPr>
        <p:spPr>
          <a:xfrm>
            <a:off x="657461" y="3903728"/>
            <a:ext cx="8407220" cy="225974"/>
          </a:xfrm>
          <a:prstGeom prst="rect">
            <a:avLst/>
          </a:prstGeom>
        </p:spPr>
        <p:txBody>
          <a:bodyPr/>
          <a:lstStyle>
            <a:lvl1pPr marL="0" indent="0" algn="r">
              <a:buNone/>
              <a:defRPr sz="1050" baseline="0">
                <a:solidFill>
                  <a:srgbClr val="19264F"/>
                </a:solidFill>
              </a:defRPr>
            </a:lvl1pPr>
          </a:lstStyle>
          <a:p>
            <a:pPr lvl="0"/>
            <a:r>
              <a:rPr lang="en-US" dirty="0"/>
              <a:t>Presented by: VADM Dean Peters, Commander, NAVAIR</a:t>
            </a:r>
          </a:p>
        </p:txBody>
      </p:sp>
    </p:spTree>
    <p:extLst>
      <p:ext uri="{BB962C8B-B14F-4D97-AF65-F5344CB8AC3E}">
        <p14:creationId xmlns:p14="http://schemas.microsoft.com/office/powerpoint/2010/main" val="268456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Slide Title Here</a:t>
            </a:r>
          </a:p>
        </p:txBody>
      </p:sp>
      <p:sp>
        <p:nvSpPr>
          <p:cNvPr id="3" name="Content Placeholder 2"/>
          <p:cNvSpPr>
            <a:spLocks noGrp="1"/>
          </p:cNvSpPr>
          <p:nvPr>
            <p:ph sz="half" idx="1"/>
          </p:nvPr>
        </p:nvSpPr>
        <p:spPr>
          <a:xfrm>
            <a:off x="303969" y="959742"/>
            <a:ext cx="4191831" cy="5554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59742"/>
            <a:ext cx="4191830" cy="5554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4175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1045" y="68391"/>
            <a:ext cx="8038985" cy="646331"/>
          </a:xfrm>
        </p:spPr>
        <p:txBody>
          <a:bodyPr/>
          <a:lstStyle/>
          <a:p>
            <a:r>
              <a:rPr lang="en-US" dirty="0"/>
              <a:t>Insert Slide Title Here</a:t>
            </a:r>
          </a:p>
        </p:txBody>
      </p:sp>
    </p:spTree>
    <p:extLst>
      <p:ext uri="{BB962C8B-B14F-4D97-AF65-F5344CB8AC3E}">
        <p14:creationId xmlns:p14="http://schemas.microsoft.com/office/powerpoint/2010/main" val="3382948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Transition Title Here</a:t>
            </a:r>
          </a:p>
        </p:txBody>
      </p:sp>
    </p:spTree>
    <p:extLst>
      <p:ext uri="{BB962C8B-B14F-4D97-AF65-F5344CB8AC3E}">
        <p14:creationId xmlns:p14="http://schemas.microsoft.com/office/powerpoint/2010/main" val="819615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657461" y="2676598"/>
            <a:ext cx="8407221" cy="640936"/>
          </a:xfrm>
          <a:prstGeom prst="rect">
            <a:avLst/>
          </a:prstGeom>
        </p:spPr>
        <p:txBody>
          <a:bodyPr/>
          <a:lstStyle>
            <a:lvl1pPr marL="0" indent="0" algn="r">
              <a:buNone/>
              <a:defRPr sz="4000" baseline="0">
                <a:solidFill>
                  <a:srgbClr val="19264F"/>
                </a:solidFill>
                <a:latin typeface="Arial Black" panose="020B0A04020102020204" pitchFamily="34" charset="0"/>
              </a:defRPr>
            </a:lvl1pPr>
          </a:lstStyle>
          <a:p>
            <a:pPr lvl="0"/>
            <a:r>
              <a:rPr lang="en-US" dirty="0"/>
              <a:t>Insert Title of Brief</a:t>
            </a:r>
          </a:p>
        </p:txBody>
      </p:sp>
      <p:sp>
        <p:nvSpPr>
          <p:cNvPr id="7" name="Text Placeholder 6"/>
          <p:cNvSpPr>
            <a:spLocks noGrp="1"/>
          </p:cNvSpPr>
          <p:nvPr>
            <p:ph type="body" sz="quarter" idx="11" hasCustomPrompt="1"/>
          </p:nvPr>
        </p:nvSpPr>
        <p:spPr>
          <a:xfrm>
            <a:off x="657461" y="3329429"/>
            <a:ext cx="8407222" cy="327199"/>
          </a:xfrm>
          <a:prstGeom prst="rect">
            <a:avLst/>
          </a:prstGeom>
        </p:spPr>
        <p:txBody>
          <a:bodyPr/>
          <a:lstStyle>
            <a:lvl1pPr marL="0" indent="0" algn="r">
              <a:buNone/>
              <a:defRPr sz="1800" baseline="0">
                <a:solidFill>
                  <a:srgbClr val="19264F"/>
                </a:solidFill>
                <a:latin typeface="Arial Black" panose="020B0A04020102020204" pitchFamily="34" charset="0"/>
              </a:defRPr>
            </a:lvl1pPr>
          </a:lstStyle>
          <a:p>
            <a:pPr lvl="0"/>
            <a:r>
              <a:rPr lang="en-US" dirty="0"/>
              <a:t>DAY MONTH YEAR</a:t>
            </a:r>
          </a:p>
        </p:txBody>
      </p:sp>
      <p:sp>
        <p:nvSpPr>
          <p:cNvPr id="9" name="Text Placeholder 8"/>
          <p:cNvSpPr>
            <a:spLocks noGrp="1"/>
          </p:cNvSpPr>
          <p:nvPr>
            <p:ph type="body" sz="quarter" idx="12" hasCustomPrompt="1"/>
          </p:nvPr>
        </p:nvSpPr>
        <p:spPr>
          <a:xfrm>
            <a:off x="657461" y="3662542"/>
            <a:ext cx="8407221" cy="236789"/>
          </a:xfrm>
          <a:prstGeom prst="rect">
            <a:avLst/>
          </a:prstGeom>
        </p:spPr>
        <p:txBody>
          <a:bodyPr/>
          <a:lstStyle>
            <a:lvl1pPr marL="0" indent="0" algn="r">
              <a:buNone/>
              <a:defRPr sz="1050" baseline="0">
                <a:solidFill>
                  <a:srgbClr val="19264F"/>
                </a:solidFill>
              </a:defRPr>
            </a:lvl1pPr>
          </a:lstStyle>
          <a:p>
            <a:pPr lvl="0"/>
            <a:r>
              <a:rPr lang="en-US" dirty="0"/>
              <a:t>Presented to: External Stakeholder</a:t>
            </a:r>
          </a:p>
        </p:txBody>
      </p:sp>
      <p:sp>
        <p:nvSpPr>
          <p:cNvPr id="11" name="Text Placeholder 10"/>
          <p:cNvSpPr>
            <a:spLocks noGrp="1"/>
          </p:cNvSpPr>
          <p:nvPr>
            <p:ph type="body" sz="quarter" idx="13" hasCustomPrompt="1"/>
          </p:nvPr>
        </p:nvSpPr>
        <p:spPr>
          <a:xfrm>
            <a:off x="657461" y="3903728"/>
            <a:ext cx="8407220" cy="225974"/>
          </a:xfrm>
          <a:prstGeom prst="rect">
            <a:avLst/>
          </a:prstGeom>
        </p:spPr>
        <p:txBody>
          <a:bodyPr/>
          <a:lstStyle>
            <a:lvl1pPr marL="0" indent="0" algn="r">
              <a:buNone/>
              <a:defRPr sz="1050" baseline="0">
                <a:solidFill>
                  <a:srgbClr val="19264F"/>
                </a:solidFill>
              </a:defRPr>
            </a:lvl1pPr>
          </a:lstStyle>
          <a:p>
            <a:pPr lvl="0"/>
            <a:r>
              <a:rPr lang="en-US" dirty="0"/>
              <a:t>Presented by: VADM Dean Peters, Commander, NAVAIR</a:t>
            </a:r>
          </a:p>
        </p:txBody>
      </p:sp>
    </p:spTree>
    <p:extLst>
      <p:ext uri="{BB962C8B-B14F-4D97-AF65-F5344CB8AC3E}">
        <p14:creationId xmlns:p14="http://schemas.microsoft.com/office/powerpoint/2010/main" val="2807957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735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5910" y="132605"/>
            <a:ext cx="6202037" cy="686908"/>
          </a:xfrm>
          <a:prstGeom prst="rect">
            <a:avLst/>
          </a:prstGeom>
        </p:spPr>
        <p:txBody>
          <a:bodyPr/>
          <a:lstStyle/>
          <a:p>
            <a:r>
              <a:rPr lang="en-US"/>
              <a:t>Click to edit Master title style</a:t>
            </a:r>
          </a:p>
        </p:txBody>
      </p:sp>
      <p:sp>
        <p:nvSpPr>
          <p:cNvPr id="3" name="Content Placeholder 2"/>
          <p:cNvSpPr>
            <a:spLocks noGrp="1"/>
          </p:cNvSpPr>
          <p:nvPr>
            <p:ph idx="1" hasCustomPrompt="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25"/>
          <p:cNvSpPr>
            <a:spLocks noGrp="1" noChangeArrowheads="1"/>
          </p:cNvSpPr>
          <p:nvPr>
            <p:ph type="dt" sz="half" idx="10"/>
          </p:nvPr>
        </p:nvSpPr>
        <p:spPr>
          <a:ln/>
        </p:spPr>
        <p:txBody>
          <a:bodyPr/>
          <a:lstStyle>
            <a:lvl1pPr>
              <a:defRPr/>
            </a:lvl1pPr>
          </a:lstStyle>
          <a:p>
            <a:pPr>
              <a:defRPr/>
            </a:pPr>
            <a:fld id="{038BA50F-0ABD-4CAA-99B0-90CCAF5064F7}" type="datetime1">
              <a:rPr lang="en-US" smtClean="0"/>
              <a:t>5/8/2026</a:t>
            </a:fld>
            <a:endParaRPr lang="en-US"/>
          </a:p>
        </p:txBody>
      </p:sp>
      <p:sp>
        <p:nvSpPr>
          <p:cNvPr id="5" name="Rectangle 12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27"/>
          <p:cNvSpPr>
            <a:spLocks noGrp="1" noChangeArrowheads="1"/>
          </p:cNvSpPr>
          <p:nvPr>
            <p:ph type="sldNum"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022906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1045" y="68391"/>
            <a:ext cx="8038985" cy="646331"/>
          </a:xfrm>
        </p:spPr>
        <p:txBody>
          <a:bodyPr/>
          <a:lstStyle/>
          <a:p>
            <a:r>
              <a:rPr lang="en-US" dirty="0"/>
              <a:t>Insert Slide Title Here</a:t>
            </a:r>
          </a:p>
        </p:txBody>
      </p:sp>
    </p:spTree>
    <p:extLst>
      <p:ext uri="{BB962C8B-B14F-4D97-AF65-F5344CB8AC3E}">
        <p14:creationId xmlns:p14="http://schemas.microsoft.com/office/powerpoint/2010/main" val="1493626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73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5910" y="132605"/>
            <a:ext cx="6202037" cy="686908"/>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5"/>
          <p:cNvSpPr>
            <a:spLocks noGrp="1" noChangeArrowheads="1"/>
          </p:cNvSpPr>
          <p:nvPr>
            <p:ph type="dt" sz="half" idx="10"/>
          </p:nvPr>
        </p:nvSpPr>
        <p:spPr>
          <a:ln/>
        </p:spPr>
        <p:txBody>
          <a:bodyPr/>
          <a:lstStyle>
            <a:lvl1pPr>
              <a:defRPr/>
            </a:lvl1pPr>
          </a:lstStyle>
          <a:p>
            <a:pPr>
              <a:defRPr/>
            </a:pPr>
            <a:fld id="{038BA50F-0ABD-4CAA-99B0-90CCAF5064F7}" type="datetime1">
              <a:rPr lang="en-US" smtClean="0"/>
              <a:t>5/8/2026</a:t>
            </a:fld>
            <a:endParaRPr lang="en-US"/>
          </a:p>
        </p:txBody>
      </p:sp>
      <p:sp>
        <p:nvSpPr>
          <p:cNvPr id="5" name="Rectangle 126"/>
          <p:cNvSpPr>
            <a:spLocks noGrp="1" noChangeArrowheads="1"/>
          </p:cNvSpPr>
          <p:nvPr>
            <p:ph type="ftr" sz="quarter" idx="11"/>
          </p:nvPr>
        </p:nvSpPr>
        <p:spPr>
          <a:ln/>
        </p:spPr>
        <p:txBody>
          <a:bodyPr/>
          <a:lstStyle>
            <a:lvl1pPr>
              <a:defRPr/>
            </a:lvl1pPr>
          </a:lstStyle>
          <a:p>
            <a:pPr>
              <a:defRPr/>
            </a:pPr>
            <a:endParaRPr lang="en-US"/>
          </a:p>
        </p:txBody>
      </p:sp>
      <p:sp>
        <p:nvSpPr>
          <p:cNvPr id="6" name="Rectangle 127"/>
          <p:cNvSpPr>
            <a:spLocks noGrp="1" noChangeArrowheads="1"/>
          </p:cNvSpPr>
          <p:nvPr>
            <p:ph type="sldNum" sz="quarter" idx="12"/>
          </p:nvPr>
        </p:nvSpPr>
        <p:spPr>
          <a:ln/>
        </p:spPr>
        <p:txBody>
          <a:bodyPr/>
          <a:lstStyle>
            <a:lvl1pPr>
              <a:defRPr/>
            </a:lvl1pPr>
          </a:lstStyle>
          <a:p>
            <a:pPr>
              <a:defRPr/>
            </a:pPr>
            <a:fld id="{4A18EC4C-8F4A-4279-A974-9F3F194E4A75}" type="slidenum">
              <a:rPr lang="en-US"/>
              <a:pPr>
                <a:defRPr/>
              </a:pPr>
              <a:t>‹#›</a:t>
            </a:fld>
            <a:endParaRPr lang="en-US"/>
          </a:p>
        </p:txBody>
      </p:sp>
    </p:spTree>
    <p:extLst>
      <p:ext uri="{BB962C8B-B14F-4D97-AF65-F5344CB8AC3E}">
        <p14:creationId xmlns:p14="http://schemas.microsoft.com/office/powerpoint/2010/main" val="468925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1045" y="68391"/>
            <a:ext cx="8038985" cy="646331"/>
          </a:xfrm>
        </p:spPr>
        <p:txBody>
          <a:bodyPr/>
          <a:lstStyle/>
          <a:p>
            <a:r>
              <a:rPr lang="en-US" dirty="0"/>
              <a:t>Insert Slide Title Here</a:t>
            </a:r>
          </a:p>
        </p:txBody>
      </p:sp>
    </p:spTree>
    <p:extLst>
      <p:ext uri="{BB962C8B-B14F-4D97-AF65-F5344CB8AC3E}">
        <p14:creationId xmlns:p14="http://schemas.microsoft.com/office/powerpoint/2010/main" val="9563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Slide Title Here</a:t>
            </a:r>
          </a:p>
        </p:txBody>
      </p:sp>
      <p:sp>
        <p:nvSpPr>
          <p:cNvPr id="3" name="Content Placeholder 2"/>
          <p:cNvSpPr>
            <a:spLocks noGrp="1"/>
          </p:cNvSpPr>
          <p:nvPr>
            <p:ph idx="1"/>
          </p:nvPr>
        </p:nvSpPr>
        <p:spPr>
          <a:xfrm>
            <a:off x="303968" y="714722"/>
            <a:ext cx="8536062" cy="553929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3915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Slide Title Here</a:t>
            </a:r>
          </a:p>
        </p:txBody>
      </p:sp>
      <p:sp>
        <p:nvSpPr>
          <p:cNvPr id="3" name="Content Placeholder 2"/>
          <p:cNvSpPr>
            <a:spLocks noGrp="1"/>
          </p:cNvSpPr>
          <p:nvPr>
            <p:ph sz="half" idx="1"/>
          </p:nvPr>
        </p:nvSpPr>
        <p:spPr>
          <a:xfrm>
            <a:off x="303969" y="959742"/>
            <a:ext cx="4191831" cy="5554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59742"/>
            <a:ext cx="4191830" cy="5554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0620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1045" y="68391"/>
            <a:ext cx="8038985" cy="646331"/>
          </a:xfrm>
        </p:spPr>
        <p:txBody>
          <a:bodyPr/>
          <a:lstStyle/>
          <a:p>
            <a:r>
              <a:rPr lang="en-US" dirty="0"/>
              <a:t>Insert Slide Title Here</a:t>
            </a:r>
          </a:p>
        </p:txBody>
      </p:sp>
    </p:spTree>
    <p:extLst>
      <p:ext uri="{BB962C8B-B14F-4D97-AF65-F5344CB8AC3E}">
        <p14:creationId xmlns:p14="http://schemas.microsoft.com/office/powerpoint/2010/main" val="3454013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D8489-89D2-42CB-8471-F436514501C8}" type="datetimeFigureOut">
              <a:rPr lang="en-US" smtClean="0"/>
              <a:t>5/8/2026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FC272E-64F4-42D1-8EF8-AB757BF7B6B5}" type="slidenum">
              <a:rPr lang="en-US" smtClean="0"/>
              <a:t>‹#›</a:t>
            </a:fld>
            <a:endParaRPr lang="en-US"/>
          </a:p>
        </p:txBody>
      </p:sp>
    </p:spTree>
    <p:extLst>
      <p:ext uri="{BB962C8B-B14F-4D97-AF65-F5344CB8AC3E}">
        <p14:creationId xmlns:p14="http://schemas.microsoft.com/office/powerpoint/2010/main" val="4063971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Insert Slide Title Here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17280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044" y="219297"/>
            <a:ext cx="956953" cy="793884"/>
          </a:xfrm>
          <a:prstGeom prst="rect">
            <a:avLst/>
          </a:prstGeom>
        </p:spPr>
      </p:pic>
      <p:sp>
        <p:nvSpPr>
          <p:cNvPr id="13" name="TextBox 12"/>
          <p:cNvSpPr txBox="1"/>
          <p:nvPr/>
        </p:nvSpPr>
        <p:spPr>
          <a:xfrm>
            <a:off x="1616826" y="3268973"/>
            <a:ext cx="7447856" cy="253916"/>
          </a:xfrm>
          <a:prstGeom prst="rect">
            <a:avLst/>
          </a:prstGeom>
          <a:noFill/>
        </p:spPr>
        <p:txBody>
          <a:bodyPr wrap="square" rtlCol="0">
            <a:spAutoFit/>
          </a:bodyPr>
          <a:lstStyle/>
          <a:p>
            <a:pPr algn="r"/>
            <a:endParaRPr lang="en-US" sz="1050" b="0" dirty="0">
              <a:solidFill>
                <a:srgbClr val="19264F"/>
              </a:solidFill>
              <a:latin typeface="Arial" panose="020B0604020202020204" pitchFamily="34" charset="0"/>
              <a:cs typeface="Arial" panose="020B0604020202020204" pitchFamily="34" charset="0"/>
            </a:endParaRPr>
          </a:p>
        </p:txBody>
      </p:sp>
      <p:sp>
        <p:nvSpPr>
          <p:cNvPr id="15" name="TextBox 14"/>
          <p:cNvSpPr txBox="1"/>
          <p:nvPr userDrawn="1"/>
        </p:nvSpPr>
        <p:spPr>
          <a:xfrm>
            <a:off x="3809999" y="6595223"/>
            <a:ext cx="1524001" cy="246221"/>
          </a:xfrm>
          <a:prstGeom prst="rect">
            <a:avLst/>
          </a:prstGeom>
          <a:noFill/>
        </p:spPr>
        <p:txBody>
          <a:bodyPr wrap="square" rtlCol="0">
            <a:spAutoFit/>
          </a:bodyPr>
          <a:lstStyle/>
          <a:p>
            <a:pPr algn="ctr"/>
            <a:r>
              <a:rPr lang="en-US" sz="1000" b="0" dirty="0">
                <a:solidFill>
                  <a:schemeClr val="bg1">
                    <a:lumMod val="50000"/>
                  </a:schemeClr>
                </a:solidFill>
                <a:latin typeface="Arial Narrow" panose="020B0606020202030204" pitchFamily="34" charset="0"/>
              </a:rPr>
              <a:t>CUI</a:t>
            </a: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9962" t="22797" r="9960" b="41394"/>
          <a:stretch/>
        </p:blipFill>
        <p:spPr>
          <a:xfrm>
            <a:off x="22671" y="6620092"/>
            <a:ext cx="1103326" cy="196482"/>
          </a:xfrm>
          <a:prstGeom prst="rect">
            <a:avLst/>
          </a:prstGeom>
        </p:spPr>
      </p:pic>
    </p:spTree>
  </p:cSld>
  <p:clrMap bg1="lt1" tx1="dk1" bg2="lt2" tx2="dk2" accent1="accent1" accent2="accent2" accent3="accent3" accent4="accent4" accent5="accent5" accent6="accent6" hlink="hlink" folHlink="folHlink"/>
  <p:sldLayoutIdLst>
    <p:sldLayoutId id="2147483883" r:id="rId1"/>
    <p:sldLayoutId id="2147483896" r:id="rId2"/>
    <p:sldLayoutId id="2147483902" r:id="rId3"/>
    <p:sldLayoutId id="2147483903" r:id="rId4"/>
  </p:sldLayoutIdLst>
  <p:hf sldNum="0" hdr="0" ftr="0" dt="0"/>
  <p:txStyles>
    <p:titleStyle>
      <a:lvl1pPr algn="ctr" defTabSz="9144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0" y="6563552"/>
            <a:ext cx="9144000" cy="0"/>
          </a:xfrm>
          <a:prstGeom prst="line">
            <a:avLst/>
          </a:prstGeom>
          <a:ln>
            <a:solidFill>
              <a:srgbClr val="D9D9D9"/>
            </a:solidFill>
            <a:tailEnd type="none" w="sm" len="sm"/>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2671" y="87054"/>
            <a:ext cx="734095" cy="609002"/>
          </a:xfrm>
          <a:prstGeom prst="rect">
            <a:avLst/>
          </a:prstGeom>
        </p:spPr>
      </p:pic>
      <p:sp>
        <p:nvSpPr>
          <p:cNvPr id="2" name="Title Placeholder 1"/>
          <p:cNvSpPr>
            <a:spLocks noGrp="1"/>
          </p:cNvSpPr>
          <p:nvPr>
            <p:ph type="title"/>
          </p:nvPr>
        </p:nvSpPr>
        <p:spPr>
          <a:xfrm>
            <a:off x="801045" y="68391"/>
            <a:ext cx="8038985" cy="646331"/>
          </a:xfrm>
          <a:prstGeom prst="rect">
            <a:avLst/>
          </a:prstGeom>
        </p:spPr>
        <p:txBody>
          <a:bodyPr vert="horz" lIns="91440" tIns="45720" rIns="91440" bIns="45720" rtlCol="0" anchor="ctr">
            <a:normAutofit/>
          </a:bodyPr>
          <a:lstStyle/>
          <a:p>
            <a:r>
              <a:rPr lang="en-US" dirty="0"/>
              <a:t>Insert Slide Title Here</a:t>
            </a:r>
          </a:p>
        </p:txBody>
      </p:sp>
      <p:sp>
        <p:nvSpPr>
          <p:cNvPr id="3" name="Text Placeholder 2"/>
          <p:cNvSpPr>
            <a:spLocks noGrp="1"/>
          </p:cNvSpPr>
          <p:nvPr>
            <p:ph type="body" idx="1"/>
          </p:nvPr>
        </p:nvSpPr>
        <p:spPr>
          <a:xfrm>
            <a:off x="303969" y="974856"/>
            <a:ext cx="8536062" cy="5539299"/>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Edit Master text styles</a:t>
            </a:r>
          </a:p>
          <a:p>
            <a:pPr marL="685800" marR="0" lvl="1"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cxnSp>
        <p:nvCxnSpPr>
          <p:cNvPr id="8" name="Straight Connector 7"/>
          <p:cNvCxnSpPr/>
          <p:nvPr userDrawn="1"/>
        </p:nvCxnSpPr>
        <p:spPr>
          <a:xfrm>
            <a:off x="8839200" y="658100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8818270" y="6579971"/>
            <a:ext cx="325730" cy="261610"/>
          </a:xfrm>
          <a:prstGeom prst="rect">
            <a:avLst/>
          </a:prstGeom>
        </p:spPr>
        <p:txBody>
          <a:bodyPr wrap="none">
            <a:spAutoFit/>
          </a:bodyPr>
          <a:lstStyle/>
          <a:p>
            <a:pPr algn="ctr"/>
            <a:fld id="{FC2E114B-E2B2-4115-9F42-B354EA0B1697}" type="slidenum">
              <a:rPr lang="en-US" sz="1050" b="0" smtClean="0">
                <a:solidFill>
                  <a:schemeClr val="bg1">
                    <a:lumMod val="50000"/>
                  </a:schemeClr>
                </a:solidFill>
                <a:latin typeface="Arial Narrow" panose="020B0606020202030204" pitchFamily="34" charset="0"/>
              </a:rPr>
              <a:pPr algn="ctr"/>
              <a:t>‹#›</a:t>
            </a:fld>
            <a:endParaRPr lang="en-US" sz="1050" b="0" dirty="0">
              <a:solidFill>
                <a:schemeClr val="bg1">
                  <a:lumMod val="50000"/>
                </a:schemeClr>
              </a:solidFill>
              <a:latin typeface="Arial Narrow" panose="020B0606020202030204" pitchFamily="34" charset="0"/>
            </a:endParaRPr>
          </a:p>
        </p:txBody>
      </p:sp>
      <p:pic>
        <p:nvPicPr>
          <p:cNvPr id="15" name="Picture 14"/>
          <p:cNvPicPr>
            <a:picLocks noChangeAspect="1"/>
          </p:cNvPicPr>
          <p:nvPr userDrawn="1"/>
        </p:nvPicPr>
        <p:blipFill rotWithShape="1">
          <a:blip r:embed="rId7">
            <a:extLst>
              <a:ext uri="{28A0092B-C50C-407E-A947-70E740481C1C}">
                <a14:useLocalDpi xmlns:a14="http://schemas.microsoft.com/office/drawing/2010/main" val="0"/>
              </a:ext>
            </a:extLst>
          </a:blip>
          <a:srcRect l="9962" t="22797" r="9960" b="41394"/>
          <a:stretch/>
        </p:blipFill>
        <p:spPr>
          <a:xfrm>
            <a:off x="22671" y="6612535"/>
            <a:ext cx="1103326" cy="196482"/>
          </a:xfrm>
          <a:prstGeom prst="rect">
            <a:avLst/>
          </a:prstGeom>
        </p:spPr>
      </p:pic>
      <p:sp>
        <p:nvSpPr>
          <p:cNvPr id="14" name="TextBox 13"/>
          <p:cNvSpPr txBox="1"/>
          <p:nvPr userDrawn="1"/>
        </p:nvSpPr>
        <p:spPr>
          <a:xfrm>
            <a:off x="3810000" y="6587666"/>
            <a:ext cx="1524001" cy="246221"/>
          </a:xfrm>
          <a:prstGeom prst="rect">
            <a:avLst/>
          </a:prstGeom>
          <a:noFill/>
        </p:spPr>
        <p:txBody>
          <a:bodyPr wrap="square" rtlCol="0">
            <a:spAutoFit/>
          </a:bodyPr>
          <a:lstStyle/>
          <a:p>
            <a:pPr algn="ctr"/>
            <a:r>
              <a:rPr lang="en-US" sz="1000" b="0" dirty="0">
                <a:solidFill>
                  <a:schemeClr val="bg1">
                    <a:lumMod val="50000"/>
                  </a:schemeClr>
                </a:solidFill>
                <a:latin typeface="Arial Narrow" panose="020B0606020202030204" pitchFamily="34" charset="0"/>
              </a:rPr>
              <a:t>CUI</a:t>
            </a:r>
          </a:p>
        </p:txBody>
      </p:sp>
    </p:spTree>
    <p:extLst>
      <p:ext uri="{BB962C8B-B14F-4D97-AF65-F5344CB8AC3E}">
        <p14:creationId xmlns:p14="http://schemas.microsoft.com/office/powerpoint/2010/main" val="3692373440"/>
      </p:ext>
    </p:extLst>
  </p:cSld>
  <p:clrMap bg1="lt1" tx1="dk1" bg2="lt2" tx2="dk2" accent1="accent1" accent2="accent2" accent3="accent3" accent4="accent4" accent5="accent5" accent6="accent6" hlink="hlink" folHlink="folHlink"/>
  <p:sldLayoutIdLst>
    <p:sldLayoutId id="2147483888" r:id="rId1"/>
    <p:sldLayoutId id="2147483890" r:id="rId2"/>
    <p:sldLayoutId id="2147483893" r:id="rId3"/>
    <p:sldLayoutId id="2147483901" r:id="rId4"/>
  </p:sldLayoutIdLst>
  <p:txStyles>
    <p:titleStyle>
      <a:lvl1pPr algn="ctr" defTabSz="914400" rtl="0" eaLnBrk="1" latinLnBrk="0" hangingPunct="1">
        <a:lnSpc>
          <a:spcPct val="90000"/>
        </a:lnSpc>
        <a:spcBef>
          <a:spcPct val="0"/>
        </a:spcBef>
        <a:buNone/>
        <a:defRPr sz="4000" kern="1200" baseline="0">
          <a:solidFill>
            <a:srgbClr val="19264F"/>
          </a:solidFill>
          <a:latin typeface="Arial Black" panose="020B0A04020102020204" pitchFamily="34"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0" y="6563552"/>
            <a:ext cx="9144000" cy="0"/>
          </a:xfrm>
          <a:prstGeom prst="line">
            <a:avLst/>
          </a:prstGeom>
          <a:ln>
            <a:solidFill>
              <a:srgbClr val="D9D9D9"/>
            </a:solidFill>
            <a:tailEnd type="none" w="sm" len="sm"/>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2671" y="87054"/>
            <a:ext cx="734095" cy="609002"/>
          </a:xfrm>
          <a:prstGeom prst="rect">
            <a:avLst/>
          </a:prstGeom>
        </p:spPr>
      </p:pic>
      <p:sp>
        <p:nvSpPr>
          <p:cNvPr id="2" name="Title Placeholder 1"/>
          <p:cNvSpPr>
            <a:spLocks noGrp="1"/>
          </p:cNvSpPr>
          <p:nvPr>
            <p:ph type="title"/>
          </p:nvPr>
        </p:nvSpPr>
        <p:spPr>
          <a:xfrm>
            <a:off x="801045" y="68391"/>
            <a:ext cx="8038985" cy="646331"/>
          </a:xfrm>
          <a:prstGeom prst="rect">
            <a:avLst/>
          </a:prstGeom>
        </p:spPr>
        <p:txBody>
          <a:bodyPr vert="horz" lIns="91440" tIns="45720" rIns="91440" bIns="45720" rtlCol="0" anchor="ctr">
            <a:normAutofit/>
          </a:bodyPr>
          <a:lstStyle/>
          <a:p>
            <a:r>
              <a:rPr lang="en-US" dirty="0"/>
              <a:t>Insert Slide Title Here</a:t>
            </a:r>
          </a:p>
        </p:txBody>
      </p:sp>
      <p:sp>
        <p:nvSpPr>
          <p:cNvPr id="3" name="Text Placeholder 2"/>
          <p:cNvSpPr>
            <a:spLocks noGrp="1"/>
          </p:cNvSpPr>
          <p:nvPr>
            <p:ph type="body" idx="1"/>
          </p:nvPr>
        </p:nvSpPr>
        <p:spPr>
          <a:xfrm>
            <a:off x="303969" y="974856"/>
            <a:ext cx="8536062" cy="5539299"/>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Edit Master text styles</a:t>
            </a:r>
          </a:p>
          <a:p>
            <a:pPr marL="685800" marR="0" lvl="1"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Second level</a:t>
            </a:r>
          </a:p>
          <a:p>
            <a:pPr marL="1143000" marR="0" lvl="2"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Third level</a:t>
            </a:r>
          </a:p>
          <a:p>
            <a:pPr marL="1600200" marR="0" lvl="3"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Fourth level</a:t>
            </a:r>
          </a:p>
          <a:p>
            <a:pPr marL="2057400" marR="0" lvl="4"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Fifth level</a:t>
            </a:r>
          </a:p>
        </p:txBody>
      </p:sp>
      <p:cxnSp>
        <p:nvCxnSpPr>
          <p:cNvPr id="8" name="Straight Connector 7"/>
          <p:cNvCxnSpPr/>
          <p:nvPr userDrawn="1"/>
        </p:nvCxnSpPr>
        <p:spPr>
          <a:xfrm>
            <a:off x="8839200" y="6581001"/>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8820964" y="6582385"/>
            <a:ext cx="325730" cy="261610"/>
          </a:xfrm>
          <a:prstGeom prst="rect">
            <a:avLst/>
          </a:prstGeom>
        </p:spPr>
        <p:txBody>
          <a:bodyPr wrap="none">
            <a:spAutoFit/>
          </a:bodyPr>
          <a:lstStyle/>
          <a:p>
            <a:pPr algn="ctr"/>
            <a:fld id="{FC2E114B-E2B2-4115-9F42-B354EA0B1697}" type="slidenum">
              <a:rPr lang="en-US" sz="1050" b="0" smtClean="0">
                <a:solidFill>
                  <a:schemeClr val="bg1">
                    <a:lumMod val="50000"/>
                  </a:schemeClr>
                </a:solidFill>
                <a:latin typeface="Arial Narrow" panose="020B0606020202030204" pitchFamily="34" charset="0"/>
              </a:rPr>
              <a:pPr algn="ctr"/>
              <a:t>‹#›</a:t>
            </a:fld>
            <a:endParaRPr lang="en-US" sz="1050" b="0" dirty="0">
              <a:solidFill>
                <a:schemeClr val="bg1">
                  <a:lumMod val="50000"/>
                </a:schemeClr>
              </a:solidFill>
              <a:latin typeface="Arial Narrow" panose="020B0606020202030204" pitchFamily="34" charset="0"/>
            </a:endParaRPr>
          </a:p>
        </p:txBody>
      </p:sp>
      <p:pic>
        <p:nvPicPr>
          <p:cNvPr id="15" name="Picture 14"/>
          <p:cNvPicPr>
            <a:picLocks noChangeAspect="1"/>
          </p:cNvPicPr>
          <p:nvPr userDrawn="1"/>
        </p:nvPicPr>
        <p:blipFill rotWithShape="1">
          <a:blip r:embed="rId6">
            <a:extLst>
              <a:ext uri="{28A0092B-C50C-407E-A947-70E740481C1C}">
                <a14:useLocalDpi xmlns:a14="http://schemas.microsoft.com/office/drawing/2010/main" val="0"/>
              </a:ext>
            </a:extLst>
          </a:blip>
          <a:srcRect l="9962" t="22797" r="9960" b="41394"/>
          <a:stretch/>
        </p:blipFill>
        <p:spPr>
          <a:xfrm>
            <a:off x="22671" y="6612535"/>
            <a:ext cx="1103326" cy="196482"/>
          </a:xfrm>
          <a:prstGeom prst="rect">
            <a:avLst/>
          </a:prstGeom>
        </p:spPr>
      </p:pic>
      <p:sp>
        <p:nvSpPr>
          <p:cNvPr id="14" name="TextBox 13"/>
          <p:cNvSpPr txBox="1"/>
          <p:nvPr userDrawn="1"/>
        </p:nvSpPr>
        <p:spPr>
          <a:xfrm>
            <a:off x="3810000" y="6587666"/>
            <a:ext cx="1524001" cy="246221"/>
          </a:xfrm>
          <a:prstGeom prst="rect">
            <a:avLst/>
          </a:prstGeom>
          <a:noFill/>
        </p:spPr>
        <p:txBody>
          <a:bodyPr wrap="square" rtlCol="0">
            <a:spAutoFit/>
          </a:bodyPr>
          <a:lstStyle/>
          <a:p>
            <a:pPr algn="ctr"/>
            <a:r>
              <a:rPr lang="en-US" sz="1000" b="0" dirty="0">
                <a:solidFill>
                  <a:schemeClr val="bg1">
                    <a:lumMod val="50000"/>
                  </a:schemeClr>
                </a:solidFill>
                <a:latin typeface="Arial Narrow" panose="020B0606020202030204" pitchFamily="34" charset="0"/>
              </a:rPr>
              <a:t>CUI</a:t>
            </a:r>
          </a:p>
        </p:txBody>
      </p:sp>
      <p:sp>
        <p:nvSpPr>
          <p:cNvPr id="11" name="Rectangle 32"/>
          <p:cNvSpPr>
            <a:spLocks noChangeArrowheads="1"/>
          </p:cNvSpPr>
          <p:nvPr userDrawn="1"/>
        </p:nvSpPr>
        <p:spPr bwMode="auto">
          <a:xfrm>
            <a:off x="5449454" y="6595223"/>
            <a:ext cx="33275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bg1"/>
                </a:solidFill>
                <a:latin typeface="Arial" charset="0"/>
                <a:ea typeface="MS PGothic" pitchFamily="34" charset="-128"/>
              </a:defRPr>
            </a:lvl1pPr>
            <a:lvl2pPr marL="742950" indent="-285750" eaLnBrk="0" hangingPunct="0">
              <a:defRPr sz="1600" b="1">
                <a:solidFill>
                  <a:schemeClr val="bg1"/>
                </a:solidFill>
                <a:latin typeface="Arial" charset="0"/>
                <a:ea typeface="MS PGothic" pitchFamily="34" charset="-128"/>
              </a:defRPr>
            </a:lvl2pPr>
            <a:lvl3pPr marL="1143000" indent="-228600" eaLnBrk="0" hangingPunct="0">
              <a:defRPr sz="1600" b="1">
                <a:solidFill>
                  <a:schemeClr val="bg1"/>
                </a:solidFill>
                <a:latin typeface="Arial" charset="0"/>
                <a:ea typeface="MS PGothic" pitchFamily="34" charset="-128"/>
              </a:defRPr>
            </a:lvl3pPr>
            <a:lvl4pPr marL="1600200" indent="-228600" eaLnBrk="0" hangingPunct="0">
              <a:defRPr sz="1600" b="1">
                <a:solidFill>
                  <a:schemeClr val="bg1"/>
                </a:solidFill>
                <a:latin typeface="Arial" charset="0"/>
                <a:ea typeface="MS PGothic" pitchFamily="34" charset="-128"/>
              </a:defRPr>
            </a:lvl4pPr>
            <a:lvl5pPr marL="2057400" indent="-228600" eaLnBrk="0" hangingPunct="0">
              <a:defRPr sz="1600" b="1">
                <a:solidFill>
                  <a:schemeClr val="bg1"/>
                </a:solidFill>
                <a:latin typeface="Arial" charset="0"/>
                <a:ea typeface="MS PGothic" pitchFamily="34" charset="-128"/>
              </a:defRPr>
            </a:lvl5pPr>
            <a:lvl6pPr marL="2514600" indent="-228600" eaLnBrk="0" fontAlgn="base" hangingPunct="0">
              <a:spcBef>
                <a:spcPct val="0"/>
              </a:spcBef>
              <a:spcAft>
                <a:spcPct val="0"/>
              </a:spcAft>
              <a:defRPr sz="1600" b="1">
                <a:solidFill>
                  <a:schemeClr val="bg1"/>
                </a:solidFill>
                <a:latin typeface="Arial" charset="0"/>
                <a:ea typeface="MS PGothic" pitchFamily="34" charset="-128"/>
              </a:defRPr>
            </a:lvl6pPr>
            <a:lvl7pPr marL="2971800" indent="-228600" eaLnBrk="0" fontAlgn="base" hangingPunct="0">
              <a:spcBef>
                <a:spcPct val="0"/>
              </a:spcBef>
              <a:spcAft>
                <a:spcPct val="0"/>
              </a:spcAft>
              <a:defRPr sz="1600" b="1">
                <a:solidFill>
                  <a:schemeClr val="bg1"/>
                </a:solidFill>
                <a:latin typeface="Arial" charset="0"/>
                <a:ea typeface="MS PGothic" pitchFamily="34" charset="-128"/>
              </a:defRPr>
            </a:lvl7pPr>
            <a:lvl8pPr marL="3429000" indent="-228600" eaLnBrk="0" fontAlgn="base" hangingPunct="0">
              <a:spcBef>
                <a:spcPct val="0"/>
              </a:spcBef>
              <a:spcAft>
                <a:spcPct val="0"/>
              </a:spcAft>
              <a:defRPr sz="1600" b="1">
                <a:solidFill>
                  <a:schemeClr val="bg1"/>
                </a:solidFill>
                <a:latin typeface="Arial" charset="0"/>
                <a:ea typeface="MS PGothic" pitchFamily="34" charset="-128"/>
              </a:defRPr>
            </a:lvl8pPr>
            <a:lvl9pPr marL="3886200" indent="-228600" eaLnBrk="0" fontAlgn="base" hangingPunct="0">
              <a:spcBef>
                <a:spcPct val="0"/>
              </a:spcBef>
              <a:spcAft>
                <a:spcPct val="0"/>
              </a:spcAft>
              <a:defRPr sz="1600" b="1">
                <a:solidFill>
                  <a:schemeClr val="bg1"/>
                </a:solidFill>
                <a:latin typeface="Arial" charset="0"/>
                <a:ea typeface="MS PGothic" pitchFamily="34" charset="-128"/>
              </a:defRPr>
            </a:lvl9pPr>
          </a:lstStyle>
          <a:p>
            <a:pPr algn="r">
              <a:spcBef>
                <a:spcPct val="20000"/>
              </a:spcBef>
            </a:pPr>
            <a:r>
              <a:rPr lang="en-US" altLang="en-US" sz="500" b="0" dirty="0">
                <a:solidFill>
                  <a:schemeClr val="bg1">
                    <a:lumMod val="50000"/>
                  </a:schemeClr>
                </a:solidFill>
              </a:rPr>
              <a:t>CONFIG. MGR:  Name, Code, (###) ###-####</a:t>
            </a:r>
          </a:p>
          <a:p>
            <a:pPr algn="r"/>
            <a:r>
              <a:rPr lang="en-US" altLang="en-US" sz="500" b="0" dirty="0">
                <a:solidFill>
                  <a:schemeClr val="bg1">
                    <a:lumMod val="50000"/>
                  </a:schemeClr>
                </a:solidFill>
              </a:rPr>
              <a:t>FILE NAME:  xxx</a:t>
            </a:r>
            <a:r>
              <a:rPr lang="en-US" sz="500" b="0" baseline="0" dirty="0">
                <a:solidFill>
                  <a:schemeClr val="bg1">
                    <a:lumMod val="50000"/>
                  </a:schemeClr>
                </a:solidFill>
              </a:rPr>
              <a:t>_ddMMMYY.pptx</a:t>
            </a:r>
            <a:endParaRPr lang="en-US" sz="500" b="0" dirty="0">
              <a:solidFill>
                <a:schemeClr val="bg1">
                  <a:lumMod val="50000"/>
                </a:schemeClr>
              </a:solidFill>
            </a:endParaRPr>
          </a:p>
        </p:txBody>
      </p:sp>
      <p:cxnSp>
        <p:nvCxnSpPr>
          <p:cNvPr id="13" name="Straight Connector 12"/>
          <p:cNvCxnSpPr/>
          <p:nvPr userDrawn="1"/>
        </p:nvCxnSpPr>
        <p:spPr>
          <a:xfrm>
            <a:off x="8790736" y="6559834"/>
            <a:ext cx="0" cy="298166"/>
          </a:xfrm>
          <a:prstGeom prst="line">
            <a:avLst/>
          </a:prstGeom>
          <a:ln>
            <a:solidFill>
              <a:srgbClr val="C7C7C7"/>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9812801"/>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Lst>
  <p:txStyles>
    <p:titleStyle>
      <a:lvl1pPr algn="ctr" defTabSz="914400" rtl="0" eaLnBrk="1" latinLnBrk="0" hangingPunct="1">
        <a:lnSpc>
          <a:spcPct val="90000"/>
        </a:lnSpc>
        <a:spcBef>
          <a:spcPct val="0"/>
        </a:spcBef>
        <a:buNone/>
        <a:defRPr sz="4000" kern="1200" baseline="0">
          <a:solidFill>
            <a:srgbClr val="19264F"/>
          </a:solidFill>
          <a:latin typeface="Arial Black" panose="020B0A04020102020204" pitchFamily="34"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66219"/>
            <a:ext cx="7886700" cy="1325563"/>
          </a:xfrm>
          <a:prstGeom prst="rect">
            <a:avLst/>
          </a:prstGeom>
        </p:spPr>
        <p:txBody>
          <a:bodyPr vert="horz" lIns="91440" tIns="45720" rIns="91440" bIns="45720" rtlCol="0" anchor="ctr">
            <a:normAutofit/>
          </a:bodyPr>
          <a:lstStyle/>
          <a:p>
            <a:r>
              <a:rPr lang="en-US" dirty="0"/>
              <a:t>Insert Transition Title Here</a:t>
            </a:r>
          </a:p>
        </p:txBody>
      </p:sp>
    </p:spTree>
    <p:extLst>
      <p:ext uri="{BB962C8B-B14F-4D97-AF65-F5344CB8AC3E}">
        <p14:creationId xmlns:p14="http://schemas.microsoft.com/office/powerpoint/2010/main" val="3219903268"/>
      </p:ext>
    </p:extLst>
  </p:cSld>
  <p:clrMap bg1="lt1" tx1="dk1" bg2="lt2" tx2="dk2" accent1="accent1" accent2="accent2" accent3="accent3" accent4="accent4" accent5="accent5" accent6="accent6" hlink="hlink" folHlink="folHlink"/>
  <p:sldLayoutIdLst>
    <p:sldLayoutId id="2147483895" r:id="rId1"/>
  </p:sldLayoutIdLst>
  <p:txStyles>
    <p:titleStyle>
      <a:lvl1pPr algn="ctr" defTabSz="914400" rtl="0" eaLnBrk="1" latinLnBrk="0" hangingPunct="1">
        <a:lnSpc>
          <a:spcPct val="90000"/>
        </a:lnSpc>
        <a:spcBef>
          <a:spcPct val="0"/>
        </a:spcBef>
        <a:buNone/>
        <a:defRPr sz="4000" kern="1200">
          <a:solidFill>
            <a:srgbClr val="19264F"/>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044" y="219297"/>
            <a:ext cx="956953" cy="793884"/>
          </a:xfrm>
          <a:prstGeom prst="rect">
            <a:avLst/>
          </a:prstGeom>
        </p:spPr>
      </p:pic>
      <p:sp>
        <p:nvSpPr>
          <p:cNvPr id="13" name="TextBox 12"/>
          <p:cNvSpPr txBox="1"/>
          <p:nvPr/>
        </p:nvSpPr>
        <p:spPr>
          <a:xfrm>
            <a:off x="1616826" y="3268973"/>
            <a:ext cx="7447856" cy="253916"/>
          </a:xfrm>
          <a:prstGeom prst="rect">
            <a:avLst/>
          </a:prstGeom>
          <a:noFill/>
        </p:spPr>
        <p:txBody>
          <a:bodyPr wrap="square" rtlCol="0">
            <a:spAutoFit/>
          </a:bodyPr>
          <a:lstStyle/>
          <a:p>
            <a:pPr algn="r"/>
            <a:endParaRPr lang="en-US" sz="1050" b="0" dirty="0">
              <a:solidFill>
                <a:srgbClr val="19264F"/>
              </a:solidFill>
              <a:latin typeface="Arial" panose="020B0604020202020204" pitchFamily="34" charset="0"/>
              <a:cs typeface="Arial" panose="020B0604020202020204" pitchFamily="34" charset="0"/>
            </a:endParaRPr>
          </a:p>
        </p:txBody>
      </p:sp>
      <p:sp>
        <p:nvSpPr>
          <p:cNvPr id="15" name="TextBox 14"/>
          <p:cNvSpPr txBox="1"/>
          <p:nvPr userDrawn="1"/>
        </p:nvSpPr>
        <p:spPr>
          <a:xfrm>
            <a:off x="3809999" y="6595223"/>
            <a:ext cx="1524001" cy="246221"/>
          </a:xfrm>
          <a:prstGeom prst="rect">
            <a:avLst/>
          </a:prstGeom>
          <a:noFill/>
        </p:spPr>
        <p:txBody>
          <a:bodyPr wrap="square" rtlCol="0">
            <a:spAutoFit/>
          </a:bodyPr>
          <a:lstStyle/>
          <a:p>
            <a:pPr algn="ctr"/>
            <a:r>
              <a:rPr lang="en-US" sz="1000" b="0" dirty="0">
                <a:solidFill>
                  <a:schemeClr val="bg1">
                    <a:lumMod val="50000"/>
                  </a:schemeClr>
                </a:solidFill>
                <a:latin typeface="Arial Narrow" panose="020B0606020202030204" pitchFamily="34" charset="0"/>
              </a:rPr>
              <a:t>CUI</a:t>
            </a: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9962" t="22797" r="9960" b="41394"/>
          <a:stretch/>
        </p:blipFill>
        <p:spPr>
          <a:xfrm>
            <a:off x="22671" y="6620092"/>
            <a:ext cx="1103326" cy="196482"/>
          </a:xfrm>
          <a:prstGeom prst="rect">
            <a:avLst/>
          </a:prstGeom>
        </p:spPr>
      </p:pic>
    </p:spTree>
    <p:extLst>
      <p:ext uri="{BB962C8B-B14F-4D97-AF65-F5344CB8AC3E}">
        <p14:creationId xmlns:p14="http://schemas.microsoft.com/office/powerpoint/2010/main" val="600715541"/>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Lst>
  <p:hf sldNum="0" hdr="0" ftr="0" dt="0"/>
  <p:txStyles>
    <p:titleStyle>
      <a:lvl1pPr algn="ctr" defTabSz="914400" rtl="0" eaLnBrk="1" latinLnBrk="0" hangingPunct="1">
        <a:spcBef>
          <a:spcPct val="0"/>
        </a:spcBef>
        <a:buNone/>
        <a:defRPr sz="40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34" Type="http://schemas.openxmlformats.org/officeDocument/2006/relationships/image" Target="../media/image41.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slideLayout" Target="../slideLayouts/slideLayout11.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5" Type="http://schemas.openxmlformats.org/officeDocument/2006/relationships/image" Target="../media/image12.jp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8"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flankspeed.sharepoint-mil.us/sites/MYNAVYHR-RRL"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a:xfrm>
            <a:off x="117985" y="1053874"/>
            <a:ext cx="8946694" cy="4485342"/>
          </a:xfrm>
        </p:spPr>
        <p:txBody>
          <a:bodyPr/>
          <a:lstStyle/>
          <a:p>
            <a:endParaRPr lang="en-US" sz="3200" b="1" dirty="0">
              <a:latin typeface="Times New Roman" panose="02020603050405020304" pitchFamily="18" charset="0"/>
              <a:cs typeface="Times New Roman" panose="02020603050405020304" pitchFamily="18" charset="0"/>
            </a:endParaRPr>
          </a:p>
          <a:p>
            <a:r>
              <a:rPr lang="en-US" sz="3200" b="1" dirty="0">
                <a:solidFill>
                  <a:srgbClr val="1C295B"/>
                </a:solidFill>
                <a:latin typeface="+mn-lt"/>
                <a:cs typeface="Times New Roman" panose="02020603050405020304" pitchFamily="18" charset="0"/>
              </a:rPr>
              <a:t>Rating Name</a:t>
            </a:r>
            <a:endParaRPr lang="en-US" sz="3200" b="1" cap="small" dirty="0">
              <a:solidFill>
                <a:srgbClr val="1C295B"/>
              </a:solidFill>
              <a:latin typeface="+mn-lt"/>
              <a:cs typeface="Times New Roman" panose="02020603050405020304" pitchFamily="18" charset="0"/>
            </a:endParaRPr>
          </a:p>
          <a:p>
            <a:endParaRPr lang="en-US" sz="3200" b="1" dirty="0">
              <a:latin typeface="+mn-lt"/>
              <a:cs typeface="Times New Roman" panose="02020603050405020304" pitchFamily="18" charset="0"/>
            </a:endParaRPr>
          </a:p>
          <a:p>
            <a:r>
              <a:rPr lang="en-US" sz="2800" b="1" i="1" dirty="0">
                <a:latin typeface="+mn-lt"/>
                <a:cs typeface="Times New Roman" panose="02020603050405020304" pitchFamily="18" charset="0"/>
              </a:rPr>
              <a:t>Alignment Meeting</a:t>
            </a:r>
          </a:p>
        </p:txBody>
      </p:sp>
      <p:sp>
        <p:nvSpPr>
          <p:cNvPr id="15" name="Text Placeholder 14"/>
          <p:cNvSpPr>
            <a:spLocks noGrp="1"/>
          </p:cNvSpPr>
          <p:nvPr>
            <p:ph type="body" sz="quarter" idx="11"/>
          </p:nvPr>
        </p:nvSpPr>
        <p:spPr>
          <a:xfrm>
            <a:off x="657457" y="3899289"/>
            <a:ext cx="8407222" cy="327199"/>
          </a:xfrm>
        </p:spPr>
        <p:txBody>
          <a:bodyPr/>
          <a:lstStyle/>
          <a:p>
            <a:r>
              <a:rPr lang="en-US" dirty="0">
                <a:solidFill>
                  <a:srgbClr val="182260"/>
                </a:solidFill>
                <a:latin typeface="+mn-lt"/>
                <a:cs typeface="Times New Roman" panose="02020603050405020304" pitchFamily="18" charset="0"/>
              </a:rPr>
              <a:t>Day</a:t>
            </a:r>
            <a:r>
              <a:rPr lang="en-US" dirty="0">
                <a:solidFill>
                  <a:srgbClr val="FF0000"/>
                </a:solidFill>
                <a:latin typeface="+mn-lt"/>
                <a:cs typeface="Times New Roman" panose="02020603050405020304" pitchFamily="18" charset="0"/>
              </a:rPr>
              <a:t> </a:t>
            </a:r>
            <a:r>
              <a:rPr lang="en-US" dirty="0">
                <a:solidFill>
                  <a:srgbClr val="182260"/>
                </a:solidFill>
                <a:latin typeface="+mn-lt"/>
                <a:cs typeface="Times New Roman" panose="02020603050405020304" pitchFamily="18" charset="0"/>
              </a:rPr>
              <a:t>Month 2025</a:t>
            </a:r>
          </a:p>
        </p:txBody>
      </p:sp>
      <p:sp>
        <p:nvSpPr>
          <p:cNvPr id="16" name="Text Placeholder 15"/>
          <p:cNvSpPr>
            <a:spLocks noGrp="1"/>
          </p:cNvSpPr>
          <p:nvPr>
            <p:ph type="body" sz="quarter" idx="12"/>
          </p:nvPr>
        </p:nvSpPr>
        <p:spPr>
          <a:xfrm>
            <a:off x="657457" y="4698323"/>
            <a:ext cx="8407221" cy="236789"/>
          </a:xfrm>
        </p:spPr>
        <p:txBody>
          <a:bodyPr/>
          <a:lstStyle/>
          <a:p>
            <a:r>
              <a:rPr lang="en-US" sz="1400" dirty="0">
                <a:cs typeface="Times New Roman" panose="02020603050405020304" pitchFamily="18" charset="0"/>
              </a:rPr>
              <a:t>Presented to</a:t>
            </a:r>
            <a:r>
              <a:rPr lang="en-US" sz="1400" dirty="0">
                <a:solidFill>
                  <a:srgbClr val="182260"/>
                </a:solidFill>
                <a:cs typeface="Times New Roman" panose="02020603050405020304" pitchFamily="18" charset="0"/>
              </a:rPr>
              <a:t>: Stakeholder Command Names</a:t>
            </a:r>
          </a:p>
        </p:txBody>
      </p:sp>
      <p:sp>
        <p:nvSpPr>
          <p:cNvPr id="17" name="Text Placeholder 16"/>
          <p:cNvSpPr>
            <a:spLocks noGrp="1"/>
          </p:cNvSpPr>
          <p:nvPr>
            <p:ph type="body" sz="quarter" idx="13"/>
          </p:nvPr>
        </p:nvSpPr>
        <p:spPr>
          <a:xfrm>
            <a:off x="657457" y="5042330"/>
            <a:ext cx="8407220" cy="635054"/>
          </a:xfrm>
        </p:spPr>
        <p:txBody>
          <a:bodyPr/>
          <a:lstStyle/>
          <a:p>
            <a:r>
              <a:rPr lang="en-US" sz="1400" dirty="0">
                <a:cs typeface="Times New Roman" panose="02020603050405020304" pitchFamily="18" charset="0"/>
              </a:rPr>
              <a:t>Presented by: &lt;Executing Organization&gt;</a:t>
            </a:r>
          </a:p>
        </p:txBody>
      </p:sp>
      <p:sp>
        <p:nvSpPr>
          <p:cNvPr id="6" name="TextBox 5"/>
          <p:cNvSpPr txBox="1"/>
          <p:nvPr/>
        </p:nvSpPr>
        <p:spPr>
          <a:xfrm>
            <a:off x="6905897" y="435429"/>
            <a:ext cx="2007753" cy="461665"/>
          </a:xfrm>
          <a:prstGeom prst="rect">
            <a:avLst/>
          </a:prstGeom>
          <a:solidFill>
            <a:srgbClr val="FFFF00"/>
          </a:solidFill>
        </p:spPr>
        <p:txBody>
          <a:bodyPr wrap="square" rtlCol="0">
            <a:spAutoFit/>
          </a:bodyPr>
          <a:lstStyle/>
          <a:p>
            <a:r>
              <a:rPr lang="en-US" sz="1200" b="0" dirty="0">
                <a:solidFill>
                  <a:schemeClr val="tx1"/>
                </a:solidFill>
              </a:rPr>
              <a:t>Template update as indicated throughout</a:t>
            </a:r>
          </a:p>
        </p:txBody>
      </p:sp>
    </p:spTree>
    <p:extLst>
      <p:ext uri="{BB962C8B-B14F-4D97-AF65-F5344CB8AC3E}">
        <p14:creationId xmlns:p14="http://schemas.microsoft.com/office/powerpoint/2010/main" val="2729282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mn-lt"/>
              </a:rPr>
              <a:t>Ready Relevant Learning (RRL) </a:t>
            </a:r>
          </a:p>
        </p:txBody>
      </p:sp>
      <p:pic>
        <p:nvPicPr>
          <p:cNvPr id="3" name="Picture 2"/>
          <p:cNvPicPr>
            <a:picLocks noChangeAspect="1"/>
          </p:cNvPicPr>
          <p:nvPr/>
        </p:nvPicPr>
        <p:blipFill>
          <a:blip r:embed="rId2"/>
          <a:stretch>
            <a:fillRect/>
          </a:stretch>
        </p:blipFill>
        <p:spPr>
          <a:xfrm>
            <a:off x="320569" y="1318437"/>
            <a:ext cx="8328128" cy="5030921"/>
          </a:xfrm>
          <a:prstGeom prst="rect">
            <a:avLst/>
          </a:prstGeom>
        </p:spPr>
      </p:pic>
      <p:sp>
        <p:nvSpPr>
          <p:cNvPr id="4" name="Oval 3"/>
          <p:cNvSpPr/>
          <p:nvPr/>
        </p:nvSpPr>
        <p:spPr>
          <a:xfrm>
            <a:off x="2934587" y="1318437"/>
            <a:ext cx="3083442" cy="4412512"/>
          </a:xfrm>
          <a:prstGeom prst="ellipse">
            <a:avLst/>
          </a:prstGeom>
          <a:no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720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045" y="68391"/>
            <a:ext cx="8038985" cy="1282506"/>
          </a:xfrm>
        </p:spPr>
        <p:txBody>
          <a:bodyPr>
            <a:normAutofit fontScale="90000"/>
          </a:bodyPr>
          <a:lstStyle/>
          <a:p>
            <a:pPr lvl="0" eaLnBrk="0" fontAlgn="base" hangingPunct="0">
              <a:lnSpc>
                <a:spcPct val="100000"/>
              </a:lnSpc>
              <a:spcAft>
                <a:spcPct val="0"/>
              </a:spcAft>
              <a:defRPr/>
            </a:pPr>
            <a:r>
              <a:rPr lang="en-US" b="1" kern="0" dirty="0">
                <a:solidFill>
                  <a:srgbClr val="002060"/>
                </a:solidFill>
                <a:latin typeface="+mn-lt"/>
                <a:cs typeface="Times New Roman"/>
              </a:rPr>
              <a:t>RRL</a:t>
            </a:r>
            <a:br>
              <a:rPr lang="en-US" sz="5400" b="1" kern="0" dirty="0">
                <a:solidFill>
                  <a:srgbClr val="002060"/>
                </a:solidFill>
                <a:latin typeface="+mn-lt"/>
                <a:cs typeface="Times New Roman"/>
              </a:rPr>
            </a:br>
            <a:r>
              <a:rPr lang="en-US" sz="2200" kern="0" dirty="0">
                <a:solidFill>
                  <a:srgbClr val="002060"/>
                </a:solidFill>
                <a:latin typeface="+mn-lt"/>
                <a:cs typeface="Times New Roman"/>
              </a:rPr>
              <a:t>Enhanced, Accessible Learning Stage (2018-2025)</a:t>
            </a:r>
            <a:br>
              <a:rPr lang="en-US" sz="2200" kern="0" dirty="0">
                <a:solidFill>
                  <a:srgbClr val="002060"/>
                </a:solidFill>
                <a:latin typeface="Arial"/>
                <a:cs typeface="Times New Roman"/>
              </a:rPr>
            </a:br>
            <a:endParaRPr lang="en-US" dirty="0"/>
          </a:p>
        </p:txBody>
      </p:sp>
      <p:sp>
        <p:nvSpPr>
          <p:cNvPr id="3" name="bk object 16"/>
          <p:cNvSpPr/>
          <p:nvPr/>
        </p:nvSpPr>
        <p:spPr>
          <a:xfrm>
            <a:off x="976312" y="2281237"/>
            <a:ext cx="5953125" cy="4124325"/>
          </a:xfrm>
          <a:prstGeom prst="rect">
            <a:avLst/>
          </a:prstGeom>
          <a:blipFill>
            <a:blip r:embed="rId2"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600" b="1" i="0" u="none" strike="noStrike" kern="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4" name="object 2"/>
          <p:cNvSpPr txBox="1"/>
          <p:nvPr/>
        </p:nvSpPr>
        <p:spPr>
          <a:xfrm>
            <a:off x="1254048" y="1550797"/>
            <a:ext cx="2395855" cy="609600"/>
          </a:xfrm>
          <a:prstGeom prst="rect">
            <a:avLst/>
          </a:prstGeom>
        </p:spPr>
        <p:txBody>
          <a:bodyPr vert="horz" wrap="square" lIns="0" tIns="0" rIns="0" bIns="0" rtlCol="0">
            <a:spAutoFit/>
          </a:bodyPr>
          <a:lstStyle/>
          <a:p>
            <a:pPr marL="12065" marR="5080" lvl="0" indent="0" algn="ctr" defTabSz="457200" rtl="0" eaLnBrk="1" fontAlgn="base" latinLnBrk="0" hangingPunct="1">
              <a:lnSpc>
                <a:spcPct val="100000"/>
              </a:lnSpc>
              <a:spcBef>
                <a:spcPct val="0"/>
              </a:spcBef>
              <a:spcAft>
                <a:spcPct val="0"/>
              </a:spcAft>
              <a:buClrTx/>
              <a:buSzTx/>
              <a:buFontTx/>
              <a:buNone/>
              <a:tabLst/>
              <a:defRPr/>
            </a:pP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M</a:t>
            </a:r>
            <a:r>
              <a:rPr kumimoji="0" sz="1000" b="1" i="0" u="none" strike="noStrike" kern="1200" cap="none" spc="-15" normalizeH="0" baseline="0" noProof="0" dirty="0">
                <a:ln>
                  <a:noFill/>
                </a:ln>
                <a:solidFill>
                  <a:srgbClr val="000082"/>
                </a:solidFill>
                <a:effectLst/>
                <a:uLnTx/>
                <a:uFillTx/>
                <a:latin typeface="Calibri"/>
                <a:ea typeface="MS PGothic" pitchFamily="34" charset="-128"/>
                <a:cs typeface="Calibri"/>
              </a:rPr>
              <a:t>PT</a:t>
            </a:r>
            <a:r>
              <a:rPr kumimoji="0" sz="1000" b="1" i="0" u="none" strike="noStrike" kern="1200" cap="none" spc="-20" normalizeH="0" baseline="0" noProof="0" dirty="0">
                <a:ln>
                  <a:noFill/>
                </a:ln>
                <a:solidFill>
                  <a:srgbClr val="000082"/>
                </a:solidFill>
                <a:effectLst/>
                <a:uLnTx/>
                <a:uFillTx/>
                <a:latin typeface="Calibri"/>
                <a:ea typeface="MS PGothic" pitchFamily="34" charset="-128"/>
                <a:cs typeface="Calibri"/>
              </a:rPr>
              <a:t>&amp;</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E</a:t>
            </a:r>
            <a:r>
              <a:rPr kumimoji="0" sz="1000" b="1" i="0" u="none" strike="noStrike" kern="1200" cap="none" spc="15" normalizeH="0" baseline="0" noProof="0" dirty="0">
                <a:ln>
                  <a:noFill/>
                </a:ln>
                <a:solidFill>
                  <a:srgbClr val="000082"/>
                </a:solidFill>
                <a:effectLst/>
                <a:uLnTx/>
                <a:uFillTx/>
                <a:latin typeface="Calibri"/>
                <a:ea typeface="MS PGothic" pitchFamily="34" charset="-128"/>
                <a:cs typeface="Calibri"/>
              </a:rPr>
              <a:t> </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processes</a:t>
            </a:r>
            <a:r>
              <a:rPr kumimoji="0" sz="1000" b="1" i="0" u="none" strike="noStrike" kern="1200" cap="none" spc="-25" normalizeH="0" baseline="0" noProof="0" dirty="0">
                <a:ln>
                  <a:noFill/>
                </a:ln>
                <a:solidFill>
                  <a:srgbClr val="000082"/>
                </a:solidFill>
                <a:effectLst/>
                <a:uLnTx/>
                <a:uFillTx/>
                <a:latin typeface="Calibri"/>
                <a:ea typeface="MS PGothic" pitchFamily="34" charset="-128"/>
                <a:cs typeface="Calibri"/>
              </a:rPr>
              <a:t> </a:t>
            </a:r>
            <a:r>
              <a:rPr kumimoji="0" sz="1000" b="1" i="0" u="none" strike="noStrike" kern="1200" cap="none" spc="-10" normalizeH="0" baseline="0" noProof="0" dirty="0">
                <a:ln>
                  <a:noFill/>
                </a:ln>
                <a:solidFill>
                  <a:srgbClr val="000082"/>
                </a:solidFill>
                <a:effectLst/>
                <a:uLnTx/>
                <a:uFillTx/>
                <a:latin typeface="Calibri"/>
                <a:ea typeface="MS PGothic" pitchFamily="34" charset="-128"/>
                <a:cs typeface="Calibri"/>
              </a:rPr>
              <a:t>managed vi</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a</a:t>
            </a:r>
            <a:r>
              <a:rPr kumimoji="0" sz="1000" b="1" i="0" u="none" strike="noStrike" kern="1200" cap="none" spc="10" normalizeH="0" baseline="0" noProof="0" dirty="0">
                <a:ln>
                  <a:noFill/>
                </a:ln>
                <a:solidFill>
                  <a:srgbClr val="000082"/>
                </a:solidFill>
                <a:effectLst/>
                <a:uLnTx/>
                <a:uFillTx/>
                <a:latin typeface="Calibri"/>
                <a:ea typeface="MS PGothic" pitchFamily="34" charset="-128"/>
                <a:cs typeface="Calibri"/>
              </a:rPr>
              <a:t> </a:t>
            </a:r>
            <a:r>
              <a:rPr kumimoji="0" sz="1000" b="1" i="0" u="none" strike="noStrike" kern="1200" cap="none" spc="-10" normalizeH="0" baseline="0" noProof="0" dirty="0">
                <a:ln>
                  <a:noFill/>
                </a:ln>
                <a:solidFill>
                  <a:srgbClr val="000082"/>
                </a:solidFill>
                <a:effectLst/>
                <a:uLnTx/>
                <a:uFillTx/>
                <a:latin typeface="Calibri"/>
                <a:ea typeface="MS PGothic" pitchFamily="34" charset="-128"/>
                <a:cs typeface="Calibri"/>
              </a:rPr>
              <a:t>an i</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nte</a:t>
            </a:r>
            <a:r>
              <a:rPr kumimoji="0" sz="1000" b="1" i="0" u="none" strike="noStrike" kern="1200" cap="none" spc="-10" normalizeH="0" baseline="0" noProof="0" dirty="0">
                <a:ln>
                  <a:noFill/>
                </a:ln>
                <a:solidFill>
                  <a:srgbClr val="000082"/>
                </a:solidFill>
                <a:effectLst/>
                <a:uLnTx/>
                <a:uFillTx/>
                <a:latin typeface="Calibri"/>
                <a:ea typeface="MS PGothic" pitchFamily="34" charset="-128"/>
                <a:cs typeface="Calibri"/>
              </a:rPr>
              <a:t>g</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rated s</a:t>
            </a:r>
            <a:r>
              <a:rPr kumimoji="0" sz="1000" b="1" i="0" u="none" strike="noStrike" kern="1200" cap="none" spc="-15" normalizeH="0" baseline="0" noProof="0" dirty="0">
                <a:ln>
                  <a:noFill/>
                </a:ln>
                <a:solidFill>
                  <a:srgbClr val="000082"/>
                </a:solidFill>
                <a:effectLst/>
                <a:uLnTx/>
                <a:uFillTx/>
                <a:latin typeface="Calibri"/>
                <a:ea typeface="MS PGothic" pitchFamily="34" charset="-128"/>
                <a:cs typeface="Calibri"/>
              </a:rPr>
              <a:t>y</a:t>
            </a:r>
            <a:r>
              <a:rPr kumimoji="0" sz="1000" b="1" i="0" u="none" strike="noStrike" kern="1200" cap="none" spc="-10" normalizeH="0" baseline="0" noProof="0" dirty="0">
                <a:ln>
                  <a:noFill/>
                </a:ln>
                <a:solidFill>
                  <a:srgbClr val="000082"/>
                </a:solidFill>
                <a:effectLst/>
                <a:uLnTx/>
                <a:uFillTx/>
                <a:latin typeface="Calibri"/>
                <a:ea typeface="MS PGothic" pitchFamily="34" charset="-128"/>
                <a:cs typeface="Calibri"/>
              </a:rPr>
              <a:t>stem</a:t>
            </a:r>
            <a:r>
              <a:rPr kumimoji="0" sz="1000" b="1" i="0" u="none" strike="noStrike" kern="1200" cap="none" spc="15" normalizeH="0" baseline="0" noProof="0" dirty="0">
                <a:ln>
                  <a:noFill/>
                </a:ln>
                <a:solidFill>
                  <a:srgbClr val="000082"/>
                </a:solidFill>
                <a:effectLst/>
                <a:uLnTx/>
                <a:uFillTx/>
                <a:latin typeface="Calibri"/>
                <a:ea typeface="MS PGothic" pitchFamily="34" charset="-128"/>
                <a:cs typeface="Calibri"/>
              </a:rPr>
              <a:t> </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of</a:t>
            </a:r>
            <a:r>
              <a:rPr kumimoji="0" sz="1000" b="1" i="0" u="none" strike="noStrike" kern="1200" cap="none" spc="-15" normalizeH="0" baseline="0" noProof="0" dirty="0">
                <a:ln>
                  <a:noFill/>
                </a:ln>
                <a:solidFill>
                  <a:srgbClr val="000082"/>
                </a:solidFill>
                <a:effectLst/>
                <a:uLnTx/>
                <a:uFillTx/>
                <a:latin typeface="Calibri"/>
                <a:ea typeface="MS PGothic" pitchFamily="34" charset="-128"/>
                <a:cs typeface="Calibri"/>
              </a:rPr>
              <a:t> </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databases,</a:t>
            </a:r>
            <a:r>
              <a:rPr kumimoji="0" sz="1000" b="1" i="0" u="none" strike="noStrike" kern="1200" cap="none" spc="-10" normalizeH="0" baseline="0" noProof="0" dirty="0">
                <a:ln>
                  <a:noFill/>
                </a:ln>
                <a:solidFill>
                  <a:srgbClr val="000082"/>
                </a:solidFill>
                <a:effectLst/>
                <a:uLnTx/>
                <a:uFillTx/>
                <a:latin typeface="Calibri"/>
                <a:ea typeface="MS PGothic" pitchFamily="34" charset="-128"/>
                <a:cs typeface="Calibri"/>
              </a:rPr>
              <a:t> </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an</a:t>
            </a:r>
            <a:r>
              <a:rPr kumimoji="0" sz="1000" b="1" i="0" u="none" strike="noStrike" kern="1200" cap="none" spc="-10" normalizeH="0" baseline="0" noProof="0" dirty="0">
                <a:ln>
                  <a:noFill/>
                </a:ln>
                <a:solidFill>
                  <a:srgbClr val="000082"/>
                </a:solidFill>
                <a:effectLst/>
                <a:uLnTx/>
                <a:uFillTx/>
                <a:latin typeface="Calibri"/>
                <a:ea typeface="MS PGothic" pitchFamily="34" charset="-128"/>
                <a:cs typeface="Calibri"/>
              </a:rPr>
              <a:t>d </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“Lea</a:t>
            </a:r>
            <a:r>
              <a:rPr kumimoji="0" sz="1000" b="1" i="0" u="none" strike="noStrike" kern="1200" cap="none" spc="0" normalizeH="0" baseline="0" noProof="0" dirty="0">
                <a:ln>
                  <a:noFill/>
                </a:ln>
                <a:solidFill>
                  <a:srgbClr val="000082"/>
                </a:solidFill>
                <a:effectLst/>
                <a:uLnTx/>
                <a:uFillTx/>
                <a:latin typeface="Calibri"/>
                <a:ea typeface="MS PGothic" pitchFamily="34" charset="-128"/>
                <a:cs typeface="Calibri"/>
              </a:rPr>
              <a:t>r</a:t>
            </a:r>
            <a:r>
              <a:rPr kumimoji="0" sz="1000" b="1" i="0" u="none" strike="noStrike" kern="1200" cap="none" spc="-10" normalizeH="0" baseline="0" noProof="0" dirty="0">
                <a:ln>
                  <a:noFill/>
                </a:ln>
                <a:solidFill>
                  <a:srgbClr val="000082"/>
                </a:solidFill>
                <a:effectLst/>
                <a:uLnTx/>
                <a:uFillTx/>
                <a:latin typeface="Calibri"/>
                <a:ea typeface="MS PGothic" pitchFamily="34" charset="-128"/>
                <a:cs typeface="Calibri"/>
              </a:rPr>
              <a:t>ni</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ng Sta</a:t>
            </a:r>
            <a:r>
              <a:rPr kumimoji="0" sz="1000" b="1" i="0" u="none" strike="noStrike" kern="1200" cap="none" spc="0" normalizeH="0" baseline="0" noProof="0" dirty="0">
                <a:ln>
                  <a:noFill/>
                </a:ln>
                <a:solidFill>
                  <a:srgbClr val="000082"/>
                </a:solidFill>
                <a:effectLst/>
                <a:uLnTx/>
                <a:uFillTx/>
                <a:latin typeface="Calibri"/>
                <a:ea typeface="MS PGothic" pitchFamily="34" charset="-128"/>
                <a:cs typeface="Calibri"/>
              </a:rPr>
              <a:t>c</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ks” enhance</a:t>
            </a:r>
            <a:r>
              <a:rPr kumimoji="0" sz="1000" b="1" i="0" u="none" strike="noStrike" kern="1200" cap="none" spc="-35" normalizeH="0" baseline="0" noProof="0" dirty="0">
                <a:ln>
                  <a:noFill/>
                </a:ln>
                <a:solidFill>
                  <a:srgbClr val="000082"/>
                </a:solidFill>
                <a:effectLst/>
                <a:uLnTx/>
                <a:uFillTx/>
                <a:latin typeface="Calibri"/>
                <a:ea typeface="MS PGothic" pitchFamily="34" charset="-128"/>
                <a:cs typeface="Calibri"/>
              </a:rPr>
              <a:t> </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access</a:t>
            </a:r>
            <a:r>
              <a:rPr kumimoji="0" sz="1000" b="1" i="0" u="none" strike="noStrike" kern="1200" cap="none" spc="-15" normalizeH="0" baseline="0" noProof="0" dirty="0">
                <a:ln>
                  <a:noFill/>
                </a:ln>
                <a:solidFill>
                  <a:srgbClr val="000082"/>
                </a:solidFill>
                <a:effectLst/>
                <a:uLnTx/>
                <a:uFillTx/>
                <a:latin typeface="Calibri"/>
                <a:ea typeface="MS PGothic" pitchFamily="34" charset="-128"/>
                <a:cs typeface="Calibri"/>
              </a:rPr>
              <a:t>i</a:t>
            </a:r>
            <a:r>
              <a:rPr kumimoji="0" sz="1000" b="1" i="0" u="none" strike="noStrike" kern="1200" cap="none" spc="-10" normalizeH="0" baseline="0" noProof="0" dirty="0">
                <a:ln>
                  <a:noFill/>
                </a:ln>
                <a:solidFill>
                  <a:srgbClr val="000082"/>
                </a:solidFill>
                <a:effectLst/>
                <a:uLnTx/>
                <a:uFillTx/>
                <a:latin typeface="Calibri"/>
                <a:ea typeface="MS PGothic" pitchFamily="34" charset="-128"/>
                <a:cs typeface="Calibri"/>
              </a:rPr>
              <a:t>bili</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ty</a:t>
            </a:r>
            <a:r>
              <a:rPr kumimoji="0" sz="1000" b="1" i="0" u="none" strike="noStrike" kern="1200" cap="none" spc="35" normalizeH="0" baseline="0" noProof="0" dirty="0">
                <a:ln>
                  <a:noFill/>
                </a:ln>
                <a:solidFill>
                  <a:srgbClr val="000082"/>
                </a:solidFill>
                <a:effectLst/>
                <a:uLnTx/>
                <a:uFillTx/>
                <a:latin typeface="Calibri"/>
                <a:ea typeface="MS PGothic" pitchFamily="34" charset="-128"/>
                <a:cs typeface="Calibri"/>
              </a:rPr>
              <a:t> </a:t>
            </a:r>
            <a:r>
              <a:rPr kumimoji="0" sz="1000" b="1" i="0" u="none" strike="noStrike" kern="1200" cap="none" spc="-10" normalizeH="0" baseline="0" noProof="0" dirty="0">
                <a:ln>
                  <a:noFill/>
                </a:ln>
                <a:solidFill>
                  <a:srgbClr val="000082"/>
                </a:solidFill>
                <a:effectLst/>
                <a:uLnTx/>
                <a:uFillTx/>
                <a:latin typeface="Calibri"/>
                <a:ea typeface="MS PGothic" pitchFamily="34" charset="-128"/>
                <a:cs typeface="Calibri"/>
              </a:rPr>
              <a:t>and </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speed</a:t>
            </a:r>
            <a:r>
              <a:rPr kumimoji="0" sz="1000" b="1" i="0" u="none" strike="noStrike" kern="1200" cap="none" spc="-10" normalizeH="0" baseline="0" noProof="0" dirty="0">
                <a:ln>
                  <a:noFill/>
                </a:ln>
                <a:solidFill>
                  <a:srgbClr val="000082"/>
                </a:solidFill>
                <a:effectLst/>
                <a:uLnTx/>
                <a:uFillTx/>
                <a:latin typeface="Calibri"/>
                <a:ea typeface="MS PGothic" pitchFamily="34" charset="-128"/>
                <a:cs typeface="Calibri"/>
              </a:rPr>
              <a:t> </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to </a:t>
            </a:r>
            <a:r>
              <a:rPr kumimoji="0" sz="1000" b="1" i="0" u="none" strike="noStrike" kern="1200" cap="none" spc="-10" normalizeH="0" baseline="0" noProof="0" dirty="0">
                <a:ln>
                  <a:noFill/>
                </a:ln>
                <a:solidFill>
                  <a:srgbClr val="000082"/>
                </a:solidFill>
                <a:effectLst/>
                <a:uLnTx/>
                <a:uFillTx/>
                <a:latin typeface="Calibri"/>
                <a:ea typeface="MS PGothic" pitchFamily="34" charset="-128"/>
                <a:cs typeface="Calibri"/>
              </a:rPr>
              <a:t>enabl</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e sch</a:t>
            </a:r>
            <a:r>
              <a:rPr kumimoji="0" sz="1000" b="1" i="0" u="none" strike="noStrike" kern="1200" cap="none" spc="-10" normalizeH="0" baseline="0" noProof="0" dirty="0">
                <a:ln>
                  <a:noFill/>
                </a:ln>
                <a:solidFill>
                  <a:srgbClr val="000082"/>
                </a:solidFill>
                <a:effectLst/>
                <a:uLnTx/>
                <a:uFillTx/>
                <a:latin typeface="Calibri"/>
                <a:ea typeface="MS PGothic" pitchFamily="34" charset="-128"/>
                <a:cs typeface="Calibri"/>
              </a:rPr>
              <a:t>eduling</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1000" b="1" i="0" u="none" strike="noStrike" kern="1200" cap="none" spc="-10" normalizeH="0" baseline="0" noProof="0" dirty="0">
                <a:ln>
                  <a:noFill/>
                </a:ln>
                <a:solidFill>
                  <a:srgbClr val="000082"/>
                </a:solidFill>
                <a:effectLst/>
                <a:uLnTx/>
                <a:uFillTx/>
                <a:latin typeface="Calibri"/>
                <a:ea typeface="MS PGothic" pitchFamily="34" charset="-128"/>
                <a:cs typeface="Calibri"/>
              </a:rPr>
              <a:t>deliv</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er</a:t>
            </a:r>
            <a:r>
              <a:rPr kumimoji="0" sz="1000" b="1" i="0" u="none" strike="noStrike" kern="1200" cap="none" spc="-10" normalizeH="0" baseline="0" noProof="0" dirty="0">
                <a:ln>
                  <a:noFill/>
                </a:ln>
                <a:solidFill>
                  <a:srgbClr val="000082"/>
                </a:solidFill>
                <a:effectLst/>
                <a:uLnTx/>
                <a:uFillTx/>
                <a:latin typeface="Calibri"/>
                <a:ea typeface="MS PGothic" pitchFamily="34" charset="-128"/>
                <a:cs typeface="Calibri"/>
              </a:rPr>
              <a:t>y</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a:t>
            </a:r>
            <a:r>
              <a:rPr kumimoji="0" sz="1000" b="1" i="0" u="none" strike="noStrike" kern="1200" cap="none" spc="20" normalizeH="0" baseline="0" noProof="0" dirty="0">
                <a:ln>
                  <a:noFill/>
                </a:ln>
                <a:solidFill>
                  <a:srgbClr val="000082"/>
                </a:solidFill>
                <a:effectLst/>
                <a:uLnTx/>
                <a:uFillTx/>
                <a:latin typeface="Calibri"/>
                <a:ea typeface="MS PGothic" pitchFamily="34" charset="-128"/>
                <a:cs typeface="Calibri"/>
              </a:rPr>
              <a:t> </a:t>
            </a:r>
            <a:r>
              <a:rPr kumimoji="0" sz="1000" b="1" i="0" u="none" strike="noStrike" kern="1200" cap="none" spc="-10" normalizeH="0" baseline="0" noProof="0" dirty="0">
                <a:ln>
                  <a:noFill/>
                </a:ln>
                <a:solidFill>
                  <a:srgbClr val="000082"/>
                </a:solidFill>
                <a:effectLst/>
                <a:uLnTx/>
                <a:uFillTx/>
                <a:latin typeface="Calibri"/>
                <a:ea typeface="MS PGothic" pitchFamily="34" charset="-128"/>
                <a:cs typeface="Calibri"/>
              </a:rPr>
              <a:t>and </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t</a:t>
            </a:r>
            <a:r>
              <a:rPr kumimoji="0" sz="1000" b="1" i="0" u="none" strike="noStrike" kern="1200" cap="none" spc="0" normalizeH="0" baseline="0" noProof="0" dirty="0">
                <a:ln>
                  <a:noFill/>
                </a:ln>
                <a:solidFill>
                  <a:srgbClr val="000082"/>
                </a:solidFill>
                <a:effectLst/>
                <a:uLnTx/>
                <a:uFillTx/>
                <a:latin typeface="Calibri"/>
                <a:ea typeface="MS PGothic" pitchFamily="34" charset="-128"/>
                <a:cs typeface="Calibri"/>
              </a:rPr>
              <a:t>r</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ack</a:t>
            </a:r>
            <a:r>
              <a:rPr kumimoji="0" sz="10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ng</a:t>
            </a:r>
            <a:r>
              <a:rPr kumimoji="0" sz="1000" b="1" i="0" u="none" strike="noStrike" kern="1200" cap="none" spc="-15" normalizeH="0" baseline="0" noProof="0" dirty="0">
                <a:ln>
                  <a:noFill/>
                </a:ln>
                <a:solidFill>
                  <a:srgbClr val="000082"/>
                </a:solidFill>
                <a:effectLst/>
                <a:uLnTx/>
                <a:uFillTx/>
                <a:latin typeface="Calibri"/>
                <a:ea typeface="MS PGothic" pitchFamily="34" charset="-128"/>
                <a:cs typeface="Calibri"/>
              </a:rPr>
              <a:t> </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of t</a:t>
            </a:r>
            <a:r>
              <a:rPr kumimoji="0" sz="1000" b="1" i="0" u="none" strike="noStrike" kern="1200" cap="none" spc="0" normalizeH="0" baseline="0" noProof="0" dirty="0">
                <a:ln>
                  <a:noFill/>
                </a:ln>
                <a:solidFill>
                  <a:srgbClr val="000082"/>
                </a:solidFill>
                <a:effectLst/>
                <a:uLnTx/>
                <a:uFillTx/>
                <a:latin typeface="Calibri"/>
                <a:ea typeface="MS PGothic" pitchFamily="34" charset="-128"/>
                <a:cs typeface="Calibri"/>
              </a:rPr>
              <a:t>r</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a</a:t>
            </a:r>
            <a:r>
              <a:rPr kumimoji="0" sz="1000" b="1" i="0" u="none" strike="noStrike" kern="1200" cap="none" spc="-10" normalizeH="0" baseline="0" noProof="0" dirty="0">
                <a:ln>
                  <a:noFill/>
                </a:ln>
                <a:solidFill>
                  <a:srgbClr val="000082"/>
                </a:solidFill>
                <a:effectLst/>
                <a:uLnTx/>
                <a:uFillTx/>
                <a:latin typeface="Calibri"/>
                <a:ea typeface="MS PGothic" pitchFamily="34" charset="-128"/>
                <a:cs typeface="Calibri"/>
              </a:rPr>
              <a:t>ini</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ng</a:t>
            </a:r>
            <a:endParaRPr kumimoji="0" sz="1000" b="1" i="0" u="none" strike="noStrike" kern="1200" cap="none" spc="0" normalizeH="0" baseline="0" noProof="0">
              <a:ln>
                <a:noFill/>
              </a:ln>
              <a:solidFill>
                <a:prstClr val="black"/>
              </a:solidFill>
              <a:effectLst/>
              <a:uLnTx/>
              <a:uFillTx/>
              <a:latin typeface="Calibri"/>
              <a:ea typeface="MS PGothic" pitchFamily="34" charset="-128"/>
              <a:cs typeface="Calibri"/>
            </a:endParaRPr>
          </a:p>
        </p:txBody>
      </p:sp>
      <p:sp>
        <p:nvSpPr>
          <p:cNvPr id="5" name="object 4"/>
          <p:cNvSpPr/>
          <p:nvPr/>
        </p:nvSpPr>
        <p:spPr>
          <a:xfrm>
            <a:off x="4053840" y="1622171"/>
            <a:ext cx="594360" cy="487679"/>
          </a:xfrm>
          <a:prstGeom prst="rect">
            <a:avLst/>
          </a:prstGeom>
          <a:blipFill>
            <a:blip r:embed="rId3"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6" name="object 5"/>
          <p:cNvSpPr/>
          <p:nvPr/>
        </p:nvSpPr>
        <p:spPr>
          <a:xfrm>
            <a:off x="4413503" y="1524000"/>
            <a:ext cx="594360" cy="487679"/>
          </a:xfrm>
          <a:prstGeom prst="rect">
            <a:avLst/>
          </a:prstGeom>
          <a:blipFill>
            <a:blip r:embed="rId3"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7" name="object 6"/>
          <p:cNvSpPr/>
          <p:nvPr/>
        </p:nvSpPr>
        <p:spPr>
          <a:xfrm>
            <a:off x="4648200" y="1705229"/>
            <a:ext cx="594360" cy="487679"/>
          </a:xfrm>
          <a:prstGeom prst="rect">
            <a:avLst/>
          </a:prstGeom>
          <a:blipFill>
            <a:blip r:embed="rId3"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8" name="object 7"/>
          <p:cNvSpPr/>
          <p:nvPr/>
        </p:nvSpPr>
        <p:spPr>
          <a:xfrm>
            <a:off x="4222369" y="1767839"/>
            <a:ext cx="594360" cy="487679"/>
          </a:xfrm>
          <a:prstGeom prst="rect">
            <a:avLst/>
          </a:prstGeom>
          <a:blipFill>
            <a:blip r:embed="rId3"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9" name="object 8"/>
          <p:cNvSpPr/>
          <p:nvPr/>
        </p:nvSpPr>
        <p:spPr>
          <a:xfrm>
            <a:off x="4707254" y="4730877"/>
            <a:ext cx="182879" cy="182880"/>
          </a:xfrm>
          <a:prstGeom prst="rect">
            <a:avLst/>
          </a:prstGeom>
          <a:blipFill>
            <a:blip r:embed="rId4"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10" name="object 9"/>
          <p:cNvSpPr txBox="1"/>
          <p:nvPr/>
        </p:nvSpPr>
        <p:spPr>
          <a:xfrm>
            <a:off x="5203316" y="5616955"/>
            <a:ext cx="331470" cy="165735"/>
          </a:xfrm>
          <a:prstGeom prst="rect">
            <a:avLst/>
          </a:prstGeom>
        </p:spPr>
        <p:txBody>
          <a:bodyPr vert="horz" wrap="square" lIns="0" tIns="0" rIns="0" bIns="0" rtlCol="0">
            <a:spAutoFit/>
          </a:bodyPr>
          <a:lstStyle/>
          <a:p>
            <a:pPr marL="12700" marR="0" lvl="0" indent="0" algn="l" defTabSz="457200" rtl="0" eaLnBrk="1" fontAlgn="base" latinLnBrk="0" hangingPunct="1">
              <a:lnSpc>
                <a:spcPct val="100000"/>
              </a:lnSpc>
              <a:spcBef>
                <a:spcPct val="0"/>
              </a:spcBef>
              <a:spcAft>
                <a:spcPct val="0"/>
              </a:spcAft>
              <a:buClrTx/>
              <a:buSzTx/>
              <a:buFontTx/>
              <a:buNone/>
              <a:tabLst/>
              <a:defRPr/>
            </a:pPr>
            <a:r>
              <a:rPr kumimoji="0" sz="1100" b="1" i="0" u="none" strike="noStrike" kern="1200" cap="none" spc="0" normalizeH="0" baseline="0" noProof="0" dirty="0">
                <a:ln>
                  <a:noFill/>
                </a:ln>
                <a:solidFill>
                  <a:srgbClr val="000082"/>
                </a:solidFill>
                <a:effectLst/>
                <a:uLnTx/>
                <a:uFillTx/>
                <a:latin typeface="Calibri"/>
                <a:ea typeface="MS PGothic" pitchFamily="34" charset="-128"/>
                <a:cs typeface="Calibri"/>
              </a:rPr>
              <a:t>NE</a:t>
            </a:r>
            <a:r>
              <a:rPr kumimoji="0" sz="1100" b="1" i="0" u="none" strike="noStrike" kern="1200" cap="none" spc="5" normalizeH="0" baseline="0" noProof="0" dirty="0">
                <a:ln>
                  <a:noFill/>
                </a:ln>
                <a:solidFill>
                  <a:srgbClr val="000082"/>
                </a:solidFill>
                <a:effectLst/>
                <a:uLnTx/>
                <a:uFillTx/>
                <a:latin typeface="Calibri"/>
                <a:ea typeface="MS PGothic" pitchFamily="34" charset="-128"/>
                <a:cs typeface="Calibri"/>
              </a:rPr>
              <a:t>T</a:t>
            </a:r>
            <a:r>
              <a:rPr kumimoji="0" sz="1100" b="1" i="0" u="none" strike="noStrike" kern="1200" cap="none" spc="0" normalizeH="0" baseline="0" noProof="0" dirty="0">
                <a:ln>
                  <a:noFill/>
                </a:ln>
                <a:solidFill>
                  <a:srgbClr val="000082"/>
                </a:solidFill>
                <a:effectLst/>
                <a:uLnTx/>
                <a:uFillTx/>
                <a:latin typeface="Calibri"/>
                <a:ea typeface="MS PGothic" pitchFamily="34" charset="-128"/>
                <a:cs typeface="Calibri"/>
              </a:rPr>
              <a:t>C</a:t>
            </a:r>
            <a:endParaRPr kumimoji="0" sz="1100" b="1" i="0" u="none" strike="noStrike" kern="1200" cap="none" spc="0" normalizeH="0" baseline="0" noProof="0">
              <a:ln>
                <a:noFill/>
              </a:ln>
              <a:solidFill>
                <a:prstClr val="black"/>
              </a:solidFill>
              <a:effectLst/>
              <a:uLnTx/>
              <a:uFillTx/>
              <a:latin typeface="Calibri"/>
              <a:ea typeface="MS PGothic" pitchFamily="34" charset="-128"/>
              <a:cs typeface="Calibri"/>
            </a:endParaRPr>
          </a:p>
        </p:txBody>
      </p:sp>
      <p:sp>
        <p:nvSpPr>
          <p:cNvPr id="11" name="object 10"/>
          <p:cNvSpPr/>
          <p:nvPr/>
        </p:nvSpPr>
        <p:spPr>
          <a:xfrm>
            <a:off x="1692148" y="4983479"/>
            <a:ext cx="822960" cy="274320"/>
          </a:xfrm>
          <a:custGeom>
            <a:avLst/>
            <a:gdLst/>
            <a:ahLst/>
            <a:cxnLst/>
            <a:rect l="l" t="t" r="r" b="b"/>
            <a:pathLst>
              <a:path w="822960" h="274320">
                <a:moveTo>
                  <a:pt x="0" y="274320"/>
                </a:moveTo>
                <a:lnTo>
                  <a:pt x="822960" y="274320"/>
                </a:lnTo>
                <a:lnTo>
                  <a:pt x="822960" y="0"/>
                </a:lnTo>
                <a:lnTo>
                  <a:pt x="0" y="0"/>
                </a:lnTo>
                <a:lnTo>
                  <a:pt x="0" y="274320"/>
                </a:lnTo>
                <a:close/>
              </a:path>
            </a:pathLst>
          </a:custGeom>
          <a:solidFill>
            <a:srgbClr val="FFFFFF"/>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12" name="object 11"/>
          <p:cNvSpPr txBox="1"/>
          <p:nvPr/>
        </p:nvSpPr>
        <p:spPr>
          <a:xfrm>
            <a:off x="1724405" y="5039359"/>
            <a:ext cx="760730" cy="165735"/>
          </a:xfrm>
          <a:prstGeom prst="rect">
            <a:avLst/>
          </a:prstGeom>
        </p:spPr>
        <p:txBody>
          <a:bodyPr vert="horz" wrap="square" lIns="0" tIns="0" rIns="0" bIns="0" rtlCol="0">
            <a:spAutoFit/>
          </a:bodyPr>
          <a:lstStyle/>
          <a:p>
            <a:pPr marL="12700" marR="0" lvl="0" indent="0" algn="l" defTabSz="457200" rtl="0" eaLnBrk="1" fontAlgn="base" latinLnBrk="0" hangingPunct="1">
              <a:lnSpc>
                <a:spcPct val="100000"/>
              </a:lnSpc>
              <a:spcBef>
                <a:spcPct val="0"/>
              </a:spcBef>
              <a:spcAft>
                <a:spcPct val="0"/>
              </a:spcAft>
              <a:buClrTx/>
              <a:buSzTx/>
              <a:buFontTx/>
              <a:buNone/>
              <a:tabLst/>
              <a:defRPr/>
            </a:pPr>
            <a:r>
              <a:rPr kumimoji="0" sz="1100" b="1" i="0" u="none" strike="noStrike" kern="1200" cap="none" spc="-10" normalizeH="0" baseline="0" noProof="0" dirty="0">
                <a:ln>
                  <a:noFill/>
                </a:ln>
                <a:solidFill>
                  <a:srgbClr val="000082"/>
                </a:solidFill>
                <a:effectLst/>
                <a:uLnTx/>
                <a:uFillTx/>
                <a:latin typeface="Calibri"/>
                <a:ea typeface="MS PGothic" pitchFamily="34" charset="-128"/>
                <a:cs typeface="Calibri"/>
              </a:rPr>
              <a:t>S</a:t>
            </a:r>
            <a:r>
              <a:rPr kumimoji="0" sz="1100" b="1" i="0" u="none" strike="noStrike" kern="1200" cap="none" spc="5" normalizeH="0" baseline="0" noProof="0" dirty="0">
                <a:ln>
                  <a:noFill/>
                </a:ln>
                <a:solidFill>
                  <a:srgbClr val="000082"/>
                </a:solidFill>
                <a:effectLst/>
                <a:uLnTx/>
                <a:uFillTx/>
                <a:latin typeface="Calibri"/>
                <a:ea typeface="MS PGothic" pitchFamily="34" charset="-128"/>
                <a:cs typeface="Calibri"/>
              </a:rPr>
              <a:t>c</a:t>
            </a:r>
            <a:r>
              <a:rPr kumimoji="0" sz="1100" b="1" i="0" u="none" strike="noStrike" kern="1200" cap="none" spc="-5" normalizeH="0" baseline="0" noProof="0" dirty="0">
                <a:ln>
                  <a:noFill/>
                </a:ln>
                <a:solidFill>
                  <a:srgbClr val="000082"/>
                </a:solidFill>
                <a:effectLst/>
                <a:uLnTx/>
                <a:uFillTx/>
                <a:latin typeface="Calibri"/>
                <a:ea typeface="MS PGothic" pitchFamily="34" charset="-128"/>
                <a:cs typeface="Calibri"/>
              </a:rPr>
              <a:t>hoo</a:t>
            </a:r>
            <a:r>
              <a:rPr kumimoji="0" sz="1100" b="1" i="0" u="none" strike="noStrike" kern="1200" cap="none" spc="0" normalizeH="0" baseline="0" noProof="0" dirty="0">
                <a:ln>
                  <a:noFill/>
                </a:ln>
                <a:solidFill>
                  <a:srgbClr val="000082"/>
                </a:solidFill>
                <a:effectLst/>
                <a:uLnTx/>
                <a:uFillTx/>
                <a:latin typeface="Calibri"/>
                <a:ea typeface="MS PGothic" pitchFamily="34" charset="-128"/>
                <a:cs typeface="Calibri"/>
              </a:rPr>
              <a:t>l</a:t>
            </a:r>
            <a:r>
              <a:rPr kumimoji="0" sz="1100" b="1" i="0" u="none" strike="noStrike" kern="1200" cap="none" spc="-5" normalizeH="0" baseline="0" noProof="0" dirty="0">
                <a:ln>
                  <a:noFill/>
                </a:ln>
                <a:solidFill>
                  <a:srgbClr val="000082"/>
                </a:solidFill>
                <a:effectLst/>
                <a:uLnTx/>
                <a:uFillTx/>
                <a:latin typeface="Calibri"/>
                <a:ea typeface="MS PGothic" pitchFamily="34" charset="-128"/>
                <a:cs typeface="Calibri"/>
              </a:rPr>
              <a:t>hou</a:t>
            </a:r>
            <a:r>
              <a:rPr kumimoji="0" sz="1100" b="1" i="0" u="none" strike="noStrike" kern="1200" cap="none" spc="0" normalizeH="0" baseline="0" noProof="0" dirty="0">
                <a:ln>
                  <a:noFill/>
                </a:ln>
                <a:solidFill>
                  <a:srgbClr val="000082"/>
                </a:solidFill>
                <a:effectLst/>
                <a:uLnTx/>
                <a:uFillTx/>
                <a:latin typeface="Calibri"/>
                <a:ea typeface="MS PGothic" pitchFamily="34" charset="-128"/>
                <a:cs typeface="Calibri"/>
              </a:rPr>
              <a:t>se</a:t>
            </a:r>
            <a:endParaRPr kumimoji="0" sz="1100" b="1" i="0" u="none" strike="noStrike" kern="1200" cap="none" spc="0" normalizeH="0" baseline="0" noProof="0">
              <a:ln>
                <a:noFill/>
              </a:ln>
              <a:solidFill>
                <a:prstClr val="black"/>
              </a:solidFill>
              <a:effectLst/>
              <a:uLnTx/>
              <a:uFillTx/>
              <a:latin typeface="Calibri"/>
              <a:ea typeface="MS PGothic" pitchFamily="34" charset="-128"/>
              <a:cs typeface="Calibri"/>
            </a:endParaRPr>
          </a:p>
        </p:txBody>
      </p:sp>
      <p:sp>
        <p:nvSpPr>
          <p:cNvPr id="13" name="object 12"/>
          <p:cNvSpPr txBox="1"/>
          <p:nvPr/>
        </p:nvSpPr>
        <p:spPr>
          <a:xfrm>
            <a:off x="182676" y="2321051"/>
            <a:ext cx="916305" cy="737235"/>
          </a:xfrm>
          <a:prstGeom prst="rect">
            <a:avLst/>
          </a:prstGeom>
        </p:spPr>
        <p:txBody>
          <a:bodyPr vert="horz" wrap="square" lIns="0" tIns="0" rIns="0" bIns="0" rtlCol="0">
            <a:spAutoFit/>
          </a:bodyPr>
          <a:lstStyle/>
          <a:p>
            <a:pPr marL="12700" marR="5080" lvl="0" indent="-1270" algn="ctr" defTabSz="457200" rtl="0" eaLnBrk="1" fontAlgn="base" latinLnBrk="0" hangingPunct="1">
              <a:lnSpc>
                <a:spcPct val="100000"/>
              </a:lnSpc>
              <a:spcBef>
                <a:spcPct val="0"/>
              </a:spcBef>
              <a:spcAft>
                <a:spcPct val="0"/>
              </a:spcAft>
              <a:buClrTx/>
              <a:buSzTx/>
              <a:buFontTx/>
              <a:buNone/>
              <a:tabLst/>
              <a:defRPr/>
            </a:pP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F</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or</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wa</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r</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d</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d</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p</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l</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oye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d Sa</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lor</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hav</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cce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ss</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o s</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l</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f</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d</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rec</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d</a:t>
            </a:r>
            <a:r>
              <a:rPr kumimoji="0" sz="800" b="1" i="0" u="none" strike="noStrike" kern="1200" cap="none" spc="30"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r</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g, s</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ru</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ct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u</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r</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d</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OJ</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2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d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p</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rfor</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m</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nc</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1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u</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ppor</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t wh</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l</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p</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er</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de</a:t>
            </a:r>
            <a:endParaRPr kumimoji="0" sz="800" b="1" i="0" u="none" strike="noStrike" kern="1200" cap="none" spc="0" normalizeH="0" baseline="0" noProof="0">
              <a:ln>
                <a:noFill/>
              </a:ln>
              <a:solidFill>
                <a:prstClr val="black"/>
              </a:solidFill>
              <a:effectLst/>
              <a:uLnTx/>
              <a:uFillTx/>
              <a:latin typeface="Calibri"/>
              <a:ea typeface="MS PGothic" pitchFamily="34" charset="-128"/>
              <a:cs typeface="Calibri"/>
            </a:endParaRPr>
          </a:p>
        </p:txBody>
      </p:sp>
      <p:sp>
        <p:nvSpPr>
          <p:cNvPr id="14" name="object 13"/>
          <p:cNvSpPr/>
          <p:nvPr/>
        </p:nvSpPr>
        <p:spPr>
          <a:xfrm>
            <a:off x="182879" y="1392174"/>
            <a:ext cx="914400" cy="914400"/>
          </a:xfrm>
          <a:prstGeom prst="rect">
            <a:avLst/>
          </a:prstGeom>
          <a:blipFill>
            <a:blip r:embed="rId5"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15" name="object 14"/>
          <p:cNvSpPr/>
          <p:nvPr/>
        </p:nvSpPr>
        <p:spPr>
          <a:xfrm>
            <a:off x="4483734" y="4933696"/>
            <a:ext cx="640080" cy="274320"/>
          </a:xfrm>
          <a:custGeom>
            <a:avLst/>
            <a:gdLst/>
            <a:ahLst/>
            <a:cxnLst/>
            <a:rect l="l" t="t" r="r" b="b"/>
            <a:pathLst>
              <a:path w="640079" h="274320">
                <a:moveTo>
                  <a:pt x="0" y="274319"/>
                </a:moveTo>
                <a:lnTo>
                  <a:pt x="640079" y="274319"/>
                </a:lnTo>
                <a:lnTo>
                  <a:pt x="640079" y="0"/>
                </a:lnTo>
                <a:lnTo>
                  <a:pt x="0" y="0"/>
                </a:lnTo>
                <a:lnTo>
                  <a:pt x="0" y="274319"/>
                </a:lnTo>
                <a:close/>
              </a:path>
            </a:pathLst>
          </a:custGeom>
          <a:solidFill>
            <a:srgbClr val="FFFFFF"/>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16" name="object 15"/>
          <p:cNvSpPr txBox="1"/>
          <p:nvPr/>
        </p:nvSpPr>
        <p:spPr>
          <a:xfrm>
            <a:off x="4497704" y="4919598"/>
            <a:ext cx="613410" cy="304800"/>
          </a:xfrm>
          <a:prstGeom prst="rect">
            <a:avLst/>
          </a:prstGeom>
        </p:spPr>
        <p:txBody>
          <a:bodyPr vert="horz" wrap="square" lIns="0" tIns="0" rIns="0" bIns="0" rtlCol="0">
            <a:spAutoFit/>
          </a:bodyPr>
          <a:lstStyle/>
          <a:p>
            <a:pPr marL="35560" marR="5080" lvl="0" indent="-22860" algn="l" defTabSz="457200" rtl="0" eaLnBrk="1" fontAlgn="base" latinLnBrk="0" hangingPunct="1">
              <a:lnSpc>
                <a:spcPts val="1090"/>
              </a:lnSpc>
              <a:spcBef>
                <a:spcPct val="0"/>
              </a:spcBef>
              <a:spcAft>
                <a:spcPct val="0"/>
              </a:spcAft>
              <a:buClrTx/>
              <a:buSzTx/>
              <a:buFontTx/>
              <a:buNone/>
              <a:tabLst/>
              <a:defRPr/>
            </a:pPr>
            <a:r>
              <a:rPr kumimoji="0" sz="1100" b="1" i="0" u="none" strike="noStrike" kern="1200" cap="none" spc="0" normalizeH="0" baseline="0" noProof="0" dirty="0">
                <a:ln>
                  <a:noFill/>
                </a:ln>
                <a:solidFill>
                  <a:srgbClr val="000082"/>
                </a:solidFill>
                <a:effectLst/>
                <a:uLnTx/>
                <a:uFillTx/>
                <a:latin typeface="Calibri"/>
                <a:ea typeface="MS PGothic" pitchFamily="34" charset="-128"/>
                <a:cs typeface="Calibri"/>
              </a:rPr>
              <a:t>BUPERS</a:t>
            </a:r>
            <a:r>
              <a:rPr kumimoji="0" sz="1100" b="1" i="0" u="none" strike="noStrike" kern="1200" cap="none" spc="-20" normalizeH="0" baseline="0" noProof="0" dirty="0">
                <a:ln>
                  <a:noFill/>
                </a:ln>
                <a:solidFill>
                  <a:srgbClr val="000082"/>
                </a:solidFill>
                <a:effectLst/>
                <a:uLnTx/>
                <a:uFillTx/>
                <a:latin typeface="Calibri"/>
                <a:ea typeface="MS PGothic" pitchFamily="34" charset="-128"/>
                <a:cs typeface="Calibri"/>
              </a:rPr>
              <a:t> </a:t>
            </a:r>
            <a:r>
              <a:rPr kumimoji="0" sz="1100" b="1" i="0" u="none" strike="noStrike" kern="1200" cap="none" spc="0" normalizeH="0" baseline="0" noProof="0" dirty="0">
                <a:ln>
                  <a:noFill/>
                </a:ln>
                <a:solidFill>
                  <a:srgbClr val="000082"/>
                </a:solidFill>
                <a:effectLst/>
                <a:uLnTx/>
                <a:uFillTx/>
                <a:latin typeface="Calibri"/>
                <a:ea typeface="MS PGothic" pitchFamily="34" charset="-128"/>
                <a:cs typeface="Calibri"/>
              </a:rPr>
              <a:t>&amp; NAV</a:t>
            </a:r>
            <a:r>
              <a:rPr kumimoji="0" sz="1100" b="1" i="0" u="none" strike="noStrike" kern="1200" cap="none" spc="-10" normalizeH="0" baseline="0" noProof="0" dirty="0">
                <a:ln>
                  <a:noFill/>
                </a:ln>
                <a:solidFill>
                  <a:srgbClr val="000082"/>
                </a:solidFill>
                <a:effectLst/>
                <a:uLnTx/>
                <a:uFillTx/>
                <a:latin typeface="Calibri"/>
                <a:ea typeface="MS PGothic" pitchFamily="34" charset="-128"/>
                <a:cs typeface="Calibri"/>
              </a:rPr>
              <a:t>M</a:t>
            </a:r>
            <a:r>
              <a:rPr kumimoji="0" sz="1100" b="1" i="0" u="none" strike="noStrike" kern="1200" cap="none" spc="0" normalizeH="0" baseline="0" noProof="0" dirty="0">
                <a:ln>
                  <a:noFill/>
                </a:ln>
                <a:solidFill>
                  <a:srgbClr val="000082"/>
                </a:solidFill>
                <a:effectLst/>
                <a:uLnTx/>
                <a:uFillTx/>
                <a:latin typeface="Calibri"/>
                <a:ea typeface="MS PGothic" pitchFamily="34" charset="-128"/>
                <a:cs typeface="Calibri"/>
              </a:rPr>
              <a:t>AC</a:t>
            </a:r>
            <a:endParaRPr kumimoji="0" sz="1100" b="1" i="0" u="none" strike="noStrike" kern="1200" cap="none" spc="0" normalizeH="0" baseline="0" noProof="0">
              <a:ln>
                <a:noFill/>
              </a:ln>
              <a:solidFill>
                <a:prstClr val="black"/>
              </a:solidFill>
              <a:effectLst/>
              <a:uLnTx/>
              <a:uFillTx/>
              <a:latin typeface="Calibri"/>
              <a:ea typeface="MS PGothic" pitchFamily="34" charset="-128"/>
              <a:cs typeface="Calibri"/>
            </a:endParaRPr>
          </a:p>
        </p:txBody>
      </p:sp>
      <p:sp>
        <p:nvSpPr>
          <p:cNvPr id="17" name="object 16"/>
          <p:cNvSpPr txBox="1"/>
          <p:nvPr/>
        </p:nvSpPr>
        <p:spPr>
          <a:xfrm>
            <a:off x="193039" y="4818253"/>
            <a:ext cx="949960" cy="494030"/>
          </a:xfrm>
          <a:prstGeom prst="rect">
            <a:avLst/>
          </a:prstGeom>
        </p:spPr>
        <p:txBody>
          <a:bodyPr vert="horz" wrap="square" lIns="0" tIns="0" rIns="0" bIns="0" rtlCol="0">
            <a:spAutoFit/>
          </a:bodyPr>
          <a:lstStyle/>
          <a:p>
            <a:pPr marL="12700" marR="5080" lvl="0" indent="0" algn="ctr" defTabSz="457200" rtl="0" eaLnBrk="1" fontAlgn="base" latinLnBrk="0" hangingPunct="1">
              <a:lnSpc>
                <a:spcPct val="100000"/>
              </a:lnSpc>
              <a:spcBef>
                <a:spcPct val="0"/>
              </a:spcBef>
              <a:spcAft>
                <a:spcPct val="0"/>
              </a:spcAft>
              <a:buClrTx/>
              <a:buSzTx/>
              <a:buFontTx/>
              <a:buNone/>
              <a:tabLst/>
              <a:defRPr/>
            </a:pP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Sa</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lor</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c</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an</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cce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ss</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l</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f</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d</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rec</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d</a:t>
            </a:r>
            <a:r>
              <a:rPr kumimoji="0" sz="800" b="1" i="0" u="none" strike="noStrike" kern="1200" cap="none" spc="20"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r</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g</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d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p</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rfor</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m</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nc</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1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u</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ppor</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t wh</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l</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p</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er</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de</a:t>
            </a:r>
            <a:endParaRPr kumimoji="0" sz="800" b="1" i="0" u="none" strike="noStrike" kern="1200" cap="none" spc="0" normalizeH="0" baseline="0" noProof="0">
              <a:ln>
                <a:noFill/>
              </a:ln>
              <a:solidFill>
                <a:prstClr val="black"/>
              </a:solidFill>
              <a:effectLst/>
              <a:uLnTx/>
              <a:uFillTx/>
              <a:latin typeface="Calibri"/>
              <a:ea typeface="MS PGothic" pitchFamily="34" charset="-128"/>
              <a:cs typeface="Calibri"/>
            </a:endParaRPr>
          </a:p>
        </p:txBody>
      </p:sp>
      <p:sp>
        <p:nvSpPr>
          <p:cNvPr id="18" name="object 17"/>
          <p:cNvSpPr/>
          <p:nvPr/>
        </p:nvSpPr>
        <p:spPr>
          <a:xfrm>
            <a:off x="4343400" y="5227320"/>
            <a:ext cx="822960" cy="640080"/>
          </a:xfrm>
          <a:custGeom>
            <a:avLst/>
            <a:gdLst/>
            <a:ahLst/>
            <a:cxnLst/>
            <a:rect l="l" t="t" r="r" b="b"/>
            <a:pathLst>
              <a:path w="822960" h="640079">
                <a:moveTo>
                  <a:pt x="0" y="640079"/>
                </a:moveTo>
                <a:lnTo>
                  <a:pt x="822960" y="640079"/>
                </a:lnTo>
                <a:lnTo>
                  <a:pt x="822960" y="0"/>
                </a:lnTo>
                <a:lnTo>
                  <a:pt x="0" y="0"/>
                </a:lnTo>
                <a:lnTo>
                  <a:pt x="0" y="640079"/>
                </a:lnTo>
                <a:close/>
              </a:path>
            </a:pathLst>
          </a:custGeom>
          <a:solidFill>
            <a:srgbClr val="FFFFFF"/>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19" name="object 18"/>
          <p:cNvSpPr txBox="1"/>
          <p:nvPr/>
        </p:nvSpPr>
        <p:spPr>
          <a:xfrm>
            <a:off x="4338065" y="5249036"/>
            <a:ext cx="836294" cy="615950"/>
          </a:xfrm>
          <a:prstGeom prst="rect">
            <a:avLst/>
          </a:prstGeom>
        </p:spPr>
        <p:txBody>
          <a:bodyPr vert="horz" wrap="square" lIns="0" tIns="0" rIns="0" bIns="0" rtlCol="0">
            <a:spAutoFit/>
          </a:bodyPr>
          <a:lstStyle/>
          <a:p>
            <a:pPr marL="12700" marR="5080" lvl="0" indent="0" algn="ctr" defTabSz="457200" rtl="0" eaLnBrk="1" fontAlgn="base" latinLnBrk="0" hangingPunct="1">
              <a:lnSpc>
                <a:spcPct val="100000"/>
              </a:lnSpc>
              <a:spcBef>
                <a:spcPct val="0"/>
              </a:spcBef>
              <a:spcAft>
                <a:spcPct val="0"/>
              </a:spcAft>
              <a:buClrTx/>
              <a:buSzTx/>
              <a:buFontTx/>
              <a:buNone/>
              <a:tabLst/>
              <a:defRPr/>
            </a:pP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C</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lo</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se</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m</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on</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orin</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g</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o</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f </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r</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g</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p</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r</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o</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g</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re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ss a</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n</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d</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c</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o</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m</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p</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letio</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n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d</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r</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ive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relev</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t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M</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PT&amp;E</a:t>
            </a:r>
            <a:r>
              <a:rPr kumimoji="0" sz="800" b="1" i="0" u="none" strike="noStrike" kern="1200" cap="none" spc="-2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p</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r</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oce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se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a:t>
            </a:r>
            <a:endParaRPr kumimoji="0" sz="800" b="1" i="0" u="none" strike="noStrike" kern="1200" cap="none" spc="0" normalizeH="0" baseline="0" noProof="0">
              <a:ln>
                <a:noFill/>
              </a:ln>
              <a:solidFill>
                <a:prstClr val="black"/>
              </a:solidFill>
              <a:effectLst/>
              <a:uLnTx/>
              <a:uFillTx/>
              <a:latin typeface="Calibri"/>
              <a:ea typeface="MS PGothic" pitchFamily="34" charset="-128"/>
              <a:cs typeface="Calibri"/>
            </a:endParaRPr>
          </a:p>
        </p:txBody>
      </p:sp>
      <p:sp>
        <p:nvSpPr>
          <p:cNvPr id="20" name="object 19"/>
          <p:cNvSpPr txBox="1"/>
          <p:nvPr/>
        </p:nvSpPr>
        <p:spPr>
          <a:xfrm>
            <a:off x="1089456" y="5384038"/>
            <a:ext cx="870585" cy="493395"/>
          </a:xfrm>
          <a:prstGeom prst="rect">
            <a:avLst/>
          </a:prstGeom>
        </p:spPr>
        <p:txBody>
          <a:bodyPr vert="horz" wrap="square" lIns="0" tIns="0" rIns="0" bIns="0" rtlCol="0">
            <a:spAutoFit/>
          </a:bodyPr>
          <a:lstStyle/>
          <a:p>
            <a:pPr marL="12700" marR="5080" lvl="0" indent="-635" algn="ctr" defTabSz="457200" rtl="0" eaLnBrk="1" fontAlgn="base" latinLnBrk="0" hangingPunct="1">
              <a:lnSpc>
                <a:spcPct val="100000"/>
              </a:lnSpc>
              <a:spcBef>
                <a:spcPct val="0"/>
              </a:spcBef>
              <a:spcAft>
                <a:spcPct val="0"/>
              </a:spcAft>
              <a:buClrTx/>
              <a:buSzTx/>
              <a:buFontTx/>
              <a:buNone/>
              <a:tabLst/>
              <a:defRPr/>
            </a:pP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Sa</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lor</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c</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an</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end ins</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ru</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ct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or</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f</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cili</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d </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r</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g</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at</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r</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st s</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c</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h</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o</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olh</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o</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us</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e</a:t>
            </a:r>
            <a:endParaRPr kumimoji="0" sz="800" b="1" i="0" u="none" strike="noStrike" kern="1200" cap="none" spc="0" normalizeH="0" baseline="0" noProof="0">
              <a:ln>
                <a:noFill/>
              </a:ln>
              <a:solidFill>
                <a:prstClr val="black"/>
              </a:solidFill>
              <a:effectLst/>
              <a:uLnTx/>
              <a:uFillTx/>
              <a:latin typeface="Calibri"/>
              <a:ea typeface="MS PGothic" pitchFamily="34" charset="-128"/>
              <a:cs typeface="Calibri"/>
            </a:endParaRPr>
          </a:p>
        </p:txBody>
      </p:sp>
      <p:sp>
        <p:nvSpPr>
          <p:cNvPr id="21" name="object 23"/>
          <p:cNvSpPr/>
          <p:nvPr/>
        </p:nvSpPr>
        <p:spPr>
          <a:xfrm>
            <a:off x="4957571" y="2267711"/>
            <a:ext cx="813815" cy="990600"/>
          </a:xfrm>
          <a:prstGeom prst="rect">
            <a:avLst/>
          </a:prstGeom>
          <a:blipFill>
            <a:blip r:embed="rId6"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22" name="object 24"/>
          <p:cNvSpPr/>
          <p:nvPr/>
        </p:nvSpPr>
        <p:spPr>
          <a:xfrm>
            <a:off x="5469635" y="3235451"/>
            <a:ext cx="815339" cy="987552"/>
          </a:xfrm>
          <a:prstGeom prst="rect">
            <a:avLst/>
          </a:prstGeom>
          <a:blipFill>
            <a:blip r:embed="rId7"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23" name="object 25"/>
          <p:cNvSpPr/>
          <p:nvPr/>
        </p:nvSpPr>
        <p:spPr>
          <a:xfrm>
            <a:off x="2514600" y="2138172"/>
            <a:ext cx="1682496" cy="1431036"/>
          </a:xfrm>
          <a:prstGeom prst="rect">
            <a:avLst/>
          </a:prstGeom>
          <a:blipFill>
            <a:blip r:embed="rId8"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24" name="object 26"/>
          <p:cNvSpPr/>
          <p:nvPr/>
        </p:nvSpPr>
        <p:spPr>
          <a:xfrm>
            <a:off x="1458467" y="3544823"/>
            <a:ext cx="1682495" cy="1429512"/>
          </a:xfrm>
          <a:prstGeom prst="rect">
            <a:avLst/>
          </a:prstGeom>
          <a:blipFill>
            <a:blip r:embed="rId9"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25" name="object 27"/>
          <p:cNvSpPr/>
          <p:nvPr/>
        </p:nvSpPr>
        <p:spPr>
          <a:xfrm>
            <a:off x="2969132" y="2498598"/>
            <a:ext cx="679322" cy="567309"/>
          </a:xfrm>
          <a:prstGeom prst="rect">
            <a:avLst/>
          </a:prstGeom>
          <a:blipFill>
            <a:blip r:embed="rId10"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26" name="object 28"/>
          <p:cNvSpPr/>
          <p:nvPr/>
        </p:nvSpPr>
        <p:spPr>
          <a:xfrm>
            <a:off x="5223954" y="2442591"/>
            <a:ext cx="557720" cy="687578"/>
          </a:xfrm>
          <a:prstGeom prst="rect">
            <a:avLst/>
          </a:prstGeom>
          <a:blipFill>
            <a:blip r:embed="rId11"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27" name="object 29"/>
          <p:cNvSpPr/>
          <p:nvPr/>
        </p:nvSpPr>
        <p:spPr>
          <a:xfrm>
            <a:off x="3973957" y="1393063"/>
            <a:ext cx="1279915" cy="241553"/>
          </a:xfrm>
          <a:prstGeom prst="rect">
            <a:avLst/>
          </a:prstGeom>
          <a:blipFill>
            <a:blip r:embed="rId12"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28" name="object 30"/>
          <p:cNvSpPr/>
          <p:nvPr/>
        </p:nvSpPr>
        <p:spPr>
          <a:xfrm>
            <a:off x="7359395" y="2052827"/>
            <a:ext cx="1693135" cy="2654808"/>
          </a:xfrm>
          <a:prstGeom prst="rect">
            <a:avLst/>
          </a:prstGeom>
          <a:blipFill>
            <a:blip r:embed="rId13"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29" name="object 31"/>
          <p:cNvSpPr/>
          <p:nvPr/>
        </p:nvSpPr>
        <p:spPr>
          <a:xfrm>
            <a:off x="7406640" y="2080260"/>
            <a:ext cx="1645919" cy="2560320"/>
          </a:xfrm>
          <a:prstGeom prst="rect">
            <a:avLst/>
          </a:prstGeom>
          <a:blipFill>
            <a:blip r:embed="rId14"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30" name="object 32"/>
          <p:cNvSpPr/>
          <p:nvPr/>
        </p:nvSpPr>
        <p:spPr>
          <a:xfrm>
            <a:off x="7406640" y="2080260"/>
            <a:ext cx="1645920" cy="2560320"/>
          </a:xfrm>
          <a:custGeom>
            <a:avLst/>
            <a:gdLst/>
            <a:ahLst/>
            <a:cxnLst/>
            <a:rect l="l" t="t" r="r" b="b"/>
            <a:pathLst>
              <a:path w="1645920" h="2560320">
                <a:moveTo>
                  <a:pt x="0" y="169544"/>
                </a:moveTo>
                <a:lnTo>
                  <a:pt x="5518" y="126497"/>
                </a:lnTo>
                <a:lnTo>
                  <a:pt x="21140" y="87527"/>
                </a:lnTo>
                <a:lnTo>
                  <a:pt x="45460" y="54038"/>
                </a:lnTo>
                <a:lnTo>
                  <a:pt x="77075" y="27433"/>
                </a:lnTo>
                <a:lnTo>
                  <a:pt x="114584" y="9115"/>
                </a:lnTo>
                <a:lnTo>
                  <a:pt x="156581" y="488"/>
                </a:lnTo>
                <a:lnTo>
                  <a:pt x="1476375" y="0"/>
                </a:lnTo>
                <a:lnTo>
                  <a:pt x="1491090" y="630"/>
                </a:lnTo>
                <a:lnTo>
                  <a:pt x="1532935" y="9672"/>
                </a:lnTo>
                <a:lnTo>
                  <a:pt x="1570234" y="28349"/>
                </a:lnTo>
                <a:lnTo>
                  <a:pt x="1601584" y="55257"/>
                </a:lnTo>
                <a:lnTo>
                  <a:pt x="1625582" y="88993"/>
                </a:lnTo>
                <a:lnTo>
                  <a:pt x="1640826" y="128153"/>
                </a:lnTo>
                <a:lnTo>
                  <a:pt x="1645431" y="156581"/>
                </a:lnTo>
                <a:lnTo>
                  <a:pt x="1645891" y="2262200"/>
                </a:lnTo>
              </a:path>
              <a:path w="1645920" h="2560320">
                <a:moveTo>
                  <a:pt x="1645891" y="2391431"/>
                </a:moveTo>
                <a:lnTo>
                  <a:pt x="1640401" y="2433822"/>
                </a:lnTo>
                <a:lnTo>
                  <a:pt x="1624779" y="2472792"/>
                </a:lnTo>
                <a:lnTo>
                  <a:pt x="1600459" y="2506281"/>
                </a:lnTo>
                <a:lnTo>
                  <a:pt x="1568844" y="2532886"/>
                </a:lnTo>
                <a:lnTo>
                  <a:pt x="1531335" y="2551204"/>
                </a:lnTo>
                <a:lnTo>
                  <a:pt x="1489338" y="2559831"/>
                </a:lnTo>
                <a:lnTo>
                  <a:pt x="169544" y="2560320"/>
                </a:lnTo>
                <a:lnTo>
                  <a:pt x="154829" y="2559689"/>
                </a:lnTo>
                <a:lnTo>
                  <a:pt x="112984" y="2550647"/>
                </a:lnTo>
                <a:lnTo>
                  <a:pt x="75685" y="2531970"/>
                </a:lnTo>
                <a:lnTo>
                  <a:pt x="44335" y="2505062"/>
                </a:lnTo>
                <a:lnTo>
                  <a:pt x="20337" y="2471326"/>
                </a:lnTo>
                <a:lnTo>
                  <a:pt x="5093" y="2432166"/>
                </a:lnTo>
                <a:lnTo>
                  <a:pt x="488" y="2403738"/>
                </a:lnTo>
                <a:lnTo>
                  <a:pt x="0" y="169544"/>
                </a:lnTo>
              </a:path>
            </a:pathLst>
          </a:custGeom>
          <a:ln w="9525">
            <a:solidFill>
              <a:srgbClr val="292988"/>
            </a:solidFill>
          </a:ln>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31" name="object 33"/>
          <p:cNvSpPr/>
          <p:nvPr/>
        </p:nvSpPr>
        <p:spPr>
          <a:xfrm>
            <a:off x="7542276" y="1880616"/>
            <a:ext cx="94486" cy="367284"/>
          </a:xfrm>
          <a:prstGeom prst="rect">
            <a:avLst/>
          </a:prstGeom>
          <a:blipFill>
            <a:blip r:embed="rId15"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32" name="object 34"/>
          <p:cNvSpPr/>
          <p:nvPr/>
        </p:nvSpPr>
        <p:spPr>
          <a:xfrm>
            <a:off x="8822435" y="1880616"/>
            <a:ext cx="94486" cy="367284"/>
          </a:xfrm>
          <a:prstGeom prst="rect">
            <a:avLst/>
          </a:prstGeom>
          <a:blipFill>
            <a:blip r:embed="rId15"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33" name="object 35"/>
          <p:cNvSpPr/>
          <p:nvPr/>
        </p:nvSpPr>
        <p:spPr>
          <a:xfrm>
            <a:off x="7498080" y="2376932"/>
            <a:ext cx="1463040" cy="335280"/>
          </a:xfrm>
          <a:custGeom>
            <a:avLst/>
            <a:gdLst/>
            <a:ahLst/>
            <a:cxnLst/>
            <a:rect l="l" t="t" r="r" b="b"/>
            <a:pathLst>
              <a:path w="1463040" h="335280">
                <a:moveTo>
                  <a:pt x="0" y="335279"/>
                </a:moveTo>
                <a:lnTo>
                  <a:pt x="1463040" y="335279"/>
                </a:lnTo>
                <a:lnTo>
                  <a:pt x="1463040" y="0"/>
                </a:lnTo>
                <a:lnTo>
                  <a:pt x="0" y="0"/>
                </a:lnTo>
                <a:lnTo>
                  <a:pt x="0" y="335279"/>
                </a:lnTo>
                <a:close/>
              </a:path>
            </a:pathLst>
          </a:custGeom>
          <a:solidFill>
            <a:srgbClr val="00006D"/>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34" name="object 36"/>
          <p:cNvSpPr/>
          <p:nvPr/>
        </p:nvSpPr>
        <p:spPr>
          <a:xfrm>
            <a:off x="7498080" y="2712211"/>
            <a:ext cx="1463040" cy="335280"/>
          </a:xfrm>
          <a:custGeom>
            <a:avLst/>
            <a:gdLst/>
            <a:ahLst/>
            <a:cxnLst/>
            <a:rect l="l" t="t" r="r" b="b"/>
            <a:pathLst>
              <a:path w="1463040" h="335280">
                <a:moveTo>
                  <a:pt x="0" y="335279"/>
                </a:moveTo>
                <a:lnTo>
                  <a:pt x="1463040" y="335279"/>
                </a:lnTo>
                <a:lnTo>
                  <a:pt x="1463040" y="0"/>
                </a:lnTo>
                <a:lnTo>
                  <a:pt x="0" y="0"/>
                </a:lnTo>
                <a:lnTo>
                  <a:pt x="0" y="335279"/>
                </a:lnTo>
                <a:close/>
              </a:path>
            </a:pathLst>
          </a:custGeom>
          <a:solidFill>
            <a:srgbClr val="E7E7E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35" name="object 37"/>
          <p:cNvSpPr/>
          <p:nvPr/>
        </p:nvSpPr>
        <p:spPr>
          <a:xfrm>
            <a:off x="7498080" y="2699511"/>
            <a:ext cx="1463040" cy="25400"/>
          </a:xfrm>
          <a:custGeom>
            <a:avLst/>
            <a:gdLst/>
            <a:ahLst/>
            <a:cxnLst/>
            <a:rect l="l" t="t" r="r" b="b"/>
            <a:pathLst>
              <a:path w="1463040" h="25400">
                <a:moveTo>
                  <a:pt x="0" y="25400"/>
                </a:moveTo>
                <a:lnTo>
                  <a:pt x="1463040" y="25400"/>
                </a:lnTo>
                <a:lnTo>
                  <a:pt x="1463040" y="0"/>
                </a:lnTo>
                <a:lnTo>
                  <a:pt x="0" y="0"/>
                </a:lnTo>
                <a:lnTo>
                  <a:pt x="0" y="25400"/>
                </a:lnTo>
                <a:close/>
              </a:path>
            </a:pathLst>
          </a:custGeom>
          <a:solidFill>
            <a:srgbClr val="000082"/>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36" name="object 38"/>
          <p:cNvSpPr/>
          <p:nvPr/>
        </p:nvSpPr>
        <p:spPr>
          <a:xfrm>
            <a:off x="7498080" y="2376932"/>
            <a:ext cx="1463040" cy="0"/>
          </a:xfrm>
          <a:custGeom>
            <a:avLst/>
            <a:gdLst/>
            <a:ahLst/>
            <a:cxnLst/>
            <a:rect l="l" t="t" r="r" b="b"/>
            <a:pathLst>
              <a:path w="1463040">
                <a:moveTo>
                  <a:pt x="0" y="0"/>
                </a:moveTo>
                <a:lnTo>
                  <a:pt x="1463040" y="0"/>
                </a:lnTo>
              </a:path>
            </a:pathLst>
          </a:custGeom>
          <a:ln w="25400">
            <a:solidFill>
              <a:srgbClr val="000082"/>
            </a:solidFill>
          </a:ln>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37" name="object 39"/>
          <p:cNvSpPr/>
          <p:nvPr/>
        </p:nvSpPr>
        <p:spPr>
          <a:xfrm>
            <a:off x="7498080" y="3047492"/>
            <a:ext cx="1463040" cy="0"/>
          </a:xfrm>
          <a:custGeom>
            <a:avLst/>
            <a:gdLst/>
            <a:ahLst/>
            <a:cxnLst/>
            <a:rect l="l" t="t" r="r" b="b"/>
            <a:pathLst>
              <a:path w="1463040">
                <a:moveTo>
                  <a:pt x="0" y="0"/>
                </a:moveTo>
                <a:lnTo>
                  <a:pt x="1463040" y="0"/>
                </a:lnTo>
              </a:path>
            </a:pathLst>
          </a:custGeom>
          <a:ln w="25400">
            <a:solidFill>
              <a:srgbClr val="000082"/>
            </a:solidFill>
          </a:ln>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38" name="object 40"/>
          <p:cNvSpPr/>
          <p:nvPr/>
        </p:nvSpPr>
        <p:spPr>
          <a:xfrm>
            <a:off x="7498080" y="3120135"/>
            <a:ext cx="1463040" cy="335280"/>
          </a:xfrm>
          <a:custGeom>
            <a:avLst/>
            <a:gdLst/>
            <a:ahLst/>
            <a:cxnLst/>
            <a:rect l="l" t="t" r="r" b="b"/>
            <a:pathLst>
              <a:path w="1463040" h="335279">
                <a:moveTo>
                  <a:pt x="0" y="335279"/>
                </a:moveTo>
                <a:lnTo>
                  <a:pt x="1463040" y="335279"/>
                </a:lnTo>
                <a:lnTo>
                  <a:pt x="1463040" y="0"/>
                </a:lnTo>
                <a:lnTo>
                  <a:pt x="0" y="0"/>
                </a:lnTo>
                <a:lnTo>
                  <a:pt x="0" y="335279"/>
                </a:lnTo>
                <a:close/>
              </a:path>
            </a:pathLst>
          </a:custGeom>
          <a:solidFill>
            <a:srgbClr val="00006D"/>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39" name="object 41"/>
          <p:cNvSpPr/>
          <p:nvPr/>
        </p:nvSpPr>
        <p:spPr>
          <a:xfrm>
            <a:off x="7498080" y="3455415"/>
            <a:ext cx="1463040" cy="335280"/>
          </a:xfrm>
          <a:custGeom>
            <a:avLst/>
            <a:gdLst/>
            <a:ahLst/>
            <a:cxnLst/>
            <a:rect l="l" t="t" r="r" b="b"/>
            <a:pathLst>
              <a:path w="1463040" h="335279">
                <a:moveTo>
                  <a:pt x="0" y="335280"/>
                </a:moveTo>
                <a:lnTo>
                  <a:pt x="1463040" y="335280"/>
                </a:lnTo>
                <a:lnTo>
                  <a:pt x="1463040" y="0"/>
                </a:lnTo>
                <a:lnTo>
                  <a:pt x="0" y="0"/>
                </a:lnTo>
                <a:lnTo>
                  <a:pt x="0" y="335280"/>
                </a:lnTo>
                <a:close/>
              </a:path>
            </a:pathLst>
          </a:custGeom>
          <a:solidFill>
            <a:srgbClr val="E7E7E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40" name="object 42"/>
          <p:cNvSpPr/>
          <p:nvPr/>
        </p:nvSpPr>
        <p:spPr>
          <a:xfrm>
            <a:off x="7498080" y="3442715"/>
            <a:ext cx="1463040" cy="25400"/>
          </a:xfrm>
          <a:custGeom>
            <a:avLst/>
            <a:gdLst/>
            <a:ahLst/>
            <a:cxnLst/>
            <a:rect l="l" t="t" r="r" b="b"/>
            <a:pathLst>
              <a:path w="1463040" h="25400">
                <a:moveTo>
                  <a:pt x="0" y="25400"/>
                </a:moveTo>
                <a:lnTo>
                  <a:pt x="1463040" y="25400"/>
                </a:lnTo>
                <a:lnTo>
                  <a:pt x="1463040" y="0"/>
                </a:lnTo>
                <a:lnTo>
                  <a:pt x="0" y="0"/>
                </a:lnTo>
                <a:lnTo>
                  <a:pt x="0" y="25400"/>
                </a:lnTo>
                <a:close/>
              </a:path>
            </a:pathLst>
          </a:custGeom>
          <a:solidFill>
            <a:srgbClr val="000082"/>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41" name="object 43"/>
          <p:cNvSpPr/>
          <p:nvPr/>
        </p:nvSpPr>
        <p:spPr>
          <a:xfrm>
            <a:off x="7498080" y="3120135"/>
            <a:ext cx="1463040" cy="0"/>
          </a:xfrm>
          <a:custGeom>
            <a:avLst/>
            <a:gdLst/>
            <a:ahLst/>
            <a:cxnLst/>
            <a:rect l="l" t="t" r="r" b="b"/>
            <a:pathLst>
              <a:path w="1463040">
                <a:moveTo>
                  <a:pt x="0" y="0"/>
                </a:moveTo>
                <a:lnTo>
                  <a:pt x="1463040" y="0"/>
                </a:lnTo>
              </a:path>
            </a:pathLst>
          </a:custGeom>
          <a:ln w="25400">
            <a:solidFill>
              <a:srgbClr val="000082"/>
            </a:solidFill>
          </a:ln>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42" name="object 44"/>
          <p:cNvSpPr/>
          <p:nvPr/>
        </p:nvSpPr>
        <p:spPr>
          <a:xfrm>
            <a:off x="7498080" y="3790696"/>
            <a:ext cx="1463040" cy="0"/>
          </a:xfrm>
          <a:custGeom>
            <a:avLst/>
            <a:gdLst/>
            <a:ahLst/>
            <a:cxnLst/>
            <a:rect l="l" t="t" r="r" b="b"/>
            <a:pathLst>
              <a:path w="1463040">
                <a:moveTo>
                  <a:pt x="0" y="0"/>
                </a:moveTo>
                <a:lnTo>
                  <a:pt x="1463040" y="0"/>
                </a:lnTo>
              </a:path>
            </a:pathLst>
          </a:custGeom>
          <a:ln w="25400">
            <a:solidFill>
              <a:srgbClr val="000082"/>
            </a:solidFill>
          </a:ln>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43" name="object 45"/>
          <p:cNvSpPr/>
          <p:nvPr/>
        </p:nvSpPr>
        <p:spPr>
          <a:xfrm>
            <a:off x="7498080" y="3863340"/>
            <a:ext cx="1463040" cy="335280"/>
          </a:xfrm>
          <a:custGeom>
            <a:avLst/>
            <a:gdLst/>
            <a:ahLst/>
            <a:cxnLst/>
            <a:rect l="l" t="t" r="r" b="b"/>
            <a:pathLst>
              <a:path w="1463040" h="335279">
                <a:moveTo>
                  <a:pt x="0" y="335280"/>
                </a:moveTo>
                <a:lnTo>
                  <a:pt x="1463040" y="335280"/>
                </a:lnTo>
                <a:lnTo>
                  <a:pt x="1463040" y="0"/>
                </a:lnTo>
                <a:lnTo>
                  <a:pt x="0" y="0"/>
                </a:lnTo>
                <a:lnTo>
                  <a:pt x="0" y="335280"/>
                </a:lnTo>
                <a:close/>
              </a:path>
            </a:pathLst>
          </a:custGeom>
          <a:solidFill>
            <a:srgbClr val="00006D"/>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44" name="object 46"/>
          <p:cNvSpPr/>
          <p:nvPr/>
        </p:nvSpPr>
        <p:spPr>
          <a:xfrm>
            <a:off x="7498080" y="4198620"/>
            <a:ext cx="1463040" cy="335280"/>
          </a:xfrm>
          <a:custGeom>
            <a:avLst/>
            <a:gdLst/>
            <a:ahLst/>
            <a:cxnLst/>
            <a:rect l="l" t="t" r="r" b="b"/>
            <a:pathLst>
              <a:path w="1463040" h="335279">
                <a:moveTo>
                  <a:pt x="0" y="335279"/>
                </a:moveTo>
                <a:lnTo>
                  <a:pt x="1463040" y="335279"/>
                </a:lnTo>
                <a:lnTo>
                  <a:pt x="1463040" y="0"/>
                </a:lnTo>
                <a:lnTo>
                  <a:pt x="0" y="0"/>
                </a:lnTo>
                <a:lnTo>
                  <a:pt x="0" y="335279"/>
                </a:lnTo>
                <a:close/>
              </a:path>
            </a:pathLst>
          </a:custGeom>
          <a:solidFill>
            <a:srgbClr val="E7E7E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45" name="object 47"/>
          <p:cNvSpPr/>
          <p:nvPr/>
        </p:nvSpPr>
        <p:spPr>
          <a:xfrm>
            <a:off x="7498080" y="4185920"/>
            <a:ext cx="1463040" cy="25400"/>
          </a:xfrm>
          <a:custGeom>
            <a:avLst/>
            <a:gdLst/>
            <a:ahLst/>
            <a:cxnLst/>
            <a:rect l="l" t="t" r="r" b="b"/>
            <a:pathLst>
              <a:path w="1463040" h="25400">
                <a:moveTo>
                  <a:pt x="0" y="25399"/>
                </a:moveTo>
                <a:lnTo>
                  <a:pt x="1463040" y="25399"/>
                </a:lnTo>
                <a:lnTo>
                  <a:pt x="1463040" y="0"/>
                </a:lnTo>
                <a:lnTo>
                  <a:pt x="0" y="0"/>
                </a:lnTo>
                <a:lnTo>
                  <a:pt x="0" y="25399"/>
                </a:lnTo>
                <a:close/>
              </a:path>
            </a:pathLst>
          </a:custGeom>
          <a:solidFill>
            <a:srgbClr val="000082"/>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46" name="object 48"/>
          <p:cNvSpPr/>
          <p:nvPr/>
        </p:nvSpPr>
        <p:spPr>
          <a:xfrm>
            <a:off x="7498080" y="3863340"/>
            <a:ext cx="1463040" cy="0"/>
          </a:xfrm>
          <a:custGeom>
            <a:avLst/>
            <a:gdLst/>
            <a:ahLst/>
            <a:cxnLst/>
            <a:rect l="l" t="t" r="r" b="b"/>
            <a:pathLst>
              <a:path w="1463040">
                <a:moveTo>
                  <a:pt x="0" y="0"/>
                </a:moveTo>
                <a:lnTo>
                  <a:pt x="1463040" y="0"/>
                </a:lnTo>
              </a:path>
            </a:pathLst>
          </a:custGeom>
          <a:ln w="25400">
            <a:solidFill>
              <a:srgbClr val="000082"/>
            </a:solidFill>
          </a:ln>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47" name="object 49"/>
          <p:cNvSpPr/>
          <p:nvPr/>
        </p:nvSpPr>
        <p:spPr>
          <a:xfrm>
            <a:off x="7498080" y="4533900"/>
            <a:ext cx="1463040" cy="0"/>
          </a:xfrm>
          <a:custGeom>
            <a:avLst/>
            <a:gdLst/>
            <a:ahLst/>
            <a:cxnLst/>
            <a:rect l="l" t="t" r="r" b="b"/>
            <a:pathLst>
              <a:path w="1463040">
                <a:moveTo>
                  <a:pt x="0" y="0"/>
                </a:moveTo>
                <a:lnTo>
                  <a:pt x="1463040" y="0"/>
                </a:lnTo>
              </a:path>
            </a:pathLst>
          </a:custGeom>
          <a:ln w="25400">
            <a:solidFill>
              <a:srgbClr val="000082"/>
            </a:solidFill>
          </a:ln>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48" name="object 52"/>
          <p:cNvSpPr txBox="1"/>
          <p:nvPr/>
        </p:nvSpPr>
        <p:spPr>
          <a:xfrm>
            <a:off x="7788656" y="2155815"/>
            <a:ext cx="883919" cy="152400"/>
          </a:xfrm>
          <a:prstGeom prst="rect">
            <a:avLst/>
          </a:prstGeom>
        </p:spPr>
        <p:txBody>
          <a:bodyPr vert="horz" wrap="square" lIns="0" tIns="0" rIns="0" bIns="0" rtlCol="0">
            <a:spAutoFit/>
          </a:bodyPr>
          <a:lstStyle/>
          <a:p>
            <a:pPr marL="12700" marR="0" lvl="0" indent="0" algn="l" defTabSz="457200" rtl="0" eaLnBrk="1" fontAlgn="base" latinLnBrk="0" hangingPunct="1">
              <a:lnSpc>
                <a:spcPct val="100000"/>
              </a:lnSpc>
              <a:spcBef>
                <a:spcPct val="0"/>
              </a:spcBef>
              <a:spcAft>
                <a:spcPct val="0"/>
              </a:spcAft>
              <a:buClrTx/>
              <a:buSzTx/>
              <a:buFontTx/>
              <a:buNone/>
              <a:tabLst/>
              <a:defRPr/>
            </a:pPr>
            <a:r>
              <a:rPr kumimoji="0" sz="1000" b="1" i="0" u="none" strike="noStrike" kern="1200" cap="none" spc="-10" normalizeH="0" baseline="0" noProof="0" dirty="0">
                <a:ln>
                  <a:noFill/>
                </a:ln>
                <a:solidFill>
                  <a:srgbClr val="000082"/>
                </a:solidFill>
                <a:effectLst/>
                <a:uLnTx/>
                <a:uFillTx/>
                <a:latin typeface="Arial" charset="0"/>
                <a:ea typeface="MS PGothic" pitchFamily="34" charset="-128"/>
                <a:cs typeface="Arial"/>
              </a:rPr>
              <a:t>Lines</a:t>
            </a:r>
            <a:r>
              <a:rPr kumimoji="0" sz="1000" b="1" i="0" u="none" strike="noStrike" kern="1200" cap="none" spc="-5" normalizeH="0" baseline="0" noProof="0" dirty="0">
                <a:ln>
                  <a:noFill/>
                </a:ln>
                <a:solidFill>
                  <a:srgbClr val="000082"/>
                </a:solidFill>
                <a:effectLst/>
                <a:uLnTx/>
                <a:uFillTx/>
                <a:latin typeface="Arial" charset="0"/>
                <a:ea typeface="MS PGothic" pitchFamily="34" charset="-128"/>
                <a:cs typeface="Arial"/>
              </a:rPr>
              <a:t> of</a:t>
            </a:r>
            <a:r>
              <a:rPr kumimoji="0" sz="1000" b="1" i="0" u="none" strike="noStrike" kern="1200" cap="none" spc="0" normalizeH="0" baseline="0" noProof="0" dirty="0">
                <a:ln>
                  <a:noFill/>
                </a:ln>
                <a:solidFill>
                  <a:srgbClr val="000082"/>
                </a:solidFill>
                <a:effectLst/>
                <a:uLnTx/>
                <a:uFillTx/>
                <a:latin typeface="Arial" charset="0"/>
                <a:ea typeface="MS PGothic" pitchFamily="34" charset="-128"/>
                <a:cs typeface="Arial"/>
              </a:rPr>
              <a:t> </a:t>
            </a:r>
            <a:r>
              <a:rPr kumimoji="0" sz="1000" b="1" i="0" u="none" strike="noStrike" kern="1200" cap="none" spc="-15" normalizeH="0" baseline="0" noProof="0" dirty="0">
                <a:ln>
                  <a:noFill/>
                </a:ln>
                <a:solidFill>
                  <a:srgbClr val="000082"/>
                </a:solidFill>
                <a:effectLst/>
                <a:uLnTx/>
                <a:uFillTx/>
                <a:latin typeface="Arial" charset="0"/>
                <a:ea typeface="MS PGothic" pitchFamily="34" charset="-128"/>
                <a:cs typeface="Arial"/>
              </a:rPr>
              <a:t>E</a:t>
            </a:r>
            <a:r>
              <a:rPr kumimoji="0" sz="1000" b="1" i="0" u="none" strike="noStrike" kern="1200" cap="none" spc="-5" normalizeH="0" baseline="0" noProof="0" dirty="0">
                <a:ln>
                  <a:noFill/>
                </a:ln>
                <a:solidFill>
                  <a:srgbClr val="000082"/>
                </a:solidFill>
                <a:effectLst/>
                <a:uLnTx/>
                <a:uFillTx/>
                <a:latin typeface="Arial" charset="0"/>
                <a:ea typeface="MS PGothic" pitchFamily="34" charset="-128"/>
                <a:cs typeface="Arial"/>
              </a:rPr>
              <a:t>ffo</a:t>
            </a:r>
            <a:r>
              <a:rPr kumimoji="0" sz="1000" b="1" i="0" u="none" strike="noStrike" kern="1200" cap="none" spc="-10" normalizeH="0" baseline="0" noProof="0" dirty="0">
                <a:ln>
                  <a:noFill/>
                </a:ln>
                <a:solidFill>
                  <a:srgbClr val="000082"/>
                </a:solidFill>
                <a:effectLst/>
                <a:uLnTx/>
                <a:uFillTx/>
                <a:latin typeface="Arial" charset="0"/>
                <a:ea typeface="MS PGothic" pitchFamily="34" charset="-128"/>
                <a:cs typeface="Arial"/>
              </a:rPr>
              <a:t>r</a:t>
            </a:r>
            <a:r>
              <a:rPr kumimoji="0" sz="1000" b="1" i="0" u="none" strike="noStrike" kern="1200" cap="none" spc="-5" normalizeH="0" baseline="0" noProof="0" dirty="0">
                <a:ln>
                  <a:noFill/>
                </a:ln>
                <a:solidFill>
                  <a:srgbClr val="000082"/>
                </a:solidFill>
                <a:effectLst/>
                <a:uLnTx/>
                <a:uFillTx/>
                <a:latin typeface="Arial" charset="0"/>
                <a:ea typeface="MS PGothic" pitchFamily="34" charset="-128"/>
                <a:cs typeface="Arial"/>
              </a:rPr>
              <a:t>t</a:t>
            </a:r>
            <a:endParaRPr kumimoji="0" sz="1000" b="1" i="0" u="none" strike="noStrike" kern="1200" cap="none" spc="0" normalizeH="0" baseline="0" noProof="0">
              <a:ln>
                <a:noFill/>
              </a:ln>
              <a:solidFill>
                <a:prstClr val="black"/>
              </a:solidFill>
              <a:effectLst/>
              <a:uLnTx/>
              <a:uFillTx/>
              <a:latin typeface="Arial" charset="0"/>
              <a:ea typeface="MS PGothic" pitchFamily="34" charset="-128"/>
              <a:cs typeface="Arial"/>
            </a:endParaRPr>
          </a:p>
        </p:txBody>
      </p:sp>
      <p:sp>
        <p:nvSpPr>
          <p:cNvPr id="49" name="object 53"/>
          <p:cNvSpPr txBox="1"/>
          <p:nvPr/>
        </p:nvSpPr>
        <p:spPr>
          <a:xfrm>
            <a:off x="7790180" y="2428367"/>
            <a:ext cx="879475" cy="249554"/>
          </a:xfrm>
          <a:prstGeom prst="rect">
            <a:avLst/>
          </a:prstGeom>
        </p:spPr>
        <p:txBody>
          <a:bodyPr vert="horz" wrap="square" lIns="0" tIns="0" rIns="0" bIns="0" rtlCol="0">
            <a:spAutoFit/>
          </a:bodyPr>
          <a:lstStyle/>
          <a:p>
            <a:pPr marL="12700" marR="5080" lvl="0" indent="170815" algn="l" defTabSz="457200" rtl="0" eaLnBrk="1" fontAlgn="base" latinLnBrk="0" hangingPunct="1">
              <a:lnSpc>
                <a:spcPct val="100000"/>
              </a:lnSpc>
              <a:spcBef>
                <a:spcPct val="0"/>
              </a:spcBef>
              <a:spcAft>
                <a:spcPct val="0"/>
              </a:spcAft>
              <a:buClrTx/>
              <a:buSzTx/>
              <a:buFontTx/>
              <a:buNone/>
              <a:tabLst/>
              <a:defRPr/>
            </a:pPr>
            <a:r>
              <a:rPr kumimoji="0" sz="800" b="1" i="0" u="none" strike="noStrike" kern="1200" cap="none" spc="-10" normalizeH="0" baseline="0" noProof="0" dirty="0">
                <a:ln>
                  <a:noFill/>
                </a:ln>
                <a:solidFill>
                  <a:srgbClr val="FFFFFF"/>
                </a:solidFill>
                <a:effectLst/>
                <a:uLnTx/>
                <a:uFillTx/>
                <a:latin typeface="Calibri"/>
                <a:ea typeface="MS PGothic" pitchFamily="34" charset="-128"/>
                <a:cs typeface="Calibri"/>
              </a:rPr>
              <a:t>C</a:t>
            </a:r>
            <a:r>
              <a:rPr kumimoji="0" sz="800" b="1" i="0" u="none" strike="noStrike" kern="1200" cap="none" spc="0" normalizeH="0" baseline="0" noProof="0" dirty="0">
                <a:ln>
                  <a:noFill/>
                </a:ln>
                <a:solidFill>
                  <a:srgbClr val="FFFFFF"/>
                </a:solidFill>
                <a:effectLst/>
                <a:uLnTx/>
                <a:uFillTx/>
                <a:latin typeface="Calibri"/>
                <a:ea typeface="MS PGothic" pitchFamily="34" charset="-128"/>
                <a:cs typeface="Calibri"/>
              </a:rPr>
              <a:t>areer</a:t>
            </a:r>
            <a:r>
              <a:rPr kumimoji="0" sz="800" b="1" i="0" u="none" strike="noStrike" kern="1200" cap="none" spc="5" normalizeH="0" baseline="0" noProof="0" dirty="0">
                <a:ln>
                  <a:noFill/>
                </a:ln>
                <a:solidFill>
                  <a:srgbClr val="FFFFFF"/>
                </a:solidFill>
                <a:effectLst/>
                <a:uLnTx/>
                <a:uFillTx/>
                <a:latin typeface="Calibri"/>
                <a:ea typeface="MS PGothic" pitchFamily="34" charset="-128"/>
                <a:cs typeface="Calibri"/>
              </a:rPr>
              <a:t>-</a:t>
            </a:r>
            <a:r>
              <a:rPr kumimoji="0" sz="800" b="1" i="0" u="none" strike="noStrike" kern="1200" cap="none" spc="-5" normalizeH="0" baseline="0" noProof="0" dirty="0">
                <a:ln>
                  <a:noFill/>
                </a:ln>
                <a:solidFill>
                  <a:srgbClr val="FFFFFF"/>
                </a:solidFill>
                <a:effectLst/>
                <a:uLnTx/>
                <a:uFillTx/>
                <a:latin typeface="Calibri"/>
                <a:ea typeface="MS PGothic" pitchFamily="34" charset="-128"/>
                <a:cs typeface="Calibri"/>
              </a:rPr>
              <a:t>L</a:t>
            </a:r>
            <a:r>
              <a:rPr kumimoji="0" sz="800" b="1" i="0" u="none" strike="noStrike" kern="1200" cap="none" spc="0" normalizeH="0" baseline="0" noProof="0" dirty="0">
                <a:ln>
                  <a:noFill/>
                </a:ln>
                <a:solidFill>
                  <a:srgbClr val="FFFFFF"/>
                </a:solidFill>
                <a:effectLst/>
                <a:uLnTx/>
                <a:uFillTx/>
                <a:latin typeface="Calibri"/>
                <a:ea typeface="MS PGothic" pitchFamily="34" charset="-128"/>
                <a:cs typeface="Calibri"/>
              </a:rPr>
              <a:t>ong </a:t>
            </a:r>
            <a:r>
              <a:rPr kumimoji="0" sz="800" b="1" i="0" u="none" strike="noStrike" kern="1200" cap="none" spc="-5" normalizeH="0" baseline="0" noProof="0" dirty="0">
                <a:ln>
                  <a:noFill/>
                </a:ln>
                <a:solidFill>
                  <a:srgbClr val="FFFFFF"/>
                </a:solidFill>
                <a:effectLst/>
                <a:uLnTx/>
                <a:uFillTx/>
                <a:latin typeface="Calibri"/>
                <a:ea typeface="MS PGothic" pitchFamily="34" charset="-128"/>
                <a:cs typeface="Calibri"/>
              </a:rPr>
              <a:t>L</a:t>
            </a:r>
            <a:r>
              <a:rPr kumimoji="0" sz="800" b="1" i="0" u="none" strike="noStrike" kern="1200" cap="none" spc="0" normalizeH="0" baseline="0" noProof="0" dirty="0">
                <a:ln>
                  <a:noFill/>
                </a:ln>
                <a:solidFill>
                  <a:srgbClr val="FFFFFF"/>
                </a:solidFill>
                <a:effectLst/>
                <a:uLnTx/>
                <a:uFillTx/>
                <a:latin typeface="Calibri"/>
                <a:ea typeface="MS PGothic" pitchFamily="34" charset="-128"/>
                <a:cs typeface="Calibri"/>
              </a:rPr>
              <a:t>earn</a:t>
            </a:r>
            <a:r>
              <a:rPr kumimoji="0" sz="800" b="1" i="0" u="none" strike="noStrike" kern="1200" cap="none" spc="-5" normalizeH="0" baseline="0" noProof="0" dirty="0">
                <a:ln>
                  <a:noFill/>
                </a:ln>
                <a:solidFill>
                  <a:srgbClr val="FFFFFF"/>
                </a:solidFill>
                <a:effectLst/>
                <a:uLnTx/>
                <a:uFillTx/>
                <a:latin typeface="Calibri"/>
                <a:ea typeface="MS PGothic" pitchFamily="34" charset="-128"/>
                <a:cs typeface="Calibri"/>
              </a:rPr>
              <a:t>i</a:t>
            </a:r>
            <a:r>
              <a:rPr kumimoji="0" sz="800" b="1" i="0" u="none" strike="noStrike" kern="1200" cap="none" spc="0" normalizeH="0" baseline="0" noProof="0" dirty="0">
                <a:ln>
                  <a:noFill/>
                </a:ln>
                <a:solidFill>
                  <a:srgbClr val="FFFFFF"/>
                </a:solidFill>
                <a:effectLst/>
                <a:uLnTx/>
                <a:uFillTx/>
                <a:latin typeface="Calibri"/>
                <a:ea typeface="MS PGothic" pitchFamily="34" charset="-128"/>
                <a:cs typeface="Calibri"/>
              </a:rPr>
              <a:t>ng</a:t>
            </a:r>
            <a:r>
              <a:rPr kumimoji="0" sz="800" b="1" i="0" u="none" strike="noStrike" kern="1200" cap="none" spc="-25" normalizeH="0" baseline="0" noProof="0" dirty="0">
                <a:ln>
                  <a:noFill/>
                </a:ln>
                <a:solidFill>
                  <a:srgbClr val="FFFFFF"/>
                </a:solidFill>
                <a:effectLst/>
                <a:uLnTx/>
                <a:uFillTx/>
                <a:latin typeface="Calibri"/>
                <a:ea typeface="MS PGothic" pitchFamily="34" charset="-128"/>
                <a:cs typeface="Calibri"/>
              </a:rPr>
              <a:t> </a:t>
            </a:r>
            <a:r>
              <a:rPr kumimoji="0" sz="800" b="1" i="0" u="none" strike="noStrike" kern="1200" cap="none" spc="-10" normalizeH="0" baseline="0" noProof="0" dirty="0">
                <a:ln>
                  <a:noFill/>
                </a:ln>
                <a:solidFill>
                  <a:srgbClr val="FFFFFF"/>
                </a:solidFill>
                <a:effectLst/>
                <a:uLnTx/>
                <a:uFillTx/>
                <a:latin typeface="Calibri"/>
                <a:ea typeface="MS PGothic" pitchFamily="34" charset="-128"/>
                <a:cs typeface="Calibri"/>
              </a:rPr>
              <a:t>C</a:t>
            </a:r>
            <a:r>
              <a:rPr kumimoji="0" sz="800" b="1" i="0" u="none" strike="noStrike" kern="1200" cap="none" spc="0" normalizeH="0" baseline="0" noProof="0" dirty="0">
                <a:ln>
                  <a:noFill/>
                </a:ln>
                <a:solidFill>
                  <a:srgbClr val="FFFFFF"/>
                </a:solidFill>
                <a:effectLst/>
                <a:uLnTx/>
                <a:uFillTx/>
                <a:latin typeface="Calibri"/>
                <a:ea typeface="MS PGothic" pitchFamily="34" charset="-128"/>
                <a:cs typeface="Calibri"/>
              </a:rPr>
              <a:t>on</a:t>
            </a:r>
            <a:r>
              <a:rPr kumimoji="0" sz="800" b="1" i="0" u="none" strike="noStrike" kern="1200" cap="none" spc="-5" normalizeH="0" baseline="0" noProof="0" dirty="0">
                <a:ln>
                  <a:noFill/>
                </a:ln>
                <a:solidFill>
                  <a:srgbClr val="FFFFFF"/>
                </a:solidFill>
                <a:effectLst/>
                <a:uLnTx/>
                <a:uFillTx/>
                <a:latin typeface="Calibri"/>
                <a:ea typeface="MS PGothic" pitchFamily="34" charset="-128"/>
                <a:cs typeface="Calibri"/>
              </a:rPr>
              <a:t>t</a:t>
            </a:r>
            <a:r>
              <a:rPr kumimoji="0" sz="800" b="1" i="0" u="none" strike="noStrike" kern="1200" cap="none" spc="-10" normalizeH="0" baseline="0" noProof="0" dirty="0">
                <a:ln>
                  <a:noFill/>
                </a:ln>
                <a:solidFill>
                  <a:srgbClr val="FFFFFF"/>
                </a:solidFill>
                <a:effectLst/>
                <a:uLnTx/>
                <a:uFillTx/>
                <a:latin typeface="Calibri"/>
                <a:ea typeface="MS PGothic" pitchFamily="34" charset="-128"/>
                <a:cs typeface="Calibri"/>
              </a:rPr>
              <a:t>i</a:t>
            </a:r>
            <a:r>
              <a:rPr kumimoji="0" sz="800" b="1" i="0" u="none" strike="noStrike" kern="1200" cap="none" spc="0" normalizeH="0" baseline="0" noProof="0" dirty="0">
                <a:ln>
                  <a:noFill/>
                </a:ln>
                <a:solidFill>
                  <a:srgbClr val="FFFFFF"/>
                </a:solidFill>
                <a:effectLst/>
                <a:uLnTx/>
                <a:uFillTx/>
                <a:latin typeface="Calibri"/>
                <a:ea typeface="MS PGothic" pitchFamily="34" charset="-128"/>
                <a:cs typeface="Calibri"/>
              </a:rPr>
              <a:t>nuum</a:t>
            </a:r>
            <a:endParaRPr kumimoji="0" sz="800" b="1" i="0" u="none" strike="noStrike" kern="1200" cap="none" spc="0" normalizeH="0" baseline="0" noProof="0">
              <a:ln>
                <a:noFill/>
              </a:ln>
              <a:solidFill>
                <a:prstClr val="black"/>
              </a:solidFill>
              <a:effectLst/>
              <a:uLnTx/>
              <a:uFillTx/>
              <a:latin typeface="Calibri"/>
              <a:ea typeface="MS PGothic" pitchFamily="34" charset="-128"/>
              <a:cs typeface="Calibri"/>
            </a:endParaRPr>
          </a:p>
        </p:txBody>
      </p:sp>
      <p:sp>
        <p:nvSpPr>
          <p:cNvPr id="50" name="object 54"/>
          <p:cNvSpPr txBox="1"/>
          <p:nvPr/>
        </p:nvSpPr>
        <p:spPr>
          <a:xfrm>
            <a:off x="7541514" y="2763672"/>
            <a:ext cx="1378585" cy="250190"/>
          </a:xfrm>
          <a:prstGeom prst="rect">
            <a:avLst/>
          </a:prstGeom>
        </p:spPr>
        <p:txBody>
          <a:bodyPr vert="horz" wrap="square" lIns="0" tIns="0" rIns="0" bIns="0" rtlCol="0">
            <a:spAutoFit/>
          </a:bodyPr>
          <a:lstStyle/>
          <a:p>
            <a:pPr marL="26034" marR="0" lvl="0" indent="0" algn="l" defTabSz="457200" rtl="0" eaLnBrk="1" fontAlgn="base" latinLnBrk="0" hangingPunct="1">
              <a:lnSpc>
                <a:spcPct val="100000"/>
              </a:lnSpc>
              <a:spcBef>
                <a:spcPct val="0"/>
              </a:spcBef>
              <a:spcAft>
                <a:spcPct val="0"/>
              </a:spcAft>
              <a:buClrTx/>
              <a:buSzTx/>
              <a:buFontTx/>
              <a:buNone/>
              <a:tabLst/>
              <a:defRPr/>
            </a:pP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Con</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nuu</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m</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x</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p</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n</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d</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d</a:t>
            </a:r>
            <a:r>
              <a:rPr kumimoji="0" sz="800" b="1" i="0" u="none" strike="noStrike" kern="1200" cap="none" spc="1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o</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nc</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l</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ud</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e</a:t>
            </a:r>
            <a:endParaRPr kumimoji="0" sz="800" b="1" i="0" u="none" strike="noStrike" kern="1200" cap="none" spc="0" normalizeH="0" baseline="0" noProof="0">
              <a:ln>
                <a:noFill/>
              </a:ln>
              <a:solidFill>
                <a:prstClr val="black"/>
              </a:solidFill>
              <a:effectLst/>
              <a:uLnTx/>
              <a:uFillTx/>
              <a:latin typeface="Calibri"/>
              <a:ea typeface="MS PGothic" pitchFamily="34" charset="-128"/>
              <a:cs typeface="Calibri"/>
            </a:endParaRPr>
          </a:p>
          <a:p>
            <a:pPr marL="12700" marR="0" lvl="0" indent="0" algn="l" defTabSz="457200" rtl="0" eaLnBrk="1" fontAlgn="base" latinLnBrk="0" hangingPunct="1">
              <a:lnSpc>
                <a:spcPct val="100000"/>
              </a:lnSpc>
              <a:spcBef>
                <a:spcPct val="0"/>
              </a:spcBef>
              <a:spcAft>
                <a:spcPct val="0"/>
              </a:spcAft>
              <a:buClrTx/>
              <a:buSzTx/>
              <a:buFontTx/>
              <a:buNone/>
              <a:tabLst/>
              <a:defRPr/>
            </a:pP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In</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er</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m</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ed</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an</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d</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Exp</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r</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c</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on</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ent</a:t>
            </a:r>
            <a:endParaRPr kumimoji="0" sz="800" b="1" i="0" u="none" strike="noStrike" kern="1200" cap="none" spc="0" normalizeH="0" baseline="0" noProof="0">
              <a:ln>
                <a:noFill/>
              </a:ln>
              <a:solidFill>
                <a:prstClr val="black"/>
              </a:solidFill>
              <a:effectLst/>
              <a:uLnTx/>
              <a:uFillTx/>
              <a:latin typeface="Calibri"/>
              <a:ea typeface="MS PGothic" pitchFamily="34" charset="-128"/>
              <a:cs typeface="Calibri"/>
            </a:endParaRPr>
          </a:p>
        </p:txBody>
      </p:sp>
      <p:sp>
        <p:nvSpPr>
          <p:cNvPr id="51" name="object 55"/>
          <p:cNvSpPr txBox="1"/>
          <p:nvPr/>
        </p:nvSpPr>
        <p:spPr>
          <a:xfrm>
            <a:off x="7556754" y="3171825"/>
            <a:ext cx="1348740" cy="585470"/>
          </a:xfrm>
          <a:prstGeom prst="rect">
            <a:avLst/>
          </a:prstGeom>
        </p:spPr>
        <p:txBody>
          <a:bodyPr vert="horz" wrap="square" lIns="0" tIns="0" rIns="0" bIns="0" rtlCol="0">
            <a:spAutoFit/>
          </a:bodyPr>
          <a:lstStyle/>
          <a:p>
            <a:pPr marL="318770" marR="311785" lvl="0" indent="0" algn="ctr" defTabSz="457200" rtl="0" eaLnBrk="1" fontAlgn="base" latinLnBrk="0" hangingPunct="1">
              <a:lnSpc>
                <a:spcPct val="100000"/>
              </a:lnSpc>
              <a:spcBef>
                <a:spcPct val="0"/>
              </a:spcBef>
              <a:spcAft>
                <a:spcPct val="0"/>
              </a:spcAft>
              <a:buClrTx/>
              <a:buSzTx/>
              <a:buFontTx/>
              <a:buNone/>
              <a:tabLst/>
              <a:defRPr/>
            </a:pPr>
            <a:r>
              <a:rPr kumimoji="0" sz="800" b="1" i="0" u="none" strike="noStrike" kern="1200" cap="none" spc="0" normalizeH="0" baseline="0" noProof="0" dirty="0">
                <a:ln>
                  <a:noFill/>
                </a:ln>
                <a:solidFill>
                  <a:srgbClr val="FFFFFF"/>
                </a:solidFill>
                <a:effectLst/>
                <a:uLnTx/>
                <a:uFillTx/>
                <a:latin typeface="Calibri"/>
                <a:ea typeface="MS PGothic" pitchFamily="34" charset="-128"/>
                <a:cs typeface="Calibri"/>
              </a:rPr>
              <a:t>Modern</a:t>
            </a:r>
            <a:r>
              <a:rPr kumimoji="0" sz="800" b="1" i="0" u="none" strike="noStrike" kern="1200" cap="none" spc="-45" normalizeH="0" baseline="0" noProof="0" dirty="0">
                <a:ln>
                  <a:noFill/>
                </a:ln>
                <a:solidFill>
                  <a:srgbClr val="FFFFFF"/>
                </a:solidFill>
                <a:effectLst/>
                <a:uLnTx/>
                <a:uFillTx/>
                <a:latin typeface="Calibri"/>
                <a:ea typeface="MS PGothic" pitchFamily="34" charset="-128"/>
                <a:cs typeface="Calibri"/>
              </a:rPr>
              <a:t> </a:t>
            </a:r>
            <a:r>
              <a:rPr kumimoji="0" sz="800" b="1" i="0" u="none" strike="noStrike" kern="1200" cap="none" spc="-5" normalizeH="0" baseline="0" noProof="0" dirty="0">
                <a:ln>
                  <a:noFill/>
                </a:ln>
                <a:solidFill>
                  <a:srgbClr val="FFFFFF"/>
                </a:solidFill>
                <a:effectLst/>
                <a:uLnTx/>
                <a:uFillTx/>
                <a:latin typeface="Calibri"/>
                <a:ea typeface="MS PGothic" pitchFamily="34" charset="-128"/>
                <a:cs typeface="Calibri"/>
              </a:rPr>
              <a:t>D</a:t>
            </a:r>
            <a:r>
              <a:rPr kumimoji="0" sz="800" b="1" i="0" u="none" strike="noStrike" kern="1200" cap="none" spc="0" normalizeH="0" baseline="0" noProof="0" dirty="0">
                <a:ln>
                  <a:noFill/>
                </a:ln>
                <a:solidFill>
                  <a:srgbClr val="FFFFFF"/>
                </a:solidFill>
                <a:effectLst/>
                <a:uLnTx/>
                <a:uFillTx/>
                <a:latin typeface="Calibri"/>
                <a:ea typeface="MS PGothic" pitchFamily="34" charset="-128"/>
                <a:cs typeface="Calibri"/>
              </a:rPr>
              <a:t>e</a:t>
            </a:r>
            <a:r>
              <a:rPr kumimoji="0" sz="800" b="1" i="0" u="none" strike="noStrike" kern="1200" cap="none" spc="-10" normalizeH="0" baseline="0" noProof="0" dirty="0">
                <a:ln>
                  <a:noFill/>
                </a:ln>
                <a:solidFill>
                  <a:srgbClr val="FFFFFF"/>
                </a:solidFill>
                <a:effectLst/>
                <a:uLnTx/>
                <a:uFillTx/>
                <a:latin typeface="Calibri"/>
                <a:ea typeface="MS PGothic" pitchFamily="34" charset="-128"/>
                <a:cs typeface="Calibri"/>
              </a:rPr>
              <a:t>li</a:t>
            </a:r>
            <a:r>
              <a:rPr kumimoji="0" sz="800" b="1" i="0" u="none" strike="noStrike" kern="1200" cap="none" spc="0" normalizeH="0" baseline="0" noProof="0" dirty="0">
                <a:ln>
                  <a:noFill/>
                </a:ln>
                <a:solidFill>
                  <a:srgbClr val="FFFFFF"/>
                </a:solidFill>
                <a:effectLst/>
                <a:uLnTx/>
                <a:uFillTx/>
                <a:latin typeface="Calibri"/>
                <a:ea typeface="MS PGothic" pitchFamily="34" charset="-128"/>
                <a:cs typeface="Calibri"/>
              </a:rPr>
              <a:t>very at</a:t>
            </a:r>
            <a:r>
              <a:rPr kumimoji="0" sz="800" b="1" i="0" u="none" strike="noStrike" kern="1200" cap="none" spc="-5" normalizeH="0" baseline="0" noProof="0" dirty="0">
                <a:ln>
                  <a:noFill/>
                </a:ln>
                <a:solidFill>
                  <a:srgbClr val="FFFFFF"/>
                </a:solidFill>
                <a:effectLst/>
                <a:uLnTx/>
                <a:uFillTx/>
                <a:latin typeface="Calibri"/>
                <a:ea typeface="MS PGothic" pitchFamily="34" charset="-128"/>
                <a:cs typeface="Calibri"/>
              </a:rPr>
              <a:t> </a:t>
            </a:r>
            <a:r>
              <a:rPr kumimoji="0" sz="800" b="1" i="0" u="none" strike="noStrike" kern="1200" cap="none" spc="0" normalizeH="0" baseline="0" noProof="0" dirty="0">
                <a:ln>
                  <a:noFill/>
                </a:ln>
                <a:solidFill>
                  <a:srgbClr val="FFFFFF"/>
                </a:solidFill>
                <a:effectLst/>
                <a:uLnTx/>
                <a:uFillTx/>
                <a:latin typeface="Calibri"/>
                <a:ea typeface="MS PGothic" pitchFamily="34" charset="-128"/>
                <a:cs typeface="Calibri"/>
              </a:rPr>
              <a:t>Po</a:t>
            </a:r>
            <a:r>
              <a:rPr kumimoji="0" sz="800" b="1" i="0" u="none" strike="noStrike" kern="1200" cap="none" spc="-10" normalizeH="0" baseline="0" noProof="0" dirty="0">
                <a:ln>
                  <a:noFill/>
                </a:ln>
                <a:solidFill>
                  <a:srgbClr val="FFFFFF"/>
                </a:solidFill>
                <a:effectLst/>
                <a:uLnTx/>
                <a:uFillTx/>
                <a:latin typeface="Calibri"/>
                <a:ea typeface="MS PGothic" pitchFamily="34" charset="-128"/>
                <a:cs typeface="Calibri"/>
              </a:rPr>
              <a:t>i</a:t>
            </a:r>
            <a:r>
              <a:rPr kumimoji="0" sz="800" b="1" i="0" u="none" strike="noStrike" kern="1200" cap="none" spc="0" normalizeH="0" baseline="0" noProof="0" dirty="0">
                <a:ln>
                  <a:noFill/>
                </a:ln>
                <a:solidFill>
                  <a:srgbClr val="FFFFFF"/>
                </a:solidFill>
                <a:effectLst/>
                <a:uLnTx/>
                <a:uFillTx/>
                <a:latin typeface="Calibri"/>
                <a:ea typeface="MS PGothic" pitchFamily="34" charset="-128"/>
                <a:cs typeface="Calibri"/>
              </a:rPr>
              <a:t>nt</a:t>
            </a:r>
            <a:r>
              <a:rPr kumimoji="0" sz="800" b="1" i="0" u="none" strike="noStrike" kern="1200" cap="none" spc="-30" normalizeH="0" baseline="0" noProof="0" dirty="0">
                <a:ln>
                  <a:noFill/>
                </a:ln>
                <a:solidFill>
                  <a:srgbClr val="FFFFFF"/>
                </a:solidFill>
                <a:effectLst/>
                <a:uLnTx/>
                <a:uFillTx/>
                <a:latin typeface="Calibri"/>
                <a:ea typeface="MS PGothic" pitchFamily="34" charset="-128"/>
                <a:cs typeface="Calibri"/>
              </a:rPr>
              <a:t> </a:t>
            </a:r>
            <a:r>
              <a:rPr kumimoji="0" sz="800" b="1" i="0" u="none" strike="noStrike" kern="1200" cap="none" spc="0" normalizeH="0" baseline="0" noProof="0" dirty="0">
                <a:ln>
                  <a:noFill/>
                </a:ln>
                <a:solidFill>
                  <a:srgbClr val="FFFFFF"/>
                </a:solidFill>
                <a:effectLst/>
                <a:uLnTx/>
                <a:uFillTx/>
                <a:latin typeface="Calibri"/>
                <a:ea typeface="MS PGothic" pitchFamily="34" charset="-128"/>
                <a:cs typeface="Calibri"/>
              </a:rPr>
              <a:t>of</a:t>
            </a:r>
            <a:r>
              <a:rPr kumimoji="0" sz="800" b="1" i="0" u="none" strike="noStrike" kern="1200" cap="none" spc="-20" normalizeH="0" baseline="0" noProof="0" dirty="0">
                <a:ln>
                  <a:noFill/>
                </a:ln>
                <a:solidFill>
                  <a:srgbClr val="FFFFFF"/>
                </a:solidFill>
                <a:effectLst/>
                <a:uLnTx/>
                <a:uFillTx/>
                <a:latin typeface="Calibri"/>
                <a:ea typeface="MS PGothic" pitchFamily="34" charset="-128"/>
                <a:cs typeface="Calibri"/>
              </a:rPr>
              <a:t> </a:t>
            </a:r>
            <a:r>
              <a:rPr kumimoji="0" sz="800" b="1" i="0" u="none" strike="noStrike" kern="1200" cap="none" spc="0" normalizeH="0" baseline="0" noProof="0" dirty="0">
                <a:ln>
                  <a:noFill/>
                </a:ln>
                <a:solidFill>
                  <a:srgbClr val="FFFFFF"/>
                </a:solidFill>
                <a:effectLst/>
                <a:uLnTx/>
                <a:uFillTx/>
                <a:latin typeface="Calibri"/>
                <a:ea typeface="MS PGothic" pitchFamily="34" charset="-128"/>
                <a:cs typeface="Calibri"/>
              </a:rPr>
              <a:t>Need</a:t>
            </a:r>
            <a:endParaRPr kumimoji="0" sz="800" b="1" i="0" u="none" strike="noStrike" kern="1200" cap="none" spc="0" normalizeH="0" baseline="0" noProof="0">
              <a:ln>
                <a:noFill/>
              </a:ln>
              <a:solidFill>
                <a:prstClr val="black"/>
              </a:solidFill>
              <a:effectLst/>
              <a:uLnTx/>
              <a:uFillTx/>
              <a:latin typeface="Calibri"/>
              <a:ea typeface="MS PGothic" pitchFamily="34" charset="-128"/>
              <a:cs typeface="Calibri"/>
            </a:endParaRPr>
          </a:p>
          <a:p>
            <a:pPr marL="0" marR="0" lvl="0" indent="0" algn="l" defTabSz="457200" rtl="0" eaLnBrk="1" fontAlgn="base" latinLnBrk="0" hangingPunct="1">
              <a:lnSpc>
                <a:spcPct val="100000"/>
              </a:lnSpc>
              <a:spcBef>
                <a:spcPts val="32"/>
              </a:spcBef>
              <a:spcAft>
                <a:spcPct val="0"/>
              </a:spcAft>
              <a:buClrTx/>
              <a:buSzTx/>
              <a:buFontTx/>
              <a:buNone/>
              <a:tabLst/>
              <a:defRPr/>
            </a:pPr>
            <a:endParaRPr kumimoji="0" sz="600" b="1" i="0" u="none" strike="noStrike" kern="1200" cap="none" spc="0" normalizeH="0" baseline="0" noProof="0">
              <a:ln>
                <a:noFill/>
              </a:ln>
              <a:solidFill>
                <a:prstClr val="black"/>
              </a:solidFill>
              <a:effectLst/>
              <a:uLnTx/>
              <a:uFillTx/>
              <a:latin typeface="Times New Roman"/>
              <a:ea typeface="MS PGothic" pitchFamily="34" charset="-128"/>
              <a:cs typeface="Times New Roman"/>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nh</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n</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c</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d</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c</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o</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te</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t w</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it</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h</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m</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u</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lti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p</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l</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e</a:t>
            </a:r>
            <a:endParaRPr kumimoji="0" sz="800" b="1" i="0" u="none" strike="noStrike" kern="1200" cap="none" spc="0" normalizeH="0" baseline="0" noProof="0">
              <a:ln>
                <a:noFill/>
              </a:ln>
              <a:solidFill>
                <a:prstClr val="black"/>
              </a:solidFill>
              <a:effectLst/>
              <a:uLnTx/>
              <a:uFillTx/>
              <a:latin typeface="Calibri"/>
              <a:ea typeface="MS PGothic" pitchFamily="34" charset="-128"/>
              <a:cs typeface="Calibri"/>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d</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liver</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y</a:t>
            </a:r>
            <a:r>
              <a:rPr kumimoji="0" sz="800" b="1" i="0" u="none" strike="noStrike" kern="1200" cap="none" spc="1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op</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ion</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a:t>
            </a:r>
            <a:r>
              <a:rPr kumimoji="0" sz="800" b="1" i="0" u="none" strike="noStrike" kern="1200" cap="none" spc="20"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at</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wa</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erfront</a:t>
            </a:r>
            <a:endParaRPr kumimoji="0" sz="800" b="1" i="0" u="none" strike="noStrike" kern="1200" cap="none" spc="0" normalizeH="0" baseline="0" noProof="0">
              <a:ln>
                <a:noFill/>
              </a:ln>
              <a:solidFill>
                <a:prstClr val="black"/>
              </a:solidFill>
              <a:effectLst/>
              <a:uLnTx/>
              <a:uFillTx/>
              <a:latin typeface="Calibri"/>
              <a:ea typeface="MS PGothic" pitchFamily="34" charset="-128"/>
              <a:cs typeface="Calibri"/>
            </a:endParaRPr>
          </a:p>
        </p:txBody>
      </p:sp>
      <p:sp>
        <p:nvSpPr>
          <p:cNvPr id="52" name="object 56"/>
          <p:cNvSpPr txBox="1"/>
          <p:nvPr/>
        </p:nvSpPr>
        <p:spPr>
          <a:xfrm>
            <a:off x="7816088" y="3915155"/>
            <a:ext cx="828675" cy="249554"/>
          </a:xfrm>
          <a:prstGeom prst="rect">
            <a:avLst/>
          </a:prstGeom>
        </p:spPr>
        <p:txBody>
          <a:bodyPr vert="horz" wrap="square" lIns="0" tIns="0" rIns="0" bIns="0" rtlCol="0">
            <a:spAutoFit/>
          </a:bodyPr>
          <a:lstStyle/>
          <a:p>
            <a:pPr marL="128270" marR="5080" lvl="0" indent="-116205" algn="l" defTabSz="457200" rtl="0" eaLnBrk="1" fontAlgn="base" latinLnBrk="0" hangingPunct="1">
              <a:lnSpc>
                <a:spcPct val="100000"/>
              </a:lnSpc>
              <a:spcBef>
                <a:spcPct val="0"/>
              </a:spcBef>
              <a:spcAft>
                <a:spcPct val="0"/>
              </a:spcAft>
              <a:buClrTx/>
              <a:buSzTx/>
              <a:buFontTx/>
              <a:buNone/>
              <a:tabLst/>
              <a:defRPr/>
            </a:pPr>
            <a:r>
              <a:rPr kumimoji="0" sz="800" b="1" i="0" u="none" strike="noStrike" kern="1200" cap="none" spc="0" normalizeH="0" baseline="0" noProof="0" dirty="0">
                <a:ln>
                  <a:noFill/>
                </a:ln>
                <a:solidFill>
                  <a:srgbClr val="FFFFFF"/>
                </a:solidFill>
                <a:effectLst/>
                <a:uLnTx/>
                <a:uFillTx/>
                <a:latin typeface="Calibri"/>
                <a:ea typeface="MS PGothic" pitchFamily="34" charset="-128"/>
                <a:cs typeface="Calibri"/>
              </a:rPr>
              <a:t>Integra</a:t>
            </a:r>
            <a:r>
              <a:rPr kumimoji="0" sz="800" b="1" i="0" u="none" strike="noStrike" kern="1200" cap="none" spc="-5" normalizeH="0" baseline="0" noProof="0" dirty="0">
                <a:ln>
                  <a:noFill/>
                </a:ln>
                <a:solidFill>
                  <a:srgbClr val="FFFFFF"/>
                </a:solidFill>
                <a:effectLst/>
                <a:uLnTx/>
                <a:uFillTx/>
                <a:latin typeface="Calibri"/>
                <a:ea typeface="MS PGothic" pitchFamily="34" charset="-128"/>
                <a:cs typeface="Calibri"/>
              </a:rPr>
              <a:t>t</a:t>
            </a:r>
            <a:r>
              <a:rPr kumimoji="0" sz="800" b="1" i="0" u="none" strike="noStrike" kern="1200" cap="none" spc="0" normalizeH="0" baseline="0" noProof="0" dirty="0">
                <a:ln>
                  <a:noFill/>
                </a:ln>
                <a:solidFill>
                  <a:srgbClr val="FFFFFF"/>
                </a:solidFill>
                <a:effectLst/>
                <a:uLnTx/>
                <a:uFillTx/>
                <a:latin typeface="Calibri"/>
                <a:ea typeface="MS PGothic" pitchFamily="34" charset="-128"/>
                <a:cs typeface="Calibri"/>
              </a:rPr>
              <a:t>ed</a:t>
            </a:r>
            <a:r>
              <a:rPr kumimoji="0" sz="800" b="1" i="0" u="none" strike="noStrike" kern="1200" cap="none" spc="-50" normalizeH="0" baseline="0" noProof="0" dirty="0">
                <a:ln>
                  <a:noFill/>
                </a:ln>
                <a:solidFill>
                  <a:srgbClr val="FFFFFF"/>
                </a:solidFill>
                <a:effectLst/>
                <a:uLnTx/>
                <a:uFillTx/>
                <a:latin typeface="Calibri"/>
                <a:ea typeface="MS PGothic" pitchFamily="34" charset="-128"/>
                <a:cs typeface="Calibri"/>
              </a:rPr>
              <a:t> </a:t>
            </a:r>
            <a:r>
              <a:rPr kumimoji="0" sz="800" b="1" i="0" u="none" strike="noStrike" kern="1200" cap="none" spc="-10" normalizeH="0" baseline="0" noProof="0" dirty="0">
                <a:ln>
                  <a:noFill/>
                </a:ln>
                <a:solidFill>
                  <a:srgbClr val="FFFFFF"/>
                </a:solidFill>
                <a:effectLst/>
                <a:uLnTx/>
                <a:uFillTx/>
                <a:latin typeface="Calibri"/>
                <a:ea typeface="MS PGothic" pitchFamily="34" charset="-128"/>
                <a:cs typeface="Calibri"/>
              </a:rPr>
              <a:t>C</a:t>
            </a:r>
            <a:r>
              <a:rPr kumimoji="0" sz="800" b="1" i="0" u="none" strike="noStrike" kern="1200" cap="none" spc="0" normalizeH="0" baseline="0" noProof="0" dirty="0">
                <a:ln>
                  <a:noFill/>
                </a:ln>
                <a:solidFill>
                  <a:srgbClr val="FFFFFF"/>
                </a:solidFill>
                <a:effectLst/>
                <a:uLnTx/>
                <a:uFillTx/>
                <a:latin typeface="Calibri"/>
                <a:ea typeface="MS PGothic" pitchFamily="34" charset="-128"/>
                <a:cs typeface="Calibri"/>
              </a:rPr>
              <a:t>on</a:t>
            </a:r>
            <a:r>
              <a:rPr kumimoji="0" sz="800" b="1" i="0" u="none" strike="noStrike" kern="1200" cap="none" spc="-5" normalizeH="0" baseline="0" noProof="0" dirty="0">
                <a:ln>
                  <a:noFill/>
                </a:ln>
                <a:solidFill>
                  <a:srgbClr val="FFFFFF"/>
                </a:solidFill>
                <a:effectLst/>
                <a:uLnTx/>
                <a:uFillTx/>
                <a:latin typeface="Calibri"/>
                <a:ea typeface="MS PGothic" pitchFamily="34" charset="-128"/>
                <a:cs typeface="Calibri"/>
              </a:rPr>
              <a:t>t</a:t>
            </a:r>
            <a:r>
              <a:rPr kumimoji="0" sz="800" b="1" i="0" u="none" strike="noStrike" kern="1200" cap="none" spc="0" normalizeH="0" baseline="0" noProof="0" dirty="0">
                <a:ln>
                  <a:noFill/>
                </a:ln>
                <a:solidFill>
                  <a:srgbClr val="FFFFFF"/>
                </a:solidFill>
                <a:effectLst/>
                <a:uLnTx/>
                <a:uFillTx/>
                <a:latin typeface="Calibri"/>
                <a:ea typeface="MS PGothic" pitchFamily="34" charset="-128"/>
                <a:cs typeface="Calibri"/>
              </a:rPr>
              <a:t>ent </a:t>
            </a:r>
            <a:r>
              <a:rPr kumimoji="0" sz="800" b="1" i="0" u="none" strike="noStrike" kern="1200" cap="none" spc="-5" normalizeH="0" baseline="0" noProof="0" dirty="0">
                <a:ln>
                  <a:noFill/>
                </a:ln>
                <a:solidFill>
                  <a:srgbClr val="FFFFFF"/>
                </a:solidFill>
                <a:effectLst/>
                <a:uLnTx/>
                <a:uFillTx/>
                <a:latin typeface="Calibri"/>
                <a:ea typeface="MS PGothic" pitchFamily="34" charset="-128"/>
                <a:cs typeface="Calibri"/>
              </a:rPr>
              <a:t>D</a:t>
            </a:r>
            <a:r>
              <a:rPr kumimoji="0" sz="800" b="1" i="0" u="none" strike="noStrike" kern="1200" cap="none" spc="0" normalizeH="0" baseline="0" noProof="0" dirty="0">
                <a:ln>
                  <a:noFill/>
                </a:ln>
                <a:solidFill>
                  <a:srgbClr val="FFFFFF"/>
                </a:solidFill>
                <a:effectLst/>
                <a:uLnTx/>
                <a:uFillTx/>
                <a:latin typeface="Calibri"/>
                <a:ea typeface="MS PGothic" pitchFamily="34" charset="-128"/>
                <a:cs typeface="Calibri"/>
              </a:rPr>
              <a:t>eve</a:t>
            </a:r>
            <a:r>
              <a:rPr kumimoji="0" sz="800" b="1" i="0" u="none" strike="noStrike" kern="1200" cap="none" spc="-10" normalizeH="0" baseline="0" noProof="0" dirty="0">
                <a:ln>
                  <a:noFill/>
                </a:ln>
                <a:solidFill>
                  <a:srgbClr val="FFFFFF"/>
                </a:solidFill>
                <a:effectLst/>
                <a:uLnTx/>
                <a:uFillTx/>
                <a:latin typeface="Calibri"/>
                <a:ea typeface="MS PGothic" pitchFamily="34" charset="-128"/>
                <a:cs typeface="Calibri"/>
              </a:rPr>
              <a:t>l</a:t>
            </a:r>
            <a:r>
              <a:rPr kumimoji="0" sz="800" b="1" i="0" u="none" strike="noStrike" kern="1200" cap="none" spc="0" normalizeH="0" baseline="0" noProof="0" dirty="0">
                <a:ln>
                  <a:noFill/>
                </a:ln>
                <a:solidFill>
                  <a:srgbClr val="FFFFFF"/>
                </a:solidFill>
                <a:effectLst/>
                <a:uLnTx/>
                <a:uFillTx/>
                <a:latin typeface="Calibri"/>
                <a:ea typeface="MS PGothic" pitchFamily="34" charset="-128"/>
                <a:cs typeface="Calibri"/>
              </a:rPr>
              <a:t>op</a:t>
            </a:r>
            <a:r>
              <a:rPr kumimoji="0" sz="800" b="1" i="0" u="none" strike="noStrike" kern="1200" cap="none" spc="-10" normalizeH="0" baseline="0" noProof="0" dirty="0">
                <a:ln>
                  <a:noFill/>
                </a:ln>
                <a:solidFill>
                  <a:srgbClr val="FFFFFF"/>
                </a:solidFill>
                <a:effectLst/>
                <a:uLnTx/>
                <a:uFillTx/>
                <a:latin typeface="Calibri"/>
                <a:ea typeface="MS PGothic" pitchFamily="34" charset="-128"/>
                <a:cs typeface="Calibri"/>
              </a:rPr>
              <a:t>m</a:t>
            </a:r>
            <a:r>
              <a:rPr kumimoji="0" sz="800" b="1" i="0" u="none" strike="noStrike" kern="1200" cap="none" spc="0" normalizeH="0" baseline="0" noProof="0" dirty="0">
                <a:ln>
                  <a:noFill/>
                </a:ln>
                <a:solidFill>
                  <a:srgbClr val="FFFFFF"/>
                </a:solidFill>
                <a:effectLst/>
                <a:uLnTx/>
                <a:uFillTx/>
                <a:latin typeface="Calibri"/>
                <a:ea typeface="MS PGothic" pitchFamily="34" charset="-128"/>
                <a:cs typeface="Calibri"/>
              </a:rPr>
              <a:t>e</a:t>
            </a:r>
            <a:r>
              <a:rPr kumimoji="0" sz="800" b="1" i="0" u="none" strike="noStrike" kern="1200" cap="none" spc="-15" normalizeH="0" baseline="0" noProof="0" dirty="0">
                <a:ln>
                  <a:noFill/>
                </a:ln>
                <a:solidFill>
                  <a:srgbClr val="FFFFFF"/>
                </a:solidFill>
                <a:effectLst/>
                <a:uLnTx/>
                <a:uFillTx/>
                <a:latin typeface="Calibri"/>
                <a:ea typeface="MS PGothic" pitchFamily="34" charset="-128"/>
                <a:cs typeface="Calibri"/>
              </a:rPr>
              <a:t>n</a:t>
            </a:r>
            <a:r>
              <a:rPr kumimoji="0" sz="800" b="1" i="0" u="none" strike="noStrike" kern="1200" cap="none" spc="0" normalizeH="0" baseline="0" noProof="0" dirty="0">
                <a:ln>
                  <a:noFill/>
                </a:ln>
                <a:solidFill>
                  <a:srgbClr val="FFFFFF"/>
                </a:solidFill>
                <a:effectLst/>
                <a:uLnTx/>
                <a:uFillTx/>
                <a:latin typeface="Calibri"/>
                <a:ea typeface="MS PGothic" pitchFamily="34" charset="-128"/>
                <a:cs typeface="Calibri"/>
              </a:rPr>
              <a:t>t</a:t>
            </a:r>
            <a:endParaRPr kumimoji="0" sz="800" b="1" i="0" u="none" strike="noStrike" kern="1200" cap="none" spc="0" normalizeH="0" baseline="0" noProof="0">
              <a:ln>
                <a:noFill/>
              </a:ln>
              <a:solidFill>
                <a:prstClr val="black"/>
              </a:solidFill>
              <a:effectLst/>
              <a:uLnTx/>
              <a:uFillTx/>
              <a:latin typeface="Calibri"/>
              <a:ea typeface="MS PGothic" pitchFamily="34" charset="-128"/>
              <a:cs typeface="Calibri"/>
            </a:endParaRPr>
          </a:p>
        </p:txBody>
      </p:sp>
      <p:sp>
        <p:nvSpPr>
          <p:cNvPr id="53" name="object 57"/>
          <p:cNvSpPr txBox="1"/>
          <p:nvPr/>
        </p:nvSpPr>
        <p:spPr>
          <a:xfrm>
            <a:off x="7575042" y="4250588"/>
            <a:ext cx="1311275" cy="250190"/>
          </a:xfrm>
          <a:prstGeom prst="rect">
            <a:avLst/>
          </a:prstGeom>
        </p:spPr>
        <p:txBody>
          <a:bodyPr vert="horz" wrap="square" lIns="0" tIns="0" rIns="0" bIns="0" rtlCol="0">
            <a:spAutoFit/>
          </a:bodyPr>
          <a:lstStyle/>
          <a:p>
            <a:pPr marL="635" marR="0" lvl="0" indent="0" algn="ctr" defTabSz="457200" rtl="0" eaLnBrk="1" fontAlgn="base" latinLnBrk="0" hangingPunct="1">
              <a:lnSpc>
                <a:spcPct val="100000"/>
              </a:lnSpc>
              <a:spcBef>
                <a:spcPct val="0"/>
              </a:spcBef>
              <a:spcAft>
                <a:spcPct val="0"/>
              </a:spcAft>
              <a:buClrTx/>
              <a:buSzTx/>
              <a:buFontTx/>
              <a:buNone/>
              <a:tabLst/>
              <a:defRPr/>
            </a:pP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P</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ro</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c</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ss</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s</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s</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n</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d</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r</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ds</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n</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d</a:t>
            </a:r>
            <a:endParaRPr kumimoji="0" sz="800" b="1" i="0" u="none" strike="noStrike" kern="1200" cap="none" spc="0" normalizeH="0" baseline="0" noProof="0">
              <a:ln>
                <a:noFill/>
              </a:ln>
              <a:solidFill>
                <a:prstClr val="black"/>
              </a:solidFill>
              <a:effectLst/>
              <a:uLnTx/>
              <a:uFillTx/>
              <a:latin typeface="Calibri"/>
              <a:ea typeface="MS PGothic" pitchFamily="34" charset="-128"/>
              <a:cs typeface="Calibri"/>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re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o</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u</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r</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ce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l</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g</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d</a:t>
            </a:r>
            <a:r>
              <a:rPr kumimoji="0" sz="800" b="1" i="0" u="none" strike="noStrike" kern="1200" cap="none" spc="1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o</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acceler</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e</a:t>
            </a:r>
            <a:endParaRPr kumimoji="0" sz="800" b="1" i="0" u="none" strike="noStrike" kern="1200" cap="none" spc="0" normalizeH="0" baseline="0" noProof="0">
              <a:ln>
                <a:noFill/>
              </a:ln>
              <a:solidFill>
                <a:prstClr val="black"/>
              </a:solidFill>
              <a:effectLst/>
              <a:uLnTx/>
              <a:uFillTx/>
              <a:latin typeface="Calibri"/>
              <a:ea typeface="MS PGothic" pitchFamily="34" charset="-128"/>
              <a:cs typeface="Calibri"/>
            </a:endParaRPr>
          </a:p>
        </p:txBody>
      </p:sp>
      <p:sp>
        <p:nvSpPr>
          <p:cNvPr id="54" name="object 60"/>
          <p:cNvSpPr/>
          <p:nvPr/>
        </p:nvSpPr>
        <p:spPr>
          <a:xfrm>
            <a:off x="852271" y="6148438"/>
            <a:ext cx="3317240" cy="184785"/>
          </a:xfrm>
          <a:custGeom>
            <a:avLst/>
            <a:gdLst/>
            <a:ahLst/>
            <a:cxnLst/>
            <a:rect l="l" t="t" r="r" b="b"/>
            <a:pathLst>
              <a:path w="3317240" h="184785">
                <a:moveTo>
                  <a:pt x="0" y="184670"/>
                </a:moveTo>
                <a:lnTo>
                  <a:pt x="3316986" y="184670"/>
                </a:lnTo>
                <a:lnTo>
                  <a:pt x="3316986" y="0"/>
                </a:lnTo>
                <a:lnTo>
                  <a:pt x="0" y="0"/>
                </a:lnTo>
                <a:lnTo>
                  <a:pt x="0" y="184670"/>
                </a:lnTo>
                <a:close/>
              </a:path>
            </a:pathLst>
          </a:custGeom>
          <a:solidFill>
            <a:srgbClr val="CCFFC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55" name="object 61"/>
          <p:cNvSpPr/>
          <p:nvPr/>
        </p:nvSpPr>
        <p:spPr>
          <a:xfrm>
            <a:off x="4267200" y="6148438"/>
            <a:ext cx="4650105" cy="184785"/>
          </a:xfrm>
          <a:custGeom>
            <a:avLst/>
            <a:gdLst/>
            <a:ahLst/>
            <a:cxnLst/>
            <a:rect l="l" t="t" r="r" b="b"/>
            <a:pathLst>
              <a:path w="4650105" h="184785">
                <a:moveTo>
                  <a:pt x="0" y="184670"/>
                </a:moveTo>
                <a:lnTo>
                  <a:pt x="4649978" y="184670"/>
                </a:lnTo>
                <a:lnTo>
                  <a:pt x="4649978" y="0"/>
                </a:lnTo>
                <a:lnTo>
                  <a:pt x="0" y="0"/>
                </a:lnTo>
                <a:lnTo>
                  <a:pt x="0" y="184670"/>
                </a:lnTo>
                <a:close/>
              </a:path>
            </a:pathLst>
          </a:custGeom>
          <a:solidFill>
            <a:srgbClr val="CCFFCC"/>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56" name="object 62"/>
          <p:cNvSpPr/>
          <p:nvPr/>
        </p:nvSpPr>
        <p:spPr>
          <a:xfrm>
            <a:off x="76199" y="5986271"/>
            <a:ext cx="772668" cy="452608"/>
          </a:xfrm>
          <a:prstGeom prst="rect">
            <a:avLst/>
          </a:prstGeom>
          <a:blipFill>
            <a:blip r:embed="rId16"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57" name="object 63"/>
          <p:cNvSpPr/>
          <p:nvPr/>
        </p:nvSpPr>
        <p:spPr>
          <a:xfrm>
            <a:off x="137160" y="6057900"/>
            <a:ext cx="640080" cy="365760"/>
          </a:xfrm>
          <a:custGeom>
            <a:avLst/>
            <a:gdLst/>
            <a:ahLst/>
            <a:cxnLst/>
            <a:rect l="l" t="t" r="r" b="b"/>
            <a:pathLst>
              <a:path w="640080" h="365760">
                <a:moveTo>
                  <a:pt x="571500" y="0"/>
                </a:moveTo>
                <a:lnTo>
                  <a:pt x="0" y="0"/>
                </a:lnTo>
                <a:lnTo>
                  <a:pt x="0" y="365759"/>
                </a:lnTo>
                <a:lnTo>
                  <a:pt x="571500" y="365759"/>
                </a:lnTo>
                <a:lnTo>
                  <a:pt x="640080" y="182879"/>
                </a:lnTo>
                <a:lnTo>
                  <a:pt x="571500" y="0"/>
                </a:lnTo>
                <a:close/>
              </a:path>
            </a:pathLst>
          </a:custGeom>
          <a:solidFill>
            <a:srgbClr val="339933"/>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58" name="object 64"/>
          <p:cNvSpPr/>
          <p:nvPr/>
        </p:nvSpPr>
        <p:spPr>
          <a:xfrm>
            <a:off x="137160" y="6057900"/>
            <a:ext cx="640080" cy="365760"/>
          </a:xfrm>
          <a:custGeom>
            <a:avLst/>
            <a:gdLst/>
            <a:ahLst/>
            <a:cxnLst/>
            <a:rect l="l" t="t" r="r" b="b"/>
            <a:pathLst>
              <a:path w="640080" h="365760">
                <a:moveTo>
                  <a:pt x="0" y="0"/>
                </a:moveTo>
                <a:lnTo>
                  <a:pt x="571500" y="0"/>
                </a:lnTo>
                <a:lnTo>
                  <a:pt x="640080" y="182879"/>
                </a:lnTo>
                <a:lnTo>
                  <a:pt x="571500" y="365759"/>
                </a:lnTo>
                <a:lnTo>
                  <a:pt x="0" y="365759"/>
                </a:lnTo>
                <a:lnTo>
                  <a:pt x="0" y="0"/>
                </a:lnTo>
                <a:close/>
              </a:path>
            </a:pathLst>
          </a:custGeom>
          <a:ln w="12700">
            <a:solidFill>
              <a:srgbClr val="339933"/>
            </a:solidFill>
          </a:ln>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59" name="object 65"/>
          <p:cNvSpPr txBox="1"/>
          <p:nvPr/>
        </p:nvSpPr>
        <p:spPr>
          <a:xfrm>
            <a:off x="217728" y="6157984"/>
            <a:ext cx="3930015" cy="187325"/>
          </a:xfrm>
          <a:prstGeom prst="rect">
            <a:avLst/>
          </a:prstGeom>
        </p:spPr>
        <p:txBody>
          <a:bodyPr vert="horz" wrap="square" lIns="0" tIns="0" rIns="0" bIns="0" rtlCol="0">
            <a:spAutoFit/>
          </a:bodyPr>
          <a:lstStyle/>
          <a:p>
            <a:pPr marL="12700" marR="0" lvl="0" indent="0" algn="l" defTabSz="457200" rtl="0" eaLnBrk="1" fontAlgn="base" latinLnBrk="0" hangingPunct="1">
              <a:lnSpc>
                <a:spcPct val="100000"/>
              </a:lnSpc>
              <a:spcBef>
                <a:spcPct val="0"/>
              </a:spcBef>
              <a:spcAft>
                <a:spcPct val="0"/>
              </a:spcAft>
              <a:buClrTx/>
              <a:buSzTx/>
              <a:buFontTx/>
              <a:buNone/>
              <a:tabLst>
                <a:tab pos="634365" algn="l"/>
              </a:tabLst>
              <a:defRPr/>
            </a:pPr>
            <a:r>
              <a:rPr kumimoji="0" sz="1200" b="1" i="0" u="none" strike="noStrike" kern="1200" cap="none" spc="-45" normalizeH="0" baseline="0" noProof="0" dirty="0">
                <a:ln>
                  <a:noFill/>
                </a:ln>
                <a:solidFill>
                  <a:srgbClr val="FFFFFF"/>
                </a:solidFill>
                <a:effectLst/>
                <a:uLnTx/>
                <a:uFillTx/>
                <a:latin typeface="Calibri"/>
                <a:ea typeface="MS PGothic" pitchFamily="34" charset="-128"/>
                <a:cs typeface="Calibri"/>
              </a:rPr>
              <a:t>E</a:t>
            </a:r>
            <a:r>
              <a:rPr kumimoji="0" sz="1200" b="1" i="0" u="none" strike="noStrike" kern="1200" cap="none" spc="0" normalizeH="0" baseline="0" noProof="0" dirty="0">
                <a:ln>
                  <a:noFill/>
                </a:ln>
                <a:solidFill>
                  <a:srgbClr val="FFFFFF"/>
                </a:solidFill>
                <a:effectLst/>
                <a:uLnTx/>
                <a:uFillTx/>
                <a:latin typeface="Calibri"/>
                <a:ea typeface="MS PGothic" pitchFamily="34" charset="-128"/>
                <a:cs typeface="Calibri"/>
              </a:rPr>
              <a:t>f</a:t>
            </a:r>
            <a:r>
              <a:rPr kumimoji="0" sz="1200" b="1" i="0" u="none" strike="noStrike" kern="1200" cap="none" spc="-20" normalizeH="0" baseline="0" noProof="0" dirty="0">
                <a:ln>
                  <a:noFill/>
                </a:ln>
                <a:solidFill>
                  <a:srgbClr val="FFFFFF"/>
                </a:solidFill>
                <a:effectLst/>
                <a:uLnTx/>
                <a:uFillTx/>
                <a:latin typeface="Calibri"/>
                <a:ea typeface="MS PGothic" pitchFamily="34" charset="-128"/>
                <a:cs typeface="Calibri"/>
              </a:rPr>
              <a:t>f</a:t>
            </a:r>
            <a:r>
              <a:rPr kumimoji="0" sz="1200" b="1" i="0" u="none" strike="noStrike" kern="1200" cap="none" spc="-5" normalizeH="0" baseline="0" noProof="0" dirty="0">
                <a:ln>
                  <a:noFill/>
                </a:ln>
                <a:solidFill>
                  <a:srgbClr val="FFFFFF"/>
                </a:solidFill>
                <a:effectLst/>
                <a:uLnTx/>
                <a:uFillTx/>
                <a:latin typeface="Calibri"/>
                <a:ea typeface="MS PGothic" pitchFamily="34" charset="-128"/>
                <a:cs typeface="Calibri"/>
              </a:rPr>
              <a:t>ec</a:t>
            </a:r>
            <a:r>
              <a:rPr kumimoji="0" sz="1200" b="1" i="0" u="none" strike="noStrike" kern="1200" cap="none" spc="5" normalizeH="0" baseline="0" noProof="0" dirty="0">
                <a:ln>
                  <a:noFill/>
                </a:ln>
                <a:solidFill>
                  <a:srgbClr val="FFFFFF"/>
                </a:solidFill>
                <a:effectLst/>
                <a:uLnTx/>
                <a:uFillTx/>
                <a:latin typeface="Calibri"/>
                <a:ea typeface="MS PGothic" pitchFamily="34" charset="-128"/>
                <a:cs typeface="Calibri"/>
              </a:rPr>
              <a:t>t</a:t>
            </a:r>
            <a:r>
              <a:rPr kumimoji="0" sz="1200" b="1" i="0" u="none" strike="noStrike" kern="1200" cap="none" spc="-5" normalizeH="0" baseline="0" noProof="0" dirty="0">
                <a:ln>
                  <a:noFill/>
                </a:ln>
                <a:solidFill>
                  <a:srgbClr val="FFFFFF"/>
                </a:solidFill>
                <a:effectLst/>
                <a:uLnTx/>
                <a:uFillTx/>
                <a:latin typeface="Calibri"/>
                <a:ea typeface="MS PGothic" pitchFamily="34" charset="-128"/>
                <a:cs typeface="Calibri"/>
              </a:rPr>
              <a:t>s</a:t>
            </a:r>
            <a:r>
              <a:rPr kumimoji="0" sz="1200" b="1" i="0" u="none" strike="noStrike" kern="1200" cap="none" spc="0" normalizeH="0" baseline="0" noProof="0" dirty="0">
                <a:ln>
                  <a:noFill/>
                </a:ln>
                <a:solidFill>
                  <a:srgbClr val="FFFFFF"/>
                </a:solidFill>
                <a:effectLst/>
                <a:uLnTx/>
                <a:uFillTx/>
                <a:latin typeface="Calibri"/>
                <a:ea typeface="MS PGothic" pitchFamily="34" charset="-128"/>
                <a:cs typeface="Calibri"/>
              </a:rPr>
              <a:t>	</a:t>
            </a:r>
            <a:r>
              <a:rPr kumimoji="0" sz="1200" b="1" i="0" u="none" strike="noStrike" kern="1200" cap="none" spc="0" normalizeH="0" baseline="0" noProof="0" dirty="0">
                <a:ln>
                  <a:noFill/>
                </a:ln>
                <a:solidFill>
                  <a:srgbClr val="006600"/>
                </a:solidFill>
                <a:effectLst/>
                <a:uLnTx/>
                <a:uFillTx/>
                <a:latin typeface="Wingdings"/>
                <a:ea typeface="MS PGothic" pitchFamily="34" charset="-128"/>
                <a:cs typeface="Wingdings"/>
              </a:rPr>
              <a:t></a:t>
            </a:r>
            <a:r>
              <a:rPr kumimoji="0" sz="1200" b="1" i="0" u="none" strike="noStrike" kern="1200" cap="none" spc="-15" normalizeH="0" baseline="0" noProof="0" dirty="0">
                <a:ln>
                  <a:noFill/>
                </a:ln>
                <a:solidFill>
                  <a:srgbClr val="006600"/>
                </a:solidFill>
                <a:effectLst/>
                <a:uLnTx/>
                <a:uFillTx/>
                <a:latin typeface="Times New Roman"/>
                <a:ea typeface="MS PGothic" pitchFamily="34" charset="-128"/>
                <a:cs typeface="Times New Roman"/>
              </a:rPr>
              <a:t> </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All </a:t>
            </a:r>
            <a:r>
              <a:rPr kumimoji="0" sz="1200" b="1" i="0" u="none" strike="noStrike" kern="1200" cap="none" spc="-55" normalizeH="0" baseline="0" noProof="0" dirty="0">
                <a:ln>
                  <a:noFill/>
                </a:ln>
                <a:solidFill>
                  <a:srgbClr val="006600"/>
                </a:solidFill>
                <a:effectLst/>
                <a:uLnTx/>
                <a:uFillTx/>
                <a:latin typeface="Calibri"/>
                <a:ea typeface="MS PGothic" pitchFamily="34" charset="-128"/>
                <a:cs typeface="Calibri"/>
              </a:rPr>
              <a:t>T</a:t>
            </a:r>
            <a:r>
              <a:rPr kumimoji="0" sz="1200" b="1" i="0" u="none" strike="noStrike" kern="1200" cap="none" spc="-20" normalizeH="0" baseline="0" noProof="0" dirty="0">
                <a:ln>
                  <a:noFill/>
                </a:ln>
                <a:solidFill>
                  <a:srgbClr val="006600"/>
                </a:solidFill>
                <a:effectLst/>
                <a:uLnTx/>
                <a:uFillTx/>
                <a:latin typeface="Calibri"/>
                <a:ea typeface="MS PGothic" pitchFamily="34" charset="-128"/>
                <a:cs typeface="Calibri"/>
              </a:rPr>
              <a:t>r</a:t>
            </a:r>
            <a:r>
              <a:rPr kumimoji="0" sz="1200" b="1" i="0" u="none" strike="noStrike" kern="1200" cap="none" spc="-15" normalizeH="0" baseline="0" noProof="0" dirty="0">
                <a:ln>
                  <a:noFill/>
                </a:ln>
                <a:solidFill>
                  <a:srgbClr val="006600"/>
                </a:solidFill>
                <a:effectLst/>
                <a:uLnTx/>
                <a:uFillTx/>
                <a:latin typeface="Calibri"/>
                <a:ea typeface="MS PGothic" pitchFamily="34" charset="-128"/>
                <a:cs typeface="Calibri"/>
              </a:rPr>
              <a:t>a</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inin</a:t>
            </a:r>
            <a:r>
              <a:rPr kumimoji="0" sz="1200" b="1" i="0" u="none" strike="noStrike" kern="1200" cap="none" spc="0" normalizeH="0" baseline="0" noProof="0" dirty="0">
                <a:ln>
                  <a:noFill/>
                </a:ln>
                <a:solidFill>
                  <a:srgbClr val="006600"/>
                </a:solidFill>
                <a:effectLst/>
                <a:uLnTx/>
                <a:uFillTx/>
                <a:latin typeface="Calibri"/>
                <a:ea typeface="MS PGothic" pitchFamily="34" charset="-128"/>
                <a:cs typeface="Calibri"/>
              </a:rPr>
              <a:t>g</a:t>
            </a:r>
            <a:r>
              <a:rPr kumimoji="0" sz="1200" b="1" i="0" u="none" strike="noStrike" kern="1200" cap="none" spc="10" normalizeH="0" baseline="0" noProof="0" dirty="0">
                <a:ln>
                  <a:noFill/>
                </a:ln>
                <a:solidFill>
                  <a:srgbClr val="006600"/>
                </a:solidFill>
                <a:effectLst/>
                <a:uLnTx/>
                <a:uFillTx/>
                <a:latin typeface="Calibri"/>
                <a:ea typeface="MS PGothic" pitchFamily="34" charset="-128"/>
                <a:cs typeface="Calibri"/>
              </a:rPr>
              <a:t> </a:t>
            </a:r>
            <a:r>
              <a:rPr kumimoji="0" sz="1200" b="1" i="0" u="none" strike="noStrike" kern="1200" cap="none" spc="-15" normalizeH="0" baseline="0" noProof="0" dirty="0">
                <a:ln>
                  <a:noFill/>
                </a:ln>
                <a:solidFill>
                  <a:srgbClr val="006600"/>
                </a:solidFill>
                <a:effectLst/>
                <a:uLnTx/>
                <a:uFillTx/>
                <a:latin typeface="Calibri"/>
                <a:ea typeface="MS PGothic" pitchFamily="34" charset="-128"/>
                <a:cs typeface="Calibri"/>
              </a:rPr>
              <a:t>C</a:t>
            </a:r>
            <a:r>
              <a:rPr kumimoji="0" sz="1200" b="1" i="0" u="none" strike="noStrike" kern="1200" cap="none" spc="-10" normalizeH="0" baseline="0" noProof="0" dirty="0">
                <a:ln>
                  <a:noFill/>
                </a:ln>
                <a:solidFill>
                  <a:srgbClr val="006600"/>
                </a:solidFill>
                <a:effectLst/>
                <a:uLnTx/>
                <a:uFillTx/>
                <a:latin typeface="Calibri"/>
                <a:ea typeface="MS PGothic" pitchFamily="34" charset="-128"/>
                <a:cs typeface="Calibri"/>
              </a:rPr>
              <a:t>o</a:t>
            </a:r>
            <a:r>
              <a:rPr kumimoji="0" sz="1200" b="1" i="0" u="none" strike="noStrike" kern="1200" cap="none" spc="-20" normalizeH="0" baseline="0" noProof="0" dirty="0">
                <a:ln>
                  <a:noFill/>
                </a:ln>
                <a:solidFill>
                  <a:srgbClr val="006600"/>
                </a:solidFill>
                <a:effectLst/>
                <a:uLnTx/>
                <a:uFillTx/>
                <a:latin typeface="Calibri"/>
                <a:ea typeface="MS PGothic" pitchFamily="34" charset="-128"/>
                <a:cs typeface="Calibri"/>
              </a:rPr>
              <a:t>nt</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e</a:t>
            </a:r>
            <a:r>
              <a:rPr kumimoji="0" sz="1200" b="1" i="0" u="none" strike="noStrike" kern="1200" cap="none" spc="-20" normalizeH="0" baseline="0" noProof="0" dirty="0">
                <a:ln>
                  <a:noFill/>
                </a:ln>
                <a:solidFill>
                  <a:srgbClr val="006600"/>
                </a:solidFill>
                <a:effectLst/>
                <a:uLnTx/>
                <a:uFillTx/>
                <a:latin typeface="Calibri"/>
                <a:ea typeface="MS PGothic" pitchFamily="34" charset="-128"/>
                <a:cs typeface="Calibri"/>
              </a:rPr>
              <a:t>n</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t is</a:t>
            </a:r>
            <a:r>
              <a:rPr kumimoji="0" sz="1200" b="1" i="0" u="none" strike="noStrike" kern="1200" cap="none" spc="-10" normalizeH="0" baseline="0" noProof="0" dirty="0">
                <a:ln>
                  <a:noFill/>
                </a:ln>
                <a:solidFill>
                  <a:srgbClr val="006600"/>
                </a:solidFill>
                <a:effectLst/>
                <a:uLnTx/>
                <a:uFillTx/>
                <a:latin typeface="Calibri"/>
                <a:ea typeface="MS PGothic" pitchFamily="34" charset="-128"/>
                <a:cs typeface="Calibri"/>
              </a:rPr>
              <a:t> E</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n</a:t>
            </a:r>
            <a:r>
              <a:rPr kumimoji="0" sz="1200" b="1" i="0" u="none" strike="noStrike" kern="1200" cap="none" spc="-10" normalizeH="0" baseline="0" noProof="0" dirty="0">
                <a:ln>
                  <a:noFill/>
                </a:ln>
                <a:solidFill>
                  <a:srgbClr val="006600"/>
                </a:solidFill>
                <a:effectLst/>
                <a:uLnTx/>
                <a:uFillTx/>
                <a:latin typeface="Calibri"/>
                <a:ea typeface="MS PGothic" pitchFamily="34" charset="-128"/>
                <a:cs typeface="Calibri"/>
              </a:rPr>
              <a:t>h</a:t>
            </a:r>
            <a:r>
              <a:rPr kumimoji="0" sz="1200" b="1" i="0" u="none" strike="noStrike" kern="1200" cap="none" spc="-15" normalizeH="0" baseline="0" noProof="0" dirty="0">
                <a:ln>
                  <a:noFill/>
                </a:ln>
                <a:solidFill>
                  <a:srgbClr val="006600"/>
                </a:solidFill>
                <a:effectLst/>
                <a:uLnTx/>
                <a:uFillTx/>
                <a:latin typeface="Calibri"/>
                <a:ea typeface="MS PGothic" pitchFamily="34" charset="-128"/>
                <a:cs typeface="Calibri"/>
              </a:rPr>
              <a:t>a</a:t>
            </a:r>
            <a:r>
              <a:rPr kumimoji="0" sz="1200" b="1" i="0" u="none" strike="noStrike" kern="1200" cap="none" spc="-10" normalizeH="0" baseline="0" noProof="0" dirty="0">
                <a:ln>
                  <a:noFill/>
                </a:ln>
                <a:solidFill>
                  <a:srgbClr val="006600"/>
                </a:solidFill>
                <a:effectLst/>
                <a:uLnTx/>
                <a:uFillTx/>
                <a:latin typeface="Calibri"/>
                <a:ea typeface="MS PGothic" pitchFamily="34" charset="-128"/>
                <a:cs typeface="Calibri"/>
              </a:rPr>
              <a:t>n</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ce</a:t>
            </a:r>
            <a:r>
              <a:rPr kumimoji="0" sz="1200" b="1" i="0" u="none" strike="noStrike" kern="1200" cap="none" spc="0" normalizeH="0" baseline="0" noProof="0" dirty="0">
                <a:ln>
                  <a:noFill/>
                </a:ln>
                <a:solidFill>
                  <a:srgbClr val="006600"/>
                </a:solidFill>
                <a:effectLst/>
                <a:uLnTx/>
                <a:uFillTx/>
                <a:latin typeface="Calibri"/>
                <a:ea typeface="MS PGothic" pitchFamily="34" charset="-128"/>
                <a:cs typeface="Calibri"/>
              </a:rPr>
              <a:t>d</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 </a:t>
            </a:r>
            <a:r>
              <a:rPr kumimoji="0" sz="1200" b="1" i="0" u="none" strike="noStrike" kern="1200" cap="none" spc="-15" normalizeH="0" baseline="0" noProof="0" dirty="0">
                <a:ln>
                  <a:noFill/>
                </a:ln>
                <a:solidFill>
                  <a:srgbClr val="006600"/>
                </a:solidFill>
                <a:effectLst/>
                <a:uLnTx/>
                <a:uFillTx/>
                <a:latin typeface="Calibri"/>
                <a:ea typeface="MS PGothic" pitchFamily="34" charset="-128"/>
                <a:cs typeface="Calibri"/>
              </a:rPr>
              <a:t>a</a:t>
            </a:r>
            <a:r>
              <a:rPr kumimoji="0" sz="1200" b="1" i="0" u="none" strike="noStrike" kern="1200" cap="none" spc="-10" normalizeH="0" baseline="0" noProof="0" dirty="0">
                <a:ln>
                  <a:noFill/>
                </a:ln>
                <a:solidFill>
                  <a:srgbClr val="006600"/>
                </a:solidFill>
                <a:effectLst/>
                <a:uLnTx/>
                <a:uFillTx/>
                <a:latin typeface="Calibri"/>
                <a:ea typeface="MS PGothic" pitchFamily="34" charset="-128"/>
                <a:cs typeface="Calibri"/>
              </a:rPr>
              <a:t>nd</a:t>
            </a:r>
            <a:r>
              <a:rPr kumimoji="0" sz="1200" b="1" i="0" u="none" strike="noStrike" kern="1200" cap="none" spc="15" normalizeH="0" baseline="0" noProof="0" dirty="0">
                <a:ln>
                  <a:noFill/>
                </a:ln>
                <a:solidFill>
                  <a:srgbClr val="006600"/>
                </a:solidFill>
                <a:effectLst/>
                <a:uLnTx/>
                <a:uFillTx/>
                <a:latin typeface="Calibri"/>
                <a:ea typeface="MS PGothic" pitchFamily="34" charset="-128"/>
                <a:cs typeface="Calibri"/>
              </a:rPr>
              <a:t> </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M</a:t>
            </a:r>
            <a:r>
              <a:rPr kumimoji="0" sz="1200" b="1" i="0" u="none" strike="noStrike" kern="1200" cap="none" spc="-10" normalizeH="0" baseline="0" noProof="0" dirty="0">
                <a:ln>
                  <a:noFill/>
                </a:ln>
                <a:solidFill>
                  <a:srgbClr val="006600"/>
                </a:solidFill>
                <a:effectLst/>
                <a:uLnTx/>
                <a:uFillTx/>
                <a:latin typeface="Calibri"/>
                <a:ea typeface="MS PGothic" pitchFamily="34" charset="-128"/>
                <a:cs typeface="Calibri"/>
              </a:rPr>
              <a:t>o</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de</a:t>
            </a:r>
            <a:r>
              <a:rPr kumimoji="0" sz="1200" b="1" i="0" u="none" strike="noStrike" kern="1200" cap="none" spc="0" normalizeH="0" baseline="0" noProof="0" dirty="0">
                <a:ln>
                  <a:noFill/>
                </a:ln>
                <a:solidFill>
                  <a:srgbClr val="006600"/>
                </a:solidFill>
                <a:effectLst/>
                <a:uLnTx/>
                <a:uFillTx/>
                <a:latin typeface="Calibri"/>
                <a:ea typeface="MS PGothic" pitchFamily="34" charset="-128"/>
                <a:cs typeface="Calibri"/>
              </a:rPr>
              <a:t>r</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ni</a:t>
            </a:r>
            <a:r>
              <a:rPr kumimoji="0" sz="1200" b="1" i="0" u="none" strike="noStrike" kern="1200" cap="none" spc="-25" normalizeH="0" baseline="0" noProof="0" dirty="0">
                <a:ln>
                  <a:noFill/>
                </a:ln>
                <a:solidFill>
                  <a:srgbClr val="006600"/>
                </a:solidFill>
                <a:effectLst/>
                <a:uLnTx/>
                <a:uFillTx/>
                <a:latin typeface="Calibri"/>
                <a:ea typeface="MS PGothic" pitchFamily="34" charset="-128"/>
                <a:cs typeface="Calibri"/>
              </a:rPr>
              <a:t>z</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e</a:t>
            </a:r>
            <a:r>
              <a:rPr kumimoji="0" sz="1200" b="1" i="0" u="none" strike="noStrike" kern="1200" cap="none" spc="-10" normalizeH="0" baseline="0" noProof="0" dirty="0">
                <a:ln>
                  <a:noFill/>
                </a:ln>
                <a:solidFill>
                  <a:srgbClr val="006600"/>
                </a:solidFill>
                <a:effectLst/>
                <a:uLnTx/>
                <a:uFillTx/>
                <a:latin typeface="Calibri"/>
                <a:ea typeface="MS PGothic" pitchFamily="34" charset="-128"/>
                <a:cs typeface="Calibri"/>
              </a:rPr>
              <a:t>d</a:t>
            </a:r>
            <a:endParaRPr kumimoji="0" sz="1200" b="1" i="0" u="none" strike="noStrike" kern="1200" cap="none" spc="0" normalizeH="0" baseline="0" noProof="0">
              <a:ln>
                <a:noFill/>
              </a:ln>
              <a:solidFill>
                <a:prstClr val="black"/>
              </a:solidFill>
              <a:effectLst/>
              <a:uLnTx/>
              <a:uFillTx/>
              <a:latin typeface="Calibri"/>
              <a:ea typeface="MS PGothic" pitchFamily="34" charset="-128"/>
              <a:cs typeface="Calibri"/>
            </a:endParaRPr>
          </a:p>
        </p:txBody>
      </p:sp>
      <p:sp>
        <p:nvSpPr>
          <p:cNvPr id="60" name="object 66"/>
          <p:cNvSpPr txBox="1"/>
          <p:nvPr/>
        </p:nvSpPr>
        <p:spPr>
          <a:xfrm>
            <a:off x="4255134" y="6157984"/>
            <a:ext cx="4627880" cy="187325"/>
          </a:xfrm>
          <a:prstGeom prst="rect">
            <a:avLst/>
          </a:prstGeom>
        </p:spPr>
        <p:txBody>
          <a:bodyPr vert="horz" wrap="square" lIns="0" tIns="0" rIns="0" bIns="0" rtlCol="0">
            <a:spAutoFit/>
          </a:bodyPr>
          <a:lstStyle/>
          <a:p>
            <a:pPr marL="184785" marR="0" lvl="0" indent="-172085" algn="l" defTabSz="457200" rtl="0" eaLnBrk="1" fontAlgn="base" latinLnBrk="0" hangingPunct="1">
              <a:lnSpc>
                <a:spcPct val="100000"/>
              </a:lnSpc>
              <a:spcBef>
                <a:spcPct val="0"/>
              </a:spcBef>
              <a:spcAft>
                <a:spcPct val="0"/>
              </a:spcAft>
              <a:buClr>
                <a:srgbClr val="006600"/>
              </a:buClr>
              <a:buSzTx/>
              <a:buFont typeface="Wingdings"/>
              <a:buChar char=""/>
              <a:tabLst>
                <a:tab pos="185420" algn="l"/>
              </a:tabLst>
              <a:defRPr/>
            </a:pPr>
            <a:r>
              <a:rPr kumimoji="0" sz="1200" b="1" i="0" u="none" strike="noStrike" kern="1200" cap="none" spc="-10" normalizeH="0" baseline="0" noProof="0" dirty="0">
                <a:ln>
                  <a:noFill/>
                </a:ln>
                <a:solidFill>
                  <a:srgbClr val="006600"/>
                </a:solidFill>
                <a:effectLst/>
                <a:uLnTx/>
                <a:uFillTx/>
                <a:latin typeface="Calibri"/>
                <a:ea typeface="MS PGothic" pitchFamily="34" charset="-128"/>
                <a:cs typeface="Calibri"/>
              </a:rPr>
              <a:t>Mu</a:t>
            </a:r>
            <a:r>
              <a:rPr kumimoji="0" sz="1200" b="1" i="0" u="none" strike="noStrike" kern="1200" cap="none" spc="0" normalizeH="0" baseline="0" noProof="0" dirty="0">
                <a:ln>
                  <a:noFill/>
                </a:ln>
                <a:solidFill>
                  <a:srgbClr val="006600"/>
                </a:solidFill>
                <a:effectLst/>
                <a:uLnTx/>
                <a:uFillTx/>
                <a:latin typeface="Calibri"/>
                <a:ea typeface="MS PGothic" pitchFamily="34" charset="-128"/>
                <a:cs typeface="Calibri"/>
              </a:rPr>
              <a:t>l</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t</a:t>
            </a:r>
            <a:r>
              <a:rPr kumimoji="0" sz="1200" b="1" i="0" u="none" strike="noStrike" kern="1200" cap="none" spc="0" normalizeH="0" baseline="0" noProof="0" dirty="0">
                <a:ln>
                  <a:noFill/>
                </a:ln>
                <a:solidFill>
                  <a:srgbClr val="006600"/>
                </a:solidFill>
                <a:effectLst/>
                <a:uLnTx/>
                <a:uFillTx/>
                <a:latin typeface="Calibri"/>
                <a:ea typeface="MS PGothic" pitchFamily="34" charset="-128"/>
                <a:cs typeface="Calibri"/>
              </a:rPr>
              <a:t>i</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pl</a:t>
            </a:r>
            <a:r>
              <a:rPr kumimoji="0" sz="1200" b="1" i="0" u="none" strike="noStrike" kern="1200" cap="none" spc="0" normalizeH="0" baseline="0" noProof="0" dirty="0">
                <a:ln>
                  <a:noFill/>
                </a:ln>
                <a:solidFill>
                  <a:srgbClr val="006600"/>
                </a:solidFill>
                <a:effectLst/>
                <a:uLnTx/>
                <a:uFillTx/>
                <a:latin typeface="Calibri"/>
                <a:ea typeface="MS PGothic" pitchFamily="34" charset="-128"/>
                <a:cs typeface="Calibri"/>
              </a:rPr>
              <a:t>e</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 Deli</a:t>
            </a:r>
            <a:r>
              <a:rPr kumimoji="0" sz="1200" b="1" i="0" u="none" strike="noStrike" kern="1200" cap="none" spc="-20" normalizeH="0" baseline="0" noProof="0" dirty="0">
                <a:ln>
                  <a:noFill/>
                </a:ln>
                <a:solidFill>
                  <a:srgbClr val="006600"/>
                </a:solidFill>
                <a:effectLst/>
                <a:uLnTx/>
                <a:uFillTx/>
                <a:latin typeface="Calibri"/>
                <a:ea typeface="MS PGothic" pitchFamily="34" charset="-128"/>
                <a:cs typeface="Calibri"/>
              </a:rPr>
              <a:t>v</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e</a:t>
            </a:r>
            <a:r>
              <a:rPr kumimoji="0" sz="1200" b="1" i="0" u="none" strike="noStrike" kern="1200" cap="none" spc="0" normalizeH="0" baseline="0" noProof="0" dirty="0">
                <a:ln>
                  <a:noFill/>
                </a:ln>
                <a:solidFill>
                  <a:srgbClr val="006600"/>
                </a:solidFill>
                <a:effectLst/>
                <a:uLnTx/>
                <a:uFillTx/>
                <a:latin typeface="Calibri"/>
                <a:ea typeface="MS PGothic" pitchFamily="34" charset="-128"/>
                <a:cs typeface="Calibri"/>
              </a:rPr>
              <a:t>r</a:t>
            </a:r>
            <a:r>
              <a:rPr kumimoji="0" sz="1200" b="1" i="0" u="none" strike="noStrike" kern="1200" cap="none" spc="-10" normalizeH="0" baseline="0" noProof="0" dirty="0">
                <a:ln>
                  <a:noFill/>
                </a:ln>
                <a:solidFill>
                  <a:srgbClr val="006600"/>
                </a:solidFill>
                <a:effectLst/>
                <a:uLnTx/>
                <a:uFillTx/>
                <a:latin typeface="Calibri"/>
                <a:ea typeface="MS PGothic" pitchFamily="34" charset="-128"/>
                <a:cs typeface="Calibri"/>
              </a:rPr>
              <a:t>y</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 </a:t>
            </a:r>
            <a:r>
              <a:rPr kumimoji="0" sz="1200" b="1" i="0" u="none" strike="noStrike" kern="1200" cap="none" spc="0" normalizeH="0" baseline="0" noProof="0" dirty="0">
                <a:ln>
                  <a:noFill/>
                </a:ln>
                <a:solidFill>
                  <a:srgbClr val="006600"/>
                </a:solidFill>
                <a:effectLst/>
                <a:uLnTx/>
                <a:uFillTx/>
                <a:latin typeface="Calibri"/>
                <a:ea typeface="MS PGothic" pitchFamily="34" charset="-128"/>
                <a:cs typeface="Calibri"/>
              </a:rPr>
              <a:t>O</a:t>
            </a:r>
            <a:r>
              <a:rPr kumimoji="0" sz="1200" b="1" i="0" u="none" strike="noStrike" kern="1200" cap="none" spc="-10" normalizeH="0" baseline="0" noProof="0" dirty="0">
                <a:ln>
                  <a:noFill/>
                </a:ln>
                <a:solidFill>
                  <a:srgbClr val="006600"/>
                </a:solidFill>
                <a:effectLst/>
                <a:uLnTx/>
                <a:uFillTx/>
                <a:latin typeface="Calibri"/>
                <a:ea typeface="MS PGothic" pitchFamily="34" charset="-128"/>
                <a:cs typeface="Calibri"/>
              </a:rPr>
              <a:t>pt</a:t>
            </a:r>
            <a:r>
              <a:rPr kumimoji="0" sz="1200" b="1" i="0" u="none" strike="noStrike" kern="1200" cap="none" spc="0" normalizeH="0" baseline="0" noProof="0" dirty="0">
                <a:ln>
                  <a:noFill/>
                </a:ln>
                <a:solidFill>
                  <a:srgbClr val="006600"/>
                </a:solidFill>
                <a:effectLst/>
                <a:uLnTx/>
                <a:uFillTx/>
                <a:latin typeface="Calibri"/>
                <a:ea typeface="MS PGothic" pitchFamily="34" charset="-128"/>
                <a:cs typeface="Calibri"/>
              </a:rPr>
              <a:t>i</a:t>
            </a:r>
            <a:r>
              <a:rPr kumimoji="0" sz="1200" b="1" i="0" u="none" strike="noStrike" kern="1200" cap="none" spc="-10" normalizeH="0" baseline="0" noProof="0" dirty="0">
                <a:ln>
                  <a:noFill/>
                </a:ln>
                <a:solidFill>
                  <a:srgbClr val="006600"/>
                </a:solidFill>
                <a:effectLst/>
                <a:uLnTx/>
                <a:uFillTx/>
                <a:latin typeface="Calibri"/>
                <a:ea typeface="MS PGothic" pitchFamily="34" charset="-128"/>
                <a:cs typeface="Calibri"/>
              </a:rPr>
              <a:t>o</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ns</a:t>
            </a:r>
            <a:r>
              <a:rPr kumimoji="0" sz="1200" b="1" i="0" u="none" strike="noStrike" kern="1200" cap="none" spc="-10" normalizeH="0" baseline="0" noProof="0" dirty="0">
                <a:ln>
                  <a:noFill/>
                </a:ln>
                <a:solidFill>
                  <a:srgbClr val="006600"/>
                </a:solidFill>
                <a:effectLst/>
                <a:uLnTx/>
                <a:uFillTx/>
                <a:latin typeface="Calibri"/>
                <a:ea typeface="MS PGothic" pitchFamily="34" charset="-128"/>
                <a:cs typeface="Calibri"/>
              </a:rPr>
              <a:t> Mi</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nim</a:t>
            </a:r>
            <a:r>
              <a:rPr kumimoji="0" sz="1200" b="1" i="0" u="none" strike="noStrike" kern="1200" cap="none" spc="0" normalizeH="0" baseline="0" noProof="0" dirty="0">
                <a:ln>
                  <a:noFill/>
                </a:ln>
                <a:solidFill>
                  <a:srgbClr val="006600"/>
                </a:solidFill>
                <a:effectLst/>
                <a:uLnTx/>
                <a:uFillTx/>
                <a:latin typeface="Calibri"/>
                <a:ea typeface="MS PGothic" pitchFamily="34" charset="-128"/>
                <a:cs typeface="Calibri"/>
              </a:rPr>
              <a:t>i</a:t>
            </a:r>
            <a:r>
              <a:rPr kumimoji="0" sz="1200" b="1" i="0" u="none" strike="noStrike" kern="1200" cap="none" spc="-25" normalizeH="0" baseline="0" noProof="0" dirty="0">
                <a:ln>
                  <a:noFill/>
                </a:ln>
                <a:solidFill>
                  <a:srgbClr val="006600"/>
                </a:solidFill>
                <a:effectLst/>
                <a:uLnTx/>
                <a:uFillTx/>
                <a:latin typeface="Calibri"/>
                <a:ea typeface="MS PGothic" pitchFamily="34" charset="-128"/>
                <a:cs typeface="Calibri"/>
              </a:rPr>
              <a:t>z</a:t>
            </a:r>
            <a:r>
              <a:rPr kumimoji="0" sz="1200" b="1" i="0" u="none" strike="noStrike" kern="1200" cap="none" spc="0" normalizeH="0" baseline="0" noProof="0" dirty="0">
                <a:ln>
                  <a:noFill/>
                </a:ln>
                <a:solidFill>
                  <a:srgbClr val="006600"/>
                </a:solidFill>
                <a:effectLst/>
                <a:uLnTx/>
                <a:uFillTx/>
                <a:latin typeface="Calibri"/>
                <a:ea typeface="MS PGothic" pitchFamily="34" charset="-128"/>
                <a:cs typeface="Calibri"/>
              </a:rPr>
              <a:t>e</a:t>
            </a:r>
            <a:r>
              <a:rPr kumimoji="0" sz="1200" b="1" i="0" u="none" strike="noStrike" kern="1200" cap="none" spc="10" normalizeH="0" baseline="0" noProof="0" dirty="0">
                <a:ln>
                  <a:noFill/>
                </a:ln>
                <a:solidFill>
                  <a:srgbClr val="006600"/>
                </a:solidFill>
                <a:effectLst/>
                <a:uLnTx/>
                <a:uFillTx/>
                <a:latin typeface="Calibri"/>
                <a:ea typeface="MS PGothic" pitchFamily="34" charset="-128"/>
                <a:cs typeface="Calibri"/>
              </a:rPr>
              <a:t> </a:t>
            </a:r>
            <a:r>
              <a:rPr kumimoji="0" sz="1200" b="1" i="0" u="none" strike="noStrike" kern="1200" cap="none" spc="0" normalizeH="0" baseline="0" noProof="0" dirty="0">
                <a:ln>
                  <a:noFill/>
                </a:ln>
                <a:solidFill>
                  <a:srgbClr val="006600"/>
                </a:solidFill>
                <a:effectLst/>
                <a:uLnTx/>
                <a:uFillTx/>
                <a:latin typeface="Calibri"/>
                <a:ea typeface="MS PGothic" pitchFamily="34" charset="-128"/>
                <a:cs typeface="Calibri"/>
              </a:rPr>
              <a:t>O</a:t>
            </a:r>
            <a:r>
              <a:rPr kumimoji="0" sz="1200" b="1" i="0" u="none" strike="noStrike" kern="1200" cap="none" spc="-10" normalizeH="0" baseline="0" noProof="0" dirty="0">
                <a:ln>
                  <a:noFill/>
                </a:ln>
                <a:solidFill>
                  <a:srgbClr val="006600"/>
                </a:solidFill>
                <a:effectLst/>
                <a:uLnTx/>
                <a:uFillTx/>
                <a:latin typeface="Calibri"/>
                <a:ea typeface="MS PGothic" pitchFamily="34" charset="-128"/>
                <a:cs typeface="Calibri"/>
              </a:rPr>
              <a:t>p</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e</a:t>
            </a:r>
            <a:r>
              <a:rPr kumimoji="0" sz="1200" b="1" i="0" u="none" strike="noStrike" kern="1200" cap="none" spc="-20" normalizeH="0" baseline="0" noProof="0" dirty="0">
                <a:ln>
                  <a:noFill/>
                </a:ln>
                <a:solidFill>
                  <a:srgbClr val="006600"/>
                </a:solidFill>
                <a:effectLst/>
                <a:uLnTx/>
                <a:uFillTx/>
                <a:latin typeface="Calibri"/>
                <a:ea typeface="MS PGothic" pitchFamily="34" charset="-128"/>
                <a:cs typeface="Calibri"/>
              </a:rPr>
              <a:t>r</a:t>
            </a:r>
            <a:r>
              <a:rPr kumimoji="0" sz="1200" b="1" i="0" u="none" strike="noStrike" kern="1200" cap="none" spc="-30" normalizeH="0" baseline="0" noProof="0" dirty="0">
                <a:ln>
                  <a:noFill/>
                </a:ln>
                <a:solidFill>
                  <a:srgbClr val="006600"/>
                </a:solidFill>
                <a:effectLst/>
                <a:uLnTx/>
                <a:uFillTx/>
                <a:latin typeface="Calibri"/>
                <a:ea typeface="MS PGothic" pitchFamily="34" charset="-128"/>
                <a:cs typeface="Calibri"/>
              </a:rPr>
              <a:t>a</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t</a:t>
            </a:r>
            <a:r>
              <a:rPr kumimoji="0" sz="1200" b="1" i="0" u="none" strike="noStrike" kern="1200" cap="none" spc="0" normalizeH="0" baseline="0" noProof="0" dirty="0">
                <a:ln>
                  <a:noFill/>
                </a:ln>
                <a:solidFill>
                  <a:srgbClr val="006600"/>
                </a:solidFill>
                <a:effectLst/>
                <a:uLnTx/>
                <a:uFillTx/>
                <a:latin typeface="Calibri"/>
                <a:ea typeface="MS PGothic" pitchFamily="34" charset="-128"/>
                <a:cs typeface="Calibri"/>
              </a:rPr>
              <a:t>i</a:t>
            </a:r>
            <a:r>
              <a:rPr kumimoji="0" sz="1200" b="1" i="0" u="none" strike="noStrike" kern="1200" cap="none" spc="-10" normalizeH="0" baseline="0" noProof="0" dirty="0">
                <a:ln>
                  <a:noFill/>
                </a:ln>
                <a:solidFill>
                  <a:srgbClr val="006600"/>
                </a:solidFill>
                <a:effectLst/>
                <a:uLnTx/>
                <a:uFillTx/>
                <a:latin typeface="Calibri"/>
                <a:ea typeface="MS PGothic" pitchFamily="34" charset="-128"/>
                <a:cs typeface="Calibri"/>
              </a:rPr>
              <a:t>o</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n</a:t>
            </a:r>
            <a:r>
              <a:rPr kumimoji="0" sz="1200" b="1" i="0" u="none" strike="noStrike" kern="1200" cap="none" spc="-15" normalizeH="0" baseline="0" noProof="0" dirty="0">
                <a:ln>
                  <a:noFill/>
                </a:ln>
                <a:solidFill>
                  <a:srgbClr val="006600"/>
                </a:solidFill>
                <a:effectLst/>
                <a:uLnTx/>
                <a:uFillTx/>
                <a:latin typeface="Calibri"/>
                <a:ea typeface="MS PGothic" pitchFamily="34" charset="-128"/>
                <a:cs typeface="Calibri"/>
              </a:rPr>
              <a:t>a</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l</a:t>
            </a:r>
            <a:r>
              <a:rPr kumimoji="0" sz="1200" b="1" i="0" u="none" strike="noStrike" kern="1200" cap="none" spc="-20" normalizeH="0" baseline="0" noProof="0" dirty="0">
                <a:ln>
                  <a:noFill/>
                </a:ln>
                <a:solidFill>
                  <a:srgbClr val="006600"/>
                </a:solidFill>
                <a:effectLst/>
                <a:uLnTx/>
                <a:uFillTx/>
                <a:latin typeface="Calibri"/>
                <a:ea typeface="MS PGothic" pitchFamily="34" charset="-128"/>
                <a:cs typeface="Calibri"/>
              </a:rPr>
              <a:t> </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I</a:t>
            </a:r>
            <a:r>
              <a:rPr kumimoji="0" sz="1200" b="1" i="0" u="none" strike="noStrike" kern="1200" cap="none" spc="-15" normalizeH="0" baseline="0" noProof="0" dirty="0">
                <a:ln>
                  <a:noFill/>
                </a:ln>
                <a:solidFill>
                  <a:srgbClr val="006600"/>
                </a:solidFill>
                <a:effectLst/>
                <a:uLnTx/>
                <a:uFillTx/>
                <a:latin typeface="Calibri"/>
                <a:ea typeface="MS PGothic" pitchFamily="34" charset="-128"/>
                <a:cs typeface="Calibri"/>
              </a:rPr>
              <a:t>mpac</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t</a:t>
            </a:r>
            <a:r>
              <a:rPr kumimoji="0" sz="1200" b="1" i="0" u="none" strike="noStrike" kern="1200" cap="none" spc="10" normalizeH="0" baseline="0" noProof="0" dirty="0">
                <a:ln>
                  <a:noFill/>
                </a:ln>
                <a:solidFill>
                  <a:srgbClr val="006600"/>
                </a:solidFill>
                <a:effectLst/>
                <a:uLnTx/>
                <a:uFillTx/>
                <a:latin typeface="Calibri"/>
                <a:ea typeface="MS PGothic" pitchFamily="34" charset="-128"/>
                <a:cs typeface="Calibri"/>
              </a:rPr>
              <a:t> </a:t>
            </a:r>
            <a:r>
              <a:rPr kumimoji="0" sz="1200" b="1" i="0" u="none" strike="noStrike" kern="1200" cap="none" spc="-10" normalizeH="0" baseline="0" noProof="0" dirty="0">
                <a:ln>
                  <a:noFill/>
                </a:ln>
                <a:solidFill>
                  <a:srgbClr val="006600"/>
                </a:solidFill>
                <a:effectLst/>
                <a:uLnTx/>
                <a:uFillTx/>
                <a:latin typeface="Calibri"/>
                <a:ea typeface="MS PGothic" pitchFamily="34" charset="-128"/>
                <a:cs typeface="Calibri"/>
              </a:rPr>
              <a:t>on</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 </a:t>
            </a:r>
            <a:r>
              <a:rPr kumimoji="0" sz="1200" b="1" i="0" u="none" strike="noStrike" kern="1200" cap="none" spc="-10" normalizeH="0" baseline="0" noProof="0" dirty="0">
                <a:ln>
                  <a:noFill/>
                </a:ln>
                <a:solidFill>
                  <a:srgbClr val="006600"/>
                </a:solidFill>
                <a:effectLst/>
                <a:uLnTx/>
                <a:uFillTx/>
                <a:latin typeface="Calibri"/>
                <a:ea typeface="MS PGothic" pitchFamily="34" charset="-128"/>
                <a:cs typeface="Calibri"/>
              </a:rPr>
              <a:t>F</a:t>
            </a:r>
            <a:r>
              <a:rPr kumimoji="0" sz="1200" b="1" i="0" u="none" strike="noStrike" kern="1200" cap="none" spc="0" normalizeH="0" baseline="0" noProof="0" dirty="0">
                <a:ln>
                  <a:noFill/>
                </a:ln>
                <a:solidFill>
                  <a:srgbClr val="006600"/>
                </a:solidFill>
                <a:effectLst/>
                <a:uLnTx/>
                <a:uFillTx/>
                <a:latin typeface="Calibri"/>
                <a:ea typeface="MS PGothic" pitchFamily="34" charset="-128"/>
                <a:cs typeface="Calibri"/>
              </a:rPr>
              <a:t>l</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e</a:t>
            </a:r>
            <a:r>
              <a:rPr kumimoji="0" sz="1200" b="1" i="0" u="none" strike="noStrike" kern="1200" cap="none" spc="-20" normalizeH="0" baseline="0" noProof="0" dirty="0">
                <a:ln>
                  <a:noFill/>
                </a:ln>
                <a:solidFill>
                  <a:srgbClr val="006600"/>
                </a:solidFill>
                <a:effectLst/>
                <a:uLnTx/>
                <a:uFillTx/>
                <a:latin typeface="Calibri"/>
                <a:ea typeface="MS PGothic" pitchFamily="34" charset="-128"/>
                <a:cs typeface="Calibri"/>
              </a:rPr>
              <a:t>e</a:t>
            </a:r>
            <a:r>
              <a:rPr kumimoji="0" sz="1200" b="1" i="0" u="none" strike="noStrike" kern="1200" cap="none" spc="-5" normalizeH="0" baseline="0" noProof="0" dirty="0">
                <a:ln>
                  <a:noFill/>
                </a:ln>
                <a:solidFill>
                  <a:srgbClr val="006600"/>
                </a:solidFill>
                <a:effectLst/>
                <a:uLnTx/>
                <a:uFillTx/>
                <a:latin typeface="Calibri"/>
                <a:ea typeface="MS PGothic" pitchFamily="34" charset="-128"/>
                <a:cs typeface="Calibri"/>
              </a:rPr>
              <a:t>t </a:t>
            </a:r>
            <a:r>
              <a:rPr kumimoji="0" sz="1200" b="1" i="0" u="none" strike="noStrike" kern="1200" cap="none" spc="-10" normalizeH="0" baseline="0" noProof="0" dirty="0">
                <a:ln>
                  <a:noFill/>
                </a:ln>
                <a:solidFill>
                  <a:srgbClr val="006600"/>
                </a:solidFill>
                <a:effectLst/>
                <a:uLnTx/>
                <a:uFillTx/>
                <a:latin typeface="Calibri"/>
                <a:ea typeface="MS PGothic" pitchFamily="34" charset="-128"/>
                <a:cs typeface="Calibri"/>
              </a:rPr>
              <a:t>Units</a:t>
            </a:r>
            <a:endParaRPr kumimoji="0" sz="1200" b="1" i="0" u="none" strike="noStrike" kern="1200" cap="none" spc="0" normalizeH="0" baseline="0" noProof="0" dirty="0">
              <a:ln>
                <a:noFill/>
              </a:ln>
              <a:solidFill>
                <a:prstClr val="black"/>
              </a:solidFill>
              <a:effectLst/>
              <a:uLnTx/>
              <a:uFillTx/>
              <a:latin typeface="Calibri"/>
              <a:ea typeface="MS PGothic" pitchFamily="34" charset="-128"/>
              <a:cs typeface="Calibri"/>
            </a:endParaRPr>
          </a:p>
        </p:txBody>
      </p:sp>
      <p:sp>
        <p:nvSpPr>
          <p:cNvPr id="61" name="object 67"/>
          <p:cNvSpPr/>
          <p:nvPr/>
        </p:nvSpPr>
        <p:spPr>
          <a:xfrm>
            <a:off x="4829555" y="2289048"/>
            <a:ext cx="728472" cy="1360932"/>
          </a:xfrm>
          <a:prstGeom prst="rect">
            <a:avLst/>
          </a:prstGeom>
          <a:blipFill>
            <a:blip r:embed="rId17"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62" name="object 68"/>
          <p:cNvSpPr/>
          <p:nvPr/>
        </p:nvSpPr>
        <p:spPr>
          <a:xfrm>
            <a:off x="5286755" y="3628644"/>
            <a:ext cx="728472" cy="1357884"/>
          </a:xfrm>
          <a:prstGeom prst="rect">
            <a:avLst/>
          </a:prstGeom>
          <a:blipFill>
            <a:blip r:embed="rId18"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63" name="object 69"/>
          <p:cNvSpPr/>
          <p:nvPr/>
        </p:nvSpPr>
        <p:spPr>
          <a:xfrm>
            <a:off x="6464934" y="3905122"/>
            <a:ext cx="399453" cy="274319"/>
          </a:xfrm>
          <a:prstGeom prst="rect">
            <a:avLst/>
          </a:prstGeom>
          <a:blipFill>
            <a:blip r:embed="rId19"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64" name="object 70"/>
          <p:cNvSpPr/>
          <p:nvPr/>
        </p:nvSpPr>
        <p:spPr>
          <a:xfrm>
            <a:off x="7618094" y="4958143"/>
            <a:ext cx="548640" cy="178244"/>
          </a:xfrm>
          <a:prstGeom prst="rect">
            <a:avLst/>
          </a:prstGeom>
          <a:blipFill>
            <a:blip r:embed="rId20"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65" name="object 71"/>
          <p:cNvSpPr/>
          <p:nvPr/>
        </p:nvSpPr>
        <p:spPr>
          <a:xfrm>
            <a:off x="96862" y="4013517"/>
            <a:ext cx="640080" cy="186626"/>
          </a:xfrm>
          <a:prstGeom prst="rect">
            <a:avLst/>
          </a:prstGeom>
          <a:blipFill>
            <a:blip r:embed="rId21"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66" name="object 72"/>
          <p:cNvSpPr/>
          <p:nvPr/>
        </p:nvSpPr>
        <p:spPr>
          <a:xfrm>
            <a:off x="6223253" y="4154170"/>
            <a:ext cx="182879" cy="182880"/>
          </a:xfrm>
          <a:prstGeom prst="rect">
            <a:avLst/>
          </a:prstGeom>
          <a:blipFill>
            <a:blip r:embed="rId4"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67" name="object 73"/>
          <p:cNvSpPr/>
          <p:nvPr/>
        </p:nvSpPr>
        <p:spPr>
          <a:xfrm>
            <a:off x="5911215" y="4367021"/>
            <a:ext cx="822960" cy="182880"/>
          </a:xfrm>
          <a:custGeom>
            <a:avLst/>
            <a:gdLst/>
            <a:ahLst/>
            <a:cxnLst/>
            <a:rect l="l" t="t" r="r" b="b"/>
            <a:pathLst>
              <a:path w="822959" h="182879">
                <a:moveTo>
                  <a:pt x="0" y="182879"/>
                </a:moveTo>
                <a:lnTo>
                  <a:pt x="822960" y="182879"/>
                </a:lnTo>
                <a:lnTo>
                  <a:pt x="822960" y="0"/>
                </a:lnTo>
                <a:lnTo>
                  <a:pt x="0" y="0"/>
                </a:lnTo>
                <a:lnTo>
                  <a:pt x="0" y="182879"/>
                </a:lnTo>
                <a:close/>
              </a:path>
            </a:pathLst>
          </a:custGeom>
          <a:solidFill>
            <a:srgbClr val="FFFFFF"/>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68" name="object 74"/>
          <p:cNvSpPr txBox="1"/>
          <p:nvPr/>
        </p:nvSpPr>
        <p:spPr>
          <a:xfrm>
            <a:off x="5943980" y="4355338"/>
            <a:ext cx="760730" cy="165735"/>
          </a:xfrm>
          <a:prstGeom prst="rect">
            <a:avLst/>
          </a:prstGeom>
        </p:spPr>
        <p:txBody>
          <a:bodyPr vert="horz" wrap="square" lIns="0" tIns="0" rIns="0" bIns="0" rtlCol="0">
            <a:spAutoFit/>
          </a:bodyPr>
          <a:lstStyle/>
          <a:p>
            <a:pPr marL="12700" marR="0" lvl="0" indent="0" algn="l" defTabSz="457200" rtl="0" eaLnBrk="1" fontAlgn="base" latinLnBrk="0" hangingPunct="1">
              <a:lnSpc>
                <a:spcPct val="100000"/>
              </a:lnSpc>
              <a:spcBef>
                <a:spcPct val="0"/>
              </a:spcBef>
              <a:spcAft>
                <a:spcPct val="0"/>
              </a:spcAft>
              <a:buClrTx/>
              <a:buSzTx/>
              <a:buFontTx/>
              <a:buNone/>
              <a:tabLst/>
              <a:defRPr/>
            </a:pPr>
            <a:r>
              <a:rPr kumimoji="0" sz="1100" b="1" i="0" u="none" strike="noStrike" kern="1200" cap="none" spc="-10" normalizeH="0" baseline="0" noProof="0" dirty="0">
                <a:ln>
                  <a:noFill/>
                </a:ln>
                <a:solidFill>
                  <a:srgbClr val="000082"/>
                </a:solidFill>
                <a:effectLst/>
                <a:uLnTx/>
                <a:uFillTx/>
                <a:latin typeface="Calibri"/>
                <a:ea typeface="MS PGothic" pitchFamily="34" charset="-128"/>
                <a:cs typeface="Calibri"/>
              </a:rPr>
              <a:t>S</a:t>
            </a:r>
            <a:r>
              <a:rPr kumimoji="0" sz="1100" b="1" i="0" u="none" strike="noStrike" kern="1200" cap="none" spc="5" normalizeH="0" baseline="0" noProof="0" dirty="0">
                <a:ln>
                  <a:noFill/>
                </a:ln>
                <a:solidFill>
                  <a:srgbClr val="000082"/>
                </a:solidFill>
                <a:effectLst/>
                <a:uLnTx/>
                <a:uFillTx/>
                <a:latin typeface="Calibri"/>
                <a:ea typeface="MS PGothic" pitchFamily="34" charset="-128"/>
                <a:cs typeface="Calibri"/>
              </a:rPr>
              <a:t>c</a:t>
            </a:r>
            <a:r>
              <a:rPr kumimoji="0" sz="1100" b="1" i="0" u="none" strike="noStrike" kern="1200" cap="none" spc="-5" normalizeH="0" baseline="0" noProof="0" dirty="0">
                <a:ln>
                  <a:noFill/>
                </a:ln>
                <a:solidFill>
                  <a:srgbClr val="000082"/>
                </a:solidFill>
                <a:effectLst/>
                <a:uLnTx/>
                <a:uFillTx/>
                <a:latin typeface="Calibri"/>
                <a:ea typeface="MS PGothic" pitchFamily="34" charset="-128"/>
                <a:cs typeface="Calibri"/>
              </a:rPr>
              <a:t>hoo</a:t>
            </a:r>
            <a:r>
              <a:rPr kumimoji="0" sz="1100" b="1" i="0" u="none" strike="noStrike" kern="1200" cap="none" spc="0" normalizeH="0" baseline="0" noProof="0" dirty="0">
                <a:ln>
                  <a:noFill/>
                </a:ln>
                <a:solidFill>
                  <a:srgbClr val="000082"/>
                </a:solidFill>
                <a:effectLst/>
                <a:uLnTx/>
                <a:uFillTx/>
                <a:latin typeface="Calibri"/>
                <a:ea typeface="MS PGothic" pitchFamily="34" charset="-128"/>
                <a:cs typeface="Calibri"/>
              </a:rPr>
              <a:t>l</a:t>
            </a:r>
            <a:r>
              <a:rPr kumimoji="0" sz="1100" b="1" i="0" u="none" strike="noStrike" kern="1200" cap="none" spc="-5" normalizeH="0" baseline="0" noProof="0" dirty="0">
                <a:ln>
                  <a:noFill/>
                </a:ln>
                <a:solidFill>
                  <a:srgbClr val="000082"/>
                </a:solidFill>
                <a:effectLst/>
                <a:uLnTx/>
                <a:uFillTx/>
                <a:latin typeface="Calibri"/>
                <a:ea typeface="MS PGothic" pitchFamily="34" charset="-128"/>
                <a:cs typeface="Calibri"/>
              </a:rPr>
              <a:t>hou</a:t>
            </a:r>
            <a:r>
              <a:rPr kumimoji="0" sz="1100" b="1" i="0" u="none" strike="noStrike" kern="1200" cap="none" spc="0" normalizeH="0" baseline="0" noProof="0" dirty="0">
                <a:ln>
                  <a:noFill/>
                </a:ln>
                <a:solidFill>
                  <a:srgbClr val="000082"/>
                </a:solidFill>
                <a:effectLst/>
                <a:uLnTx/>
                <a:uFillTx/>
                <a:latin typeface="Calibri"/>
                <a:ea typeface="MS PGothic" pitchFamily="34" charset="-128"/>
                <a:cs typeface="Calibri"/>
              </a:rPr>
              <a:t>se</a:t>
            </a:r>
            <a:endParaRPr kumimoji="0" sz="1100" b="1" i="0" u="none" strike="noStrike" kern="1200" cap="none" spc="0" normalizeH="0" baseline="0" noProof="0">
              <a:ln>
                <a:noFill/>
              </a:ln>
              <a:solidFill>
                <a:prstClr val="black"/>
              </a:solidFill>
              <a:effectLst/>
              <a:uLnTx/>
              <a:uFillTx/>
              <a:latin typeface="Calibri"/>
              <a:ea typeface="MS PGothic" pitchFamily="34" charset="-128"/>
              <a:cs typeface="Calibri"/>
            </a:endParaRPr>
          </a:p>
        </p:txBody>
      </p:sp>
      <p:sp>
        <p:nvSpPr>
          <p:cNvPr id="69" name="object 75"/>
          <p:cNvSpPr/>
          <p:nvPr/>
        </p:nvSpPr>
        <p:spPr>
          <a:xfrm>
            <a:off x="6324600" y="3962400"/>
            <a:ext cx="399453" cy="274319"/>
          </a:xfrm>
          <a:prstGeom prst="rect">
            <a:avLst/>
          </a:prstGeom>
          <a:blipFill>
            <a:blip r:embed="rId19"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70" name="object 76"/>
          <p:cNvSpPr/>
          <p:nvPr/>
        </p:nvSpPr>
        <p:spPr>
          <a:xfrm>
            <a:off x="4728590" y="3794378"/>
            <a:ext cx="274320" cy="182880"/>
          </a:xfrm>
          <a:custGeom>
            <a:avLst/>
            <a:gdLst/>
            <a:ahLst/>
            <a:cxnLst/>
            <a:rect l="l" t="t" r="r" b="b"/>
            <a:pathLst>
              <a:path w="274320" h="182879">
                <a:moveTo>
                  <a:pt x="0" y="182880"/>
                </a:moveTo>
                <a:lnTo>
                  <a:pt x="274320" y="182880"/>
                </a:lnTo>
                <a:lnTo>
                  <a:pt x="274320" y="0"/>
                </a:lnTo>
                <a:lnTo>
                  <a:pt x="0" y="0"/>
                </a:lnTo>
                <a:lnTo>
                  <a:pt x="0" y="182880"/>
                </a:lnTo>
                <a:close/>
              </a:path>
            </a:pathLst>
          </a:custGeom>
          <a:solidFill>
            <a:srgbClr val="FFFFFF"/>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71" name="object 77"/>
          <p:cNvSpPr txBox="1"/>
          <p:nvPr/>
        </p:nvSpPr>
        <p:spPr>
          <a:xfrm>
            <a:off x="4741926" y="3804284"/>
            <a:ext cx="248920" cy="165735"/>
          </a:xfrm>
          <a:prstGeom prst="rect">
            <a:avLst/>
          </a:prstGeom>
        </p:spPr>
        <p:txBody>
          <a:bodyPr vert="horz" wrap="square" lIns="0" tIns="0" rIns="0" bIns="0" rtlCol="0">
            <a:spAutoFit/>
          </a:bodyPr>
          <a:lstStyle/>
          <a:p>
            <a:pPr marL="12700" marR="0" lvl="0" indent="0" algn="l" defTabSz="457200" rtl="0" eaLnBrk="1" fontAlgn="base" latinLnBrk="0" hangingPunct="1">
              <a:lnSpc>
                <a:spcPct val="100000"/>
              </a:lnSpc>
              <a:spcBef>
                <a:spcPct val="0"/>
              </a:spcBef>
              <a:spcAft>
                <a:spcPct val="0"/>
              </a:spcAft>
              <a:buClrTx/>
              <a:buSzTx/>
              <a:buFontTx/>
              <a:buNone/>
              <a:tabLst/>
              <a:defRPr/>
            </a:pPr>
            <a:r>
              <a:rPr kumimoji="0" sz="1100" b="1" i="0" u="none" strike="noStrike" kern="1200" cap="none" spc="0" normalizeH="0" baseline="0" noProof="0" dirty="0">
                <a:ln>
                  <a:noFill/>
                </a:ln>
                <a:solidFill>
                  <a:srgbClr val="000082"/>
                </a:solidFill>
                <a:effectLst/>
                <a:uLnTx/>
                <a:uFillTx/>
                <a:latin typeface="Calibri"/>
                <a:ea typeface="MS PGothic" pitchFamily="34" charset="-128"/>
                <a:cs typeface="Calibri"/>
              </a:rPr>
              <a:t>R</a:t>
            </a:r>
            <a:r>
              <a:rPr kumimoji="0" sz="1100" b="1" i="0" u="none" strike="noStrike" kern="1200" cap="none" spc="5" normalizeH="0" baseline="0" noProof="0" dirty="0">
                <a:ln>
                  <a:noFill/>
                </a:ln>
                <a:solidFill>
                  <a:srgbClr val="000082"/>
                </a:solidFill>
                <a:effectLst/>
                <a:uLnTx/>
                <a:uFillTx/>
                <a:latin typeface="Calibri"/>
                <a:ea typeface="MS PGothic" pitchFamily="34" charset="-128"/>
                <a:cs typeface="Calibri"/>
              </a:rPr>
              <a:t>T</a:t>
            </a:r>
            <a:r>
              <a:rPr kumimoji="0" sz="1100" b="1" i="0" u="none" strike="noStrike" kern="1200" cap="none" spc="0" normalizeH="0" baseline="0" noProof="0" dirty="0">
                <a:ln>
                  <a:noFill/>
                </a:ln>
                <a:solidFill>
                  <a:srgbClr val="000082"/>
                </a:solidFill>
                <a:effectLst/>
                <a:uLnTx/>
                <a:uFillTx/>
                <a:latin typeface="Calibri"/>
                <a:ea typeface="MS PGothic" pitchFamily="34" charset="-128"/>
                <a:cs typeface="Calibri"/>
              </a:rPr>
              <a:t>C</a:t>
            </a:r>
            <a:endParaRPr kumimoji="0" sz="1100" b="1" i="0" u="none" strike="noStrike" kern="1200" cap="none" spc="0" normalizeH="0" baseline="0" noProof="0">
              <a:ln>
                <a:noFill/>
              </a:ln>
              <a:solidFill>
                <a:prstClr val="black"/>
              </a:solidFill>
              <a:effectLst/>
              <a:uLnTx/>
              <a:uFillTx/>
              <a:latin typeface="Calibri"/>
              <a:ea typeface="MS PGothic" pitchFamily="34" charset="-128"/>
              <a:cs typeface="Calibri"/>
            </a:endParaRPr>
          </a:p>
        </p:txBody>
      </p:sp>
      <p:sp>
        <p:nvSpPr>
          <p:cNvPr id="72" name="object 78"/>
          <p:cNvSpPr/>
          <p:nvPr/>
        </p:nvSpPr>
        <p:spPr>
          <a:xfrm>
            <a:off x="4774310" y="3605784"/>
            <a:ext cx="182879" cy="182879"/>
          </a:xfrm>
          <a:prstGeom prst="rect">
            <a:avLst/>
          </a:prstGeom>
          <a:blipFill>
            <a:blip r:embed="rId4"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73" name="object 79"/>
          <p:cNvSpPr/>
          <p:nvPr/>
        </p:nvSpPr>
        <p:spPr>
          <a:xfrm>
            <a:off x="5886196" y="4970907"/>
            <a:ext cx="182879" cy="182880"/>
          </a:xfrm>
          <a:prstGeom prst="rect">
            <a:avLst/>
          </a:prstGeom>
          <a:blipFill>
            <a:blip r:embed="rId4"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74" name="object 80"/>
          <p:cNvSpPr/>
          <p:nvPr/>
        </p:nvSpPr>
        <p:spPr>
          <a:xfrm>
            <a:off x="5711316" y="5187696"/>
            <a:ext cx="548640" cy="182880"/>
          </a:xfrm>
          <a:custGeom>
            <a:avLst/>
            <a:gdLst/>
            <a:ahLst/>
            <a:cxnLst/>
            <a:rect l="l" t="t" r="r" b="b"/>
            <a:pathLst>
              <a:path w="548639" h="182879">
                <a:moveTo>
                  <a:pt x="0" y="182879"/>
                </a:moveTo>
                <a:lnTo>
                  <a:pt x="548639" y="182879"/>
                </a:lnTo>
                <a:lnTo>
                  <a:pt x="548639" y="0"/>
                </a:lnTo>
                <a:lnTo>
                  <a:pt x="0" y="0"/>
                </a:lnTo>
                <a:lnTo>
                  <a:pt x="0" y="182879"/>
                </a:lnTo>
                <a:close/>
              </a:path>
            </a:pathLst>
          </a:custGeom>
          <a:solidFill>
            <a:srgbClr val="FFFFFF"/>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75" name="object 81"/>
          <p:cNvSpPr txBox="1"/>
          <p:nvPr/>
        </p:nvSpPr>
        <p:spPr>
          <a:xfrm>
            <a:off x="5718175" y="5176265"/>
            <a:ext cx="537210" cy="165735"/>
          </a:xfrm>
          <a:prstGeom prst="rect">
            <a:avLst/>
          </a:prstGeom>
        </p:spPr>
        <p:txBody>
          <a:bodyPr vert="horz" wrap="square" lIns="0" tIns="0" rIns="0" bIns="0" rtlCol="0">
            <a:spAutoFit/>
          </a:bodyPr>
          <a:lstStyle/>
          <a:p>
            <a:pPr marL="12700" marR="0" lvl="0" indent="0" algn="l" defTabSz="457200" rtl="0" eaLnBrk="1" fontAlgn="base" latinLnBrk="0" hangingPunct="1">
              <a:lnSpc>
                <a:spcPct val="100000"/>
              </a:lnSpc>
              <a:spcBef>
                <a:spcPct val="0"/>
              </a:spcBef>
              <a:spcAft>
                <a:spcPct val="0"/>
              </a:spcAft>
              <a:buClrTx/>
              <a:buSzTx/>
              <a:buFontTx/>
              <a:buNone/>
              <a:tabLst/>
              <a:defRPr/>
            </a:pPr>
            <a:r>
              <a:rPr kumimoji="0" sz="11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1100" b="1" i="0" u="none" strike="noStrike" kern="1200" cap="none" spc="-5" normalizeH="0" baseline="0" noProof="0" dirty="0">
                <a:ln>
                  <a:noFill/>
                </a:ln>
                <a:solidFill>
                  <a:srgbClr val="000082"/>
                </a:solidFill>
                <a:effectLst/>
                <a:uLnTx/>
                <a:uFillTx/>
                <a:latin typeface="Calibri"/>
                <a:ea typeface="MS PGothic" pitchFamily="34" charset="-128"/>
                <a:cs typeface="Calibri"/>
              </a:rPr>
              <a:t>-</a:t>
            </a:r>
            <a:r>
              <a:rPr kumimoji="0" sz="1100" b="1" i="0" u="none" strike="noStrike" kern="1200" cap="none" spc="-10" normalizeH="0" baseline="0" noProof="0" dirty="0">
                <a:ln>
                  <a:noFill/>
                </a:ln>
                <a:solidFill>
                  <a:srgbClr val="000082"/>
                </a:solidFill>
                <a:effectLst/>
                <a:uLnTx/>
                <a:uFillTx/>
                <a:latin typeface="Calibri"/>
                <a:ea typeface="MS PGothic" pitchFamily="34" charset="-128"/>
                <a:cs typeface="Calibri"/>
              </a:rPr>
              <a:t>S</a:t>
            </a:r>
            <a:r>
              <a:rPr kumimoji="0" sz="1100" b="1" i="0" u="none" strike="noStrike" kern="1200" cap="none" spc="5" normalizeH="0" baseline="0" noProof="0" dirty="0">
                <a:ln>
                  <a:noFill/>
                </a:ln>
                <a:solidFill>
                  <a:srgbClr val="000082"/>
                </a:solidFill>
                <a:effectLst/>
                <a:uLnTx/>
                <a:uFillTx/>
                <a:latin typeface="Calibri"/>
                <a:ea typeface="MS PGothic" pitchFamily="34" charset="-128"/>
                <a:cs typeface="Calibri"/>
              </a:rPr>
              <a:t>c</a:t>
            </a:r>
            <a:r>
              <a:rPr kumimoji="0" sz="1100" b="1" i="0" u="none" strike="noStrike" kern="1200" cap="none" spc="-5" normalizeH="0" baseline="0" noProof="0" dirty="0">
                <a:ln>
                  <a:noFill/>
                </a:ln>
                <a:solidFill>
                  <a:srgbClr val="000082"/>
                </a:solidFill>
                <a:effectLst/>
                <a:uLnTx/>
                <a:uFillTx/>
                <a:latin typeface="Calibri"/>
                <a:ea typeface="MS PGothic" pitchFamily="34" charset="-128"/>
                <a:cs typeface="Calibri"/>
              </a:rPr>
              <a:t>hoo</a:t>
            </a:r>
            <a:r>
              <a:rPr kumimoji="0" sz="1100" b="1" i="0" u="none" strike="noStrike" kern="1200" cap="none" spc="0" normalizeH="0" baseline="0" noProof="0" dirty="0">
                <a:ln>
                  <a:noFill/>
                </a:ln>
                <a:solidFill>
                  <a:srgbClr val="000082"/>
                </a:solidFill>
                <a:effectLst/>
                <a:uLnTx/>
                <a:uFillTx/>
                <a:latin typeface="Calibri"/>
                <a:ea typeface="MS PGothic" pitchFamily="34" charset="-128"/>
                <a:cs typeface="Calibri"/>
              </a:rPr>
              <a:t>l</a:t>
            </a:r>
            <a:endParaRPr kumimoji="0" sz="1100" b="1" i="0" u="none" strike="noStrike" kern="1200" cap="none" spc="0" normalizeH="0" baseline="0" noProof="0">
              <a:ln>
                <a:noFill/>
              </a:ln>
              <a:solidFill>
                <a:prstClr val="black"/>
              </a:solidFill>
              <a:effectLst/>
              <a:uLnTx/>
              <a:uFillTx/>
              <a:latin typeface="Calibri"/>
              <a:ea typeface="MS PGothic" pitchFamily="34" charset="-128"/>
              <a:cs typeface="Calibri"/>
            </a:endParaRPr>
          </a:p>
        </p:txBody>
      </p:sp>
      <p:sp>
        <p:nvSpPr>
          <p:cNvPr id="76" name="object 82"/>
          <p:cNvSpPr/>
          <p:nvPr/>
        </p:nvSpPr>
        <p:spPr>
          <a:xfrm>
            <a:off x="4549140" y="2310383"/>
            <a:ext cx="216408" cy="678179"/>
          </a:xfrm>
          <a:prstGeom prst="rect">
            <a:avLst/>
          </a:prstGeom>
          <a:blipFill>
            <a:blip r:embed="rId22"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77" name="object 83"/>
          <p:cNvSpPr/>
          <p:nvPr/>
        </p:nvSpPr>
        <p:spPr>
          <a:xfrm>
            <a:off x="4686300" y="2968751"/>
            <a:ext cx="216408" cy="670560"/>
          </a:xfrm>
          <a:prstGeom prst="rect">
            <a:avLst/>
          </a:prstGeom>
          <a:blipFill>
            <a:blip r:embed="rId23"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78" name="object 84"/>
          <p:cNvSpPr/>
          <p:nvPr/>
        </p:nvSpPr>
        <p:spPr>
          <a:xfrm>
            <a:off x="4701540" y="2299716"/>
            <a:ext cx="633984" cy="1810512"/>
          </a:xfrm>
          <a:prstGeom prst="rect">
            <a:avLst/>
          </a:prstGeom>
          <a:blipFill>
            <a:blip r:embed="rId24"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79" name="object 85"/>
          <p:cNvSpPr/>
          <p:nvPr/>
        </p:nvSpPr>
        <p:spPr>
          <a:xfrm>
            <a:off x="5081015" y="4091940"/>
            <a:ext cx="350520" cy="1339596"/>
          </a:xfrm>
          <a:prstGeom prst="rect">
            <a:avLst/>
          </a:prstGeom>
          <a:blipFill>
            <a:blip r:embed="rId25"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80" name="object 86"/>
          <p:cNvSpPr/>
          <p:nvPr/>
        </p:nvSpPr>
        <p:spPr>
          <a:xfrm>
            <a:off x="4411979" y="2310383"/>
            <a:ext cx="187451" cy="882395"/>
          </a:xfrm>
          <a:prstGeom prst="rect">
            <a:avLst/>
          </a:prstGeom>
          <a:blipFill>
            <a:blip r:embed="rId26"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81" name="object 87"/>
          <p:cNvSpPr/>
          <p:nvPr/>
        </p:nvSpPr>
        <p:spPr>
          <a:xfrm>
            <a:off x="4506467" y="3174492"/>
            <a:ext cx="307848" cy="1583436"/>
          </a:xfrm>
          <a:prstGeom prst="rect">
            <a:avLst/>
          </a:prstGeom>
          <a:blipFill>
            <a:blip r:embed="rId27"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82" name="object 88"/>
          <p:cNvSpPr/>
          <p:nvPr/>
        </p:nvSpPr>
        <p:spPr>
          <a:xfrm>
            <a:off x="4457191" y="3557651"/>
            <a:ext cx="399453" cy="274319"/>
          </a:xfrm>
          <a:prstGeom prst="rect">
            <a:avLst/>
          </a:prstGeom>
          <a:blipFill>
            <a:blip r:embed="rId19"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83" name="object 89"/>
          <p:cNvSpPr/>
          <p:nvPr/>
        </p:nvSpPr>
        <p:spPr>
          <a:xfrm>
            <a:off x="4301490" y="3471290"/>
            <a:ext cx="399453" cy="274320"/>
          </a:xfrm>
          <a:prstGeom prst="rect">
            <a:avLst/>
          </a:prstGeom>
          <a:blipFill>
            <a:blip r:embed="rId19"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84" name="object 90"/>
          <p:cNvSpPr/>
          <p:nvPr/>
        </p:nvSpPr>
        <p:spPr>
          <a:xfrm>
            <a:off x="4329048" y="3661028"/>
            <a:ext cx="399453" cy="274319"/>
          </a:xfrm>
          <a:prstGeom prst="rect">
            <a:avLst/>
          </a:prstGeom>
          <a:blipFill>
            <a:blip r:embed="rId19"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85" name="object 91"/>
          <p:cNvSpPr/>
          <p:nvPr/>
        </p:nvSpPr>
        <p:spPr>
          <a:xfrm>
            <a:off x="4159884" y="3578478"/>
            <a:ext cx="399453" cy="274320"/>
          </a:xfrm>
          <a:prstGeom prst="rect">
            <a:avLst/>
          </a:prstGeom>
          <a:blipFill>
            <a:blip r:embed="rId19"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86" name="object 92"/>
          <p:cNvSpPr/>
          <p:nvPr/>
        </p:nvSpPr>
        <p:spPr>
          <a:xfrm>
            <a:off x="4771644" y="3310128"/>
            <a:ext cx="1292352" cy="1583436"/>
          </a:xfrm>
          <a:prstGeom prst="rect">
            <a:avLst/>
          </a:prstGeom>
          <a:blipFill>
            <a:blip r:embed="rId28"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87" name="object 93"/>
          <p:cNvSpPr/>
          <p:nvPr/>
        </p:nvSpPr>
        <p:spPr>
          <a:xfrm>
            <a:off x="1412747" y="3724655"/>
            <a:ext cx="4280916" cy="1940052"/>
          </a:xfrm>
          <a:prstGeom prst="rect">
            <a:avLst/>
          </a:prstGeom>
          <a:blipFill>
            <a:blip r:embed="rId29"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88" name="object 94"/>
          <p:cNvSpPr/>
          <p:nvPr/>
        </p:nvSpPr>
        <p:spPr>
          <a:xfrm>
            <a:off x="1286255" y="4556759"/>
            <a:ext cx="487680" cy="562356"/>
          </a:xfrm>
          <a:prstGeom prst="rect">
            <a:avLst/>
          </a:prstGeom>
          <a:blipFill>
            <a:blip r:embed="rId30"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89" name="object 95"/>
          <p:cNvSpPr/>
          <p:nvPr/>
        </p:nvSpPr>
        <p:spPr>
          <a:xfrm>
            <a:off x="5562600" y="4686172"/>
            <a:ext cx="399453" cy="274319"/>
          </a:xfrm>
          <a:prstGeom prst="rect">
            <a:avLst/>
          </a:prstGeom>
          <a:blipFill>
            <a:blip r:embed="rId19"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90" name="object 96"/>
          <p:cNvSpPr/>
          <p:nvPr/>
        </p:nvSpPr>
        <p:spPr>
          <a:xfrm>
            <a:off x="1180604" y="5123116"/>
            <a:ext cx="640079" cy="186626"/>
          </a:xfrm>
          <a:prstGeom prst="rect">
            <a:avLst/>
          </a:prstGeom>
          <a:blipFill>
            <a:blip r:embed="rId31"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91" name="object 97"/>
          <p:cNvSpPr/>
          <p:nvPr/>
        </p:nvSpPr>
        <p:spPr>
          <a:xfrm>
            <a:off x="6419341" y="4163885"/>
            <a:ext cx="548639" cy="178244"/>
          </a:xfrm>
          <a:prstGeom prst="rect">
            <a:avLst/>
          </a:prstGeom>
          <a:blipFill>
            <a:blip r:embed="rId20"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92" name="object 98"/>
          <p:cNvSpPr/>
          <p:nvPr/>
        </p:nvSpPr>
        <p:spPr>
          <a:xfrm>
            <a:off x="6295771" y="4529416"/>
            <a:ext cx="914400" cy="739140"/>
          </a:xfrm>
          <a:custGeom>
            <a:avLst/>
            <a:gdLst/>
            <a:ahLst/>
            <a:cxnLst/>
            <a:rect l="l" t="t" r="r" b="b"/>
            <a:pathLst>
              <a:path w="914400" h="739139">
                <a:moveTo>
                  <a:pt x="0" y="738670"/>
                </a:moveTo>
                <a:lnTo>
                  <a:pt x="914400" y="738670"/>
                </a:lnTo>
                <a:lnTo>
                  <a:pt x="914400" y="0"/>
                </a:lnTo>
                <a:lnTo>
                  <a:pt x="0" y="0"/>
                </a:lnTo>
                <a:lnTo>
                  <a:pt x="0" y="738670"/>
                </a:lnTo>
                <a:close/>
              </a:path>
            </a:pathLst>
          </a:custGeom>
          <a:solidFill>
            <a:srgbClr val="FFFFFF"/>
          </a:solid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93" name="object 99"/>
          <p:cNvSpPr txBox="1"/>
          <p:nvPr/>
        </p:nvSpPr>
        <p:spPr>
          <a:xfrm>
            <a:off x="6316217" y="4539360"/>
            <a:ext cx="876935" cy="737235"/>
          </a:xfrm>
          <a:prstGeom prst="rect">
            <a:avLst/>
          </a:prstGeom>
        </p:spPr>
        <p:txBody>
          <a:bodyPr vert="horz" wrap="square" lIns="0" tIns="0" rIns="0" bIns="0" rtlCol="0">
            <a:spAutoFit/>
          </a:bodyPr>
          <a:lstStyle/>
          <a:p>
            <a:pPr marL="12700" marR="5080" lvl="0" indent="-635" algn="ctr" defTabSz="457200" rtl="0" eaLnBrk="1" fontAlgn="base" latinLnBrk="0" hangingPunct="1">
              <a:lnSpc>
                <a:spcPct val="100000"/>
              </a:lnSpc>
              <a:spcBef>
                <a:spcPct val="0"/>
              </a:spcBef>
              <a:spcAft>
                <a:spcPct val="0"/>
              </a:spcAft>
              <a:buClrTx/>
              <a:buSzTx/>
              <a:buFontTx/>
              <a:buNone/>
              <a:tabLst/>
              <a:defRPr/>
            </a:pP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Sa</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lor</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c</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an</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acce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ss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l</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st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d</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g</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al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con</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ent fo</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r</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ru</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ct</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u</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r</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d</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OJ</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T a</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d</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PQS</a:t>
            </a:r>
            <a:r>
              <a:rPr kumimoji="0" sz="800" b="1" i="0" u="none" strike="noStrike" kern="1200" cap="none" spc="-2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t</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o</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xp</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and </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k</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o</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w</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led</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ge</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a</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n</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d</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k</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ill</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 wh</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l</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e</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p</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er</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a:t>
            </a:r>
            <a:r>
              <a:rPr kumimoji="0" sz="800" b="1" i="0" u="none" strike="noStrike" kern="1200" cap="none" spc="0" normalizeH="0" baseline="0" noProof="0" dirty="0">
                <a:ln>
                  <a:noFill/>
                </a:ln>
                <a:solidFill>
                  <a:srgbClr val="000082"/>
                </a:solidFill>
                <a:effectLst/>
                <a:uLnTx/>
                <a:uFillTx/>
                <a:latin typeface="Calibri"/>
                <a:ea typeface="MS PGothic" pitchFamily="34" charset="-128"/>
                <a:cs typeface="Calibri"/>
              </a:rPr>
              <a:t>s</a:t>
            </a:r>
            <a:r>
              <a:rPr kumimoji="0" sz="800" b="1" i="0" u="none" strike="noStrike" kern="1200" cap="none" spc="-10" normalizeH="0" baseline="0" noProof="0" dirty="0">
                <a:ln>
                  <a:noFill/>
                </a:ln>
                <a:solidFill>
                  <a:srgbClr val="000082"/>
                </a:solidFill>
                <a:effectLst/>
                <a:uLnTx/>
                <a:uFillTx/>
                <a:latin typeface="Calibri"/>
                <a:ea typeface="MS PGothic" pitchFamily="34" charset="-128"/>
                <a:cs typeface="Calibri"/>
              </a:rPr>
              <a:t>i</a:t>
            </a:r>
            <a:r>
              <a:rPr kumimoji="0" sz="800" b="1" i="0" u="none" strike="noStrike" kern="1200" cap="none" spc="-5" normalizeH="0" baseline="0" noProof="0" dirty="0">
                <a:ln>
                  <a:noFill/>
                </a:ln>
                <a:solidFill>
                  <a:srgbClr val="000082"/>
                </a:solidFill>
                <a:effectLst/>
                <a:uLnTx/>
                <a:uFillTx/>
                <a:latin typeface="Calibri"/>
                <a:ea typeface="MS PGothic" pitchFamily="34" charset="-128"/>
                <a:cs typeface="Calibri"/>
              </a:rPr>
              <a:t>de</a:t>
            </a:r>
            <a:endParaRPr kumimoji="0" sz="800" b="1" i="0" u="none" strike="noStrike" kern="1200" cap="none" spc="0" normalizeH="0" baseline="0" noProof="0">
              <a:ln>
                <a:noFill/>
              </a:ln>
              <a:solidFill>
                <a:prstClr val="black"/>
              </a:solidFill>
              <a:effectLst/>
              <a:uLnTx/>
              <a:uFillTx/>
              <a:latin typeface="Calibri"/>
              <a:ea typeface="MS PGothic" pitchFamily="34" charset="-128"/>
              <a:cs typeface="Calibri"/>
            </a:endParaRPr>
          </a:p>
        </p:txBody>
      </p:sp>
      <p:sp>
        <p:nvSpPr>
          <p:cNvPr id="94" name="object 100"/>
          <p:cNvSpPr/>
          <p:nvPr/>
        </p:nvSpPr>
        <p:spPr>
          <a:xfrm>
            <a:off x="5442203" y="4782820"/>
            <a:ext cx="399453" cy="274319"/>
          </a:xfrm>
          <a:prstGeom prst="rect">
            <a:avLst/>
          </a:prstGeom>
          <a:blipFill>
            <a:blip r:embed="rId19"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95" name="object 101"/>
          <p:cNvSpPr/>
          <p:nvPr/>
        </p:nvSpPr>
        <p:spPr>
          <a:xfrm>
            <a:off x="2514854" y="4163695"/>
            <a:ext cx="700023" cy="285623"/>
          </a:xfrm>
          <a:prstGeom prst="rect">
            <a:avLst/>
          </a:prstGeom>
          <a:blipFill>
            <a:blip r:embed="rId32"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96" name="bk object 17"/>
          <p:cNvSpPr/>
          <p:nvPr/>
        </p:nvSpPr>
        <p:spPr>
          <a:xfrm>
            <a:off x="5276977" y="5410200"/>
            <a:ext cx="182879" cy="182880"/>
          </a:xfrm>
          <a:prstGeom prst="rect">
            <a:avLst/>
          </a:prstGeom>
          <a:blipFill>
            <a:blip r:embed="rId4"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600" b="1" i="0" u="none" strike="noStrike" kern="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97" name="bk object 18"/>
          <p:cNvSpPr/>
          <p:nvPr/>
        </p:nvSpPr>
        <p:spPr>
          <a:xfrm>
            <a:off x="1148892" y="4842890"/>
            <a:ext cx="399453" cy="274319"/>
          </a:xfrm>
          <a:prstGeom prst="rect">
            <a:avLst/>
          </a:prstGeom>
          <a:blipFill>
            <a:blip r:embed="rId19"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600" b="1" i="0" u="none" strike="noStrike" kern="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98" name="bk object 19"/>
          <p:cNvSpPr/>
          <p:nvPr/>
        </p:nvSpPr>
        <p:spPr>
          <a:xfrm>
            <a:off x="1480692" y="4962016"/>
            <a:ext cx="182880" cy="182880"/>
          </a:xfrm>
          <a:prstGeom prst="rect">
            <a:avLst/>
          </a:prstGeom>
          <a:blipFill>
            <a:blip r:embed="rId4" cstate="print"/>
            <a:stretch>
              <a:fillRect/>
            </a:stretch>
          </a:blipFill>
        </p:spPr>
        <p:txBody>
          <a:bodyPr wrap="square" lIns="0" tIns="0" rIns="0" bIns="0" rtlCol="0"/>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600" b="1" i="0" u="none" strike="noStrike" kern="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99" name="object 22"/>
          <p:cNvSpPr/>
          <p:nvPr/>
        </p:nvSpPr>
        <p:spPr>
          <a:xfrm>
            <a:off x="6001511" y="1336421"/>
            <a:ext cx="914399" cy="274319"/>
          </a:xfrm>
          <a:prstGeom prst="rect">
            <a:avLst/>
          </a:prstGeom>
          <a:blipFill>
            <a:blip r:embed="rId33"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100" name="object 51"/>
          <p:cNvSpPr txBox="1"/>
          <p:nvPr/>
        </p:nvSpPr>
        <p:spPr>
          <a:xfrm>
            <a:off x="6067171" y="1361566"/>
            <a:ext cx="2806065" cy="570865"/>
          </a:xfrm>
          <a:prstGeom prst="rect">
            <a:avLst/>
          </a:prstGeom>
        </p:spPr>
        <p:txBody>
          <a:bodyPr vert="horz" wrap="square" lIns="0" tIns="0" rIns="0" bIns="0" rtlCol="0">
            <a:spAutoFit/>
          </a:bodyPr>
          <a:lstStyle/>
          <a:p>
            <a:pPr marL="12700" marR="0" lvl="0" indent="0" algn="l" defTabSz="457200" rtl="0" eaLnBrk="1" fontAlgn="base" latinLnBrk="0" hangingPunct="1">
              <a:lnSpc>
                <a:spcPct val="100000"/>
              </a:lnSpc>
              <a:spcBef>
                <a:spcPct val="0"/>
              </a:spcBef>
              <a:spcAft>
                <a:spcPct val="0"/>
              </a:spcAft>
              <a:buClrTx/>
              <a:buSzTx/>
              <a:buFontTx/>
              <a:buNone/>
              <a:tabLst/>
              <a:defRPr/>
            </a:pPr>
            <a:r>
              <a:rPr kumimoji="0" sz="1000" b="1" i="0" u="none" strike="noStrike" kern="1200" cap="none" spc="-15" normalizeH="0" baseline="0" noProof="0" dirty="0">
                <a:ln>
                  <a:noFill/>
                </a:ln>
                <a:solidFill>
                  <a:srgbClr val="000082"/>
                </a:solidFill>
                <a:effectLst/>
                <a:uLnTx/>
                <a:uFillTx/>
                <a:latin typeface="Calibri"/>
                <a:ea typeface="MS PGothic" pitchFamily="34" charset="-128"/>
                <a:cs typeface="Calibri"/>
              </a:rPr>
              <a:t>K</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ey</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 </a:t>
            </a:r>
            <a:r>
              <a:rPr kumimoji="0" sz="1000" b="1" i="0" u="none" strike="noStrike" kern="1200" cap="none" spc="-15" normalizeH="0" baseline="0" noProof="0" dirty="0">
                <a:ln>
                  <a:noFill/>
                </a:ln>
                <a:solidFill>
                  <a:srgbClr val="000082"/>
                </a:solidFill>
                <a:effectLst/>
                <a:uLnTx/>
                <a:uFillTx/>
                <a:latin typeface="Calibri"/>
                <a:ea typeface="MS PGothic" pitchFamily="34" charset="-128"/>
                <a:cs typeface="Calibri"/>
              </a:rPr>
              <a:t>O</a:t>
            </a: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utcomes</a:t>
            </a:r>
            <a:endParaRPr kumimoji="0" sz="1000" b="1" i="0" u="none" strike="noStrike" kern="1200" cap="none" spc="0" normalizeH="0" baseline="0" noProof="0" dirty="0">
              <a:ln>
                <a:noFill/>
              </a:ln>
              <a:solidFill>
                <a:prstClr val="black"/>
              </a:solidFill>
              <a:effectLst/>
              <a:uLnTx/>
              <a:uFillTx/>
              <a:latin typeface="Calibri"/>
              <a:ea typeface="MS PGothic" pitchFamily="34" charset="-128"/>
              <a:cs typeface="Calibri"/>
            </a:endParaRPr>
          </a:p>
          <a:p>
            <a:pPr marL="57150" marR="0" lvl="0" indent="0" algn="ctr" defTabSz="457200" rtl="0" eaLnBrk="1" fontAlgn="base" latinLnBrk="0" hangingPunct="1">
              <a:lnSpc>
                <a:spcPct val="100000"/>
              </a:lnSpc>
              <a:spcBef>
                <a:spcPts val="645"/>
              </a:spcBef>
              <a:spcAft>
                <a:spcPct val="0"/>
              </a:spcAft>
              <a:buClrTx/>
              <a:buSzTx/>
              <a:buFontTx/>
              <a:buNone/>
              <a:tabLst/>
              <a:defRPr/>
            </a:pP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I</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nf</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o</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r</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matio</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n</a:t>
            </a:r>
            <a:r>
              <a:rPr kumimoji="0" sz="1100" b="1" i="0" u="none" strike="noStrike" kern="1200" cap="none" spc="-25" normalizeH="0" baseline="0" noProof="0" dirty="0">
                <a:ln>
                  <a:noFill/>
                </a:ln>
                <a:solidFill>
                  <a:srgbClr val="FFFFFF"/>
                </a:solidFill>
                <a:effectLst/>
                <a:uLnTx/>
                <a:uFillTx/>
                <a:latin typeface="Calibri"/>
                <a:ea typeface="MS PGothic" pitchFamily="34" charset="-128"/>
                <a:cs typeface="Calibri"/>
              </a:rPr>
              <a:t> </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a</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r</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c</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h</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itect</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u</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re</a:t>
            </a:r>
            <a:r>
              <a:rPr kumimoji="0" sz="1100" b="1" i="0" u="none" strike="noStrike" kern="1200" cap="none" spc="-40" normalizeH="0" baseline="0" noProof="0" dirty="0">
                <a:ln>
                  <a:noFill/>
                </a:ln>
                <a:solidFill>
                  <a:srgbClr val="FFFFFF"/>
                </a:solidFill>
                <a:effectLst/>
                <a:uLnTx/>
                <a:uFillTx/>
                <a:latin typeface="Calibri"/>
                <a:ea typeface="MS PGothic" pitchFamily="34" charset="-128"/>
                <a:cs typeface="Calibri"/>
              </a:rPr>
              <a:t> </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is </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i</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n</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tegr</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a</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te</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d</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a:t>
            </a:r>
            <a:r>
              <a:rPr kumimoji="0" sz="1100" b="1" i="0" u="none" strike="noStrike" kern="1200" cap="none" spc="-20" normalizeH="0" baseline="0" noProof="0" dirty="0">
                <a:ln>
                  <a:noFill/>
                </a:ln>
                <a:solidFill>
                  <a:srgbClr val="FFFFFF"/>
                </a:solidFill>
                <a:effectLst/>
                <a:uLnTx/>
                <a:uFillTx/>
                <a:latin typeface="Calibri"/>
                <a:ea typeface="MS PGothic" pitchFamily="34" charset="-128"/>
                <a:cs typeface="Calibri"/>
              </a:rPr>
              <a:t> </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a</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n</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d</a:t>
            </a:r>
            <a:endParaRPr kumimoji="0" sz="1100" b="1" i="0" u="none" strike="noStrike" kern="1200" cap="none" spc="0" normalizeH="0" baseline="0" noProof="0" dirty="0">
              <a:ln>
                <a:noFill/>
              </a:ln>
              <a:solidFill>
                <a:prstClr val="black"/>
              </a:solidFill>
              <a:effectLst/>
              <a:uLnTx/>
              <a:uFillTx/>
              <a:latin typeface="Calibri"/>
              <a:ea typeface="MS PGothic" pitchFamily="34" charset="-128"/>
              <a:cs typeface="Calibri"/>
            </a:endParaRPr>
          </a:p>
          <a:p>
            <a:pPr marL="68580" marR="0" lvl="0" indent="0" algn="l" defTabSz="457200" rtl="0" eaLnBrk="1" fontAlgn="base" latinLnBrk="0" hangingPunct="1">
              <a:lnSpc>
                <a:spcPct val="100000"/>
              </a:lnSpc>
              <a:spcBef>
                <a:spcPct val="0"/>
              </a:spcBef>
              <a:spcAft>
                <a:spcPct val="0"/>
              </a:spcAft>
              <a:buClrTx/>
              <a:buSzTx/>
              <a:buFontTx/>
              <a:buNone/>
              <a:tabLst/>
              <a:defRPr/>
            </a:pP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m</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od</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erni</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z</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e</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d</a:t>
            </a:r>
            <a:r>
              <a:rPr kumimoji="0" sz="1100" b="1" i="0" u="none" strike="noStrike" kern="1200" cap="none" spc="-30" normalizeH="0" baseline="0" noProof="0" dirty="0">
                <a:ln>
                  <a:noFill/>
                </a:ln>
                <a:solidFill>
                  <a:srgbClr val="FFFFFF"/>
                </a:solidFill>
                <a:effectLst/>
                <a:uLnTx/>
                <a:uFillTx/>
                <a:latin typeface="Calibri"/>
                <a:ea typeface="MS PGothic" pitchFamily="34" charset="-128"/>
                <a:cs typeface="Calibri"/>
              </a:rPr>
              <a:t> </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c</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on</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t</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e</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n</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t is</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 a</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cc</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e</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ssi</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b</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le</a:t>
            </a:r>
            <a:r>
              <a:rPr kumimoji="0" sz="1100" b="1" i="0" u="none" strike="noStrike" kern="1200" cap="none" spc="-40" normalizeH="0" baseline="0" noProof="0" dirty="0">
                <a:ln>
                  <a:noFill/>
                </a:ln>
                <a:solidFill>
                  <a:srgbClr val="FFFFFF"/>
                </a:solidFill>
                <a:effectLst/>
                <a:uLnTx/>
                <a:uFillTx/>
                <a:latin typeface="Calibri"/>
                <a:ea typeface="MS PGothic" pitchFamily="34" charset="-128"/>
                <a:cs typeface="Calibri"/>
              </a:rPr>
              <a:t> </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a</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t w</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a</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t</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erf</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r</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on</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t</a:t>
            </a:r>
            <a:endParaRPr kumimoji="0" sz="1100" b="1" i="0" u="none" strike="noStrike" kern="1200" cap="none" spc="0" normalizeH="0" baseline="0" noProof="0" dirty="0">
              <a:ln>
                <a:noFill/>
              </a:ln>
              <a:solidFill>
                <a:prstClr val="black"/>
              </a:solidFill>
              <a:effectLst/>
              <a:uLnTx/>
              <a:uFillTx/>
              <a:latin typeface="Calibri"/>
              <a:ea typeface="MS PGothic" pitchFamily="34" charset="-128"/>
              <a:cs typeface="Calibri"/>
            </a:endParaRPr>
          </a:p>
        </p:txBody>
      </p:sp>
      <p:sp>
        <p:nvSpPr>
          <p:cNvPr id="101" name="object 50"/>
          <p:cNvSpPr/>
          <p:nvPr/>
        </p:nvSpPr>
        <p:spPr>
          <a:xfrm>
            <a:off x="5899403" y="1502663"/>
            <a:ext cx="3153127" cy="568451"/>
          </a:xfrm>
          <a:prstGeom prst="rect">
            <a:avLst/>
          </a:prstGeom>
          <a:blipFill>
            <a:blip r:embed="rId34" cstate="print"/>
            <a:stretch>
              <a:fillRect/>
            </a:stretch>
          </a:blipFill>
        </p:spPr>
        <p:txBody>
          <a:bodyPr wrap="square" lIns="0" tIns="0" rIns="0" bIns="0" rtlCol="0"/>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panose="020F0502020204030204"/>
              <a:ea typeface="MS PGothic" pitchFamily="34" charset="-128"/>
              <a:cs typeface="+mn-cs"/>
            </a:endParaRPr>
          </a:p>
        </p:txBody>
      </p:sp>
      <p:sp>
        <p:nvSpPr>
          <p:cNvPr id="102" name="object 51"/>
          <p:cNvSpPr txBox="1"/>
          <p:nvPr/>
        </p:nvSpPr>
        <p:spPr>
          <a:xfrm>
            <a:off x="6155055" y="1364881"/>
            <a:ext cx="2806065" cy="570865"/>
          </a:xfrm>
          <a:prstGeom prst="rect">
            <a:avLst/>
          </a:prstGeom>
        </p:spPr>
        <p:txBody>
          <a:bodyPr vert="horz" wrap="square" lIns="0" tIns="0" rIns="0" bIns="0" rtlCol="0">
            <a:spAutoFit/>
          </a:bodyPr>
          <a:lstStyle/>
          <a:p>
            <a:pPr marL="12700" marR="0" lvl="0" indent="0" algn="l" defTabSz="457200" rtl="0" eaLnBrk="1" fontAlgn="base" latinLnBrk="0" hangingPunct="1">
              <a:lnSpc>
                <a:spcPct val="100000"/>
              </a:lnSpc>
              <a:spcBef>
                <a:spcPct val="0"/>
              </a:spcBef>
              <a:spcAft>
                <a:spcPct val="0"/>
              </a:spcAft>
              <a:buClrTx/>
              <a:buSzTx/>
              <a:buFontTx/>
              <a:buNone/>
              <a:tabLst/>
              <a:defRPr/>
            </a:pPr>
            <a:r>
              <a:rPr kumimoji="0" sz="1000" b="1" i="0" u="none" strike="noStrike" kern="1200" cap="none" spc="-5" normalizeH="0" baseline="0" noProof="0" dirty="0">
                <a:ln>
                  <a:noFill/>
                </a:ln>
                <a:solidFill>
                  <a:srgbClr val="000082"/>
                </a:solidFill>
                <a:effectLst/>
                <a:uLnTx/>
                <a:uFillTx/>
                <a:latin typeface="Calibri"/>
                <a:ea typeface="MS PGothic" pitchFamily="34" charset="-128"/>
                <a:cs typeface="Calibri"/>
              </a:rPr>
              <a:t>s</a:t>
            </a:r>
            <a:endParaRPr kumimoji="0" sz="1000" b="1" i="0" u="none" strike="noStrike" kern="1200" cap="none" spc="0" normalizeH="0" baseline="0" noProof="0" dirty="0">
              <a:ln>
                <a:noFill/>
              </a:ln>
              <a:solidFill>
                <a:prstClr val="black"/>
              </a:solidFill>
              <a:effectLst/>
              <a:uLnTx/>
              <a:uFillTx/>
              <a:latin typeface="Calibri"/>
              <a:ea typeface="MS PGothic" pitchFamily="34" charset="-128"/>
              <a:cs typeface="Calibri"/>
            </a:endParaRPr>
          </a:p>
          <a:p>
            <a:pPr marL="57150" marR="0" lvl="0" indent="0" algn="ctr" defTabSz="457200" rtl="0" eaLnBrk="1" fontAlgn="base" latinLnBrk="0" hangingPunct="1">
              <a:lnSpc>
                <a:spcPct val="100000"/>
              </a:lnSpc>
              <a:spcBef>
                <a:spcPts val="645"/>
              </a:spcBef>
              <a:spcAft>
                <a:spcPct val="0"/>
              </a:spcAft>
              <a:buClrTx/>
              <a:buSzTx/>
              <a:buFontTx/>
              <a:buNone/>
              <a:tabLst/>
              <a:defRPr/>
            </a:pP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I</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nf</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o</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r</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matio</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n</a:t>
            </a:r>
            <a:r>
              <a:rPr kumimoji="0" sz="1100" b="1" i="0" u="none" strike="noStrike" kern="1200" cap="none" spc="-25" normalizeH="0" baseline="0" noProof="0" dirty="0">
                <a:ln>
                  <a:noFill/>
                </a:ln>
                <a:solidFill>
                  <a:srgbClr val="FFFFFF"/>
                </a:solidFill>
                <a:effectLst/>
                <a:uLnTx/>
                <a:uFillTx/>
                <a:latin typeface="Calibri"/>
                <a:ea typeface="MS PGothic" pitchFamily="34" charset="-128"/>
                <a:cs typeface="Calibri"/>
              </a:rPr>
              <a:t> </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a</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r</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c</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h</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itect</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u</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re</a:t>
            </a:r>
            <a:r>
              <a:rPr kumimoji="0" sz="1100" b="1" i="0" u="none" strike="noStrike" kern="1200" cap="none" spc="-40" normalizeH="0" baseline="0" noProof="0" dirty="0">
                <a:ln>
                  <a:noFill/>
                </a:ln>
                <a:solidFill>
                  <a:srgbClr val="FFFFFF"/>
                </a:solidFill>
                <a:effectLst/>
                <a:uLnTx/>
                <a:uFillTx/>
                <a:latin typeface="Calibri"/>
                <a:ea typeface="MS PGothic" pitchFamily="34" charset="-128"/>
                <a:cs typeface="Calibri"/>
              </a:rPr>
              <a:t> </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is </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i</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n</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tegr</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a</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te</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d</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a:t>
            </a:r>
            <a:r>
              <a:rPr kumimoji="0" sz="1100" b="1" i="0" u="none" strike="noStrike" kern="1200" cap="none" spc="-20" normalizeH="0" baseline="0" noProof="0" dirty="0">
                <a:ln>
                  <a:noFill/>
                </a:ln>
                <a:solidFill>
                  <a:srgbClr val="FFFFFF"/>
                </a:solidFill>
                <a:effectLst/>
                <a:uLnTx/>
                <a:uFillTx/>
                <a:latin typeface="Calibri"/>
                <a:ea typeface="MS PGothic" pitchFamily="34" charset="-128"/>
                <a:cs typeface="Calibri"/>
              </a:rPr>
              <a:t> </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a</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n</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d</a:t>
            </a:r>
            <a:endParaRPr kumimoji="0" sz="1100" b="1" i="0" u="none" strike="noStrike" kern="1200" cap="none" spc="0" normalizeH="0" baseline="0" noProof="0" dirty="0">
              <a:ln>
                <a:noFill/>
              </a:ln>
              <a:solidFill>
                <a:prstClr val="black"/>
              </a:solidFill>
              <a:effectLst/>
              <a:uLnTx/>
              <a:uFillTx/>
              <a:latin typeface="Calibri"/>
              <a:ea typeface="MS PGothic" pitchFamily="34" charset="-128"/>
              <a:cs typeface="Calibri"/>
            </a:endParaRPr>
          </a:p>
          <a:p>
            <a:pPr marL="68580" marR="0" lvl="0" indent="0" algn="l" defTabSz="457200" rtl="0" eaLnBrk="1" fontAlgn="base" latinLnBrk="0" hangingPunct="1">
              <a:lnSpc>
                <a:spcPct val="100000"/>
              </a:lnSpc>
              <a:spcBef>
                <a:spcPct val="0"/>
              </a:spcBef>
              <a:spcAft>
                <a:spcPct val="0"/>
              </a:spcAft>
              <a:buClrTx/>
              <a:buSzTx/>
              <a:buFontTx/>
              <a:buNone/>
              <a:tabLst/>
              <a:defRPr/>
            </a:pP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m</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od</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erni</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z</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e</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d</a:t>
            </a:r>
            <a:r>
              <a:rPr kumimoji="0" sz="1100" b="1" i="0" u="none" strike="noStrike" kern="1200" cap="none" spc="-30" normalizeH="0" baseline="0" noProof="0" dirty="0">
                <a:ln>
                  <a:noFill/>
                </a:ln>
                <a:solidFill>
                  <a:srgbClr val="FFFFFF"/>
                </a:solidFill>
                <a:effectLst/>
                <a:uLnTx/>
                <a:uFillTx/>
                <a:latin typeface="Calibri"/>
                <a:ea typeface="MS PGothic" pitchFamily="34" charset="-128"/>
                <a:cs typeface="Calibri"/>
              </a:rPr>
              <a:t> </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c</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on</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t</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e</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n</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t is</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 a</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cc</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e</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ssi</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b</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le</a:t>
            </a:r>
            <a:r>
              <a:rPr kumimoji="0" sz="1100" b="1" i="0" u="none" strike="noStrike" kern="1200" cap="none" spc="-40" normalizeH="0" baseline="0" noProof="0" dirty="0">
                <a:ln>
                  <a:noFill/>
                </a:ln>
                <a:solidFill>
                  <a:srgbClr val="FFFFFF"/>
                </a:solidFill>
                <a:effectLst/>
                <a:uLnTx/>
                <a:uFillTx/>
                <a:latin typeface="Calibri"/>
                <a:ea typeface="MS PGothic" pitchFamily="34" charset="-128"/>
                <a:cs typeface="Calibri"/>
              </a:rPr>
              <a:t> </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a</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t w</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a</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t</a:t>
            </a:r>
            <a:r>
              <a:rPr kumimoji="0" sz="1100" b="1" i="0" u="none" strike="noStrike" kern="1200" cap="none" spc="-5" normalizeH="0" baseline="0" noProof="0" dirty="0">
                <a:ln>
                  <a:noFill/>
                </a:ln>
                <a:solidFill>
                  <a:srgbClr val="FFFFFF"/>
                </a:solidFill>
                <a:effectLst/>
                <a:uLnTx/>
                <a:uFillTx/>
                <a:latin typeface="Calibri"/>
                <a:ea typeface="MS PGothic" pitchFamily="34" charset="-128"/>
                <a:cs typeface="Calibri"/>
              </a:rPr>
              <a:t>erf</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r</a:t>
            </a:r>
            <a:r>
              <a:rPr kumimoji="0" sz="1100" b="1" i="0" u="none" strike="noStrike" kern="1200" cap="none" spc="-10" normalizeH="0" baseline="0" noProof="0" dirty="0">
                <a:ln>
                  <a:noFill/>
                </a:ln>
                <a:solidFill>
                  <a:srgbClr val="FFFFFF"/>
                </a:solidFill>
                <a:effectLst/>
                <a:uLnTx/>
                <a:uFillTx/>
                <a:latin typeface="Calibri"/>
                <a:ea typeface="MS PGothic" pitchFamily="34" charset="-128"/>
                <a:cs typeface="Calibri"/>
              </a:rPr>
              <a:t>on</a:t>
            </a:r>
            <a:r>
              <a:rPr kumimoji="0" sz="1100" b="1" i="0" u="none" strike="noStrike" kern="1200" cap="none" spc="0" normalizeH="0" baseline="0" noProof="0" dirty="0">
                <a:ln>
                  <a:noFill/>
                </a:ln>
                <a:solidFill>
                  <a:srgbClr val="FFFFFF"/>
                </a:solidFill>
                <a:effectLst/>
                <a:uLnTx/>
                <a:uFillTx/>
                <a:latin typeface="Calibri"/>
                <a:ea typeface="MS PGothic" pitchFamily="34" charset="-128"/>
                <a:cs typeface="Calibri"/>
              </a:rPr>
              <a:t>t</a:t>
            </a:r>
            <a:endParaRPr kumimoji="0" sz="1100" b="1" i="0" u="none" strike="noStrike" kern="1200" cap="none" spc="0" normalizeH="0" baseline="0" noProof="0" dirty="0">
              <a:ln>
                <a:noFill/>
              </a:ln>
              <a:solidFill>
                <a:prstClr val="black"/>
              </a:solidFill>
              <a:effectLst/>
              <a:uLnTx/>
              <a:uFillTx/>
              <a:latin typeface="Calibri"/>
              <a:ea typeface="MS PGothic" pitchFamily="34" charset="-128"/>
              <a:cs typeface="Calibri"/>
            </a:endParaRPr>
          </a:p>
        </p:txBody>
      </p:sp>
    </p:spTree>
    <p:extLst>
      <p:ext uri="{BB962C8B-B14F-4D97-AF65-F5344CB8AC3E}">
        <p14:creationId xmlns:p14="http://schemas.microsoft.com/office/powerpoint/2010/main" val="439033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600" b="1" kern="0" dirty="0">
                <a:solidFill>
                  <a:srgbClr val="002060"/>
                </a:solidFill>
                <a:latin typeface="+mn-lt"/>
                <a:ea typeface="ＭＳ Ｐゴシック" pitchFamily="34" charset="-128"/>
              </a:rPr>
            </a:br>
            <a:r>
              <a:rPr lang="en-US" sz="3600" b="1" kern="0" dirty="0">
                <a:solidFill>
                  <a:srgbClr val="002060"/>
                </a:solidFill>
                <a:latin typeface="+mn-lt"/>
                <a:ea typeface="ＭＳ Ｐゴシック" pitchFamily="34" charset="-128"/>
              </a:rPr>
              <a:t>RRL Certification, Governance, Work Structure</a:t>
            </a:r>
            <a:br>
              <a:rPr lang="en-US" kern="0" dirty="0">
                <a:solidFill>
                  <a:srgbClr val="002060"/>
                </a:solidFill>
                <a:ea typeface="ＭＳ Ｐゴシック" pitchFamily="34" charset="-128"/>
              </a:rPr>
            </a:br>
            <a:endParaRPr lang="en-US" dirty="0"/>
          </a:p>
        </p:txBody>
      </p:sp>
      <p:sp>
        <p:nvSpPr>
          <p:cNvPr id="3" name="Rectangle 2"/>
          <p:cNvSpPr/>
          <p:nvPr/>
        </p:nvSpPr>
        <p:spPr>
          <a:xfrm>
            <a:off x="186059" y="1163853"/>
            <a:ext cx="1130011" cy="5156976"/>
          </a:xfrm>
          <a:prstGeom prst="rect">
            <a:avLst/>
          </a:prstGeom>
          <a:solidFill>
            <a:srgbClr val="333399">
              <a:lumMod val="20000"/>
              <a:lumOff val="80000"/>
            </a:srgbClr>
          </a:solidFill>
          <a:ln w="25400" cap="flat" cmpd="sng" algn="ctr">
            <a:no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0" cap="none" spc="0" normalizeH="0" baseline="0" noProof="0" dirty="0">
                <a:ln>
                  <a:noFill/>
                </a:ln>
                <a:solidFill>
                  <a:srgbClr val="000000"/>
                </a:solidFill>
                <a:effectLst/>
                <a:uLnTx/>
                <a:uFillTx/>
                <a:latin typeface="Arial"/>
                <a:ea typeface="MS PGothic" pitchFamily="34" charset="-128"/>
                <a:cs typeface="+mn-cs"/>
              </a:rPr>
              <a:t>Certification and, Assessment</a:t>
            </a:r>
          </a:p>
        </p:txBody>
      </p:sp>
      <p:sp>
        <p:nvSpPr>
          <p:cNvPr id="4" name="Rectangle 3"/>
          <p:cNvSpPr/>
          <p:nvPr/>
        </p:nvSpPr>
        <p:spPr>
          <a:xfrm>
            <a:off x="4411152" y="1157359"/>
            <a:ext cx="4558266" cy="5145075"/>
          </a:xfrm>
          <a:prstGeom prst="rect">
            <a:avLst/>
          </a:prstGeom>
          <a:solidFill>
            <a:srgbClr val="333399">
              <a:lumMod val="20000"/>
              <a:lumOff val="80000"/>
            </a:srgbClr>
          </a:solidFill>
          <a:ln w="25400" cap="flat" cmpd="sng" algn="ctr">
            <a:no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0" cap="none" spc="0" normalizeH="0" baseline="0" noProof="0" dirty="0">
                <a:ln>
                  <a:noFill/>
                </a:ln>
                <a:solidFill>
                  <a:srgbClr val="000000"/>
                </a:solidFill>
                <a:effectLst/>
                <a:uLnTx/>
                <a:uFillTx/>
                <a:latin typeface="Arial"/>
                <a:ea typeface="MS PGothic" pitchFamily="34" charset="-128"/>
                <a:cs typeface="+mn-cs"/>
              </a:rPr>
              <a:t>Integration of Work</a:t>
            </a:r>
          </a:p>
        </p:txBody>
      </p:sp>
      <p:grpSp>
        <p:nvGrpSpPr>
          <p:cNvPr id="5" name="Group 4"/>
          <p:cNvGrpSpPr/>
          <p:nvPr/>
        </p:nvGrpSpPr>
        <p:grpSpPr>
          <a:xfrm>
            <a:off x="3302220" y="3828129"/>
            <a:ext cx="522182" cy="182880"/>
            <a:chOff x="3302220" y="3950055"/>
            <a:chExt cx="522182" cy="182880"/>
          </a:xfrm>
        </p:grpSpPr>
        <p:pic>
          <p:nvPicPr>
            <p:cNvPr id="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2220" y="3968142"/>
              <a:ext cx="154204" cy="155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5-Point Star 6"/>
            <p:cNvSpPr/>
            <p:nvPr/>
          </p:nvSpPr>
          <p:spPr>
            <a:xfrm>
              <a:off x="3486137" y="3950055"/>
              <a:ext cx="182880" cy="182880"/>
            </a:xfrm>
            <a:prstGeom prst="star5">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S PGothic" pitchFamily="34" charset="-128"/>
                <a:cs typeface="+mn-cs"/>
              </a:endParaRPr>
            </a:p>
          </p:txBody>
        </p:sp>
        <p:sp>
          <p:nvSpPr>
            <p:cNvPr id="8" name="5-Point Star 7"/>
            <p:cNvSpPr/>
            <p:nvPr/>
          </p:nvSpPr>
          <p:spPr>
            <a:xfrm>
              <a:off x="3641522" y="3950055"/>
              <a:ext cx="182880" cy="182880"/>
            </a:xfrm>
            <a:prstGeom prst="star5">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S PGothic" pitchFamily="34" charset="-128"/>
                <a:cs typeface="+mn-cs"/>
              </a:endParaRPr>
            </a:p>
          </p:txBody>
        </p:sp>
      </p:grpSp>
      <p:sp>
        <p:nvSpPr>
          <p:cNvPr id="9" name="TextBox 8"/>
          <p:cNvSpPr txBox="1"/>
          <p:nvPr/>
        </p:nvSpPr>
        <p:spPr>
          <a:xfrm>
            <a:off x="4542655" y="2107541"/>
            <a:ext cx="944525" cy="186425"/>
          </a:xfrm>
          <a:prstGeom prst="roundRect">
            <a:avLst/>
          </a:prstGeom>
          <a:gradFill rotWithShape="1">
            <a:gsLst>
              <a:gs pos="0">
                <a:srgbClr val="ECEBB3">
                  <a:tint val="50000"/>
                  <a:satMod val="300000"/>
                </a:srgbClr>
              </a:gs>
              <a:gs pos="35000">
                <a:srgbClr val="ECEBB3">
                  <a:tint val="37000"/>
                  <a:satMod val="300000"/>
                </a:srgbClr>
              </a:gs>
              <a:gs pos="100000">
                <a:srgbClr val="ECEBB3">
                  <a:tint val="15000"/>
                  <a:satMod val="350000"/>
                </a:srgbClr>
              </a:gs>
            </a:gsLst>
            <a:lin ang="16200000" scaled="1"/>
          </a:gradFill>
          <a:ln w="9525" cap="flat" cmpd="sng" algn="ctr">
            <a:solidFill>
              <a:srgbClr val="ECEBB3">
                <a:lumMod val="50000"/>
              </a:srgbClr>
            </a:solidFill>
            <a:prstDash val="solid"/>
          </a:ln>
          <a:effectLst/>
        </p:spPr>
        <p:txBody>
          <a:bodyPr rot="0" spcFirstLastPara="0" vertOverflow="overflow" horzOverflow="overflow" vert="horz" wrap="square" lIns="45720" tIns="0" rIns="45720" bIns="0" numCol="1" spcCol="0" rtlCol="0" fromWordArt="0" anchor="ctr" anchorCtr="0" forceAA="0" compatLnSpc="1">
            <a:prstTxWarp prst="textNoShape">
              <a:avLst/>
            </a:prstTxWarp>
            <a:noAutofit/>
          </a:bodyPr>
          <a:lstStyle>
            <a:defPPr>
              <a:defRPr lang="en-US"/>
            </a:defPPr>
            <a:lvl1pPr algn="ctr" fontAlgn="auto">
              <a:spcBef>
                <a:spcPts val="0"/>
              </a:spcBef>
              <a:spcAft>
                <a:spcPts val="0"/>
              </a:spcAft>
              <a:defRPr sz="1000" b="1" kern="0">
                <a:solidFill>
                  <a:prstClr val="black"/>
                </a:solidFill>
                <a:latin typeface="Calibri"/>
              </a:defRPr>
            </a:lvl1pPr>
            <a:lvl2pPr>
              <a:defRPr>
                <a:solidFill>
                  <a:schemeClr val="lt1"/>
                </a:solidFill>
                <a:latin typeface="Arial" charset="0"/>
                <a:ea typeface="ＭＳ Ｐゴシック" pitchFamily="34" charset="-128"/>
                <a:cs typeface="Arial" charset="0"/>
              </a:defRPr>
            </a:lvl2pPr>
            <a:lvl3pPr>
              <a:defRPr>
                <a:solidFill>
                  <a:schemeClr val="lt1"/>
                </a:solidFill>
                <a:latin typeface="Arial" charset="0"/>
                <a:ea typeface="ＭＳ Ｐゴシック" pitchFamily="34" charset="-128"/>
                <a:cs typeface="Arial" charset="0"/>
              </a:defRPr>
            </a:lvl3pPr>
            <a:lvl4pPr>
              <a:defRPr>
                <a:solidFill>
                  <a:schemeClr val="lt1"/>
                </a:solidFill>
                <a:latin typeface="Arial" charset="0"/>
                <a:ea typeface="ＭＳ Ｐゴシック" pitchFamily="34" charset="-128"/>
                <a:cs typeface="Arial" charset="0"/>
              </a:defRPr>
            </a:lvl4pPr>
            <a:lvl5pPr>
              <a:defRPr>
                <a:solidFill>
                  <a:schemeClr val="lt1"/>
                </a:solidFill>
                <a:latin typeface="Arial" charset="0"/>
                <a:ea typeface="ＭＳ Ｐゴシック" pitchFamily="34" charset="-128"/>
                <a:cs typeface="Arial" charset="0"/>
              </a:defRPr>
            </a:lvl5pPr>
            <a:lvl6pPr>
              <a:defRPr>
                <a:solidFill>
                  <a:schemeClr val="lt1"/>
                </a:solidFill>
                <a:latin typeface="Arial" charset="0"/>
                <a:ea typeface="ＭＳ Ｐゴシック" pitchFamily="34" charset="-128"/>
                <a:cs typeface="Arial" charset="0"/>
              </a:defRPr>
            </a:lvl6pPr>
            <a:lvl7pPr>
              <a:defRPr>
                <a:solidFill>
                  <a:schemeClr val="lt1"/>
                </a:solidFill>
                <a:latin typeface="Arial" charset="0"/>
                <a:ea typeface="ＭＳ Ｐゴシック" pitchFamily="34" charset="-128"/>
                <a:cs typeface="Arial" charset="0"/>
              </a:defRPr>
            </a:lvl7pPr>
            <a:lvl8pPr>
              <a:defRPr>
                <a:solidFill>
                  <a:schemeClr val="lt1"/>
                </a:solidFill>
                <a:latin typeface="Arial" charset="0"/>
                <a:ea typeface="ＭＳ Ｐゴシック" pitchFamily="34" charset="-128"/>
                <a:cs typeface="Arial" charset="0"/>
              </a:defRPr>
            </a:lvl8pPr>
            <a:lvl9pPr>
              <a:defRPr>
                <a:solidFill>
                  <a:schemeClr val="lt1"/>
                </a:solidFill>
                <a:latin typeface="Arial" charset="0"/>
                <a:ea typeface="ＭＳ Ｐゴシック" pitchFamily="34" charset="-128"/>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0033CC"/>
                </a:solidFill>
                <a:effectLst/>
                <a:uLnTx/>
                <a:uFillTx/>
                <a:latin typeface="Calibri"/>
                <a:ea typeface="MS PGothic" pitchFamily="34" charset="-128"/>
                <a:cs typeface="+mn-cs"/>
              </a:rPr>
              <a:t>Work Functions</a:t>
            </a:r>
          </a:p>
        </p:txBody>
      </p:sp>
      <p:cxnSp>
        <p:nvCxnSpPr>
          <p:cNvPr id="10" name="Straight Connector 9"/>
          <p:cNvCxnSpPr/>
          <p:nvPr/>
        </p:nvCxnSpPr>
        <p:spPr>
          <a:xfrm flipH="1">
            <a:off x="6672726" y="3264820"/>
            <a:ext cx="0" cy="91440"/>
          </a:xfrm>
          <a:prstGeom prst="line">
            <a:avLst/>
          </a:prstGeom>
          <a:noFill/>
          <a:ln w="9525" cap="flat" cmpd="sng" algn="ctr">
            <a:solidFill>
              <a:srgbClr val="00006E">
                <a:shade val="95000"/>
                <a:satMod val="105000"/>
              </a:srgbClr>
            </a:solidFill>
            <a:prstDash val="solid"/>
          </a:ln>
          <a:effectLst/>
        </p:spPr>
      </p:cxnSp>
      <p:cxnSp>
        <p:nvCxnSpPr>
          <p:cNvPr id="11" name="Straight Connector 10"/>
          <p:cNvCxnSpPr/>
          <p:nvPr/>
        </p:nvCxnSpPr>
        <p:spPr>
          <a:xfrm>
            <a:off x="7825075" y="3354077"/>
            <a:ext cx="0" cy="182880"/>
          </a:xfrm>
          <a:prstGeom prst="line">
            <a:avLst/>
          </a:prstGeom>
          <a:noFill/>
          <a:ln w="9525" cap="flat" cmpd="sng" algn="ctr">
            <a:solidFill>
              <a:srgbClr val="00006E">
                <a:shade val="95000"/>
                <a:satMod val="105000"/>
              </a:srgbClr>
            </a:solidFill>
            <a:prstDash val="solid"/>
          </a:ln>
          <a:effectLst/>
        </p:spPr>
      </p:cxnSp>
      <p:grpSp>
        <p:nvGrpSpPr>
          <p:cNvPr id="12" name="Group 11"/>
          <p:cNvGrpSpPr/>
          <p:nvPr/>
        </p:nvGrpSpPr>
        <p:grpSpPr>
          <a:xfrm>
            <a:off x="3009033" y="2093050"/>
            <a:ext cx="640080" cy="182880"/>
            <a:chOff x="3009033" y="2214976"/>
            <a:chExt cx="640080" cy="182880"/>
          </a:xfrm>
        </p:grpSpPr>
        <p:sp>
          <p:nvSpPr>
            <p:cNvPr id="13" name="5-Point Star 12"/>
            <p:cNvSpPr/>
            <p:nvPr/>
          </p:nvSpPr>
          <p:spPr>
            <a:xfrm>
              <a:off x="3009033" y="2214978"/>
              <a:ext cx="173459" cy="182878"/>
            </a:xfrm>
            <a:prstGeom prst="star5">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S PGothic" pitchFamily="34" charset="-128"/>
                <a:cs typeface="+mn-cs"/>
              </a:endParaRPr>
            </a:p>
          </p:txBody>
        </p:sp>
        <p:sp>
          <p:nvSpPr>
            <p:cNvPr id="14" name="5-Point Star 13"/>
            <p:cNvSpPr/>
            <p:nvPr/>
          </p:nvSpPr>
          <p:spPr>
            <a:xfrm>
              <a:off x="3164423" y="2214976"/>
              <a:ext cx="173459" cy="182878"/>
            </a:xfrm>
            <a:prstGeom prst="star5">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S PGothic" pitchFamily="34" charset="-128"/>
                <a:cs typeface="+mn-cs"/>
              </a:endParaRPr>
            </a:p>
          </p:txBody>
        </p:sp>
        <p:sp>
          <p:nvSpPr>
            <p:cNvPr id="15" name="5-Point Star 14"/>
            <p:cNvSpPr/>
            <p:nvPr/>
          </p:nvSpPr>
          <p:spPr>
            <a:xfrm>
              <a:off x="3320264" y="2214978"/>
              <a:ext cx="173459" cy="182878"/>
            </a:xfrm>
            <a:prstGeom prst="star5">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S PGothic" pitchFamily="34" charset="-128"/>
                <a:cs typeface="+mn-cs"/>
              </a:endParaRPr>
            </a:p>
          </p:txBody>
        </p:sp>
        <p:sp>
          <p:nvSpPr>
            <p:cNvPr id="16" name="5-Point Star 15"/>
            <p:cNvSpPr/>
            <p:nvPr/>
          </p:nvSpPr>
          <p:spPr>
            <a:xfrm>
              <a:off x="3475654" y="2214978"/>
              <a:ext cx="173459" cy="182878"/>
            </a:xfrm>
            <a:prstGeom prst="star5">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S PGothic" pitchFamily="34" charset="-128"/>
                <a:cs typeface="+mn-cs"/>
              </a:endParaRPr>
            </a:p>
          </p:txBody>
        </p:sp>
      </p:grpSp>
      <p:cxnSp>
        <p:nvCxnSpPr>
          <p:cNvPr id="17" name="Straight Arrow Connector 16"/>
          <p:cNvCxnSpPr/>
          <p:nvPr/>
        </p:nvCxnSpPr>
        <p:spPr>
          <a:xfrm rot="5400000">
            <a:off x="600941" y="2714599"/>
            <a:ext cx="274320" cy="0"/>
          </a:xfrm>
          <a:prstGeom prst="straightConnector1">
            <a:avLst/>
          </a:prstGeom>
          <a:noFill/>
          <a:ln w="12700" cap="flat" cmpd="sng" algn="ctr">
            <a:solidFill>
              <a:srgbClr val="000000"/>
            </a:solidFill>
            <a:prstDash val="dash"/>
            <a:headEnd type="arrow"/>
            <a:tailEnd type="arrow"/>
          </a:ln>
          <a:effectLst/>
        </p:spPr>
      </p:cxnSp>
      <p:sp>
        <p:nvSpPr>
          <p:cNvPr id="18" name="Freeform 17"/>
          <p:cNvSpPr/>
          <p:nvPr/>
        </p:nvSpPr>
        <p:spPr>
          <a:xfrm>
            <a:off x="417015" y="2860896"/>
            <a:ext cx="640080" cy="640080"/>
          </a:xfrm>
          <a:custGeom>
            <a:avLst/>
            <a:gdLst>
              <a:gd name="connsiteX0" fmla="*/ 0 w 1001910"/>
              <a:gd name="connsiteY0" fmla="*/ 66794 h 667940"/>
              <a:gd name="connsiteX1" fmla="*/ 66794 w 1001910"/>
              <a:gd name="connsiteY1" fmla="*/ 0 h 667940"/>
              <a:gd name="connsiteX2" fmla="*/ 935116 w 1001910"/>
              <a:gd name="connsiteY2" fmla="*/ 0 h 667940"/>
              <a:gd name="connsiteX3" fmla="*/ 1001910 w 1001910"/>
              <a:gd name="connsiteY3" fmla="*/ 66794 h 667940"/>
              <a:gd name="connsiteX4" fmla="*/ 1001910 w 1001910"/>
              <a:gd name="connsiteY4" fmla="*/ 601146 h 667940"/>
              <a:gd name="connsiteX5" fmla="*/ 935116 w 1001910"/>
              <a:gd name="connsiteY5" fmla="*/ 667940 h 667940"/>
              <a:gd name="connsiteX6" fmla="*/ 66794 w 1001910"/>
              <a:gd name="connsiteY6" fmla="*/ 667940 h 667940"/>
              <a:gd name="connsiteX7" fmla="*/ 0 w 1001910"/>
              <a:gd name="connsiteY7" fmla="*/ 601146 h 667940"/>
              <a:gd name="connsiteX8" fmla="*/ 0 w 1001910"/>
              <a:gd name="connsiteY8" fmla="*/ 66794 h 66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910" h="667940">
                <a:moveTo>
                  <a:pt x="0" y="66794"/>
                </a:moveTo>
                <a:cubicBezTo>
                  <a:pt x="0" y="29905"/>
                  <a:pt x="29905" y="0"/>
                  <a:pt x="66794" y="0"/>
                </a:cubicBezTo>
                <a:lnTo>
                  <a:pt x="935116" y="0"/>
                </a:lnTo>
                <a:cubicBezTo>
                  <a:pt x="972005" y="0"/>
                  <a:pt x="1001910" y="29905"/>
                  <a:pt x="1001910" y="66794"/>
                </a:cubicBezTo>
                <a:lnTo>
                  <a:pt x="1001910" y="601146"/>
                </a:lnTo>
                <a:cubicBezTo>
                  <a:pt x="1001910" y="638035"/>
                  <a:pt x="972005" y="667940"/>
                  <a:pt x="935116" y="667940"/>
                </a:cubicBezTo>
                <a:lnTo>
                  <a:pt x="66794" y="667940"/>
                </a:lnTo>
                <a:cubicBezTo>
                  <a:pt x="29905" y="667940"/>
                  <a:pt x="0" y="638035"/>
                  <a:pt x="0" y="601146"/>
                </a:cubicBezTo>
                <a:lnTo>
                  <a:pt x="0" y="66794"/>
                </a:lnTo>
                <a:close/>
              </a:path>
            </a:pathLst>
          </a:custGeom>
          <a:gradFill rotWithShape="1">
            <a:gsLst>
              <a:gs pos="0">
                <a:srgbClr val="00006E">
                  <a:hueOff val="0"/>
                  <a:satOff val="0"/>
                  <a:lumOff val="0"/>
                  <a:alphaOff val="0"/>
                  <a:shade val="51000"/>
                  <a:satMod val="130000"/>
                </a:srgbClr>
              </a:gs>
              <a:gs pos="80000">
                <a:srgbClr val="00006E">
                  <a:hueOff val="0"/>
                  <a:satOff val="0"/>
                  <a:lumOff val="0"/>
                  <a:alphaOff val="0"/>
                  <a:shade val="93000"/>
                  <a:satMod val="130000"/>
                </a:srgbClr>
              </a:gs>
              <a:gs pos="100000">
                <a:srgbClr val="00006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61473" tIns="61473" rIns="61473" bIns="61473" numCol="1" spcCol="1270" anchor="t" anchorCtr="0">
            <a:noAutofit/>
          </a:bodyPr>
          <a:lstStyle/>
          <a:p>
            <a:pPr marL="0" marR="0" lvl="0" indent="0" algn="ctr" defTabSz="488950" rtl="0" eaLnBrk="1" fontAlgn="base" latinLnBrk="0" hangingPunct="1">
              <a:lnSpc>
                <a:spcPct val="100000"/>
              </a:lnSpc>
              <a:spcBef>
                <a:spcPct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a:ea typeface="MS PGothic" pitchFamily="34" charset="-128"/>
                <a:cs typeface="Calibri" panose="020F0502020204030204" pitchFamily="34" charset="0"/>
              </a:rPr>
              <a:t>RRL EA</a:t>
            </a:r>
          </a:p>
          <a:p>
            <a:pPr marL="0" marR="0" lvl="0" indent="0" algn="ctr" defTabSz="488950" rtl="0" eaLnBrk="1" fontAlgn="base" latinLnBrk="0" hangingPunct="1">
              <a:lnSpc>
                <a:spcPct val="100000"/>
              </a:lnSpc>
              <a:spcBef>
                <a:spcPct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a:ea typeface="MS PGothic" pitchFamily="34" charset="-128"/>
                <a:cs typeface="Calibri" panose="020F0502020204030204" pitchFamily="34" charset="0"/>
              </a:rPr>
              <a:t>USFF</a:t>
            </a:r>
          </a:p>
        </p:txBody>
      </p:sp>
      <p:grpSp>
        <p:nvGrpSpPr>
          <p:cNvPr id="19" name="Group 18"/>
          <p:cNvGrpSpPr>
            <a:grpSpLocks noChangeAspect="1"/>
          </p:cNvGrpSpPr>
          <p:nvPr/>
        </p:nvGrpSpPr>
        <p:grpSpPr>
          <a:xfrm>
            <a:off x="472671" y="3287712"/>
            <a:ext cx="533400" cy="123901"/>
            <a:chOff x="3279171" y="2299599"/>
            <a:chExt cx="674845" cy="182882"/>
          </a:xfrm>
        </p:grpSpPr>
        <p:sp>
          <p:nvSpPr>
            <p:cNvPr id="20" name="5-Point Star 19"/>
            <p:cNvSpPr/>
            <p:nvPr/>
          </p:nvSpPr>
          <p:spPr>
            <a:xfrm>
              <a:off x="3279171" y="2299601"/>
              <a:ext cx="182880" cy="182880"/>
            </a:xfrm>
            <a:prstGeom prst="star5">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S PGothic" pitchFamily="34" charset="-128"/>
                <a:cs typeface="+mn-cs"/>
              </a:endParaRPr>
            </a:p>
          </p:txBody>
        </p:sp>
        <p:sp>
          <p:nvSpPr>
            <p:cNvPr id="21" name="5-Point Star 20"/>
            <p:cNvSpPr/>
            <p:nvPr/>
          </p:nvSpPr>
          <p:spPr>
            <a:xfrm>
              <a:off x="3443001" y="2299599"/>
              <a:ext cx="182880" cy="182880"/>
            </a:xfrm>
            <a:prstGeom prst="star5">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S PGothic" pitchFamily="34" charset="-128"/>
                <a:cs typeface="+mn-cs"/>
              </a:endParaRPr>
            </a:p>
          </p:txBody>
        </p:sp>
        <p:sp>
          <p:nvSpPr>
            <p:cNvPr id="22" name="5-Point Star 21"/>
            <p:cNvSpPr/>
            <p:nvPr/>
          </p:nvSpPr>
          <p:spPr>
            <a:xfrm>
              <a:off x="3607306" y="2299601"/>
              <a:ext cx="182880" cy="182880"/>
            </a:xfrm>
            <a:prstGeom prst="star5">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S PGothic" pitchFamily="34" charset="-128"/>
                <a:cs typeface="+mn-cs"/>
              </a:endParaRPr>
            </a:p>
          </p:txBody>
        </p:sp>
        <p:sp>
          <p:nvSpPr>
            <p:cNvPr id="23" name="5-Point Star 22"/>
            <p:cNvSpPr/>
            <p:nvPr/>
          </p:nvSpPr>
          <p:spPr>
            <a:xfrm>
              <a:off x="3771136" y="2299601"/>
              <a:ext cx="182880" cy="182880"/>
            </a:xfrm>
            <a:prstGeom prst="star5">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S PGothic" pitchFamily="34" charset="-128"/>
                <a:cs typeface="+mn-cs"/>
              </a:endParaRPr>
            </a:p>
          </p:txBody>
        </p:sp>
      </p:grpSp>
      <p:sp>
        <p:nvSpPr>
          <p:cNvPr id="24" name="Freeform 23"/>
          <p:cNvSpPr/>
          <p:nvPr/>
        </p:nvSpPr>
        <p:spPr>
          <a:xfrm>
            <a:off x="427273" y="1933882"/>
            <a:ext cx="640080" cy="640080"/>
          </a:xfrm>
          <a:custGeom>
            <a:avLst/>
            <a:gdLst>
              <a:gd name="connsiteX0" fmla="*/ 0 w 1001910"/>
              <a:gd name="connsiteY0" fmla="*/ 66794 h 667940"/>
              <a:gd name="connsiteX1" fmla="*/ 66794 w 1001910"/>
              <a:gd name="connsiteY1" fmla="*/ 0 h 667940"/>
              <a:gd name="connsiteX2" fmla="*/ 935116 w 1001910"/>
              <a:gd name="connsiteY2" fmla="*/ 0 h 667940"/>
              <a:gd name="connsiteX3" fmla="*/ 1001910 w 1001910"/>
              <a:gd name="connsiteY3" fmla="*/ 66794 h 667940"/>
              <a:gd name="connsiteX4" fmla="*/ 1001910 w 1001910"/>
              <a:gd name="connsiteY4" fmla="*/ 601146 h 667940"/>
              <a:gd name="connsiteX5" fmla="*/ 935116 w 1001910"/>
              <a:gd name="connsiteY5" fmla="*/ 667940 h 667940"/>
              <a:gd name="connsiteX6" fmla="*/ 66794 w 1001910"/>
              <a:gd name="connsiteY6" fmla="*/ 667940 h 667940"/>
              <a:gd name="connsiteX7" fmla="*/ 0 w 1001910"/>
              <a:gd name="connsiteY7" fmla="*/ 601146 h 667940"/>
              <a:gd name="connsiteX8" fmla="*/ 0 w 1001910"/>
              <a:gd name="connsiteY8" fmla="*/ 66794 h 66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910" h="667940">
                <a:moveTo>
                  <a:pt x="0" y="66794"/>
                </a:moveTo>
                <a:cubicBezTo>
                  <a:pt x="0" y="29905"/>
                  <a:pt x="29905" y="0"/>
                  <a:pt x="66794" y="0"/>
                </a:cubicBezTo>
                <a:lnTo>
                  <a:pt x="935116" y="0"/>
                </a:lnTo>
                <a:cubicBezTo>
                  <a:pt x="972005" y="0"/>
                  <a:pt x="1001910" y="29905"/>
                  <a:pt x="1001910" y="66794"/>
                </a:cubicBezTo>
                <a:lnTo>
                  <a:pt x="1001910" y="601146"/>
                </a:lnTo>
                <a:cubicBezTo>
                  <a:pt x="1001910" y="638035"/>
                  <a:pt x="972005" y="667940"/>
                  <a:pt x="935116" y="667940"/>
                </a:cubicBezTo>
                <a:lnTo>
                  <a:pt x="66794" y="667940"/>
                </a:lnTo>
                <a:cubicBezTo>
                  <a:pt x="29905" y="667940"/>
                  <a:pt x="0" y="638035"/>
                  <a:pt x="0" y="601146"/>
                </a:cubicBezTo>
                <a:lnTo>
                  <a:pt x="0" y="66794"/>
                </a:lnTo>
                <a:close/>
              </a:path>
            </a:pathLst>
          </a:custGeom>
          <a:gradFill rotWithShape="1">
            <a:gsLst>
              <a:gs pos="0">
                <a:srgbClr val="00006E">
                  <a:hueOff val="0"/>
                  <a:satOff val="0"/>
                  <a:lumOff val="0"/>
                  <a:alphaOff val="0"/>
                  <a:shade val="51000"/>
                  <a:satMod val="130000"/>
                </a:srgbClr>
              </a:gs>
              <a:gs pos="80000">
                <a:srgbClr val="00006E">
                  <a:hueOff val="0"/>
                  <a:satOff val="0"/>
                  <a:lumOff val="0"/>
                  <a:alphaOff val="0"/>
                  <a:shade val="93000"/>
                  <a:satMod val="130000"/>
                </a:srgbClr>
              </a:gs>
              <a:gs pos="100000">
                <a:srgbClr val="00006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61473" tIns="61473" rIns="61473" bIns="61473" numCol="1" spcCol="1270" anchor="t" anchorCtr="0">
            <a:noAutofit/>
          </a:bodyPr>
          <a:lstStyle/>
          <a:p>
            <a:pPr marL="0" marR="0" lvl="0" indent="0" algn="ctr" defTabSz="488950" rtl="0" eaLnBrk="1" fontAlgn="base" latinLnBrk="0" hangingPunct="1">
              <a:lnSpc>
                <a:spcPct val="100000"/>
              </a:lnSpc>
              <a:spcBef>
                <a:spcPct val="0"/>
              </a:spcBef>
              <a:spcAft>
                <a:spcPct val="3500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a:ea typeface="MS PGothic" pitchFamily="34" charset="-128"/>
                <a:cs typeface="Calibri" panose="020F0502020204030204" pitchFamily="34" charset="0"/>
              </a:rPr>
              <a:t>SECNAV</a:t>
            </a:r>
          </a:p>
        </p:txBody>
      </p:sp>
      <p:sp>
        <p:nvSpPr>
          <p:cNvPr id="25" name="Rectangle 24"/>
          <p:cNvSpPr/>
          <p:nvPr/>
        </p:nvSpPr>
        <p:spPr>
          <a:xfrm>
            <a:off x="1197695" y="1161228"/>
            <a:ext cx="3063240" cy="5156974"/>
          </a:xfrm>
          <a:prstGeom prst="rect">
            <a:avLst/>
          </a:prstGeom>
          <a:noFill/>
          <a:ln w="25400" cap="flat" cmpd="sng" algn="ctr">
            <a:no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000000"/>
              </a:solidFill>
              <a:effectLst/>
              <a:uLnTx/>
              <a:uFillTx/>
              <a:latin typeface="Arial"/>
              <a:ea typeface="MS PGothic" pitchFamily="34" charset="-128"/>
              <a:cs typeface="+mn-cs"/>
            </a:endParaRPr>
          </a:p>
        </p:txBody>
      </p:sp>
      <p:graphicFrame>
        <p:nvGraphicFramePr>
          <p:cNvPr id="26" name="Table 25"/>
          <p:cNvGraphicFramePr>
            <a:graphicFrameLocks noGrp="1"/>
          </p:cNvGraphicFramePr>
          <p:nvPr/>
        </p:nvGraphicFramePr>
        <p:xfrm>
          <a:off x="4432640" y="3849967"/>
          <a:ext cx="4518219" cy="2255520"/>
        </p:xfrm>
        <a:graphic>
          <a:graphicData uri="http://schemas.openxmlformats.org/drawingml/2006/table">
            <a:tbl>
              <a:tblPr firstRow="1" bandRow="1">
                <a:effectLst/>
              </a:tblPr>
              <a:tblGrid>
                <a:gridCol w="751611">
                  <a:extLst>
                    <a:ext uri="{9D8B030D-6E8A-4147-A177-3AD203B41FA5}">
                      <a16:colId xmlns:a16="http://schemas.microsoft.com/office/drawing/2014/main" val="406201000"/>
                    </a:ext>
                  </a:extLst>
                </a:gridCol>
                <a:gridCol w="751611">
                  <a:extLst>
                    <a:ext uri="{9D8B030D-6E8A-4147-A177-3AD203B41FA5}">
                      <a16:colId xmlns:a16="http://schemas.microsoft.com/office/drawing/2014/main" val="3762563312"/>
                    </a:ext>
                  </a:extLst>
                </a:gridCol>
                <a:gridCol w="751611">
                  <a:extLst>
                    <a:ext uri="{9D8B030D-6E8A-4147-A177-3AD203B41FA5}">
                      <a16:colId xmlns:a16="http://schemas.microsoft.com/office/drawing/2014/main" val="1832595814"/>
                    </a:ext>
                  </a:extLst>
                </a:gridCol>
                <a:gridCol w="760164">
                  <a:extLst>
                    <a:ext uri="{9D8B030D-6E8A-4147-A177-3AD203B41FA5}">
                      <a16:colId xmlns:a16="http://schemas.microsoft.com/office/drawing/2014/main" val="2194738485"/>
                    </a:ext>
                  </a:extLst>
                </a:gridCol>
                <a:gridCol w="751611">
                  <a:extLst>
                    <a:ext uri="{9D8B030D-6E8A-4147-A177-3AD203B41FA5}">
                      <a16:colId xmlns:a16="http://schemas.microsoft.com/office/drawing/2014/main" val="169137979"/>
                    </a:ext>
                  </a:extLst>
                </a:gridCol>
                <a:gridCol w="751611">
                  <a:extLst>
                    <a:ext uri="{9D8B030D-6E8A-4147-A177-3AD203B41FA5}">
                      <a16:colId xmlns:a16="http://schemas.microsoft.com/office/drawing/2014/main" val="4043106832"/>
                    </a:ext>
                  </a:extLst>
                </a:gridCol>
              </a:tblGrid>
              <a:tr h="0">
                <a:tc gridSpan="6">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700" dirty="0"/>
                        <a:t>Lead</a:t>
                      </a: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0082"/>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pPr algn="ctr"/>
                      <a:endParaRPr lang="en-US" sz="700" dirty="0"/>
                    </a:p>
                  </a:txBody>
                  <a:tcPr anchor="ctr"/>
                </a:tc>
                <a:extLst>
                  <a:ext uri="{0D108BD9-81ED-4DB2-BD59-A6C34878D82A}">
                    <a16:rowId xmlns:a16="http://schemas.microsoft.com/office/drawing/2014/main" val="1588658492"/>
                  </a:ext>
                </a:extLst>
              </a:tr>
              <a:tr h="16177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600" b="1" dirty="0"/>
                        <a:t>USFF/TYCOM</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600" b="1" dirty="0"/>
                        <a:t>NAVAIR</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600" b="1" dirty="0"/>
                        <a:t>NETC</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600" b="1" dirty="0"/>
                        <a:t>USFF/TYCOM</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600" b="1" dirty="0"/>
                        <a:t>OPNAV N1</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600" b="1" dirty="0"/>
                        <a:t>OPNAV</a:t>
                      </a:r>
                      <a:r>
                        <a:rPr lang="en-US" sz="600" b="1" baseline="0" dirty="0"/>
                        <a:t> N2/6 &amp; N9</a:t>
                      </a:r>
                      <a:endParaRPr lang="en-US" sz="600" b="1"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extLst>
                  <a:ext uri="{0D108BD9-81ED-4DB2-BD59-A6C34878D82A}">
                    <a16:rowId xmlns:a16="http://schemas.microsoft.com/office/drawing/2014/main" val="2686765433"/>
                  </a:ext>
                </a:extLst>
              </a:tr>
              <a:tr h="161779">
                <a:tc gridSpan="6">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700" b="1" dirty="0">
                          <a:solidFill>
                            <a:schemeClr val="bg1"/>
                          </a:solidFill>
                        </a:rPr>
                        <a:t>Roles</a:t>
                      </a:r>
                      <a:r>
                        <a:rPr lang="en-US" sz="700" b="1" baseline="0" dirty="0">
                          <a:solidFill>
                            <a:schemeClr val="bg1"/>
                          </a:solidFill>
                        </a:rPr>
                        <a:t> and Responsibilities</a:t>
                      </a:r>
                      <a:endParaRPr lang="en-US" sz="700" b="1" dirty="0">
                        <a:solidFill>
                          <a:schemeClr val="bg1"/>
                        </a:solidFill>
                      </a:endParaRP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82"/>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pPr algn="ctr"/>
                      <a:endParaRPr lang="en-US" sz="700" b="1" dirty="0">
                        <a:solidFill>
                          <a:schemeClr val="bg1"/>
                        </a:solidFill>
                      </a:endParaRPr>
                    </a:p>
                  </a:txBody>
                  <a:tcPr anchor="ctr">
                    <a:solidFill>
                      <a:schemeClr val="tx1"/>
                    </a:solidFill>
                  </a:tcPr>
                </a:tc>
                <a:extLst>
                  <a:ext uri="{0D108BD9-81ED-4DB2-BD59-A6C34878D82A}">
                    <a16:rowId xmlns:a16="http://schemas.microsoft.com/office/drawing/2014/main" val="2910876233"/>
                  </a:ext>
                </a:extLst>
              </a:tr>
              <a:tr h="125595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rPr>
                        <a:t>Defines the what, when, how, and where of RRL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rPr>
                        <a:t>Defines            afloat IT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rPr>
                        <a:t>Provides acquisition for both course content and hardware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rPr>
                        <a:t>Provides TSPM role</a:t>
                      </a:r>
                      <a:endParaRPr lang="en-US" sz="7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rPr>
                        <a:t>Delivers and fields training content and systems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rPr>
                        <a:t>Defines            shore IT requirements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rPr>
                        <a:t>Manages  training delivery supply chain and infrastructure</a:t>
                      </a:r>
                      <a:endParaRPr lang="en-US" sz="7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rPr>
                        <a:t>Provides assessment of operational impact on Sailor performance</a:t>
                      </a:r>
                    </a:p>
                    <a:p>
                      <a:pPr marL="0" indent="0" algn="l">
                        <a:buFontTx/>
                        <a:buNone/>
                      </a:pPr>
                      <a:endParaRPr lang="en-US" sz="7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rPr>
                        <a:t>Provide changes to policy and processes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rPr>
                        <a:t>RRL Resource Sponsor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rPr>
                        <a:t>Develops and executes coordinated strategic </a:t>
                      </a:r>
                      <a:r>
                        <a:rPr kumimoji="0" lang="en-US" sz="700" b="0" i="0" u="none" strike="noStrike" kern="1200" cap="none" spc="0" normalizeH="0" baseline="0" noProof="0" dirty="0" err="1">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rPr>
                        <a:t>comms</a:t>
                      </a:r>
                      <a:r>
                        <a:rPr kumimoji="0" lang="en-US" sz="7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rPr>
                        <a:t> plan</a:t>
                      </a:r>
                      <a:endParaRPr lang="en-US" sz="70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700" dirty="0">
                          <a:latin typeface="Calibri" panose="020F0502020204030204" pitchFamily="34" charset="0"/>
                          <a:cs typeface="Calibri" panose="020F0502020204030204" pitchFamily="34" charset="0"/>
                        </a:rPr>
                        <a:t>Resource</a:t>
                      </a:r>
                      <a:r>
                        <a:rPr lang="en-US" sz="700" baseline="0" dirty="0">
                          <a:latin typeface="Calibri" panose="020F0502020204030204" pitchFamily="34" charset="0"/>
                          <a:cs typeface="Calibri" panose="020F0502020204030204" pitchFamily="34" charset="0"/>
                        </a:rPr>
                        <a:t> Sponsor for TYCOM training requirements</a:t>
                      </a:r>
                      <a:endParaRPr lang="en-US" sz="700" dirty="0">
                        <a:latin typeface="Calibri" panose="020F0502020204030204" pitchFamily="34" charset="0"/>
                        <a:cs typeface="Calibri" panose="020F0502020204030204"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145309924"/>
                  </a:ext>
                </a:extLst>
              </a:tr>
            </a:tbl>
          </a:graphicData>
        </a:graphic>
      </p:graphicFrame>
      <p:sp>
        <p:nvSpPr>
          <p:cNvPr id="27" name="Rectangle 26"/>
          <p:cNvSpPr/>
          <p:nvPr/>
        </p:nvSpPr>
        <p:spPr>
          <a:xfrm>
            <a:off x="1332832" y="1156884"/>
            <a:ext cx="3057711" cy="5148427"/>
          </a:xfrm>
          <a:prstGeom prst="rect">
            <a:avLst/>
          </a:prstGeom>
          <a:solidFill>
            <a:srgbClr val="333399">
              <a:lumMod val="20000"/>
              <a:lumOff val="80000"/>
            </a:srgbClr>
          </a:solidFill>
          <a:ln w="25400" cap="flat" cmpd="sng" algn="ctr">
            <a:noFill/>
            <a:prstDash val="solid"/>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sng" strike="noStrike" kern="0" cap="none" spc="0" normalizeH="0" baseline="0" noProof="0" dirty="0">
                <a:ln>
                  <a:noFill/>
                </a:ln>
                <a:solidFill>
                  <a:srgbClr val="000000"/>
                </a:solidFill>
                <a:effectLst/>
                <a:uLnTx/>
                <a:uFillTx/>
                <a:latin typeface="Arial"/>
                <a:ea typeface="MS PGothic" pitchFamily="34" charset="-128"/>
                <a:cs typeface="+mn-cs"/>
              </a:rPr>
              <a:t>Governance</a:t>
            </a:r>
          </a:p>
        </p:txBody>
      </p:sp>
      <p:cxnSp>
        <p:nvCxnSpPr>
          <p:cNvPr id="28" name="Straight Arrow Connector 27"/>
          <p:cNvCxnSpPr/>
          <p:nvPr/>
        </p:nvCxnSpPr>
        <p:spPr>
          <a:xfrm>
            <a:off x="1052521" y="3155814"/>
            <a:ext cx="274320" cy="0"/>
          </a:xfrm>
          <a:prstGeom prst="straightConnector1">
            <a:avLst/>
          </a:prstGeom>
          <a:noFill/>
          <a:ln w="12700" cap="flat" cmpd="sng" algn="ctr">
            <a:solidFill>
              <a:srgbClr val="000000"/>
            </a:solidFill>
            <a:prstDash val="dash"/>
            <a:headEnd type="arrow"/>
            <a:tailEnd type="arrow"/>
          </a:ln>
          <a:effectLst/>
        </p:spPr>
      </p:cxnSp>
      <p:graphicFrame>
        <p:nvGraphicFramePr>
          <p:cNvPr id="29" name="Table 28"/>
          <p:cNvGraphicFramePr>
            <a:graphicFrameLocks noGrp="1"/>
          </p:cNvGraphicFramePr>
          <p:nvPr/>
        </p:nvGraphicFramePr>
        <p:xfrm>
          <a:off x="4425963" y="1379382"/>
          <a:ext cx="4521336" cy="1484610"/>
        </p:xfrm>
        <a:graphic>
          <a:graphicData uri="http://schemas.openxmlformats.org/drawingml/2006/table">
            <a:tbl>
              <a:tblPr firstRow="1" bandRow="1"/>
              <a:tblGrid>
                <a:gridCol w="698276">
                  <a:extLst>
                    <a:ext uri="{9D8B030D-6E8A-4147-A177-3AD203B41FA5}">
                      <a16:colId xmlns:a16="http://schemas.microsoft.com/office/drawing/2014/main" val="1677775413"/>
                    </a:ext>
                  </a:extLst>
                </a:gridCol>
                <a:gridCol w="931817">
                  <a:extLst>
                    <a:ext uri="{9D8B030D-6E8A-4147-A177-3AD203B41FA5}">
                      <a16:colId xmlns:a16="http://schemas.microsoft.com/office/drawing/2014/main" val="3401370987"/>
                    </a:ext>
                  </a:extLst>
                </a:gridCol>
                <a:gridCol w="1256483">
                  <a:extLst>
                    <a:ext uri="{9D8B030D-6E8A-4147-A177-3AD203B41FA5}">
                      <a16:colId xmlns:a16="http://schemas.microsoft.com/office/drawing/2014/main" val="4220269505"/>
                    </a:ext>
                  </a:extLst>
                </a:gridCol>
                <a:gridCol w="1634760">
                  <a:extLst>
                    <a:ext uri="{9D8B030D-6E8A-4147-A177-3AD203B41FA5}">
                      <a16:colId xmlns:a16="http://schemas.microsoft.com/office/drawing/2014/main" val="2789694256"/>
                    </a:ext>
                  </a:extLst>
                </a:gridCol>
              </a:tblGrid>
              <a:tr h="196593">
                <a:tc gridSpan="4">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rgbClr val="0070C0"/>
                          </a:solidFill>
                        </a:rPr>
                        <a:t>RRL Executive</a:t>
                      </a:r>
                      <a:r>
                        <a:rPr lang="en-US" sz="900" b="1" baseline="0" dirty="0">
                          <a:solidFill>
                            <a:srgbClr val="0070C0"/>
                          </a:solidFill>
                        </a:rPr>
                        <a:t> Steering Committee</a:t>
                      </a:r>
                      <a:endParaRPr lang="en-US" sz="900" b="1" dirty="0">
                        <a:solidFill>
                          <a:srgbClr val="0070C0"/>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7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2353779"/>
                  </a:ext>
                </a:extLst>
              </a:tr>
              <a:tr h="17038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700" b="1" dirty="0">
                          <a:solidFill>
                            <a:schemeClr val="bg1"/>
                          </a:solidFill>
                        </a:rPr>
                        <a:t>Periodicity</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8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700" b="1" dirty="0">
                          <a:solidFill>
                            <a:schemeClr val="bg1"/>
                          </a:solidFill>
                        </a:rPr>
                        <a:t>Chair / Co-chair</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8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700" b="1" dirty="0">
                          <a:solidFill>
                            <a:schemeClr val="bg1"/>
                          </a:solidFill>
                        </a:rPr>
                        <a:t>Members</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8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700" b="1" dirty="0">
                          <a:solidFill>
                            <a:schemeClr val="bg1"/>
                          </a:solidFill>
                        </a:rPr>
                        <a:t>Key Responsibilities</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8A"/>
                    </a:solidFill>
                  </a:tcPr>
                </a:tc>
                <a:extLst>
                  <a:ext uri="{0D108BD9-81ED-4DB2-BD59-A6C34878D82A}">
                    <a16:rowId xmlns:a16="http://schemas.microsoft.com/office/drawing/2014/main" val="108399120"/>
                  </a:ext>
                </a:extLst>
              </a:tr>
              <a:tr h="95698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endParaRPr lang="en-US" sz="700" dirty="0">
                        <a:latin typeface="Calibri" panose="020F0502020204030204" pitchFamily="34" charset="0"/>
                        <a:cs typeface="Calibri" panose="020F0502020204030204" pitchFamily="34" charset="0"/>
                      </a:endParaRPr>
                    </a:p>
                    <a:p>
                      <a:pPr algn="ctr"/>
                      <a:endParaRPr lang="en-US" sz="700" dirty="0">
                        <a:latin typeface="Calibri" panose="020F0502020204030204" pitchFamily="34" charset="0"/>
                        <a:cs typeface="Calibri" panose="020F0502020204030204" pitchFamily="34" charset="0"/>
                      </a:endParaRPr>
                    </a:p>
                    <a:p>
                      <a:pPr algn="ctr"/>
                      <a:r>
                        <a:rPr lang="en-US" sz="700" dirty="0">
                          <a:latin typeface="Calibri" panose="020F0502020204030204" pitchFamily="34" charset="0"/>
                          <a:cs typeface="Calibri" panose="020F0502020204030204" pitchFamily="34" charset="0"/>
                        </a:rPr>
                        <a:t>Monthly</a:t>
                      </a:r>
                    </a:p>
                    <a:p>
                      <a:pPr algn="ctr"/>
                      <a:endParaRPr lang="en-US" sz="700" dirty="0">
                        <a:latin typeface="Calibri" panose="020F0502020204030204" pitchFamily="34" charset="0"/>
                        <a:cs typeface="Calibri" panose="020F0502020204030204" pitchFamily="34" charset="0"/>
                      </a:endParaRPr>
                    </a:p>
                  </a:txBody>
                  <a:tcPr marT="45710" marB="4571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a:buFont typeface="Arial" panose="020B0604020202020204" pitchFamily="34" charset="0"/>
                        <a:buNone/>
                      </a:pPr>
                      <a:r>
                        <a:rPr lang="en-US" sz="700" dirty="0">
                          <a:latin typeface="Calibri" panose="020F0502020204030204" pitchFamily="34" charset="0"/>
                          <a:cs typeface="Calibri" panose="020F0502020204030204" pitchFamily="34" charset="0"/>
                        </a:rPr>
                        <a:t>USFF N1</a:t>
                      </a:r>
                    </a:p>
                    <a:p>
                      <a:pPr marL="0" indent="0" algn="ctr">
                        <a:buFont typeface="Arial" panose="020B0604020202020204" pitchFamily="34" charset="0"/>
                        <a:buNone/>
                      </a:pPr>
                      <a:endParaRPr lang="en-US" sz="700" dirty="0">
                        <a:latin typeface="Calibri" panose="020F0502020204030204" pitchFamily="34" charset="0"/>
                        <a:cs typeface="Calibri" panose="020F0502020204030204" pitchFamily="34" charset="0"/>
                      </a:endParaRPr>
                    </a:p>
                    <a:p>
                      <a:pPr marL="0" indent="0" algn="ctr">
                        <a:buFont typeface="Arial" panose="020B0604020202020204" pitchFamily="34" charset="0"/>
                        <a:buNone/>
                      </a:pPr>
                      <a:r>
                        <a:rPr lang="en-US" sz="700" dirty="0">
                          <a:latin typeface="Calibri" panose="020F0502020204030204" pitchFamily="34" charset="0"/>
                          <a:cs typeface="Calibri" panose="020F0502020204030204" pitchFamily="34" charset="0"/>
                        </a:rPr>
                        <a:t>CNETC</a:t>
                      </a:r>
                    </a:p>
                  </a:txBody>
                  <a:tcPr marT="45710" marB="4571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14300" indent="-114300" algn="l">
                        <a:lnSpc>
                          <a:spcPts val="1100"/>
                        </a:lnSpc>
                        <a:buFont typeface="Arial" panose="020B0604020202020204" pitchFamily="34" charset="0"/>
                        <a:buChar char="•"/>
                      </a:pPr>
                      <a:r>
                        <a:rPr lang="en-US" sz="700" dirty="0">
                          <a:latin typeface="Calibri" panose="020F0502020204030204" pitchFamily="34" charset="0"/>
                          <a:cs typeface="Calibri" panose="020F0502020204030204" pitchFamily="34" charset="0"/>
                        </a:rPr>
                        <a:t>OPNAV</a:t>
                      </a:r>
                      <a:r>
                        <a:rPr lang="en-US" sz="700" baseline="0" dirty="0">
                          <a:latin typeface="Calibri" panose="020F0502020204030204" pitchFamily="34" charset="0"/>
                          <a:cs typeface="Calibri" panose="020F0502020204030204" pitchFamily="34" charset="0"/>
                        </a:rPr>
                        <a:t> N10</a:t>
                      </a:r>
                    </a:p>
                    <a:p>
                      <a:pPr marL="114300" indent="-114300" algn="l">
                        <a:lnSpc>
                          <a:spcPts val="1100"/>
                        </a:lnSpc>
                        <a:buFont typeface="Arial" panose="020B0604020202020204" pitchFamily="34" charset="0"/>
                        <a:buChar char="•"/>
                      </a:pPr>
                      <a:r>
                        <a:rPr lang="en-US" sz="700" baseline="0" dirty="0">
                          <a:latin typeface="Calibri" panose="020F0502020204030204" pitchFamily="34" charset="0"/>
                          <a:cs typeface="Calibri" panose="020F0502020204030204" pitchFamily="34" charset="0"/>
                        </a:rPr>
                        <a:t>OPNAV N9I</a:t>
                      </a:r>
                    </a:p>
                    <a:p>
                      <a:pPr marL="114300" indent="-114300" algn="l">
                        <a:lnSpc>
                          <a:spcPts val="1100"/>
                        </a:lnSpc>
                        <a:buFont typeface="Arial" panose="020B0604020202020204" pitchFamily="34" charset="0"/>
                        <a:buChar char="•"/>
                      </a:pPr>
                      <a:r>
                        <a:rPr lang="en-US" sz="700" baseline="0" dirty="0">
                          <a:latin typeface="Calibri" panose="020F0502020204030204" pitchFamily="34" charset="0"/>
                          <a:cs typeface="Calibri" panose="020F0502020204030204" pitchFamily="34" charset="0"/>
                        </a:rPr>
                        <a:t>NAVAIR Flag/SES (TSPM)</a:t>
                      </a:r>
                    </a:p>
                    <a:p>
                      <a:pPr marL="114300" indent="-114300" algn="l">
                        <a:lnSpc>
                          <a:spcPts val="1100"/>
                        </a:lnSpc>
                        <a:buFont typeface="Arial" panose="020B0604020202020204" pitchFamily="34" charset="0"/>
                        <a:buChar char="•"/>
                      </a:pPr>
                      <a:r>
                        <a:rPr lang="en-US" sz="700" baseline="0" dirty="0">
                          <a:latin typeface="Calibri" panose="020F0502020204030204" pitchFamily="34" charset="0"/>
                          <a:cs typeface="Calibri" panose="020F0502020204030204" pitchFamily="34" charset="0"/>
                        </a:rPr>
                        <a:t>USFF N1T (Exec. Sec.)</a:t>
                      </a:r>
                    </a:p>
                  </a:txBody>
                  <a:tcPr marT="45710" marB="4571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55563" indent="-55563" algn="l">
                        <a:lnSpc>
                          <a:spcPts val="1100"/>
                        </a:lnSpc>
                        <a:buFont typeface="Arial" panose="020B0604020202020204" pitchFamily="34" charset="0"/>
                        <a:buChar char="•"/>
                      </a:pPr>
                      <a:r>
                        <a:rPr lang="en-US" sz="700" dirty="0">
                          <a:latin typeface="Calibri" panose="020F0502020204030204" pitchFamily="34" charset="0"/>
                          <a:cs typeface="Calibri" panose="020F0502020204030204" pitchFamily="34" charset="0"/>
                        </a:rPr>
                        <a:t>Reviews program status by phase</a:t>
                      </a:r>
                    </a:p>
                    <a:p>
                      <a:pPr marL="55563" indent="-55563" algn="l">
                        <a:lnSpc>
                          <a:spcPts val="1100"/>
                        </a:lnSpc>
                        <a:buFont typeface="Arial" panose="020B0604020202020204" pitchFamily="34" charset="0"/>
                        <a:buChar char="•"/>
                      </a:pPr>
                      <a:r>
                        <a:rPr lang="en-US" sz="700" dirty="0">
                          <a:latin typeface="Calibri" panose="020F0502020204030204" pitchFamily="34" charset="0"/>
                          <a:cs typeface="Calibri" panose="020F0502020204030204" pitchFamily="34" charset="0"/>
                        </a:rPr>
                        <a:t>Reviews Budget execution</a:t>
                      </a:r>
                    </a:p>
                    <a:p>
                      <a:pPr marL="55563" indent="-55563" algn="l">
                        <a:lnSpc>
                          <a:spcPts val="1100"/>
                        </a:lnSpc>
                        <a:buFont typeface="Arial" panose="020B0604020202020204" pitchFamily="34" charset="0"/>
                        <a:buChar char="•"/>
                      </a:pPr>
                      <a:r>
                        <a:rPr lang="en-US" sz="700" dirty="0">
                          <a:latin typeface="Calibri" panose="020F0502020204030204" pitchFamily="34" charset="0"/>
                          <a:cs typeface="Calibri" panose="020F0502020204030204" pitchFamily="34" charset="0"/>
                        </a:rPr>
                        <a:t>Reviews efforts to integrate RRL Training requirements into future training systems</a:t>
                      </a:r>
                    </a:p>
                    <a:p>
                      <a:pPr marL="55563" indent="-55563" algn="l">
                        <a:lnSpc>
                          <a:spcPts val="1100"/>
                        </a:lnSpc>
                        <a:buFont typeface="Arial" panose="020B0604020202020204" pitchFamily="34" charset="0"/>
                        <a:buChar char="•"/>
                      </a:pPr>
                      <a:r>
                        <a:rPr lang="en-US" sz="700" dirty="0">
                          <a:latin typeface="Calibri" panose="020F0502020204030204" pitchFamily="34" charset="0"/>
                          <a:cs typeface="Calibri" panose="020F0502020204030204" pitchFamily="34" charset="0"/>
                        </a:rPr>
                        <a:t>Reviews implementation</a:t>
                      </a:r>
                      <a:r>
                        <a:rPr lang="en-US" sz="700" baseline="0" dirty="0">
                          <a:latin typeface="Calibri" panose="020F0502020204030204" pitchFamily="34" charset="0"/>
                          <a:cs typeface="Calibri" panose="020F0502020204030204" pitchFamily="34" charset="0"/>
                        </a:rPr>
                        <a:t> of strategic guidance</a:t>
                      </a:r>
                      <a:endParaRPr lang="en-US" sz="700" dirty="0">
                        <a:latin typeface="Calibri" panose="020F0502020204030204" pitchFamily="34" charset="0"/>
                        <a:cs typeface="Calibri" panose="020F0502020204030204" pitchFamily="34" charset="0"/>
                      </a:endParaRPr>
                    </a:p>
                  </a:txBody>
                  <a:tcPr marT="45710" marB="4571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2692319091"/>
                  </a:ext>
                </a:extLst>
              </a:tr>
            </a:tbl>
          </a:graphicData>
        </a:graphic>
      </p:graphicFrame>
      <p:grpSp>
        <p:nvGrpSpPr>
          <p:cNvPr id="30" name="Group 29"/>
          <p:cNvGrpSpPr>
            <a:grpSpLocks noChangeAspect="1"/>
          </p:cNvGrpSpPr>
          <p:nvPr/>
        </p:nvGrpSpPr>
        <p:grpSpPr>
          <a:xfrm>
            <a:off x="6542275" y="1423740"/>
            <a:ext cx="358370" cy="128016"/>
            <a:chOff x="3260409" y="3900895"/>
            <a:chExt cx="514833" cy="183907"/>
          </a:xfrm>
        </p:grpSpPr>
        <p:pic>
          <p:nvPicPr>
            <p:cNvPr id="31"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60409" y="3929355"/>
              <a:ext cx="154204" cy="155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5-Point Star 31"/>
            <p:cNvSpPr/>
            <p:nvPr/>
          </p:nvSpPr>
          <p:spPr>
            <a:xfrm>
              <a:off x="3436977" y="3900895"/>
              <a:ext cx="182880" cy="182880"/>
            </a:xfrm>
            <a:prstGeom prst="star5">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S PGothic" pitchFamily="34" charset="-128"/>
                <a:cs typeface="+mn-cs"/>
              </a:endParaRPr>
            </a:p>
          </p:txBody>
        </p:sp>
        <p:sp>
          <p:nvSpPr>
            <p:cNvPr id="33" name="5-Point Star 32"/>
            <p:cNvSpPr/>
            <p:nvPr/>
          </p:nvSpPr>
          <p:spPr>
            <a:xfrm>
              <a:off x="3592362" y="3900895"/>
              <a:ext cx="182880" cy="182880"/>
            </a:xfrm>
            <a:prstGeom prst="star5">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S PGothic" pitchFamily="34" charset="-128"/>
                <a:cs typeface="+mn-cs"/>
              </a:endParaRPr>
            </a:p>
          </p:txBody>
        </p:sp>
      </p:grpSp>
      <p:graphicFrame>
        <p:nvGraphicFramePr>
          <p:cNvPr id="34" name="Table 33"/>
          <p:cNvGraphicFramePr>
            <a:graphicFrameLocks noGrp="1"/>
          </p:cNvGraphicFramePr>
          <p:nvPr/>
        </p:nvGraphicFramePr>
        <p:xfrm>
          <a:off x="1344641" y="1383851"/>
          <a:ext cx="3044869" cy="4933123"/>
        </p:xfrm>
        <a:graphic>
          <a:graphicData uri="http://schemas.openxmlformats.org/drawingml/2006/table">
            <a:tbl>
              <a:tblPr firstRow="1" bandRow="1"/>
              <a:tblGrid>
                <a:gridCol w="750042">
                  <a:extLst>
                    <a:ext uri="{9D8B030D-6E8A-4147-A177-3AD203B41FA5}">
                      <a16:colId xmlns:a16="http://schemas.microsoft.com/office/drawing/2014/main" val="1677775413"/>
                    </a:ext>
                  </a:extLst>
                </a:gridCol>
                <a:gridCol w="520028">
                  <a:extLst>
                    <a:ext uri="{9D8B030D-6E8A-4147-A177-3AD203B41FA5}">
                      <a16:colId xmlns:a16="http://schemas.microsoft.com/office/drawing/2014/main" val="389271471"/>
                    </a:ext>
                  </a:extLst>
                </a:gridCol>
                <a:gridCol w="676262">
                  <a:extLst>
                    <a:ext uri="{9D8B030D-6E8A-4147-A177-3AD203B41FA5}">
                      <a16:colId xmlns:a16="http://schemas.microsoft.com/office/drawing/2014/main" val="4220269505"/>
                    </a:ext>
                  </a:extLst>
                </a:gridCol>
                <a:gridCol w="1098537">
                  <a:extLst>
                    <a:ext uri="{9D8B030D-6E8A-4147-A177-3AD203B41FA5}">
                      <a16:colId xmlns:a16="http://schemas.microsoft.com/office/drawing/2014/main" val="2789694256"/>
                    </a:ext>
                  </a:extLst>
                </a:gridCol>
              </a:tblGrid>
              <a:tr h="283593">
                <a:tc gridSpan="4">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l"/>
                      <a:r>
                        <a:rPr lang="en-US" sz="900" b="1" dirty="0">
                          <a:solidFill>
                            <a:srgbClr val="0070C0"/>
                          </a:solidFill>
                        </a:rPr>
                        <a:t>RRL</a:t>
                      </a:r>
                      <a:r>
                        <a:rPr lang="en-US" sz="900" b="1" baseline="0" dirty="0">
                          <a:solidFill>
                            <a:srgbClr val="0070C0"/>
                          </a:solidFill>
                        </a:rPr>
                        <a:t> Integration Board </a:t>
                      </a:r>
                      <a:endParaRPr lang="en-US" sz="900" b="1" dirty="0">
                        <a:solidFill>
                          <a:srgbClr val="0070C0"/>
                        </a:solidFill>
                      </a:endParaRPr>
                    </a:p>
                  </a:txBody>
                  <a:tcPr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FFFF">
                        <a:lumMod val="75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2605366"/>
                  </a:ext>
                </a:extLst>
              </a:tr>
              <a:tr h="40912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dirty="0">
                          <a:solidFill>
                            <a:schemeClr val="bg1"/>
                          </a:solidFill>
                        </a:rPr>
                        <a:t>Periodicity</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8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dirty="0">
                          <a:solidFill>
                            <a:schemeClr val="bg1"/>
                          </a:solidFill>
                        </a:rPr>
                        <a:t>Chair </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8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dirty="0">
                          <a:solidFill>
                            <a:schemeClr val="bg1"/>
                          </a:solidFill>
                        </a:rPr>
                        <a:t>Members</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8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dirty="0">
                          <a:solidFill>
                            <a:schemeClr val="bg1"/>
                          </a:solidFill>
                        </a:rPr>
                        <a:t>Key Responsibilities</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D2D8A"/>
                    </a:solidFill>
                  </a:tcPr>
                </a:tc>
                <a:extLst>
                  <a:ext uri="{0D108BD9-81ED-4DB2-BD59-A6C34878D82A}">
                    <a16:rowId xmlns:a16="http://schemas.microsoft.com/office/drawing/2014/main" val="1404169867"/>
                  </a:ext>
                </a:extLst>
              </a:tr>
              <a:tr h="176668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dirty="0">
                          <a:latin typeface="Calibri" panose="020F0502020204030204" pitchFamily="34" charset="0"/>
                          <a:cs typeface="Calibri" panose="020F0502020204030204" pitchFamily="34" charset="0"/>
                        </a:rPr>
                        <a:t>Semi-Annual or as Required</a:t>
                      </a:r>
                    </a:p>
                  </a:txBody>
                  <a:tcPr marT="45710" marB="4571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a:buFont typeface="Arial" panose="020B0604020202020204" pitchFamily="34" charset="0"/>
                        <a:buNone/>
                      </a:pPr>
                      <a:r>
                        <a:rPr lang="en-US" sz="800" dirty="0">
                          <a:latin typeface="Calibri" panose="020F0502020204030204" pitchFamily="34" charset="0"/>
                          <a:cs typeface="Calibri" panose="020F0502020204030204" pitchFamily="34" charset="0"/>
                        </a:rPr>
                        <a:t>VCNO</a:t>
                      </a:r>
                    </a:p>
                  </a:txBody>
                  <a:tcPr marT="45710" marB="4571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14300" indent="-114300" algn="l">
                        <a:lnSpc>
                          <a:spcPts val="1100"/>
                        </a:lnSpc>
                        <a:buFont typeface="Arial" panose="020B0604020202020204" pitchFamily="34" charset="0"/>
                        <a:buChar char="•"/>
                      </a:pPr>
                      <a:r>
                        <a:rPr lang="en-US" sz="800" dirty="0">
                          <a:latin typeface="Calibri" panose="020F0502020204030204" pitchFamily="34" charset="0"/>
                          <a:cs typeface="Calibri" panose="020F0502020204030204" pitchFamily="34" charset="0"/>
                        </a:rPr>
                        <a:t>CUSFF</a:t>
                      </a:r>
                    </a:p>
                    <a:p>
                      <a:pPr marL="114300" indent="-114300" algn="l">
                        <a:lnSpc>
                          <a:spcPts val="1100"/>
                        </a:lnSpc>
                        <a:buFont typeface="Arial" panose="020B0604020202020204" pitchFamily="34" charset="0"/>
                        <a:buChar char="•"/>
                      </a:pPr>
                      <a:r>
                        <a:rPr lang="en-US" sz="800" dirty="0">
                          <a:latin typeface="Calibri" panose="020F0502020204030204" pitchFamily="34" charset="0"/>
                          <a:cs typeface="Calibri" panose="020F0502020204030204" pitchFamily="34" charset="0"/>
                        </a:rPr>
                        <a:t>CNP</a:t>
                      </a:r>
                    </a:p>
                    <a:p>
                      <a:pPr marL="114300" indent="-114300" algn="l">
                        <a:lnSpc>
                          <a:spcPts val="1100"/>
                        </a:lnSpc>
                        <a:buFont typeface="Arial" panose="020B0604020202020204" pitchFamily="34" charset="0"/>
                        <a:buChar char="•"/>
                      </a:pPr>
                      <a:r>
                        <a:rPr lang="en-US" sz="800" dirty="0">
                          <a:latin typeface="Calibri" panose="020F0502020204030204" pitchFamily="34" charset="0"/>
                          <a:cs typeface="Calibri" panose="020F0502020204030204" pitchFamily="34" charset="0"/>
                        </a:rPr>
                        <a:t>NAVAIR</a:t>
                      </a:r>
                    </a:p>
                    <a:p>
                      <a:pPr marL="114300" indent="-114300" algn="l">
                        <a:lnSpc>
                          <a:spcPts val="1100"/>
                        </a:lnSpc>
                        <a:buFont typeface="Arial" panose="020B0604020202020204" pitchFamily="34" charset="0"/>
                        <a:buChar char="•"/>
                      </a:pPr>
                      <a:r>
                        <a:rPr lang="en-US" sz="800" dirty="0">
                          <a:latin typeface="Calibri" panose="020F0502020204030204" pitchFamily="34" charset="0"/>
                          <a:cs typeface="Calibri" panose="020F0502020204030204" pitchFamily="34" charset="0"/>
                        </a:rPr>
                        <a:t>USFF</a:t>
                      </a:r>
                      <a:r>
                        <a:rPr lang="en-US" sz="800" baseline="0" dirty="0">
                          <a:latin typeface="Calibri" panose="020F0502020204030204" pitchFamily="34" charset="0"/>
                          <a:cs typeface="Calibri" panose="020F0502020204030204" pitchFamily="34" charset="0"/>
                        </a:rPr>
                        <a:t> N1 (Exec. Sec.)</a:t>
                      </a:r>
                      <a:endParaRPr lang="en-US" sz="800" dirty="0">
                        <a:latin typeface="Calibri" panose="020F0502020204030204" pitchFamily="34" charset="0"/>
                        <a:cs typeface="Calibri" panose="020F0502020204030204" pitchFamily="34" charset="0"/>
                      </a:endParaRPr>
                    </a:p>
                  </a:txBody>
                  <a:tcPr marT="45710" marB="4571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58738" marR="0" lvl="0" indent="-58738"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rPr>
                        <a:t>Approves guidance on strategic direction</a:t>
                      </a:r>
                    </a:p>
                    <a:p>
                      <a:pPr marL="58738" marR="0" lvl="0" indent="-58738"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rPr>
                        <a:t>Oversees RRL implementation</a:t>
                      </a:r>
                    </a:p>
                    <a:p>
                      <a:pPr marL="58738" marR="0" lvl="0" indent="-58738"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rPr>
                        <a:t>Resolves seams issues</a:t>
                      </a:r>
                    </a:p>
                    <a:p>
                      <a:pPr marL="58738" marR="0" lvl="0" indent="-58738"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800" b="0" i="0" u="none" strike="noStrike" kern="1200" cap="none" spc="0" normalizeH="0" baseline="0" noProof="0" dirty="0">
                          <a:ln>
                            <a:noFill/>
                          </a:ln>
                          <a:solidFill>
                            <a:srgbClr val="000082"/>
                          </a:solidFill>
                          <a:effectLst/>
                          <a:uLnTx/>
                          <a:uFillTx/>
                          <a:latin typeface="Calibri" panose="020F0502020204030204" pitchFamily="34" charset="0"/>
                          <a:ea typeface="ＭＳ Ｐゴシック" pitchFamily="34" charset="-128"/>
                          <a:cs typeface="Calibri" panose="020F0502020204030204" pitchFamily="34" charset="0"/>
                        </a:rPr>
                        <a:t>Addresses resource requirements</a:t>
                      </a:r>
                      <a:endParaRPr lang="en-US" sz="800" dirty="0">
                        <a:latin typeface="Calibri" panose="020F0502020204030204" pitchFamily="34" charset="0"/>
                        <a:cs typeface="Calibri" panose="020F0502020204030204" pitchFamily="34" charset="0"/>
                      </a:endParaRPr>
                    </a:p>
                  </a:txBody>
                  <a:tcPr marT="45710" marB="4571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451397085"/>
                  </a:ext>
                </a:extLst>
              </a:tr>
              <a:tr h="21348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dirty="0">
                          <a:solidFill>
                            <a:schemeClr val="bg1"/>
                          </a:solidFill>
                          <a:latin typeface="Calibri" panose="020F0502020204030204" pitchFamily="34" charset="0"/>
                          <a:cs typeface="Calibri" panose="020F0502020204030204" pitchFamily="34" charset="0"/>
                        </a:rPr>
                        <a:t>Lead</a:t>
                      </a:r>
                    </a:p>
                  </a:txBody>
                  <a:tcPr marT="45710" marB="4571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6E"/>
                    </a:solidFill>
                  </a:tcPr>
                </a:tc>
                <a:tc grid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gn="ctr">
                        <a:buFont typeface="Arial" panose="020B0604020202020204" pitchFamily="34" charset="0"/>
                        <a:buNone/>
                      </a:pPr>
                      <a:r>
                        <a:rPr lang="en-US" sz="800" b="1" dirty="0">
                          <a:solidFill>
                            <a:schemeClr val="bg1"/>
                          </a:solidFill>
                          <a:latin typeface="Calibri" panose="020F0502020204030204" pitchFamily="34" charset="0"/>
                          <a:cs typeface="Calibri" panose="020F0502020204030204" pitchFamily="34" charset="0"/>
                        </a:rPr>
                        <a:t>Roles</a:t>
                      </a:r>
                      <a:r>
                        <a:rPr lang="en-US" sz="800" b="1" baseline="0" dirty="0">
                          <a:solidFill>
                            <a:schemeClr val="bg1"/>
                          </a:solidFill>
                          <a:latin typeface="Calibri" panose="020F0502020204030204" pitchFamily="34" charset="0"/>
                          <a:cs typeface="Calibri" panose="020F0502020204030204" pitchFamily="34" charset="0"/>
                        </a:rPr>
                        <a:t> and Responsibilities</a:t>
                      </a:r>
                      <a:endParaRPr lang="en-US" sz="800" b="1" dirty="0">
                        <a:solidFill>
                          <a:schemeClr val="bg1"/>
                        </a:solidFill>
                        <a:latin typeface="Calibri" panose="020F0502020204030204" pitchFamily="34" charset="0"/>
                        <a:cs typeface="Calibri" panose="020F0502020204030204" pitchFamily="34" charset="0"/>
                      </a:endParaRPr>
                    </a:p>
                  </a:txBody>
                  <a:tcPr marT="45710" marB="4571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006E"/>
                    </a:solidFill>
                  </a:tcPr>
                </a:tc>
                <a:tc hMerge="1">
                  <a:txBody>
                    <a:bodyPr/>
                    <a:lstStyle/>
                    <a:p>
                      <a:pPr marL="114300" indent="-114300" algn="l">
                        <a:lnSpc>
                          <a:spcPts val="1100"/>
                        </a:lnSpc>
                        <a:buFont typeface="Arial" panose="020B0604020202020204" pitchFamily="34" charset="0"/>
                        <a:buChar char="•"/>
                      </a:pPr>
                      <a:endParaRPr lang="en-US" sz="900" baseline="0" dirty="0">
                        <a:latin typeface="Calibri" panose="020F0502020204030204" pitchFamily="34" charset="0"/>
                        <a:cs typeface="Calibri" panose="020F0502020204030204" pitchFamily="34" charset="0"/>
                      </a:endParaRPr>
                    </a:p>
                  </a:txBody>
                  <a:tcPr marT="45710" marB="45710" anchor="ctr">
                    <a:solidFill>
                      <a:schemeClr val="bg1">
                        <a:lumMod val="85000"/>
                      </a:schemeClr>
                    </a:solidFill>
                  </a:tcPr>
                </a:tc>
                <a:tc hMerge="1">
                  <a:txBody>
                    <a:bodyPr/>
                    <a:lstStyle/>
                    <a:p>
                      <a:pPr marL="55563" indent="-55563" algn="l">
                        <a:lnSpc>
                          <a:spcPts val="1100"/>
                        </a:lnSpc>
                        <a:buFont typeface="Arial" panose="020B0604020202020204" pitchFamily="34" charset="0"/>
                        <a:buChar char="•"/>
                      </a:pPr>
                      <a:endParaRPr lang="en-US" sz="900" dirty="0">
                        <a:latin typeface="Calibri" panose="020F0502020204030204" pitchFamily="34" charset="0"/>
                        <a:cs typeface="Calibri" panose="020F0502020204030204" pitchFamily="34" charset="0"/>
                      </a:endParaRPr>
                    </a:p>
                  </a:txBody>
                  <a:tcPr marT="45710" marB="45710" anchor="ctr">
                    <a:solidFill>
                      <a:schemeClr val="bg1">
                        <a:lumMod val="85000"/>
                      </a:schemeClr>
                    </a:solidFill>
                  </a:tcPr>
                </a:tc>
                <a:extLst>
                  <a:ext uri="{0D108BD9-81ED-4DB2-BD59-A6C34878D82A}">
                    <a16:rowId xmlns:a16="http://schemas.microsoft.com/office/drawing/2014/main" val="3065193722"/>
                  </a:ext>
                </a:extLst>
              </a:tr>
              <a:tr h="91721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dirty="0">
                          <a:latin typeface="Calibri" panose="020F0502020204030204" pitchFamily="34" charset="0"/>
                          <a:cs typeface="Calibri" panose="020F0502020204030204" pitchFamily="34" charset="0"/>
                        </a:rPr>
                        <a:t>CUSFF</a:t>
                      </a:r>
                    </a:p>
                  </a:txBody>
                  <a:tcPr marT="45710" marB="4571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grid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lgn="l">
                        <a:buFont typeface="Arial" panose="020B0604020202020204" pitchFamily="34" charset="0"/>
                        <a:buChar char="•"/>
                      </a:pPr>
                      <a:r>
                        <a:rPr lang="en-US" sz="800" baseline="0" dirty="0">
                          <a:latin typeface="Calibri" panose="020F0502020204030204" pitchFamily="34" charset="0"/>
                          <a:cs typeface="Calibri" panose="020F0502020204030204" pitchFamily="34" charset="0"/>
                        </a:rPr>
                        <a:t>Certification for Congress</a:t>
                      </a:r>
                    </a:p>
                    <a:p>
                      <a:pPr marL="171450" indent="-171450" algn="l">
                        <a:buFont typeface="Arial" panose="020B0604020202020204" pitchFamily="34" charset="0"/>
                        <a:buChar char="•"/>
                      </a:pPr>
                      <a:r>
                        <a:rPr lang="en-US" sz="800" baseline="0" dirty="0">
                          <a:latin typeface="Calibri" panose="020F0502020204030204" pitchFamily="34" charset="0"/>
                          <a:cs typeface="Calibri" panose="020F0502020204030204" pitchFamily="34" charset="0"/>
                        </a:rPr>
                        <a:t>Strategic concept development </a:t>
                      </a:r>
                    </a:p>
                    <a:p>
                      <a:pPr marL="171450" indent="-171450" algn="l">
                        <a:buFont typeface="Arial" panose="020B0604020202020204" pitchFamily="34" charset="0"/>
                        <a:buChar char="•"/>
                      </a:pPr>
                      <a:r>
                        <a:rPr lang="en-US" sz="800" baseline="0" dirty="0">
                          <a:latin typeface="Calibri" panose="020F0502020204030204" pitchFamily="34" charset="0"/>
                          <a:cs typeface="Calibri" panose="020F0502020204030204" pitchFamily="34" charset="0"/>
                        </a:rPr>
                        <a:t>Overall assessment to plan</a:t>
                      </a:r>
                    </a:p>
                    <a:p>
                      <a:pPr marL="171450" indent="-171450" algn="l">
                        <a:buFont typeface="Arial" panose="020B0604020202020204" pitchFamily="34" charset="0"/>
                        <a:buChar char="•"/>
                      </a:pPr>
                      <a:r>
                        <a:rPr lang="en-US" sz="800" baseline="0" dirty="0">
                          <a:latin typeface="Calibri" panose="020F0502020204030204" pitchFamily="34" charset="0"/>
                          <a:cs typeface="Calibri" panose="020F0502020204030204" pitchFamily="34" charset="0"/>
                        </a:rPr>
                        <a:t>Requirements development</a:t>
                      </a:r>
                    </a:p>
                    <a:p>
                      <a:pPr marL="171450" indent="-171450" algn="l">
                        <a:buFont typeface="Arial" panose="020B0604020202020204" pitchFamily="34" charset="0"/>
                        <a:buChar char="•"/>
                      </a:pPr>
                      <a:r>
                        <a:rPr lang="en-US" sz="800" baseline="0" dirty="0">
                          <a:latin typeface="Calibri" panose="020F0502020204030204" pitchFamily="34" charset="0"/>
                          <a:cs typeface="Calibri" panose="020F0502020204030204" pitchFamily="34" charset="0"/>
                        </a:rPr>
                        <a:t>Assessment of operational impact on Sailor performance</a:t>
                      </a:r>
                      <a:endParaRPr lang="en-US" sz="800" dirty="0">
                        <a:latin typeface="Calibri" panose="020F0502020204030204" pitchFamily="34" charset="0"/>
                        <a:cs typeface="Calibri" panose="020F0502020204030204" pitchFamily="34" charset="0"/>
                      </a:endParaRPr>
                    </a:p>
                  </a:txBody>
                  <a:tcPr marT="45710" marB="4571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hMerge="1">
                  <a:txBody>
                    <a:bodyPr/>
                    <a:lstStyle/>
                    <a:p>
                      <a:pPr marL="114300" indent="-114300" algn="l">
                        <a:lnSpc>
                          <a:spcPts val="1100"/>
                        </a:lnSpc>
                        <a:buFont typeface="Arial" panose="020B0604020202020204" pitchFamily="34" charset="0"/>
                        <a:buChar char="•"/>
                      </a:pPr>
                      <a:endParaRPr lang="en-US" sz="900" baseline="0" dirty="0">
                        <a:latin typeface="Calibri" panose="020F0502020204030204" pitchFamily="34" charset="0"/>
                        <a:cs typeface="Calibri" panose="020F0502020204030204" pitchFamily="34" charset="0"/>
                      </a:endParaRPr>
                    </a:p>
                  </a:txBody>
                  <a:tcPr marT="45710" marB="45710" anchor="ctr">
                    <a:solidFill>
                      <a:schemeClr val="bg1">
                        <a:lumMod val="85000"/>
                      </a:schemeClr>
                    </a:solidFill>
                  </a:tcPr>
                </a:tc>
                <a:tc hMerge="1">
                  <a:txBody>
                    <a:bodyPr/>
                    <a:lstStyle/>
                    <a:p>
                      <a:pPr marL="55563" indent="-55563" algn="l">
                        <a:lnSpc>
                          <a:spcPts val="1100"/>
                        </a:lnSpc>
                        <a:buFont typeface="Arial" panose="020B0604020202020204" pitchFamily="34" charset="0"/>
                        <a:buChar char="•"/>
                      </a:pPr>
                      <a:endParaRPr lang="en-US" sz="900" dirty="0">
                        <a:latin typeface="Calibri" panose="020F0502020204030204" pitchFamily="34" charset="0"/>
                        <a:cs typeface="Calibri" panose="020F0502020204030204" pitchFamily="34" charset="0"/>
                      </a:endParaRPr>
                    </a:p>
                  </a:txBody>
                  <a:tcPr marT="45710" marB="45710" anchor="ctr">
                    <a:solidFill>
                      <a:schemeClr val="bg1">
                        <a:lumMod val="85000"/>
                      </a:schemeClr>
                    </a:solidFill>
                  </a:tcPr>
                </a:tc>
                <a:extLst>
                  <a:ext uri="{0D108BD9-81ED-4DB2-BD59-A6C34878D82A}">
                    <a16:rowId xmlns:a16="http://schemas.microsoft.com/office/drawing/2014/main" val="3371825413"/>
                  </a:ext>
                </a:extLst>
              </a:tr>
              <a:tr h="4659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dirty="0">
                          <a:latin typeface="Calibri" panose="020F0502020204030204" pitchFamily="34" charset="0"/>
                          <a:cs typeface="Calibri" panose="020F0502020204030204" pitchFamily="34" charset="0"/>
                        </a:rPr>
                        <a:t>CNP</a:t>
                      </a:r>
                    </a:p>
                  </a:txBody>
                  <a:tcPr marT="45710" marB="4571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grid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lgn="l">
                        <a:buFont typeface="Arial" panose="020B0604020202020204" pitchFamily="34" charset="0"/>
                        <a:buChar char="•"/>
                      </a:pPr>
                      <a:r>
                        <a:rPr lang="en-US" sz="800" dirty="0">
                          <a:latin typeface="Calibri" panose="020F0502020204030204" pitchFamily="34" charset="0"/>
                          <a:cs typeface="Calibri" panose="020F0502020204030204" pitchFamily="34" charset="0"/>
                        </a:rPr>
                        <a:t>MPT&amp;E policy</a:t>
                      </a:r>
                    </a:p>
                    <a:p>
                      <a:pPr marL="171450" indent="-171450" algn="l">
                        <a:buFont typeface="Arial" panose="020B0604020202020204" pitchFamily="34" charset="0"/>
                        <a:buChar char="•"/>
                      </a:pPr>
                      <a:r>
                        <a:rPr lang="en-US" sz="800" dirty="0">
                          <a:latin typeface="Calibri" panose="020F0502020204030204" pitchFamily="34" charset="0"/>
                          <a:cs typeface="Calibri" panose="020F0502020204030204" pitchFamily="34" charset="0"/>
                        </a:rPr>
                        <a:t>RRL Resource Sponsor</a:t>
                      </a:r>
                    </a:p>
                    <a:p>
                      <a:pPr marL="171450" indent="-171450" algn="l">
                        <a:buFont typeface="Arial" panose="020B0604020202020204" pitchFamily="34" charset="0"/>
                        <a:buChar char="•"/>
                      </a:pPr>
                      <a:r>
                        <a:rPr lang="en-US" sz="800" dirty="0">
                          <a:latin typeface="Calibri" panose="020F0502020204030204" pitchFamily="34" charset="0"/>
                          <a:cs typeface="Calibri" panose="020F0502020204030204" pitchFamily="34" charset="0"/>
                        </a:rPr>
                        <a:t>Budget and execution</a:t>
                      </a:r>
                    </a:p>
                  </a:txBody>
                  <a:tcPr marT="45710" marB="4571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hMerge="1">
                  <a:txBody>
                    <a:bodyPr/>
                    <a:lstStyle/>
                    <a:p>
                      <a:pPr marL="114300" indent="-114300" algn="l">
                        <a:lnSpc>
                          <a:spcPts val="1100"/>
                        </a:lnSpc>
                        <a:buFont typeface="Arial" panose="020B0604020202020204" pitchFamily="34" charset="0"/>
                        <a:buChar char="•"/>
                      </a:pPr>
                      <a:endParaRPr lang="en-US" sz="900" baseline="0" dirty="0">
                        <a:latin typeface="Calibri" panose="020F0502020204030204" pitchFamily="34" charset="0"/>
                        <a:cs typeface="Calibri" panose="020F0502020204030204" pitchFamily="34" charset="0"/>
                      </a:endParaRPr>
                    </a:p>
                  </a:txBody>
                  <a:tcPr marT="45710" marB="45710" anchor="ctr">
                    <a:solidFill>
                      <a:schemeClr val="bg1">
                        <a:lumMod val="85000"/>
                      </a:schemeClr>
                    </a:solidFill>
                  </a:tcPr>
                </a:tc>
                <a:tc hMerge="1">
                  <a:txBody>
                    <a:bodyPr/>
                    <a:lstStyle/>
                    <a:p>
                      <a:pPr marL="55563" indent="-55563" algn="l">
                        <a:lnSpc>
                          <a:spcPts val="1100"/>
                        </a:lnSpc>
                        <a:buFont typeface="Arial" panose="020B0604020202020204" pitchFamily="34" charset="0"/>
                        <a:buChar char="•"/>
                      </a:pPr>
                      <a:endParaRPr lang="en-US" sz="900" dirty="0">
                        <a:latin typeface="Calibri" panose="020F0502020204030204" pitchFamily="34" charset="0"/>
                        <a:cs typeface="Calibri" panose="020F0502020204030204" pitchFamily="34" charset="0"/>
                      </a:endParaRPr>
                    </a:p>
                  </a:txBody>
                  <a:tcPr marT="45710" marB="45710" anchor="ctr">
                    <a:solidFill>
                      <a:schemeClr val="bg1">
                        <a:lumMod val="85000"/>
                      </a:schemeClr>
                    </a:solidFill>
                  </a:tcPr>
                </a:tc>
                <a:extLst>
                  <a:ext uri="{0D108BD9-81ED-4DB2-BD59-A6C34878D82A}">
                    <a16:rowId xmlns:a16="http://schemas.microsoft.com/office/drawing/2014/main" val="3800461042"/>
                  </a:ext>
                </a:extLst>
              </a:tr>
              <a:tr h="50518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dirty="0">
                          <a:latin typeface="Calibri" panose="020F0502020204030204" pitchFamily="34" charset="0"/>
                          <a:cs typeface="Calibri" panose="020F0502020204030204" pitchFamily="34" charset="0"/>
                        </a:rPr>
                        <a:t>NAVAIR</a:t>
                      </a:r>
                    </a:p>
                  </a:txBody>
                  <a:tcPr marT="45710" marB="4571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grid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lgn="l">
                        <a:buFont typeface="Arial" panose="020B0604020202020204" pitchFamily="34" charset="0"/>
                        <a:buChar char="•"/>
                      </a:pPr>
                      <a:r>
                        <a:rPr lang="en-US" sz="800" dirty="0">
                          <a:latin typeface="Calibri" panose="020F0502020204030204" pitchFamily="34" charset="0"/>
                          <a:cs typeface="Calibri" panose="020F0502020204030204" pitchFamily="34" charset="0"/>
                        </a:rPr>
                        <a:t>RRL Training Systems Program Manager</a:t>
                      </a:r>
                    </a:p>
                    <a:p>
                      <a:pPr marL="171450" indent="-171450" algn="l">
                        <a:buFont typeface="Arial" panose="020B0604020202020204" pitchFamily="34" charset="0"/>
                        <a:buChar char="•"/>
                      </a:pPr>
                      <a:r>
                        <a:rPr lang="en-US" sz="800" dirty="0">
                          <a:latin typeface="Calibri" panose="020F0502020204030204" pitchFamily="34" charset="0"/>
                          <a:cs typeface="Calibri" panose="020F0502020204030204" pitchFamily="34" charset="0"/>
                        </a:rPr>
                        <a:t>Acquisition of RRL training content</a:t>
                      </a:r>
                      <a:r>
                        <a:rPr lang="en-US" sz="800" baseline="0" dirty="0">
                          <a:latin typeface="Calibri" panose="020F0502020204030204" pitchFamily="34" charset="0"/>
                          <a:cs typeface="Calibri" panose="020F0502020204030204" pitchFamily="34" charset="0"/>
                        </a:rPr>
                        <a:t> and supporting hardware systems and devices</a:t>
                      </a:r>
                      <a:endParaRPr lang="en-US" sz="800" dirty="0">
                        <a:latin typeface="Calibri" panose="020F0502020204030204" pitchFamily="34" charset="0"/>
                        <a:cs typeface="Calibri" panose="020F0502020204030204" pitchFamily="34" charset="0"/>
                      </a:endParaRPr>
                    </a:p>
                  </a:txBody>
                  <a:tcPr marT="45710" marB="4571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hMerge="1">
                  <a:txBody>
                    <a:bodyPr/>
                    <a:lstStyle/>
                    <a:p>
                      <a:pPr marL="114300" indent="-114300" algn="l">
                        <a:lnSpc>
                          <a:spcPts val="1100"/>
                        </a:lnSpc>
                        <a:buFont typeface="Arial" panose="020B0604020202020204" pitchFamily="34" charset="0"/>
                        <a:buChar char="•"/>
                      </a:pPr>
                      <a:endParaRPr lang="en-US" sz="900" baseline="0" dirty="0">
                        <a:latin typeface="Calibri" panose="020F0502020204030204" pitchFamily="34" charset="0"/>
                        <a:cs typeface="Calibri" panose="020F0502020204030204" pitchFamily="34" charset="0"/>
                      </a:endParaRPr>
                    </a:p>
                  </a:txBody>
                  <a:tcPr marT="45710" marB="45710" anchor="ctr">
                    <a:solidFill>
                      <a:schemeClr val="bg1">
                        <a:lumMod val="85000"/>
                      </a:schemeClr>
                    </a:solidFill>
                  </a:tcPr>
                </a:tc>
                <a:tc hMerge="1">
                  <a:txBody>
                    <a:bodyPr/>
                    <a:lstStyle/>
                    <a:p>
                      <a:pPr marL="55563" indent="-55563" algn="l">
                        <a:lnSpc>
                          <a:spcPts val="1100"/>
                        </a:lnSpc>
                        <a:buFont typeface="Arial" panose="020B0604020202020204" pitchFamily="34" charset="0"/>
                        <a:buChar char="•"/>
                      </a:pPr>
                      <a:endParaRPr lang="en-US" sz="900" dirty="0">
                        <a:latin typeface="Calibri" panose="020F0502020204030204" pitchFamily="34" charset="0"/>
                        <a:cs typeface="Calibri" panose="020F0502020204030204" pitchFamily="34" charset="0"/>
                      </a:endParaRPr>
                    </a:p>
                  </a:txBody>
                  <a:tcPr marT="45710" marB="45710" anchor="ctr">
                    <a:solidFill>
                      <a:schemeClr val="bg1">
                        <a:lumMod val="85000"/>
                      </a:schemeClr>
                    </a:solidFill>
                  </a:tcPr>
                </a:tc>
                <a:extLst>
                  <a:ext uri="{0D108BD9-81ED-4DB2-BD59-A6C34878D82A}">
                    <a16:rowId xmlns:a16="http://schemas.microsoft.com/office/drawing/2014/main" val="172984621"/>
                  </a:ext>
                </a:extLst>
              </a:tr>
              <a:tr h="37187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1" dirty="0">
                          <a:latin typeface="Calibri" panose="020F0502020204030204" pitchFamily="34" charset="0"/>
                          <a:cs typeface="Calibri" panose="020F0502020204030204" pitchFamily="34" charset="0"/>
                        </a:rPr>
                        <a:t>USFF</a:t>
                      </a:r>
                      <a:r>
                        <a:rPr lang="en-US" sz="800" b="1" baseline="0" dirty="0">
                          <a:latin typeface="Calibri" panose="020F0502020204030204" pitchFamily="34" charset="0"/>
                          <a:cs typeface="Calibri" panose="020F0502020204030204" pitchFamily="34" charset="0"/>
                        </a:rPr>
                        <a:t> N1</a:t>
                      </a:r>
                      <a:endParaRPr lang="en-US" sz="800" b="1" dirty="0">
                        <a:latin typeface="Calibri" panose="020F0502020204030204" pitchFamily="34" charset="0"/>
                        <a:cs typeface="Calibri" panose="020F0502020204030204" pitchFamily="34" charset="0"/>
                      </a:endParaRPr>
                    </a:p>
                  </a:txBody>
                  <a:tcPr marT="45710" marB="4571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gridSpan="3">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1450" indent="-171450" algn="l">
                        <a:buFont typeface="Arial" panose="020B0604020202020204" pitchFamily="34" charset="0"/>
                        <a:buChar char="•"/>
                      </a:pPr>
                      <a:r>
                        <a:rPr lang="en-US" sz="800" dirty="0">
                          <a:latin typeface="Calibri" panose="020F0502020204030204" pitchFamily="34" charset="0"/>
                          <a:cs typeface="Calibri" panose="020F0502020204030204" pitchFamily="34" charset="0"/>
                        </a:rPr>
                        <a:t>RRL IB</a:t>
                      </a:r>
                      <a:r>
                        <a:rPr lang="en-US" sz="800" baseline="0" dirty="0">
                          <a:latin typeface="Calibri" panose="020F0502020204030204" pitchFamily="34" charset="0"/>
                          <a:cs typeface="Calibri" panose="020F0502020204030204" pitchFamily="34" charset="0"/>
                        </a:rPr>
                        <a:t> Executive Secretary</a:t>
                      </a:r>
                      <a:endParaRPr lang="en-US" sz="800" dirty="0">
                        <a:latin typeface="Calibri" panose="020F0502020204030204" pitchFamily="34" charset="0"/>
                        <a:cs typeface="Calibri" panose="020F0502020204030204" pitchFamily="34" charset="0"/>
                      </a:endParaRPr>
                    </a:p>
                  </a:txBody>
                  <a:tcPr marT="45710" marB="4571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85000"/>
                      </a:srgbClr>
                    </a:solidFill>
                  </a:tcPr>
                </a:tc>
                <a:tc hMerge="1">
                  <a:txBody>
                    <a:bodyPr/>
                    <a:lstStyle/>
                    <a:p>
                      <a:pPr marL="114300" indent="-114300" algn="l">
                        <a:lnSpc>
                          <a:spcPts val="1100"/>
                        </a:lnSpc>
                        <a:buFont typeface="Arial" panose="020B0604020202020204" pitchFamily="34" charset="0"/>
                        <a:buChar char="•"/>
                      </a:pPr>
                      <a:endParaRPr lang="en-US" sz="900" baseline="0" dirty="0">
                        <a:latin typeface="Calibri" panose="020F0502020204030204" pitchFamily="34" charset="0"/>
                        <a:cs typeface="Calibri" panose="020F0502020204030204" pitchFamily="34" charset="0"/>
                      </a:endParaRPr>
                    </a:p>
                  </a:txBody>
                  <a:tcPr marT="45710" marB="45710" anchor="ctr">
                    <a:solidFill>
                      <a:schemeClr val="bg1">
                        <a:lumMod val="85000"/>
                      </a:schemeClr>
                    </a:solidFill>
                  </a:tcPr>
                </a:tc>
                <a:tc hMerge="1">
                  <a:txBody>
                    <a:bodyPr/>
                    <a:lstStyle/>
                    <a:p>
                      <a:pPr marL="55563" indent="-55563" algn="l">
                        <a:lnSpc>
                          <a:spcPts val="1100"/>
                        </a:lnSpc>
                        <a:buFont typeface="Arial" panose="020B0604020202020204" pitchFamily="34" charset="0"/>
                        <a:buChar char="•"/>
                      </a:pPr>
                      <a:endParaRPr lang="en-US" sz="900" dirty="0">
                        <a:latin typeface="Calibri" panose="020F0502020204030204" pitchFamily="34" charset="0"/>
                        <a:cs typeface="Calibri" panose="020F0502020204030204" pitchFamily="34" charset="0"/>
                      </a:endParaRPr>
                    </a:p>
                  </a:txBody>
                  <a:tcPr marT="45710" marB="45710" anchor="ctr">
                    <a:solidFill>
                      <a:schemeClr val="bg1">
                        <a:lumMod val="85000"/>
                      </a:schemeClr>
                    </a:solidFill>
                  </a:tcPr>
                </a:tc>
                <a:extLst>
                  <a:ext uri="{0D108BD9-81ED-4DB2-BD59-A6C34878D82A}">
                    <a16:rowId xmlns:a16="http://schemas.microsoft.com/office/drawing/2014/main" val="2841807746"/>
                  </a:ext>
                </a:extLst>
              </a:tr>
            </a:tbl>
          </a:graphicData>
        </a:graphic>
      </p:graphicFrame>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957" y="2149019"/>
            <a:ext cx="365760" cy="365760"/>
          </a:xfrm>
          <a:prstGeom prst="rect">
            <a:avLst/>
          </a:prstGeom>
        </p:spPr>
      </p:pic>
      <p:grpSp>
        <p:nvGrpSpPr>
          <p:cNvPr id="36" name="Group 35"/>
          <p:cNvGrpSpPr>
            <a:grpSpLocks noChangeAspect="1"/>
          </p:cNvGrpSpPr>
          <p:nvPr/>
        </p:nvGrpSpPr>
        <p:grpSpPr>
          <a:xfrm>
            <a:off x="2713046" y="1445427"/>
            <a:ext cx="512064" cy="146304"/>
            <a:chOff x="2969705" y="2214976"/>
            <a:chExt cx="640080" cy="182880"/>
          </a:xfrm>
        </p:grpSpPr>
        <p:sp>
          <p:nvSpPr>
            <p:cNvPr id="37" name="5-Point Star 36"/>
            <p:cNvSpPr/>
            <p:nvPr/>
          </p:nvSpPr>
          <p:spPr>
            <a:xfrm>
              <a:off x="2969705" y="2214978"/>
              <a:ext cx="173459" cy="182878"/>
            </a:xfrm>
            <a:prstGeom prst="star5">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S PGothic" pitchFamily="34" charset="-128"/>
                <a:cs typeface="+mn-cs"/>
              </a:endParaRPr>
            </a:p>
          </p:txBody>
        </p:sp>
        <p:sp>
          <p:nvSpPr>
            <p:cNvPr id="38" name="5-Point Star 37"/>
            <p:cNvSpPr/>
            <p:nvPr/>
          </p:nvSpPr>
          <p:spPr>
            <a:xfrm>
              <a:off x="3125095" y="2214976"/>
              <a:ext cx="173459" cy="182878"/>
            </a:xfrm>
            <a:prstGeom prst="star5">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S PGothic" pitchFamily="34" charset="-128"/>
                <a:cs typeface="+mn-cs"/>
              </a:endParaRPr>
            </a:p>
          </p:txBody>
        </p:sp>
        <p:sp>
          <p:nvSpPr>
            <p:cNvPr id="39" name="5-Point Star 38"/>
            <p:cNvSpPr/>
            <p:nvPr/>
          </p:nvSpPr>
          <p:spPr>
            <a:xfrm>
              <a:off x="3280936" y="2214978"/>
              <a:ext cx="173459" cy="182878"/>
            </a:xfrm>
            <a:prstGeom prst="star5">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S PGothic" pitchFamily="34" charset="-128"/>
                <a:cs typeface="+mn-cs"/>
              </a:endParaRPr>
            </a:p>
          </p:txBody>
        </p:sp>
        <p:sp>
          <p:nvSpPr>
            <p:cNvPr id="40" name="5-Point Star 39"/>
            <p:cNvSpPr/>
            <p:nvPr/>
          </p:nvSpPr>
          <p:spPr>
            <a:xfrm>
              <a:off x="3436326" y="2214978"/>
              <a:ext cx="173459" cy="182878"/>
            </a:xfrm>
            <a:prstGeom prst="star5">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S PGothic" pitchFamily="34" charset="-128"/>
                <a:cs typeface="+mn-cs"/>
              </a:endParaRPr>
            </a:p>
          </p:txBody>
        </p:sp>
      </p:grpSp>
      <p:sp>
        <p:nvSpPr>
          <p:cNvPr id="41" name="TextBox 40"/>
          <p:cNvSpPr txBox="1"/>
          <p:nvPr/>
        </p:nvSpPr>
        <p:spPr>
          <a:xfrm>
            <a:off x="4519036" y="3157858"/>
            <a:ext cx="918985" cy="153972"/>
          </a:xfrm>
          <a:prstGeom prst="roundRect">
            <a:avLst/>
          </a:prstGeom>
          <a:gradFill rotWithShape="1">
            <a:gsLst>
              <a:gs pos="0">
                <a:srgbClr val="ECEBB3">
                  <a:tint val="50000"/>
                  <a:satMod val="300000"/>
                </a:srgbClr>
              </a:gs>
              <a:gs pos="35000">
                <a:srgbClr val="ECEBB3">
                  <a:tint val="37000"/>
                  <a:satMod val="300000"/>
                </a:srgbClr>
              </a:gs>
              <a:gs pos="100000">
                <a:srgbClr val="ECEBB3">
                  <a:tint val="15000"/>
                  <a:satMod val="350000"/>
                </a:srgbClr>
              </a:gs>
            </a:gsLst>
            <a:lin ang="16200000" scaled="1"/>
          </a:gradFill>
          <a:ln w="9525" cap="flat" cmpd="sng" algn="ctr">
            <a:solidFill>
              <a:srgbClr val="ECEBB3">
                <a:lumMod val="50000"/>
              </a:srgbClr>
            </a:solidFill>
            <a:prstDash val="solid"/>
          </a:ln>
          <a:effectLst/>
        </p:spPr>
        <p:txBody>
          <a:bodyPr rot="0" spcFirstLastPara="0" vertOverflow="overflow" horzOverflow="overflow" vert="horz" wrap="square" lIns="45720" tIns="0" rIns="45720" bIns="0" numCol="1" spcCol="0" rtlCol="0" fromWordArt="0" anchor="ctr" anchorCtr="0" forceAA="0" compatLnSpc="1">
            <a:prstTxWarp prst="textNoShape">
              <a:avLst/>
            </a:prstTxWarp>
            <a:noAutofit/>
          </a:bodyPr>
          <a:lstStyle>
            <a:defPPr>
              <a:defRPr lang="en-US"/>
            </a:defPPr>
            <a:lvl1pPr algn="ctr" fontAlgn="auto">
              <a:spcBef>
                <a:spcPts val="0"/>
              </a:spcBef>
              <a:spcAft>
                <a:spcPts val="0"/>
              </a:spcAft>
              <a:defRPr sz="1000" b="1" kern="0">
                <a:solidFill>
                  <a:prstClr val="black"/>
                </a:solidFill>
                <a:latin typeface="Calibri"/>
              </a:defRPr>
            </a:lvl1pPr>
            <a:lvl2pPr>
              <a:defRPr>
                <a:solidFill>
                  <a:schemeClr val="lt1"/>
                </a:solidFill>
                <a:latin typeface="Arial" charset="0"/>
                <a:ea typeface="ＭＳ Ｐゴシック" pitchFamily="34" charset="-128"/>
                <a:cs typeface="Arial" charset="0"/>
              </a:defRPr>
            </a:lvl2pPr>
            <a:lvl3pPr>
              <a:defRPr>
                <a:solidFill>
                  <a:schemeClr val="lt1"/>
                </a:solidFill>
                <a:latin typeface="Arial" charset="0"/>
                <a:ea typeface="ＭＳ Ｐゴシック" pitchFamily="34" charset="-128"/>
                <a:cs typeface="Arial" charset="0"/>
              </a:defRPr>
            </a:lvl3pPr>
            <a:lvl4pPr>
              <a:defRPr>
                <a:solidFill>
                  <a:schemeClr val="lt1"/>
                </a:solidFill>
                <a:latin typeface="Arial" charset="0"/>
                <a:ea typeface="ＭＳ Ｐゴシック" pitchFamily="34" charset="-128"/>
                <a:cs typeface="Arial" charset="0"/>
              </a:defRPr>
            </a:lvl4pPr>
            <a:lvl5pPr>
              <a:defRPr>
                <a:solidFill>
                  <a:schemeClr val="lt1"/>
                </a:solidFill>
                <a:latin typeface="Arial" charset="0"/>
                <a:ea typeface="ＭＳ Ｐゴシック" pitchFamily="34" charset="-128"/>
                <a:cs typeface="Arial" charset="0"/>
              </a:defRPr>
            </a:lvl5pPr>
            <a:lvl6pPr>
              <a:defRPr>
                <a:solidFill>
                  <a:schemeClr val="lt1"/>
                </a:solidFill>
                <a:latin typeface="Arial" charset="0"/>
                <a:ea typeface="ＭＳ Ｐゴシック" pitchFamily="34" charset="-128"/>
                <a:cs typeface="Arial" charset="0"/>
              </a:defRPr>
            </a:lvl6pPr>
            <a:lvl7pPr>
              <a:defRPr>
                <a:solidFill>
                  <a:schemeClr val="lt1"/>
                </a:solidFill>
                <a:latin typeface="Arial" charset="0"/>
                <a:ea typeface="ＭＳ Ｐゴシック" pitchFamily="34" charset="-128"/>
                <a:cs typeface="Arial" charset="0"/>
              </a:defRPr>
            </a:lvl7pPr>
            <a:lvl8pPr>
              <a:defRPr>
                <a:solidFill>
                  <a:schemeClr val="lt1"/>
                </a:solidFill>
                <a:latin typeface="Arial" charset="0"/>
                <a:ea typeface="ＭＳ Ｐゴシック" pitchFamily="34" charset="-128"/>
                <a:cs typeface="Arial" charset="0"/>
              </a:defRPr>
            </a:lvl8pPr>
            <a:lvl9pPr>
              <a:defRPr>
                <a:solidFill>
                  <a:schemeClr val="lt1"/>
                </a:solidFill>
                <a:latin typeface="Arial" charset="0"/>
                <a:ea typeface="ＭＳ Ｐゴシック" pitchFamily="34" charset="-128"/>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srgbClr val="0033CC"/>
                </a:solidFill>
                <a:effectLst/>
                <a:uLnTx/>
                <a:uFillTx/>
                <a:latin typeface="Calibri"/>
                <a:ea typeface="MS PGothic" pitchFamily="34" charset="-128"/>
                <a:cs typeface="+mn-cs"/>
              </a:rPr>
              <a:t>Work Functions</a:t>
            </a:r>
          </a:p>
        </p:txBody>
      </p:sp>
      <p:sp>
        <p:nvSpPr>
          <p:cNvPr id="42" name="TextBox 41"/>
          <p:cNvSpPr txBox="1"/>
          <p:nvPr/>
        </p:nvSpPr>
        <p:spPr>
          <a:xfrm>
            <a:off x="277562" y="6078577"/>
            <a:ext cx="918985" cy="187133"/>
          </a:xfrm>
          <a:prstGeom prst="roundRect">
            <a:avLst/>
          </a:prstGeom>
          <a:gradFill rotWithShape="1">
            <a:gsLst>
              <a:gs pos="0">
                <a:srgbClr val="ECEBB3">
                  <a:tint val="50000"/>
                  <a:satMod val="300000"/>
                </a:srgbClr>
              </a:gs>
              <a:gs pos="35000">
                <a:srgbClr val="ECEBB3">
                  <a:tint val="37000"/>
                  <a:satMod val="300000"/>
                </a:srgbClr>
              </a:gs>
              <a:gs pos="100000">
                <a:srgbClr val="ECEBB3">
                  <a:tint val="15000"/>
                  <a:satMod val="350000"/>
                </a:srgbClr>
              </a:gs>
            </a:gsLst>
            <a:lin ang="16200000" scaled="1"/>
          </a:gradFill>
          <a:ln w="9525" cap="flat" cmpd="sng" algn="ctr">
            <a:solidFill>
              <a:srgbClr val="ECEBB3">
                <a:lumMod val="50000"/>
              </a:srgbClr>
            </a:solidFill>
            <a:prstDash val="solid"/>
          </a:ln>
          <a:effectLst/>
        </p:spPr>
        <p:txBody>
          <a:bodyPr rot="0" spcFirstLastPara="0" vertOverflow="overflow" horzOverflow="overflow" vert="horz" wrap="square" lIns="45720" tIns="0" rIns="45720" bIns="0" numCol="1" spcCol="0" rtlCol="0" fromWordArt="0" anchor="ctr" anchorCtr="0" forceAA="0" compatLnSpc="1">
            <a:prstTxWarp prst="textNoShape">
              <a:avLst/>
            </a:prstTxWarp>
            <a:noAutofit/>
          </a:bodyPr>
          <a:lstStyle>
            <a:defPPr>
              <a:defRPr lang="en-US"/>
            </a:defPPr>
            <a:lvl1pPr algn="ctr" fontAlgn="auto">
              <a:spcBef>
                <a:spcPts val="0"/>
              </a:spcBef>
              <a:spcAft>
                <a:spcPts val="0"/>
              </a:spcAft>
              <a:defRPr sz="1000" b="1" kern="0">
                <a:solidFill>
                  <a:prstClr val="black"/>
                </a:solidFill>
                <a:latin typeface="Calibri"/>
              </a:defRPr>
            </a:lvl1pPr>
            <a:lvl2pPr>
              <a:defRPr>
                <a:solidFill>
                  <a:schemeClr val="lt1"/>
                </a:solidFill>
                <a:latin typeface="Arial" charset="0"/>
                <a:ea typeface="ＭＳ Ｐゴシック" pitchFamily="34" charset="-128"/>
                <a:cs typeface="Arial" charset="0"/>
              </a:defRPr>
            </a:lvl2pPr>
            <a:lvl3pPr>
              <a:defRPr>
                <a:solidFill>
                  <a:schemeClr val="lt1"/>
                </a:solidFill>
                <a:latin typeface="Arial" charset="0"/>
                <a:ea typeface="ＭＳ Ｐゴシック" pitchFamily="34" charset="-128"/>
                <a:cs typeface="Arial" charset="0"/>
              </a:defRPr>
            </a:lvl3pPr>
            <a:lvl4pPr>
              <a:defRPr>
                <a:solidFill>
                  <a:schemeClr val="lt1"/>
                </a:solidFill>
                <a:latin typeface="Arial" charset="0"/>
                <a:ea typeface="ＭＳ Ｐゴシック" pitchFamily="34" charset="-128"/>
                <a:cs typeface="Arial" charset="0"/>
              </a:defRPr>
            </a:lvl4pPr>
            <a:lvl5pPr>
              <a:defRPr>
                <a:solidFill>
                  <a:schemeClr val="lt1"/>
                </a:solidFill>
                <a:latin typeface="Arial" charset="0"/>
                <a:ea typeface="ＭＳ Ｐゴシック" pitchFamily="34" charset="-128"/>
                <a:cs typeface="Arial" charset="0"/>
              </a:defRPr>
            </a:lvl5pPr>
            <a:lvl6pPr>
              <a:defRPr>
                <a:solidFill>
                  <a:schemeClr val="lt1"/>
                </a:solidFill>
                <a:latin typeface="Arial" charset="0"/>
                <a:ea typeface="ＭＳ Ｐゴシック" pitchFamily="34" charset="-128"/>
                <a:cs typeface="Arial" charset="0"/>
              </a:defRPr>
            </a:lvl6pPr>
            <a:lvl7pPr>
              <a:defRPr>
                <a:solidFill>
                  <a:schemeClr val="lt1"/>
                </a:solidFill>
                <a:latin typeface="Arial" charset="0"/>
                <a:ea typeface="ＭＳ Ｐゴシック" pitchFamily="34" charset="-128"/>
                <a:cs typeface="Arial" charset="0"/>
              </a:defRPr>
            </a:lvl7pPr>
            <a:lvl8pPr>
              <a:defRPr>
                <a:solidFill>
                  <a:schemeClr val="lt1"/>
                </a:solidFill>
                <a:latin typeface="Arial" charset="0"/>
                <a:ea typeface="ＭＳ Ｐゴシック" pitchFamily="34" charset="-128"/>
                <a:cs typeface="Arial" charset="0"/>
              </a:defRPr>
            </a:lvl8pPr>
            <a:lvl9pPr>
              <a:defRPr>
                <a:solidFill>
                  <a:schemeClr val="lt1"/>
                </a:solidFill>
                <a:latin typeface="Arial" charset="0"/>
                <a:ea typeface="ＭＳ Ｐゴシック" pitchFamily="34" charset="-128"/>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33CC"/>
                </a:solidFill>
                <a:effectLst/>
                <a:uLnTx/>
                <a:uFillTx/>
                <a:latin typeface="Calibri"/>
                <a:ea typeface="MS PGothic" pitchFamily="34" charset="-128"/>
                <a:cs typeface="+mn-cs"/>
              </a:rPr>
              <a:t>FY-18 NDAA</a:t>
            </a:r>
          </a:p>
        </p:txBody>
      </p:sp>
      <p:cxnSp>
        <p:nvCxnSpPr>
          <p:cNvPr id="43" name="Straight Connector 42"/>
          <p:cNvCxnSpPr/>
          <p:nvPr/>
        </p:nvCxnSpPr>
        <p:spPr>
          <a:xfrm>
            <a:off x="5573905" y="3354077"/>
            <a:ext cx="0" cy="182880"/>
          </a:xfrm>
          <a:prstGeom prst="line">
            <a:avLst/>
          </a:prstGeom>
          <a:noFill/>
          <a:ln w="9525" cap="flat" cmpd="sng" algn="ctr">
            <a:solidFill>
              <a:srgbClr val="00006E">
                <a:shade val="95000"/>
                <a:satMod val="105000"/>
              </a:srgbClr>
            </a:solidFill>
            <a:prstDash val="solid"/>
          </a:ln>
          <a:effectLst/>
        </p:spPr>
      </p:cxnSp>
      <p:cxnSp>
        <p:nvCxnSpPr>
          <p:cNvPr id="44" name="Straight Connector 43"/>
          <p:cNvCxnSpPr/>
          <p:nvPr/>
        </p:nvCxnSpPr>
        <p:spPr>
          <a:xfrm>
            <a:off x="6306515" y="3350829"/>
            <a:ext cx="0" cy="182880"/>
          </a:xfrm>
          <a:prstGeom prst="line">
            <a:avLst/>
          </a:prstGeom>
          <a:noFill/>
          <a:ln w="9525" cap="flat" cmpd="sng" algn="ctr">
            <a:solidFill>
              <a:srgbClr val="00006E">
                <a:shade val="95000"/>
                <a:satMod val="105000"/>
              </a:srgbClr>
            </a:solidFill>
            <a:prstDash val="solid"/>
          </a:ln>
          <a:effectLst/>
        </p:spPr>
      </p:cxnSp>
      <p:cxnSp>
        <p:nvCxnSpPr>
          <p:cNvPr id="45" name="Straight Connector 44"/>
          <p:cNvCxnSpPr/>
          <p:nvPr/>
        </p:nvCxnSpPr>
        <p:spPr>
          <a:xfrm>
            <a:off x="7068758" y="3354930"/>
            <a:ext cx="0" cy="182880"/>
          </a:xfrm>
          <a:prstGeom prst="line">
            <a:avLst/>
          </a:prstGeom>
          <a:noFill/>
          <a:ln w="9525" cap="flat" cmpd="sng" algn="ctr">
            <a:solidFill>
              <a:srgbClr val="00006E">
                <a:shade val="95000"/>
                <a:satMod val="105000"/>
              </a:srgbClr>
            </a:solidFill>
            <a:prstDash val="solid"/>
          </a:ln>
          <a:effectLst/>
        </p:spPr>
      </p:cxnSp>
      <p:grpSp>
        <p:nvGrpSpPr>
          <p:cNvPr id="46" name="Group 45"/>
          <p:cNvGrpSpPr/>
          <p:nvPr/>
        </p:nvGrpSpPr>
        <p:grpSpPr>
          <a:xfrm>
            <a:off x="4450296" y="2891749"/>
            <a:ext cx="4484947" cy="929022"/>
            <a:chOff x="4440453" y="3065406"/>
            <a:chExt cx="4484947" cy="929022"/>
          </a:xfrm>
        </p:grpSpPr>
        <p:cxnSp>
          <p:nvCxnSpPr>
            <p:cNvPr id="47" name="Straight Connector 46"/>
            <p:cNvCxnSpPr/>
            <p:nvPr/>
          </p:nvCxnSpPr>
          <p:spPr>
            <a:xfrm>
              <a:off x="4809014" y="3528268"/>
              <a:ext cx="0" cy="182880"/>
            </a:xfrm>
            <a:prstGeom prst="line">
              <a:avLst/>
            </a:prstGeom>
            <a:noFill/>
            <a:ln w="9525" cap="flat" cmpd="sng" algn="ctr">
              <a:solidFill>
                <a:srgbClr val="00006E">
                  <a:shade val="95000"/>
                  <a:satMod val="105000"/>
                </a:srgbClr>
              </a:solidFill>
              <a:prstDash val="solid"/>
            </a:ln>
            <a:effectLst/>
          </p:spPr>
        </p:cxnSp>
        <p:grpSp>
          <p:nvGrpSpPr>
            <p:cNvPr id="48" name="Group 47"/>
            <p:cNvGrpSpPr/>
            <p:nvPr/>
          </p:nvGrpSpPr>
          <p:grpSpPr>
            <a:xfrm>
              <a:off x="4440453" y="3065406"/>
              <a:ext cx="4163612" cy="929022"/>
              <a:chOff x="4441144" y="3065406"/>
              <a:chExt cx="4099749" cy="929022"/>
            </a:xfrm>
          </p:grpSpPr>
          <p:cxnSp>
            <p:nvCxnSpPr>
              <p:cNvPr id="51" name="Straight Connector 50"/>
              <p:cNvCxnSpPr/>
              <p:nvPr/>
            </p:nvCxnSpPr>
            <p:spPr>
              <a:xfrm rot="5400000">
                <a:off x="8135725" y="3120265"/>
                <a:ext cx="0" cy="810337"/>
              </a:xfrm>
              <a:prstGeom prst="line">
                <a:avLst/>
              </a:prstGeom>
              <a:noFill/>
              <a:ln w="9525" cap="flat" cmpd="sng" algn="ctr">
                <a:solidFill>
                  <a:srgbClr val="00006E">
                    <a:shade val="95000"/>
                    <a:satMod val="105000"/>
                  </a:srgbClr>
                </a:solidFill>
                <a:prstDash val="dash"/>
              </a:ln>
              <a:effectLst/>
            </p:spPr>
          </p:cxnSp>
          <p:cxnSp>
            <p:nvCxnSpPr>
              <p:cNvPr id="52" name="Straight Connector 51"/>
              <p:cNvCxnSpPr/>
              <p:nvPr/>
            </p:nvCxnSpPr>
            <p:spPr>
              <a:xfrm flipV="1">
                <a:off x="4800790" y="3528258"/>
                <a:ext cx="2971236" cy="1"/>
              </a:xfrm>
              <a:prstGeom prst="line">
                <a:avLst/>
              </a:prstGeom>
              <a:noFill/>
              <a:ln w="9525" cap="flat" cmpd="sng" algn="ctr">
                <a:solidFill>
                  <a:srgbClr val="00006E">
                    <a:shade val="95000"/>
                    <a:satMod val="105000"/>
                  </a:srgbClr>
                </a:solidFill>
                <a:prstDash val="solid"/>
              </a:ln>
              <a:effectLst/>
            </p:spPr>
          </p:cxnSp>
          <p:grpSp>
            <p:nvGrpSpPr>
              <p:cNvPr id="53" name="Group 52"/>
              <p:cNvGrpSpPr/>
              <p:nvPr/>
            </p:nvGrpSpPr>
            <p:grpSpPr>
              <a:xfrm>
                <a:off x="4441144" y="3594625"/>
                <a:ext cx="3706648" cy="399803"/>
                <a:chOff x="4441144" y="2760585"/>
                <a:chExt cx="3706648" cy="399803"/>
              </a:xfrm>
            </p:grpSpPr>
            <p:sp>
              <p:nvSpPr>
                <p:cNvPr id="61" name="Freeform 60"/>
                <p:cNvSpPr/>
                <p:nvPr/>
              </p:nvSpPr>
              <p:spPr>
                <a:xfrm>
                  <a:off x="4441144" y="2778425"/>
                  <a:ext cx="729779" cy="350918"/>
                </a:xfrm>
                <a:custGeom>
                  <a:avLst/>
                  <a:gdLst>
                    <a:gd name="connsiteX0" fmla="*/ 0 w 1001910"/>
                    <a:gd name="connsiteY0" fmla="*/ 66794 h 667940"/>
                    <a:gd name="connsiteX1" fmla="*/ 66794 w 1001910"/>
                    <a:gd name="connsiteY1" fmla="*/ 0 h 667940"/>
                    <a:gd name="connsiteX2" fmla="*/ 935116 w 1001910"/>
                    <a:gd name="connsiteY2" fmla="*/ 0 h 667940"/>
                    <a:gd name="connsiteX3" fmla="*/ 1001910 w 1001910"/>
                    <a:gd name="connsiteY3" fmla="*/ 66794 h 667940"/>
                    <a:gd name="connsiteX4" fmla="*/ 1001910 w 1001910"/>
                    <a:gd name="connsiteY4" fmla="*/ 601146 h 667940"/>
                    <a:gd name="connsiteX5" fmla="*/ 935116 w 1001910"/>
                    <a:gd name="connsiteY5" fmla="*/ 667940 h 667940"/>
                    <a:gd name="connsiteX6" fmla="*/ 66794 w 1001910"/>
                    <a:gd name="connsiteY6" fmla="*/ 667940 h 667940"/>
                    <a:gd name="connsiteX7" fmla="*/ 0 w 1001910"/>
                    <a:gd name="connsiteY7" fmla="*/ 601146 h 667940"/>
                    <a:gd name="connsiteX8" fmla="*/ 0 w 1001910"/>
                    <a:gd name="connsiteY8" fmla="*/ 66794 h 66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910" h="667940">
                      <a:moveTo>
                        <a:pt x="0" y="66794"/>
                      </a:moveTo>
                      <a:cubicBezTo>
                        <a:pt x="0" y="29905"/>
                        <a:pt x="29905" y="0"/>
                        <a:pt x="66794" y="0"/>
                      </a:cubicBezTo>
                      <a:lnTo>
                        <a:pt x="935116" y="0"/>
                      </a:lnTo>
                      <a:cubicBezTo>
                        <a:pt x="972005" y="0"/>
                        <a:pt x="1001910" y="29905"/>
                        <a:pt x="1001910" y="66794"/>
                      </a:cubicBezTo>
                      <a:lnTo>
                        <a:pt x="1001910" y="601146"/>
                      </a:lnTo>
                      <a:cubicBezTo>
                        <a:pt x="1001910" y="638035"/>
                        <a:pt x="972005" y="667940"/>
                        <a:pt x="935116" y="667940"/>
                      </a:cubicBezTo>
                      <a:lnTo>
                        <a:pt x="66794" y="667940"/>
                      </a:lnTo>
                      <a:cubicBezTo>
                        <a:pt x="29905" y="667940"/>
                        <a:pt x="0" y="638035"/>
                        <a:pt x="0" y="601146"/>
                      </a:cubicBezTo>
                      <a:lnTo>
                        <a:pt x="0" y="66794"/>
                      </a:lnTo>
                      <a:close/>
                    </a:path>
                  </a:pathLst>
                </a:custGeom>
                <a:gradFill rotWithShape="1">
                  <a:gsLst>
                    <a:gs pos="0">
                      <a:srgbClr val="00006E">
                        <a:hueOff val="0"/>
                        <a:satOff val="0"/>
                        <a:lumOff val="0"/>
                        <a:alphaOff val="0"/>
                        <a:shade val="51000"/>
                        <a:satMod val="130000"/>
                      </a:srgbClr>
                    </a:gs>
                    <a:gs pos="80000">
                      <a:srgbClr val="00006E">
                        <a:hueOff val="0"/>
                        <a:satOff val="0"/>
                        <a:lumOff val="0"/>
                        <a:alphaOff val="0"/>
                        <a:shade val="93000"/>
                        <a:satMod val="130000"/>
                      </a:srgbClr>
                    </a:gs>
                    <a:gs pos="100000">
                      <a:srgbClr val="00006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61473" tIns="61473" rIns="61473" bIns="61473"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Arial"/>
                      <a:ea typeface="MS PGothic" pitchFamily="34" charset="-128"/>
                      <a:cs typeface="Calibri" panose="020F0502020204030204" pitchFamily="34" charset="0"/>
                    </a:rPr>
                    <a:t>Requirements Development</a:t>
                  </a:r>
                </a:p>
              </p:txBody>
            </p:sp>
            <p:sp>
              <p:nvSpPr>
                <p:cNvPr id="62" name="Freeform 61"/>
                <p:cNvSpPr/>
                <p:nvPr/>
              </p:nvSpPr>
              <p:spPr>
                <a:xfrm>
                  <a:off x="5203100" y="2785411"/>
                  <a:ext cx="684770" cy="350918"/>
                </a:xfrm>
                <a:custGeom>
                  <a:avLst/>
                  <a:gdLst>
                    <a:gd name="connsiteX0" fmla="*/ 0 w 1001910"/>
                    <a:gd name="connsiteY0" fmla="*/ 66794 h 667940"/>
                    <a:gd name="connsiteX1" fmla="*/ 66794 w 1001910"/>
                    <a:gd name="connsiteY1" fmla="*/ 0 h 667940"/>
                    <a:gd name="connsiteX2" fmla="*/ 935116 w 1001910"/>
                    <a:gd name="connsiteY2" fmla="*/ 0 h 667940"/>
                    <a:gd name="connsiteX3" fmla="*/ 1001910 w 1001910"/>
                    <a:gd name="connsiteY3" fmla="*/ 66794 h 667940"/>
                    <a:gd name="connsiteX4" fmla="*/ 1001910 w 1001910"/>
                    <a:gd name="connsiteY4" fmla="*/ 601146 h 667940"/>
                    <a:gd name="connsiteX5" fmla="*/ 935116 w 1001910"/>
                    <a:gd name="connsiteY5" fmla="*/ 667940 h 667940"/>
                    <a:gd name="connsiteX6" fmla="*/ 66794 w 1001910"/>
                    <a:gd name="connsiteY6" fmla="*/ 667940 h 667940"/>
                    <a:gd name="connsiteX7" fmla="*/ 0 w 1001910"/>
                    <a:gd name="connsiteY7" fmla="*/ 601146 h 667940"/>
                    <a:gd name="connsiteX8" fmla="*/ 0 w 1001910"/>
                    <a:gd name="connsiteY8" fmla="*/ 66794 h 66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910" h="667940">
                      <a:moveTo>
                        <a:pt x="0" y="66794"/>
                      </a:moveTo>
                      <a:cubicBezTo>
                        <a:pt x="0" y="29905"/>
                        <a:pt x="29905" y="0"/>
                        <a:pt x="66794" y="0"/>
                      </a:cubicBezTo>
                      <a:lnTo>
                        <a:pt x="935116" y="0"/>
                      </a:lnTo>
                      <a:cubicBezTo>
                        <a:pt x="972005" y="0"/>
                        <a:pt x="1001910" y="29905"/>
                        <a:pt x="1001910" y="66794"/>
                      </a:cubicBezTo>
                      <a:lnTo>
                        <a:pt x="1001910" y="601146"/>
                      </a:lnTo>
                      <a:cubicBezTo>
                        <a:pt x="1001910" y="638035"/>
                        <a:pt x="972005" y="667940"/>
                        <a:pt x="935116" y="667940"/>
                      </a:cubicBezTo>
                      <a:lnTo>
                        <a:pt x="66794" y="667940"/>
                      </a:lnTo>
                      <a:cubicBezTo>
                        <a:pt x="29905" y="667940"/>
                        <a:pt x="0" y="638035"/>
                        <a:pt x="0" y="601146"/>
                      </a:cubicBezTo>
                      <a:lnTo>
                        <a:pt x="0" y="66794"/>
                      </a:lnTo>
                      <a:close/>
                    </a:path>
                  </a:pathLst>
                </a:custGeom>
                <a:gradFill rotWithShape="1">
                  <a:gsLst>
                    <a:gs pos="0">
                      <a:srgbClr val="00006E">
                        <a:hueOff val="0"/>
                        <a:satOff val="0"/>
                        <a:lumOff val="0"/>
                        <a:alphaOff val="0"/>
                        <a:shade val="51000"/>
                        <a:satMod val="130000"/>
                      </a:srgbClr>
                    </a:gs>
                    <a:gs pos="80000">
                      <a:srgbClr val="00006E">
                        <a:hueOff val="0"/>
                        <a:satOff val="0"/>
                        <a:lumOff val="0"/>
                        <a:alphaOff val="0"/>
                        <a:shade val="93000"/>
                        <a:satMod val="130000"/>
                      </a:srgbClr>
                    </a:gs>
                    <a:gs pos="100000">
                      <a:srgbClr val="00006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61473" tIns="61473" rIns="61473" bIns="61473"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Arial"/>
                      <a:ea typeface="MS PGothic" pitchFamily="34" charset="-128"/>
                      <a:cs typeface="Calibri" panose="020F0502020204030204" pitchFamily="34" charset="0"/>
                    </a:rPr>
                    <a:t>Course Acquisition/ TSPM</a:t>
                  </a:r>
                </a:p>
              </p:txBody>
            </p:sp>
            <p:sp>
              <p:nvSpPr>
                <p:cNvPr id="63" name="Freeform 62"/>
                <p:cNvSpPr/>
                <p:nvPr/>
              </p:nvSpPr>
              <p:spPr>
                <a:xfrm>
                  <a:off x="5951613" y="2793902"/>
                  <a:ext cx="684770" cy="347472"/>
                </a:xfrm>
                <a:custGeom>
                  <a:avLst/>
                  <a:gdLst>
                    <a:gd name="connsiteX0" fmla="*/ 0 w 1001910"/>
                    <a:gd name="connsiteY0" fmla="*/ 66794 h 667940"/>
                    <a:gd name="connsiteX1" fmla="*/ 66794 w 1001910"/>
                    <a:gd name="connsiteY1" fmla="*/ 0 h 667940"/>
                    <a:gd name="connsiteX2" fmla="*/ 935116 w 1001910"/>
                    <a:gd name="connsiteY2" fmla="*/ 0 h 667940"/>
                    <a:gd name="connsiteX3" fmla="*/ 1001910 w 1001910"/>
                    <a:gd name="connsiteY3" fmla="*/ 66794 h 667940"/>
                    <a:gd name="connsiteX4" fmla="*/ 1001910 w 1001910"/>
                    <a:gd name="connsiteY4" fmla="*/ 601146 h 667940"/>
                    <a:gd name="connsiteX5" fmla="*/ 935116 w 1001910"/>
                    <a:gd name="connsiteY5" fmla="*/ 667940 h 667940"/>
                    <a:gd name="connsiteX6" fmla="*/ 66794 w 1001910"/>
                    <a:gd name="connsiteY6" fmla="*/ 667940 h 667940"/>
                    <a:gd name="connsiteX7" fmla="*/ 0 w 1001910"/>
                    <a:gd name="connsiteY7" fmla="*/ 601146 h 667940"/>
                    <a:gd name="connsiteX8" fmla="*/ 0 w 1001910"/>
                    <a:gd name="connsiteY8" fmla="*/ 66794 h 66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910" h="667940">
                      <a:moveTo>
                        <a:pt x="0" y="66794"/>
                      </a:moveTo>
                      <a:cubicBezTo>
                        <a:pt x="0" y="29905"/>
                        <a:pt x="29905" y="0"/>
                        <a:pt x="66794" y="0"/>
                      </a:cubicBezTo>
                      <a:lnTo>
                        <a:pt x="935116" y="0"/>
                      </a:lnTo>
                      <a:cubicBezTo>
                        <a:pt x="972005" y="0"/>
                        <a:pt x="1001910" y="29905"/>
                        <a:pt x="1001910" y="66794"/>
                      </a:cubicBezTo>
                      <a:lnTo>
                        <a:pt x="1001910" y="601146"/>
                      </a:lnTo>
                      <a:cubicBezTo>
                        <a:pt x="1001910" y="638035"/>
                        <a:pt x="972005" y="667940"/>
                        <a:pt x="935116" y="667940"/>
                      </a:cubicBezTo>
                      <a:lnTo>
                        <a:pt x="66794" y="667940"/>
                      </a:lnTo>
                      <a:cubicBezTo>
                        <a:pt x="29905" y="667940"/>
                        <a:pt x="0" y="638035"/>
                        <a:pt x="0" y="601146"/>
                      </a:cubicBezTo>
                      <a:lnTo>
                        <a:pt x="0" y="66794"/>
                      </a:lnTo>
                      <a:close/>
                    </a:path>
                  </a:pathLst>
                </a:custGeom>
                <a:gradFill rotWithShape="1">
                  <a:gsLst>
                    <a:gs pos="0">
                      <a:srgbClr val="00006E">
                        <a:hueOff val="0"/>
                        <a:satOff val="0"/>
                        <a:lumOff val="0"/>
                        <a:alphaOff val="0"/>
                        <a:shade val="51000"/>
                        <a:satMod val="130000"/>
                      </a:srgbClr>
                    </a:gs>
                    <a:gs pos="80000">
                      <a:srgbClr val="00006E">
                        <a:hueOff val="0"/>
                        <a:satOff val="0"/>
                        <a:lumOff val="0"/>
                        <a:alphaOff val="0"/>
                        <a:shade val="93000"/>
                        <a:satMod val="130000"/>
                      </a:srgbClr>
                    </a:gs>
                    <a:gs pos="100000">
                      <a:srgbClr val="00006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61473" tIns="61473" rIns="61473" bIns="61473"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Arial"/>
                      <a:ea typeface="MS PGothic" pitchFamily="34" charset="-128"/>
                      <a:cs typeface="Calibri" panose="020F0502020204030204" pitchFamily="34" charset="0"/>
                    </a:rPr>
                    <a:t>Course Execution/ Delivery</a:t>
                  </a:r>
                </a:p>
              </p:txBody>
            </p:sp>
            <p:sp>
              <p:nvSpPr>
                <p:cNvPr id="64" name="Freeform 63"/>
                <p:cNvSpPr/>
                <p:nvPr/>
              </p:nvSpPr>
              <p:spPr>
                <a:xfrm>
                  <a:off x="6697787" y="2804208"/>
                  <a:ext cx="684770" cy="347472"/>
                </a:xfrm>
                <a:custGeom>
                  <a:avLst/>
                  <a:gdLst>
                    <a:gd name="connsiteX0" fmla="*/ 0 w 1001910"/>
                    <a:gd name="connsiteY0" fmla="*/ 66794 h 667940"/>
                    <a:gd name="connsiteX1" fmla="*/ 66794 w 1001910"/>
                    <a:gd name="connsiteY1" fmla="*/ 0 h 667940"/>
                    <a:gd name="connsiteX2" fmla="*/ 935116 w 1001910"/>
                    <a:gd name="connsiteY2" fmla="*/ 0 h 667940"/>
                    <a:gd name="connsiteX3" fmla="*/ 1001910 w 1001910"/>
                    <a:gd name="connsiteY3" fmla="*/ 66794 h 667940"/>
                    <a:gd name="connsiteX4" fmla="*/ 1001910 w 1001910"/>
                    <a:gd name="connsiteY4" fmla="*/ 601146 h 667940"/>
                    <a:gd name="connsiteX5" fmla="*/ 935116 w 1001910"/>
                    <a:gd name="connsiteY5" fmla="*/ 667940 h 667940"/>
                    <a:gd name="connsiteX6" fmla="*/ 66794 w 1001910"/>
                    <a:gd name="connsiteY6" fmla="*/ 667940 h 667940"/>
                    <a:gd name="connsiteX7" fmla="*/ 0 w 1001910"/>
                    <a:gd name="connsiteY7" fmla="*/ 601146 h 667940"/>
                    <a:gd name="connsiteX8" fmla="*/ 0 w 1001910"/>
                    <a:gd name="connsiteY8" fmla="*/ 66794 h 66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910" h="667940">
                      <a:moveTo>
                        <a:pt x="0" y="66794"/>
                      </a:moveTo>
                      <a:cubicBezTo>
                        <a:pt x="0" y="29905"/>
                        <a:pt x="29905" y="0"/>
                        <a:pt x="66794" y="0"/>
                      </a:cubicBezTo>
                      <a:lnTo>
                        <a:pt x="935116" y="0"/>
                      </a:lnTo>
                      <a:cubicBezTo>
                        <a:pt x="972005" y="0"/>
                        <a:pt x="1001910" y="29905"/>
                        <a:pt x="1001910" y="66794"/>
                      </a:cubicBezTo>
                      <a:lnTo>
                        <a:pt x="1001910" y="601146"/>
                      </a:lnTo>
                      <a:cubicBezTo>
                        <a:pt x="1001910" y="638035"/>
                        <a:pt x="972005" y="667940"/>
                        <a:pt x="935116" y="667940"/>
                      </a:cubicBezTo>
                      <a:lnTo>
                        <a:pt x="66794" y="667940"/>
                      </a:lnTo>
                      <a:cubicBezTo>
                        <a:pt x="29905" y="667940"/>
                        <a:pt x="0" y="638035"/>
                        <a:pt x="0" y="601146"/>
                      </a:cubicBezTo>
                      <a:lnTo>
                        <a:pt x="0" y="66794"/>
                      </a:lnTo>
                      <a:close/>
                    </a:path>
                  </a:pathLst>
                </a:custGeom>
                <a:gradFill rotWithShape="1">
                  <a:gsLst>
                    <a:gs pos="0">
                      <a:srgbClr val="00006E">
                        <a:hueOff val="0"/>
                        <a:satOff val="0"/>
                        <a:lumOff val="0"/>
                        <a:alphaOff val="0"/>
                        <a:shade val="51000"/>
                        <a:satMod val="130000"/>
                      </a:srgbClr>
                    </a:gs>
                    <a:gs pos="80000">
                      <a:srgbClr val="00006E">
                        <a:hueOff val="0"/>
                        <a:satOff val="0"/>
                        <a:lumOff val="0"/>
                        <a:alphaOff val="0"/>
                        <a:shade val="93000"/>
                        <a:satMod val="130000"/>
                      </a:srgbClr>
                    </a:gs>
                    <a:gs pos="100000">
                      <a:srgbClr val="00006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61473" tIns="61473" rIns="61473" bIns="61473"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Arial"/>
                      <a:ea typeface="MS PGothic" pitchFamily="34" charset="-128"/>
                      <a:cs typeface="Calibri" panose="020F0502020204030204" pitchFamily="34" charset="0"/>
                    </a:rPr>
                    <a:t>Assessment</a:t>
                  </a:r>
                </a:p>
              </p:txBody>
            </p:sp>
            <p:sp>
              <p:nvSpPr>
                <p:cNvPr id="65" name="Freeform 64"/>
                <p:cNvSpPr/>
                <p:nvPr/>
              </p:nvSpPr>
              <p:spPr>
                <a:xfrm>
                  <a:off x="7434560" y="2760585"/>
                  <a:ext cx="713232" cy="399803"/>
                </a:xfrm>
                <a:custGeom>
                  <a:avLst/>
                  <a:gdLst>
                    <a:gd name="connsiteX0" fmla="*/ 0 w 1001910"/>
                    <a:gd name="connsiteY0" fmla="*/ 66794 h 667940"/>
                    <a:gd name="connsiteX1" fmla="*/ 66794 w 1001910"/>
                    <a:gd name="connsiteY1" fmla="*/ 0 h 667940"/>
                    <a:gd name="connsiteX2" fmla="*/ 935116 w 1001910"/>
                    <a:gd name="connsiteY2" fmla="*/ 0 h 667940"/>
                    <a:gd name="connsiteX3" fmla="*/ 1001910 w 1001910"/>
                    <a:gd name="connsiteY3" fmla="*/ 66794 h 667940"/>
                    <a:gd name="connsiteX4" fmla="*/ 1001910 w 1001910"/>
                    <a:gd name="connsiteY4" fmla="*/ 601146 h 667940"/>
                    <a:gd name="connsiteX5" fmla="*/ 935116 w 1001910"/>
                    <a:gd name="connsiteY5" fmla="*/ 667940 h 667940"/>
                    <a:gd name="connsiteX6" fmla="*/ 66794 w 1001910"/>
                    <a:gd name="connsiteY6" fmla="*/ 667940 h 667940"/>
                    <a:gd name="connsiteX7" fmla="*/ 0 w 1001910"/>
                    <a:gd name="connsiteY7" fmla="*/ 601146 h 667940"/>
                    <a:gd name="connsiteX8" fmla="*/ 0 w 1001910"/>
                    <a:gd name="connsiteY8" fmla="*/ 66794 h 66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910" h="667940">
                      <a:moveTo>
                        <a:pt x="0" y="66794"/>
                      </a:moveTo>
                      <a:cubicBezTo>
                        <a:pt x="0" y="29905"/>
                        <a:pt x="29905" y="0"/>
                        <a:pt x="66794" y="0"/>
                      </a:cubicBezTo>
                      <a:lnTo>
                        <a:pt x="935116" y="0"/>
                      </a:lnTo>
                      <a:cubicBezTo>
                        <a:pt x="972005" y="0"/>
                        <a:pt x="1001910" y="29905"/>
                        <a:pt x="1001910" y="66794"/>
                      </a:cubicBezTo>
                      <a:lnTo>
                        <a:pt x="1001910" y="601146"/>
                      </a:lnTo>
                      <a:cubicBezTo>
                        <a:pt x="1001910" y="638035"/>
                        <a:pt x="972005" y="667940"/>
                        <a:pt x="935116" y="667940"/>
                      </a:cubicBezTo>
                      <a:lnTo>
                        <a:pt x="66794" y="667940"/>
                      </a:lnTo>
                      <a:cubicBezTo>
                        <a:pt x="29905" y="667940"/>
                        <a:pt x="0" y="638035"/>
                        <a:pt x="0" y="601146"/>
                      </a:cubicBezTo>
                      <a:lnTo>
                        <a:pt x="0" y="66794"/>
                      </a:lnTo>
                      <a:close/>
                    </a:path>
                  </a:pathLst>
                </a:custGeom>
                <a:gradFill rotWithShape="1">
                  <a:gsLst>
                    <a:gs pos="0">
                      <a:srgbClr val="00006E">
                        <a:hueOff val="0"/>
                        <a:satOff val="0"/>
                        <a:lumOff val="0"/>
                        <a:alphaOff val="0"/>
                        <a:shade val="51000"/>
                        <a:satMod val="130000"/>
                      </a:srgbClr>
                    </a:gs>
                    <a:gs pos="80000">
                      <a:srgbClr val="00006E">
                        <a:hueOff val="0"/>
                        <a:satOff val="0"/>
                        <a:lumOff val="0"/>
                        <a:alphaOff val="0"/>
                        <a:shade val="93000"/>
                        <a:satMod val="130000"/>
                      </a:srgbClr>
                    </a:gs>
                    <a:gs pos="100000">
                      <a:srgbClr val="00006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61473" tIns="61473" rIns="61473" bIns="61473"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Arial"/>
                      <a:ea typeface="MS PGothic" pitchFamily="34" charset="-128"/>
                      <a:cs typeface="Calibri" panose="020F0502020204030204" pitchFamily="34" charset="0"/>
                    </a:rPr>
                    <a:t>Policy, Resources &amp; Communication</a:t>
                  </a:r>
                </a:p>
              </p:txBody>
            </p:sp>
          </p:grpSp>
          <p:grpSp>
            <p:nvGrpSpPr>
              <p:cNvPr id="54" name="Group 53"/>
              <p:cNvGrpSpPr/>
              <p:nvPr/>
            </p:nvGrpSpPr>
            <p:grpSpPr>
              <a:xfrm>
                <a:off x="6162347" y="3065406"/>
                <a:ext cx="999679" cy="396486"/>
                <a:chOff x="6177095" y="1449709"/>
                <a:chExt cx="999679" cy="396486"/>
              </a:xfrm>
            </p:grpSpPr>
            <p:sp>
              <p:nvSpPr>
                <p:cNvPr id="55" name="Freeform 54"/>
                <p:cNvSpPr/>
                <p:nvPr/>
              </p:nvSpPr>
              <p:spPr>
                <a:xfrm>
                  <a:off x="6177095" y="1449709"/>
                  <a:ext cx="999679" cy="396486"/>
                </a:xfrm>
                <a:custGeom>
                  <a:avLst/>
                  <a:gdLst>
                    <a:gd name="connsiteX0" fmla="*/ 0 w 1001910"/>
                    <a:gd name="connsiteY0" fmla="*/ 66794 h 667940"/>
                    <a:gd name="connsiteX1" fmla="*/ 66794 w 1001910"/>
                    <a:gd name="connsiteY1" fmla="*/ 0 h 667940"/>
                    <a:gd name="connsiteX2" fmla="*/ 935116 w 1001910"/>
                    <a:gd name="connsiteY2" fmla="*/ 0 h 667940"/>
                    <a:gd name="connsiteX3" fmla="*/ 1001910 w 1001910"/>
                    <a:gd name="connsiteY3" fmla="*/ 66794 h 667940"/>
                    <a:gd name="connsiteX4" fmla="*/ 1001910 w 1001910"/>
                    <a:gd name="connsiteY4" fmla="*/ 601146 h 667940"/>
                    <a:gd name="connsiteX5" fmla="*/ 935116 w 1001910"/>
                    <a:gd name="connsiteY5" fmla="*/ 667940 h 667940"/>
                    <a:gd name="connsiteX6" fmla="*/ 66794 w 1001910"/>
                    <a:gd name="connsiteY6" fmla="*/ 667940 h 667940"/>
                    <a:gd name="connsiteX7" fmla="*/ 0 w 1001910"/>
                    <a:gd name="connsiteY7" fmla="*/ 601146 h 667940"/>
                    <a:gd name="connsiteX8" fmla="*/ 0 w 1001910"/>
                    <a:gd name="connsiteY8" fmla="*/ 66794 h 66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910" h="667940">
                      <a:moveTo>
                        <a:pt x="0" y="66794"/>
                      </a:moveTo>
                      <a:cubicBezTo>
                        <a:pt x="0" y="29905"/>
                        <a:pt x="29905" y="0"/>
                        <a:pt x="66794" y="0"/>
                      </a:cubicBezTo>
                      <a:lnTo>
                        <a:pt x="935116" y="0"/>
                      </a:lnTo>
                      <a:cubicBezTo>
                        <a:pt x="972005" y="0"/>
                        <a:pt x="1001910" y="29905"/>
                        <a:pt x="1001910" y="66794"/>
                      </a:cubicBezTo>
                      <a:lnTo>
                        <a:pt x="1001910" y="601146"/>
                      </a:lnTo>
                      <a:cubicBezTo>
                        <a:pt x="1001910" y="638035"/>
                        <a:pt x="972005" y="667940"/>
                        <a:pt x="935116" y="667940"/>
                      </a:cubicBezTo>
                      <a:lnTo>
                        <a:pt x="66794" y="667940"/>
                      </a:lnTo>
                      <a:cubicBezTo>
                        <a:pt x="29905" y="667940"/>
                        <a:pt x="0" y="638035"/>
                        <a:pt x="0" y="601146"/>
                      </a:cubicBezTo>
                      <a:lnTo>
                        <a:pt x="0" y="66794"/>
                      </a:lnTo>
                      <a:close/>
                    </a:path>
                  </a:pathLst>
                </a:custGeom>
                <a:gradFill rotWithShape="1">
                  <a:gsLst>
                    <a:gs pos="0">
                      <a:srgbClr val="00006E">
                        <a:hueOff val="0"/>
                        <a:satOff val="0"/>
                        <a:lumOff val="0"/>
                        <a:alphaOff val="0"/>
                        <a:shade val="51000"/>
                        <a:satMod val="130000"/>
                      </a:srgbClr>
                    </a:gs>
                    <a:gs pos="80000">
                      <a:srgbClr val="00006E">
                        <a:hueOff val="0"/>
                        <a:satOff val="0"/>
                        <a:lumOff val="0"/>
                        <a:alphaOff val="0"/>
                        <a:shade val="93000"/>
                        <a:satMod val="130000"/>
                      </a:srgbClr>
                    </a:gs>
                    <a:gs pos="100000">
                      <a:srgbClr val="00006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txBody>
                <a:bodyPr spcFirstLastPara="0" vert="horz" wrap="square" lIns="61473" tIns="61473" rIns="61473" bIns="61473" numCol="1" spcCol="1270" anchor="t"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Arial"/>
                      <a:ea typeface="MS PGothic" pitchFamily="34" charset="-128"/>
                      <a:cs typeface="Calibri" panose="020F0502020204030204" pitchFamily="34" charset="0"/>
                    </a:rPr>
                    <a:t>Executive Steering Committee</a:t>
                  </a:r>
                </a:p>
              </p:txBody>
            </p:sp>
            <p:grpSp>
              <p:nvGrpSpPr>
                <p:cNvPr id="56" name="Group 55"/>
                <p:cNvGrpSpPr/>
                <p:nvPr/>
              </p:nvGrpSpPr>
              <p:grpSpPr>
                <a:xfrm>
                  <a:off x="6566601" y="1726870"/>
                  <a:ext cx="298298" cy="92984"/>
                  <a:chOff x="7086763" y="2810440"/>
                  <a:chExt cx="298298" cy="92984"/>
                </a:xfrm>
              </p:grpSpPr>
              <p:grpSp>
                <p:nvGrpSpPr>
                  <p:cNvPr id="57" name="Group 56"/>
                  <p:cNvGrpSpPr/>
                  <p:nvPr/>
                </p:nvGrpSpPr>
                <p:grpSpPr>
                  <a:xfrm>
                    <a:off x="7086763" y="2810440"/>
                    <a:ext cx="196305" cy="92984"/>
                    <a:chOff x="7086763" y="2810440"/>
                    <a:chExt cx="196305" cy="92984"/>
                  </a:xfrm>
                </p:grpSpPr>
                <p:pic>
                  <p:nvPicPr>
                    <p:cNvPr id="59"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6763" y="2811984"/>
                      <a:ext cx="90709" cy="91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5-Point Star 59"/>
                    <p:cNvSpPr>
                      <a:spLocks noChangeAspect="1"/>
                    </p:cNvSpPr>
                    <p:nvPr/>
                  </p:nvSpPr>
                  <p:spPr>
                    <a:xfrm>
                      <a:off x="7191628" y="2810440"/>
                      <a:ext cx="91440" cy="91440"/>
                    </a:xfrm>
                    <a:prstGeom prst="star5">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S PGothic" pitchFamily="34" charset="-128"/>
                        <a:cs typeface="+mn-cs"/>
                      </a:endParaRPr>
                    </a:p>
                  </p:txBody>
                </p:sp>
              </p:grpSp>
              <p:sp>
                <p:nvSpPr>
                  <p:cNvPr id="58" name="5-Point Star 57"/>
                  <p:cNvSpPr>
                    <a:spLocks noChangeAspect="1"/>
                  </p:cNvSpPr>
                  <p:nvPr/>
                </p:nvSpPr>
                <p:spPr>
                  <a:xfrm>
                    <a:off x="7293621" y="2811385"/>
                    <a:ext cx="91440" cy="91440"/>
                  </a:xfrm>
                  <a:prstGeom prst="star5">
                    <a:avLst/>
                  </a:prstGeom>
                  <a:gradFill rotWithShape="1">
                    <a:gsLst>
                      <a:gs pos="0">
                        <a:srgbClr val="FFFFFF">
                          <a:shade val="51000"/>
                          <a:satMod val="130000"/>
                        </a:srgbClr>
                      </a:gs>
                      <a:gs pos="80000">
                        <a:srgbClr val="FFFFFF">
                          <a:shade val="93000"/>
                          <a:satMod val="130000"/>
                        </a:srgbClr>
                      </a:gs>
                      <a:gs pos="100000">
                        <a:srgbClr val="FFFFFF">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Arial"/>
                      <a:ea typeface="MS PGothic" pitchFamily="34" charset="-128"/>
                      <a:cs typeface="+mn-cs"/>
                    </a:endParaRPr>
                  </a:p>
                </p:txBody>
              </p:sp>
            </p:grpSp>
          </p:grpSp>
        </p:grpSp>
        <p:sp>
          <p:nvSpPr>
            <p:cNvPr id="49" name="Freeform 48"/>
            <p:cNvSpPr/>
            <p:nvPr/>
          </p:nvSpPr>
          <p:spPr>
            <a:xfrm>
              <a:off x="8240630" y="3646956"/>
              <a:ext cx="684770" cy="347472"/>
            </a:xfrm>
            <a:custGeom>
              <a:avLst/>
              <a:gdLst>
                <a:gd name="connsiteX0" fmla="*/ 0 w 1001910"/>
                <a:gd name="connsiteY0" fmla="*/ 66794 h 667940"/>
                <a:gd name="connsiteX1" fmla="*/ 66794 w 1001910"/>
                <a:gd name="connsiteY1" fmla="*/ 0 h 667940"/>
                <a:gd name="connsiteX2" fmla="*/ 935116 w 1001910"/>
                <a:gd name="connsiteY2" fmla="*/ 0 h 667940"/>
                <a:gd name="connsiteX3" fmla="*/ 1001910 w 1001910"/>
                <a:gd name="connsiteY3" fmla="*/ 66794 h 667940"/>
                <a:gd name="connsiteX4" fmla="*/ 1001910 w 1001910"/>
                <a:gd name="connsiteY4" fmla="*/ 601146 h 667940"/>
                <a:gd name="connsiteX5" fmla="*/ 935116 w 1001910"/>
                <a:gd name="connsiteY5" fmla="*/ 667940 h 667940"/>
                <a:gd name="connsiteX6" fmla="*/ 66794 w 1001910"/>
                <a:gd name="connsiteY6" fmla="*/ 667940 h 667940"/>
                <a:gd name="connsiteX7" fmla="*/ 0 w 1001910"/>
                <a:gd name="connsiteY7" fmla="*/ 601146 h 667940"/>
                <a:gd name="connsiteX8" fmla="*/ 0 w 1001910"/>
                <a:gd name="connsiteY8" fmla="*/ 66794 h 66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1910" h="667940">
                  <a:moveTo>
                    <a:pt x="0" y="66794"/>
                  </a:moveTo>
                  <a:cubicBezTo>
                    <a:pt x="0" y="29905"/>
                    <a:pt x="29905" y="0"/>
                    <a:pt x="66794" y="0"/>
                  </a:cubicBezTo>
                  <a:lnTo>
                    <a:pt x="935116" y="0"/>
                  </a:lnTo>
                  <a:cubicBezTo>
                    <a:pt x="972005" y="0"/>
                    <a:pt x="1001910" y="29905"/>
                    <a:pt x="1001910" y="66794"/>
                  </a:cubicBezTo>
                  <a:lnTo>
                    <a:pt x="1001910" y="601146"/>
                  </a:lnTo>
                  <a:cubicBezTo>
                    <a:pt x="1001910" y="638035"/>
                    <a:pt x="972005" y="667940"/>
                    <a:pt x="935116" y="667940"/>
                  </a:cubicBezTo>
                  <a:lnTo>
                    <a:pt x="66794" y="667940"/>
                  </a:lnTo>
                  <a:cubicBezTo>
                    <a:pt x="29905" y="667940"/>
                    <a:pt x="0" y="638035"/>
                    <a:pt x="0" y="601146"/>
                  </a:cubicBezTo>
                  <a:lnTo>
                    <a:pt x="0" y="66794"/>
                  </a:lnTo>
                  <a:close/>
                </a:path>
              </a:pathLst>
            </a:custGeom>
            <a:gradFill flip="none" rotWithShape="1">
              <a:gsLst>
                <a:gs pos="17000">
                  <a:srgbClr val="2D2D8A">
                    <a:lumMod val="40000"/>
                    <a:lumOff val="60000"/>
                  </a:srgbClr>
                </a:gs>
                <a:gs pos="69000">
                  <a:srgbClr val="2D2D8A">
                    <a:lumMod val="95000"/>
                    <a:lumOff val="5000"/>
                  </a:srgbClr>
                </a:gs>
                <a:gs pos="100000">
                  <a:srgbClr val="2D2D8A">
                    <a:lumMod val="60000"/>
                  </a:srgbClr>
                </a:gs>
              </a:gsLst>
              <a:path path="circle">
                <a:fillToRect l="50000" t="130000" r="50000" b="-30000"/>
              </a:path>
              <a:tileRect/>
            </a:gradFill>
            <a:ln w="22225">
              <a:solidFill>
                <a:srgbClr val="00B050"/>
              </a:solidFill>
              <a:prstDash val="sysDash"/>
            </a:ln>
            <a:effectLst>
              <a:outerShdw blurRad="40000" dist="23000" dir="5400000" rotWithShape="0">
                <a:srgbClr val="000000">
                  <a:alpha val="35000"/>
                </a:srgbClr>
              </a:outerShdw>
            </a:effectLst>
          </p:spPr>
          <p:txBody>
            <a:bodyPr spcFirstLastPara="0" vert="horz" wrap="square" lIns="61473" tIns="61473" rIns="61473" bIns="61473" numCol="1" spcCol="1270" anchor="ctr" anchorCtr="0">
              <a:noAutofit/>
            </a:bodyPr>
            <a:lstStyle/>
            <a:p>
              <a:pPr marL="0" marR="0" lvl="0" indent="0" algn="ctr" defTabSz="488950" rtl="0" eaLnBrk="1" fontAlgn="base" latinLnBrk="0" hangingPunct="1">
                <a:lnSpc>
                  <a:spcPct val="90000"/>
                </a:lnSpc>
                <a:spcBef>
                  <a:spcPct val="0"/>
                </a:spcBef>
                <a:spcAft>
                  <a:spcPct val="35000"/>
                </a:spcAft>
                <a:buClrTx/>
                <a:buSzTx/>
                <a:buFontTx/>
                <a:buNone/>
                <a:tabLst/>
                <a:defRPr/>
              </a:pPr>
              <a:r>
                <a:rPr kumimoji="0" lang="en-US" sz="700" b="1" i="0" u="none" strike="noStrike" kern="0" cap="none" spc="0" normalizeH="0" baseline="0" noProof="0" dirty="0">
                  <a:ln>
                    <a:noFill/>
                  </a:ln>
                  <a:solidFill>
                    <a:srgbClr val="FFFFFF"/>
                  </a:solidFill>
                  <a:effectLst/>
                  <a:uLnTx/>
                  <a:uFillTx/>
                  <a:latin typeface="Arial"/>
                  <a:ea typeface="MS PGothic" pitchFamily="34" charset="-128"/>
                  <a:cs typeface="Calibri" panose="020F0502020204030204" pitchFamily="34" charset="0"/>
                </a:rPr>
                <a:t>Future RS</a:t>
              </a:r>
            </a:p>
          </p:txBody>
        </p:sp>
        <p:cxnSp>
          <p:nvCxnSpPr>
            <p:cNvPr id="50" name="Straight Connector 49"/>
            <p:cNvCxnSpPr/>
            <p:nvPr/>
          </p:nvCxnSpPr>
          <p:spPr>
            <a:xfrm>
              <a:off x="8605320" y="3529832"/>
              <a:ext cx="0" cy="182880"/>
            </a:xfrm>
            <a:prstGeom prst="line">
              <a:avLst/>
            </a:prstGeom>
            <a:noFill/>
            <a:ln w="9525" cap="flat" cmpd="sng" algn="ctr">
              <a:solidFill>
                <a:srgbClr val="00006E">
                  <a:shade val="95000"/>
                  <a:satMod val="105000"/>
                </a:srgbClr>
              </a:solidFill>
              <a:prstDash val="dash"/>
            </a:ln>
            <a:effectLst/>
          </p:spPr>
        </p:cxnSp>
      </p:grpSp>
      <p:cxnSp>
        <p:nvCxnSpPr>
          <p:cNvPr id="66" name="Straight Arrow Connector 65"/>
          <p:cNvCxnSpPr/>
          <p:nvPr/>
        </p:nvCxnSpPr>
        <p:spPr>
          <a:xfrm>
            <a:off x="4175976" y="1497653"/>
            <a:ext cx="274320" cy="0"/>
          </a:xfrm>
          <a:prstGeom prst="straightConnector1">
            <a:avLst/>
          </a:prstGeom>
          <a:noFill/>
          <a:ln w="12700" cap="flat" cmpd="sng" algn="ctr">
            <a:solidFill>
              <a:srgbClr val="000000"/>
            </a:solidFill>
            <a:prstDash val="dash"/>
            <a:headEnd type="arrow"/>
            <a:tailEnd type="arrow"/>
          </a:ln>
          <a:effectLst/>
        </p:spPr>
      </p:cxnSp>
      <p:sp>
        <p:nvSpPr>
          <p:cNvPr id="67" name="TextBox 66"/>
          <p:cNvSpPr txBox="1"/>
          <p:nvPr/>
        </p:nvSpPr>
        <p:spPr>
          <a:xfrm>
            <a:off x="4423930" y="6067364"/>
            <a:ext cx="4535424" cy="246221"/>
          </a:xfrm>
          <a:prstGeom prst="rect">
            <a:avLst/>
          </a:prstGeom>
          <a:solidFill>
            <a:srgbClr val="FFC000"/>
          </a:solidFill>
          <a:ln>
            <a:solidFill>
              <a:srgbClr val="00B050"/>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82"/>
                </a:solidFill>
                <a:effectLst/>
                <a:uLnTx/>
                <a:uFillTx/>
                <a:latin typeface="Arial"/>
                <a:ea typeface="ＭＳ Ｐゴシック" pitchFamily="34" charset="-128"/>
                <a:cs typeface="Arial" charset="0"/>
              </a:rPr>
              <a:t>Each activity is responsible for Budget &amp; Execution of function</a:t>
            </a:r>
          </a:p>
        </p:txBody>
      </p:sp>
    </p:spTree>
    <p:extLst>
      <p:ext uri="{BB962C8B-B14F-4D97-AF65-F5344CB8AC3E}">
        <p14:creationId xmlns:p14="http://schemas.microsoft.com/office/powerpoint/2010/main" val="334690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1045" y="124691"/>
            <a:ext cx="8038985" cy="589935"/>
          </a:xfrm>
          <a:noFill/>
        </p:spPr>
        <p:txBody>
          <a:bodyPr>
            <a:normAutofit/>
          </a:bodyPr>
          <a:lstStyle/>
          <a:p>
            <a:r>
              <a:rPr lang="en-US" sz="3600" b="1" dirty="0">
                <a:latin typeface="+mn-lt"/>
                <a:cs typeface="Times New Roman" panose="02020603050405020304" pitchFamily="18" charset="0"/>
              </a:rPr>
              <a:t>Introductions Roles &amp; Responsibilities</a:t>
            </a:r>
          </a:p>
        </p:txBody>
      </p:sp>
      <p:graphicFrame>
        <p:nvGraphicFramePr>
          <p:cNvPr id="2" name="Table 1"/>
          <p:cNvGraphicFramePr>
            <a:graphicFrameLocks noGrp="1"/>
          </p:cNvGraphicFramePr>
          <p:nvPr>
            <p:extLst>
              <p:ext uri="{D42A27DB-BD31-4B8C-83A1-F6EECF244321}">
                <p14:modId xmlns:p14="http://schemas.microsoft.com/office/powerpoint/2010/main" val="3662290670"/>
              </p:ext>
            </p:extLst>
          </p:nvPr>
        </p:nvGraphicFramePr>
        <p:xfrm>
          <a:off x="221065" y="1072074"/>
          <a:ext cx="8707992" cy="5251602"/>
        </p:xfrm>
        <a:graphic>
          <a:graphicData uri="http://schemas.openxmlformats.org/drawingml/2006/table">
            <a:tbl>
              <a:tblPr firstRow="1" bandRow="1">
                <a:tableStyleId>{5C22544A-7EE6-4342-B048-85BDC9FD1C3A}</a:tableStyleId>
              </a:tblPr>
              <a:tblGrid>
                <a:gridCol w="1558255">
                  <a:extLst>
                    <a:ext uri="{9D8B030D-6E8A-4147-A177-3AD203B41FA5}">
                      <a16:colId xmlns:a16="http://schemas.microsoft.com/office/drawing/2014/main" val="2358833628"/>
                    </a:ext>
                  </a:extLst>
                </a:gridCol>
                <a:gridCol w="2548840">
                  <a:extLst>
                    <a:ext uri="{9D8B030D-6E8A-4147-A177-3AD203B41FA5}">
                      <a16:colId xmlns:a16="http://schemas.microsoft.com/office/drawing/2014/main" val="1169651377"/>
                    </a:ext>
                  </a:extLst>
                </a:gridCol>
                <a:gridCol w="4600897">
                  <a:extLst>
                    <a:ext uri="{9D8B030D-6E8A-4147-A177-3AD203B41FA5}">
                      <a16:colId xmlns:a16="http://schemas.microsoft.com/office/drawing/2014/main" val="3461988152"/>
                    </a:ext>
                  </a:extLst>
                </a:gridCol>
              </a:tblGrid>
              <a:tr h="370840">
                <a:tc>
                  <a:txBody>
                    <a:bodyPr/>
                    <a:lstStyle/>
                    <a:p>
                      <a:pPr algn="ctr"/>
                      <a:r>
                        <a:rPr lang="en-US" sz="1800" baseline="0" dirty="0"/>
                        <a:t>Primary POC </a:t>
                      </a:r>
                    </a:p>
                    <a:p>
                      <a:pPr algn="ctr"/>
                      <a:r>
                        <a:rPr lang="en-US" sz="1800" baseline="0" dirty="0"/>
                        <a:t>Role</a:t>
                      </a:r>
                      <a:endParaRPr lang="en-US" sz="1800" dirty="0"/>
                    </a:p>
                  </a:txBody>
                  <a:tcPr>
                    <a:solidFill>
                      <a:srgbClr val="182260"/>
                    </a:solidFill>
                  </a:tcPr>
                </a:tc>
                <a:tc>
                  <a:txBody>
                    <a:bodyPr/>
                    <a:lstStyle/>
                    <a:p>
                      <a:pPr algn="ctr"/>
                      <a:r>
                        <a:rPr lang="en-US" sz="1800" dirty="0"/>
                        <a:t>Secondary</a:t>
                      </a:r>
                      <a:r>
                        <a:rPr lang="en-US" sz="1800" baseline="0" dirty="0"/>
                        <a:t> POC</a:t>
                      </a:r>
                    </a:p>
                    <a:p>
                      <a:pPr algn="ctr"/>
                      <a:r>
                        <a:rPr lang="en-US" sz="1800" baseline="0" dirty="0"/>
                        <a:t>Role</a:t>
                      </a:r>
                      <a:endParaRPr lang="en-US" sz="1800" dirty="0"/>
                    </a:p>
                  </a:txBody>
                  <a:tcPr>
                    <a:solidFill>
                      <a:srgbClr val="182260"/>
                    </a:solidFill>
                  </a:tcPr>
                </a:tc>
                <a:tc>
                  <a:txBody>
                    <a:bodyPr/>
                    <a:lstStyle/>
                    <a:p>
                      <a:pPr algn="ctr"/>
                      <a:r>
                        <a:rPr lang="en-US" sz="1800" dirty="0"/>
                        <a:t>Responsibility</a:t>
                      </a:r>
                    </a:p>
                  </a:txBody>
                  <a:tcPr>
                    <a:solidFill>
                      <a:srgbClr val="182260"/>
                    </a:solidFill>
                  </a:tcPr>
                </a:tc>
                <a:extLst>
                  <a:ext uri="{0D108BD9-81ED-4DB2-BD59-A6C34878D82A}">
                    <a16:rowId xmlns:a16="http://schemas.microsoft.com/office/drawing/2014/main" val="4193815327"/>
                  </a:ext>
                </a:extLst>
              </a:tr>
              <a:tr h="252068">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solidFill>
                            <a:schemeClr val="tx2"/>
                          </a:solidFill>
                          <a:latin typeface="+mn-lt"/>
                          <a:cs typeface="Arial" panose="020B0604020202020204" pitchFamily="34" charset="0"/>
                        </a:rPr>
                        <a:t>NAWCTSD &lt;Executing Organization&gt;</a:t>
                      </a:r>
                    </a:p>
                  </a:txBody>
                  <a:tcPr>
                    <a:solidFill>
                      <a:srgbClr val="D1D1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8564200"/>
                  </a:ext>
                </a:extLst>
              </a:tr>
              <a:tr h="6869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IPT Lead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Name</a:t>
                      </a:r>
                    </a:p>
                  </a:txBody>
                  <a:tcPr>
                    <a:solidFill>
                      <a:srgbClr val="D9D9D9"/>
                    </a:solidFill>
                  </a:tcPr>
                </a:tc>
                <a:tc>
                  <a:txBody>
                    <a:bodyPr/>
                    <a:lstStyle/>
                    <a:p>
                      <a:r>
                        <a:rPr lang="en-US" sz="1400" dirty="0">
                          <a:latin typeface="+mn-lt"/>
                        </a:rPr>
                        <a:t>Deputy IPT Leads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Name</a:t>
                      </a:r>
                    </a:p>
                  </a:txBody>
                  <a:tcPr>
                    <a:solidFill>
                      <a:srgbClr val="D9D9D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cs typeface="Arial" panose="020B0604020202020204" pitchFamily="34" charset="0"/>
                        </a:rPr>
                        <a:t>Manage IPT Cost, Schedule, Performance, Risks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cs typeface="Arial" panose="020B0604020202020204" pitchFamily="34" charset="0"/>
                        </a:rPr>
                        <a:t>Provide Status Updates and Track Action</a:t>
                      </a:r>
                      <a:r>
                        <a:rPr lang="en-US" sz="1400" baseline="0" dirty="0">
                          <a:latin typeface="+mn-lt"/>
                          <a:cs typeface="Arial" panose="020B0604020202020204" pitchFamily="34" charset="0"/>
                        </a:rPr>
                        <a:t> Items</a:t>
                      </a:r>
                      <a:endParaRPr lang="en-US" sz="1400" dirty="0">
                        <a:latin typeface="+mn-lt"/>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cs typeface="Arial" panose="020B0604020202020204" pitchFamily="34" charset="0"/>
                        </a:rPr>
                        <a:t>Schedule meetings, workshops, and deliver</a:t>
                      </a:r>
                      <a:r>
                        <a:rPr lang="en-US" sz="1400" baseline="0" dirty="0">
                          <a:latin typeface="+mn-lt"/>
                          <a:cs typeface="Arial" panose="020B0604020202020204" pitchFamily="34" charset="0"/>
                        </a:rPr>
                        <a:t> deliverables</a:t>
                      </a:r>
                    </a:p>
                  </a:txBody>
                  <a:tcPr>
                    <a:solidFill>
                      <a:srgbClr val="D9D9D9"/>
                    </a:solidFill>
                  </a:tcPr>
                </a:tc>
                <a:extLst>
                  <a:ext uri="{0D108BD9-81ED-4DB2-BD59-A6C34878D82A}">
                    <a16:rowId xmlns:a16="http://schemas.microsoft.com/office/drawing/2014/main" val="18093434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cs typeface="Arial" panose="020B0604020202020204" pitchFamily="34" charset="0"/>
                        </a:rPr>
                        <a:t>ISD Lead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Name</a:t>
                      </a:r>
                    </a:p>
                  </a:txBody>
                  <a:tcP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Name</a:t>
                      </a:r>
                    </a:p>
                    <a:p>
                      <a:endParaRPr lang="en-US" dirty="0"/>
                    </a:p>
                  </a:txBody>
                  <a:tcPr>
                    <a:solidFill>
                      <a:srgbClr val="D9D9D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cs typeface="Arial" panose="020B0604020202020204" pitchFamily="34" charset="0"/>
                        </a:rPr>
                        <a:t>Oversee</a:t>
                      </a:r>
                      <a:r>
                        <a:rPr lang="en-US" sz="1400" baseline="0" dirty="0">
                          <a:solidFill>
                            <a:schemeClr val="tx1"/>
                          </a:solidFill>
                          <a:latin typeface="+mn-lt"/>
                          <a:cs typeface="Arial" panose="020B0604020202020204" pitchFamily="34" charset="0"/>
                        </a:rPr>
                        <a:t> </a:t>
                      </a:r>
                      <a:r>
                        <a:rPr lang="en-US" sz="1400" dirty="0">
                          <a:solidFill>
                            <a:schemeClr val="tx1"/>
                          </a:solidFill>
                          <a:latin typeface="+mn-lt"/>
                          <a:cs typeface="Arial" panose="020B0604020202020204" pitchFamily="34" charset="0"/>
                        </a:rPr>
                        <a:t>Instructional Design</a:t>
                      </a:r>
                      <a:r>
                        <a:rPr lang="en-US" sz="1400" baseline="0" dirty="0">
                          <a:solidFill>
                            <a:schemeClr val="tx1"/>
                          </a:solidFill>
                          <a:latin typeface="+mn-lt"/>
                          <a:cs typeface="Arial" panose="020B0604020202020204" pitchFamily="34" charset="0"/>
                        </a:rPr>
                        <a:t> Standards and Quality of Analysis deliverables (Briefs, Reports – Alignment, MFRs, TSD, IPRD, IMRD, TPSD, TSFD)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solidFill>
                            <a:schemeClr val="tx1"/>
                          </a:solidFill>
                          <a:latin typeface="+mn-lt"/>
                          <a:cs typeface="Arial" panose="020B0604020202020204" pitchFamily="34" charset="0"/>
                        </a:rPr>
                        <a:t>Review F2 </a:t>
                      </a:r>
                      <a:endParaRPr lang="en-US" sz="1400" dirty="0">
                        <a:solidFill>
                          <a:schemeClr val="tx1"/>
                        </a:solidFill>
                        <a:latin typeface="+mn-lt"/>
                        <a:cs typeface="Arial" panose="020B0604020202020204" pitchFamily="34" charset="0"/>
                      </a:endParaRPr>
                    </a:p>
                  </a:txBody>
                  <a:tcPr>
                    <a:solidFill>
                      <a:srgbClr val="D9D9D9"/>
                    </a:solidFill>
                  </a:tcPr>
                </a:tc>
                <a:extLst>
                  <a:ext uri="{0D108BD9-81ED-4DB2-BD59-A6C34878D82A}">
                    <a16:rowId xmlns:a16="http://schemas.microsoft.com/office/drawing/2014/main" val="255496095"/>
                  </a:ext>
                </a:extLst>
              </a:tr>
              <a:tr h="927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solidFill>
                          <a:latin typeface="+mn-lt"/>
                          <a:cs typeface="Arial" panose="020B0604020202020204" pitchFamily="34" charset="0"/>
                        </a:rPr>
                        <a:t>Rating Coordinator</a:t>
                      </a:r>
                      <a:endParaRPr lang="en-US" sz="1400" dirty="0">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Name</a:t>
                      </a:r>
                    </a:p>
                  </a:txBody>
                  <a:tcP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cs typeface="Arial" panose="020B0604020202020204" pitchFamily="34" charset="0"/>
                        </a:rPr>
                        <a:t>Instructional</a:t>
                      </a:r>
                      <a:r>
                        <a:rPr lang="en-US" sz="1400" baseline="0" dirty="0">
                          <a:solidFill>
                            <a:schemeClr val="tx1"/>
                          </a:solidFill>
                          <a:latin typeface="+mn-lt"/>
                          <a:cs typeface="Arial" panose="020B0604020202020204" pitchFamily="34" charset="0"/>
                        </a:rPr>
                        <a:t> Systems Specialist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Name</a:t>
                      </a:r>
                    </a:p>
                  </a:txBody>
                  <a:tcPr>
                    <a:solidFill>
                      <a:srgbClr val="D9D9D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solidFill>
                            <a:schemeClr val="tx1"/>
                          </a:solidFill>
                          <a:latin typeface="+mn-lt"/>
                          <a:cs typeface="Arial" panose="020B0604020202020204" pitchFamily="34" charset="0"/>
                        </a:rPr>
                        <a:t>Conduct Alignment, Needs Assessment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solidFill>
                            <a:schemeClr val="tx1"/>
                          </a:solidFill>
                          <a:latin typeface="+mn-lt"/>
                          <a:cs typeface="Arial" panose="020B0604020202020204" pitchFamily="34" charset="0"/>
                        </a:rPr>
                        <a:t>Oversee Contractor Conducting Analysis (Scoping - Training Situation Analysis, Training Task Analysis, Learning Analysis, Media Selection, which includes Site Visits Workshops)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solidFill>
                            <a:schemeClr val="tx1"/>
                          </a:solidFill>
                          <a:latin typeface="+mn-lt"/>
                          <a:cs typeface="Arial" panose="020B0604020202020204" pitchFamily="34" charset="0"/>
                        </a:rPr>
                        <a:t>Complete Analysis Deliverables (Briefs, Reports – Alignment, MFRs, TSD, IPRD, IMRD, TPSD, TSFD)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solidFill>
                            <a:schemeClr val="tx1"/>
                          </a:solidFill>
                          <a:latin typeface="+mn-lt"/>
                          <a:cs typeface="Arial" panose="020B0604020202020204" pitchFamily="34" charset="0"/>
                        </a:rPr>
                        <a:t>Review F2</a:t>
                      </a:r>
                      <a:endParaRPr lang="en-US" sz="1400" dirty="0">
                        <a:solidFill>
                          <a:schemeClr val="tx1"/>
                        </a:solidFill>
                        <a:latin typeface="+mn-lt"/>
                        <a:cs typeface="Arial" panose="020B0604020202020204" pitchFamily="34" charset="0"/>
                      </a:endParaRPr>
                    </a:p>
                  </a:txBody>
                  <a:tcPr>
                    <a:solidFill>
                      <a:srgbClr val="D9D9D9"/>
                    </a:solidFill>
                  </a:tcPr>
                </a:tc>
                <a:extLst>
                  <a:ext uri="{0D108BD9-81ED-4DB2-BD59-A6C34878D82A}">
                    <a16:rowId xmlns:a16="http://schemas.microsoft.com/office/drawing/2014/main" val="975274495"/>
                  </a:ext>
                </a:extLst>
              </a:tr>
              <a:tr h="313842">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mn-lt"/>
                          <a:cs typeface="Arial" panose="020B0604020202020204" pitchFamily="34" charset="0"/>
                        </a:rPr>
                        <a:t>USFFC</a:t>
                      </a:r>
                    </a:p>
                  </a:txBody>
                  <a:tcPr>
                    <a:solidFill>
                      <a:srgbClr val="D1D1F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cs typeface="Arial" panose="020B0604020202020204" pitchFamily="34" charset="0"/>
                      </a:endParaRPr>
                    </a:p>
                  </a:txBody>
                  <a:tcPr>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528684451"/>
                  </a:ext>
                </a:extLst>
              </a:tr>
              <a:tr h="3138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cs typeface="Arial" panose="020B0604020202020204" pitchFamily="34" charset="0"/>
                        </a:rPr>
                        <a:t>Program Analyst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Name</a:t>
                      </a:r>
                    </a:p>
                  </a:txBody>
                  <a:tcP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cs typeface="Arial" panose="020B0604020202020204" pitchFamily="34" charset="0"/>
                      </a:endParaRPr>
                    </a:p>
                  </a:txBody>
                  <a:tcPr>
                    <a:solidFill>
                      <a:srgbClr val="D9D9D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cs typeface="Arial" panose="020B0604020202020204" pitchFamily="34" charset="0"/>
                        </a:rPr>
                        <a:t>Attend findings Briefs, Gates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cs typeface="Arial" panose="020B0604020202020204" pitchFamily="34" charset="0"/>
                        </a:rPr>
                        <a:t>Endorse Deliverables (MFRs, Reports) </a:t>
                      </a:r>
                    </a:p>
                  </a:txBody>
                  <a:tcPr>
                    <a:solidFill>
                      <a:srgbClr val="D9D9D9"/>
                    </a:solidFill>
                  </a:tcPr>
                </a:tc>
                <a:extLst>
                  <a:ext uri="{0D108BD9-81ED-4DB2-BD59-A6C34878D82A}">
                    <a16:rowId xmlns:a16="http://schemas.microsoft.com/office/drawing/2014/main" val="2727689615"/>
                  </a:ext>
                </a:extLst>
              </a:tr>
            </a:tbl>
          </a:graphicData>
        </a:graphic>
      </p:graphicFrame>
      <p:sp>
        <p:nvSpPr>
          <p:cNvPr id="5" name="TextBox 4"/>
          <p:cNvSpPr txBox="1"/>
          <p:nvPr/>
        </p:nvSpPr>
        <p:spPr>
          <a:xfrm>
            <a:off x="6921304" y="616350"/>
            <a:ext cx="2007753" cy="276999"/>
          </a:xfrm>
          <a:prstGeom prst="rect">
            <a:avLst/>
          </a:prstGeom>
          <a:solidFill>
            <a:srgbClr val="FFFF00"/>
          </a:solidFill>
        </p:spPr>
        <p:txBody>
          <a:bodyPr wrap="square" rtlCol="0">
            <a:spAutoFit/>
          </a:bodyPr>
          <a:lstStyle/>
          <a:p>
            <a:r>
              <a:rPr lang="en-US" sz="1200" b="0" dirty="0">
                <a:solidFill>
                  <a:schemeClr val="tx1"/>
                </a:solidFill>
              </a:rPr>
              <a:t>Update with Names</a:t>
            </a:r>
          </a:p>
        </p:txBody>
      </p:sp>
    </p:spTree>
    <p:extLst>
      <p:ext uri="{BB962C8B-B14F-4D97-AF65-F5344CB8AC3E}">
        <p14:creationId xmlns:p14="http://schemas.microsoft.com/office/powerpoint/2010/main" val="1696862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1045" y="124691"/>
            <a:ext cx="8038985" cy="589935"/>
          </a:xfrm>
          <a:noFill/>
        </p:spPr>
        <p:txBody>
          <a:bodyPr>
            <a:normAutofit/>
          </a:bodyPr>
          <a:lstStyle/>
          <a:p>
            <a:r>
              <a:rPr lang="en-US" sz="3600" b="1" dirty="0">
                <a:latin typeface="+mn-lt"/>
                <a:cs typeface="Times New Roman" panose="02020603050405020304" pitchFamily="18" charset="0"/>
              </a:rPr>
              <a:t>Introductions Roles &amp; Responsibilities</a:t>
            </a:r>
          </a:p>
        </p:txBody>
      </p:sp>
      <p:graphicFrame>
        <p:nvGraphicFramePr>
          <p:cNvPr id="6" name="Table 5"/>
          <p:cNvGraphicFramePr>
            <a:graphicFrameLocks noGrp="1"/>
          </p:cNvGraphicFramePr>
          <p:nvPr>
            <p:extLst>
              <p:ext uri="{D42A27DB-BD31-4B8C-83A1-F6EECF244321}">
                <p14:modId xmlns:p14="http://schemas.microsoft.com/office/powerpoint/2010/main" val="3502849055"/>
              </p:ext>
            </p:extLst>
          </p:nvPr>
        </p:nvGraphicFramePr>
        <p:xfrm>
          <a:off x="307322" y="754849"/>
          <a:ext cx="8621735" cy="5801360"/>
        </p:xfrm>
        <a:graphic>
          <a:graphicData uri="http://schemas.openxmlformats.org/drawingml/2006/table">
            <a:tbl>
              <a:tblPr firstRow="1" bandRow="1">
                <a:tableStyleId>{5C22544A-7EE6-4342-B048-85BDC9FD1C3A}</a:tableStyleId>
              </a:tblPr>
              <a:tblGrid>
                <a:gridCol w="2139787">
                  <a:extLst>
                    <a:ext uri="{9D8B030D-6E8A-4147-A177-3AD203B41FA5}">
                      <a16:colId xmlns:a16="http://schemas.microsoft.com/office/drawing/2014/main" val="2559028871"/>
                    </a:ext>
                  </a:extLst>
                </a:gridCol>
                <a:gridCol w="2429691">
                  <a:extLst>
                    <a:ext uri="{9D8B030D-6E8A-4147-A177-3AD203B41FA5}">
                      <a16:colId xmlns:a16="http://schemas.microsoft.com/office/drawing/2014/main" val="3215359550"/>
                    </a:ext>
                  </a:extLst>
                </a:gridCol>
                <a:gridCol w="4052257">
                  <a:extLst>
                    <a:ext uri="{9D8B030D-6E8A-4147-A177-3AD203B41FA5}">
                      <a16:colId xmlns:a16="http://schemas.microsoft.com/office/drawing/2014/main" val="2564482585"/>
                    </a:ext>
                  </a:extLst>
                </a:gridCol>
              </a:tblGrid>
              <a:tr h="370840">
                <a:tc>
                  <a:txBody>
                    <a:bodyPr/>
                    <a:lstStyle/>
                    <a:p>
                      <a:pPr algn="ctr"/>
                      <a:r>
                        <a:rPr lang="en-US" sz="1800" dirty="0"/>
                        <a:t>Primary POC</a:t>
                      </a:r>
                    </a:p>
                    <a:p>
                      <a:pPr algn="ctr"/>
                      <a:r>
                        <a:rPr lang="en-US" sz="1800" dirty="0"/>
                        <a:t>Role</a:t>
                      </a:r>
                    </a:p>
                  </a:txBody>
                  <a:tcPr>
                    <a:lnB w="38100" cmpd="sng">
                      <a:noFill/>
                    </a:lnB>
                    <a:solidFill>
                      <a:srgbClr val="182260"/>
                    </a:solidFill>
                  </a:tcPr>
                </a:tc>
                <a:tc>
                  <a:txBody>
                    <a:bodyPr/>
                    <a:lstStyle/>
                    <a:p>
                      <a:pPr algn="ctr"/>
                      <a:r>
                        <a:rPr lang="en-US" sz="1800" dirty="0"/>
                        <a:t>Secondary POC</a:t>
                      </a:r>
                    </a:p>
                    <a:p>
                      <a:pPr algn="ctr"/>
                      <a:r>
                        <a:rPr lang="en-US" sz="1800" dirty="0"/>
                        <a:t>Role</a:t>
                      </a:r>
                    </a:p>
                  </a:txBody>
                  <a:tcPr>
                    <a:lnB w="38100" cmpd="sng">
                      <a:noFill/>
                    </a:lnB>
                    <a:solidFill>
                      <a:srgbClr val="182260"/>
                    </a:solidFill>
                  </a:tcPr>
                </a:tc>
                <a:tc>
                  <a:txBody>
                    <a:bodyPr/>
                    <a:lstStyle/>
                    <a:p>
                      <a:pPr algn="ctr"/>
                      <a:r>
                        <a:rPr lang="en-US" sz="1800" dirty="0"/>
                        <a:t>Responsibility</a:t>
                      </a:r>
                    </a:p>
                  </a:txBody>
                  <a:tcPr>
                    <a:lnB w="38100" cmpd="sng">
                      <a:noFill/>
                    </a:lnB>
                    <a:solidFill>
                      <a:srgbClr val="182260"/>
                    </a:solidFill>
                  </a:tcPr>
                </a:tc>
                <a:extLst>
                  <a:ext uri="{0D108BD9-81ED-4DB2-BD59-A6C34878D82A}">
                    <a16:rowId xmlns:a16="http://schemas.microsoft.com/office/drawing/2014/main" val="4193815327"/>
                  </a:ext>
                </a:extLst>
              </a:tr>
              <a:tr h="279229">
                <a:tc gridSpan="3">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solidFill>
                            <a:schemeClr val="tx1"/>
                          </a:solidFill>
                          <a:latin typeface="+mn-lt"/>
                          <a:cs typeface="Times New Roman" panose="02020603050405020304" pitchFamily="18" charset="0"/>
                        </a:rPr>
                        <a:t>TYCOM</a:t>
                      </a:r>
                      <a:endParaRPr lang="en-US" sz="1600" b="1" dirty="0">
                        <a:solidFill>
                          <a:schemeClr val="tx1"/>
                        </a:solidFill>
                        <a:latin typeface="+mn-lt"/>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D1D1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676494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Arial" panose="020B0604020202020204" pitchFamily="34" charset="0"/>
                        </a:rPr>
                        <a:t>RRL Planner POC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Name</a:t>
                      </a:r>
                    </a:p>
                  </a:txBody>
                  <a:tcPr>
                    <a:lnT w="12700" cmpd="sng">
                      <a:noFill/>
                    </a:lnT>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Name</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400" dirty="0">
                          <a:solidFill>
                            <a:schemeClr val="tx1"/>
                          </a:solidFill>
                          <a:latin typeface="+mn-lt"/>
                          <a:cs typeface="Times New Roman" panose="02020603050405020304" pitchFamily="18" charset="0"/>
                        </a:rPr>
                      </a:br>
                      <a:endParaRPr lang="en-US" sz="1400" dirty="0">
                        <a:solidFill>
                          <a:schemeClr val="tx1"/>
                        </a:solidFill>
                        <a:latin typeface="+mn-lt"/>
                        <a:cs typeface="Arial" panose="020B0604020202020204" pitchFamily="34" charset="0"/>
                      </a:endParaRPr>
                    </a:p>
                  </a:txBody>
                  <a:tcPr>
                    <a:lnT w="12700" cmpd="sng">
                      <a:noFill/>
                    </a:lnT>
                    <a:solidFill>
                      <a:srgbClr val="D9D9D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cs typeface="Arial" panose="020B0604020202020204" pitchFamily="34" charset="0"/>
                        </a:rPr>
                        <a:t>Provide access to:</a:t>
                      </a:r>
                    </a:p>
                    <a:p>
                      <a:pPr marL="687388" marR="0" lvl="1" indent="-23018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dirty="0">
                          <a:latin typeface="+mn-lt"/>
                          <a:cs typeface="Times New Roman" panose="02020603050405020304" pitchFamily="18" charset="0"/>
                        </a:rPr>
                        <a:t>Accomplished Performers, Supervisors, Requirements Sponsor, Fleet SMEs for Data Collection </a:t>
                      </a:r>
                    </a:p>
                    <a:p>
                      <a:pPr marL="687388" marR="0" lvl="1" indent="-230188"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dirty="0">
                          <a:solidFill>
                            <a:schemeClr val="tx1"/>
                          </a:solidFill>
                          <a:latin typeface="+mn-lt"/>
                          <a:cs typeface="Arial" panose="020B0604020202020204" pitchFamily="34" charset="0"/>
                        </a:rPr>
                        <a:t>GFI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cs typeface="Arial" panose="020B0604020202020204" pitchFamily="34" charset="0"/>
                        </a:rPr>
                        <a:t>Review Findings Briefs and Attend Gates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cs typeface="Arial" panose="020B0604020202020204" pitchFamily="34" charset="0"/>
                        </a:rPr>
                        <a:t>Approve Deliverables (Briefs, Reports – Alignment,</a:t>
                      </a:r>
                      <a:r>
                        <a:rPr lang="en-US" sz="1400" baseline="0" dirty="0">
                          <a:solidFill>
                            <a:schemeClr val="tx1"/>
                          </a:solidFill>
                          <a:latin typeface="+mn-lt"/>
                          <a:cs typeface="Arial" panose="020B0604020202020204" pitchFamily="34" charset="0"/>
                        </a:rPr>
                        <a:t> MFRs, TSD, IPRD, IMRD, TPSD, TSFD, F2)</a:t>
                      </a:r>
                      <a:endParaRPr lang="en-US" sz="1400" dirty="0">
                        <a:solidFill>
                          <a:schemeClr val="tx1"/>
                        </a:solidFill>
                        <a:latin typeface="+mn-lt"/>
                        <a:cs typeface="Arial" panose="020B0604020202020204" pitchFamily="34" charset="0"/>
                      </a:endParaRPr>
                    </a:p>
                  </a:txBody>
                  <a:tcPr>
                    <a:lnT w="12700" cmpd="sng">
                      <a:noFill/>
                    </a:lnT>
                    <a:solidFill>
                      <a:srgbClr val="D9D9D9"/>
                    </a:solidFill>
                  </a:tcPr>
                </a:tc>
                <a:extLst>
                  <a:ext uri="{0D108BD9-81ED-4DB2-BD59-A6C34878D82A}">
                    <a16:rowId xmlns:a16="http://schemas.microsoft.com/office/drawing/2014/main" val="1824482507"/>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cs typeface="Times New Roman" panose="02020603050405020304" pitchFamily="18" charset="0"/>
                        </a:rPr>
                        <a:t>SYSCOM</a:t>
                      </a:r>
                    </a:p>
                  </a:txBody>
                  <a:tcPr>
                    <a:solidFill>
                      <a:srgbClr val="D1D1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33524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cs typeface="Times New Roman" panose="02020603050405020304" pitchFamily="18" charset="0"/>
                        </a:rPr>
                        <a:t>Title</a:t>
                      </a:r>
                      <a:r>
                        <a:rPr lang="en-US" sz="1400" b="1" baseline="0" dirty="0">
                          <a:solidFill>
                            <a:schemeClr val="tx1"/>
                          </a:solidFill>
                          <a:latin typeface="+mn-lt"/>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latin typeface="+mn-lt"/>
                          <a:cs typeface="Times New Roman" panose="02020603050405020304" pitchFamily="18" charset="0"/>
                        </a:rPr>
                        <a:t>Name</a:t>
                      </a:r>
                      <a:endParaRPr lang="en-US" sz="1400" b="1" dirty="0">
                        <a:solidFill>
                          <a:schemeClr val="tx1"/>
                        </a:solidFill>
                        <a:latin typeface="+mn-lt"/>
                        <a:cs typeface="Times New Roman" panose="02020603050405020304" pitchFamily="18" charset="0"/>
                      </a:endParaRPr>
                    </a:p>
                  </a:txBody>
                  <a:tcPr>
                    <a:solidFill>
                      <a:srgbClr val="D9D9D9"/>
                    </a:solidFill>
                  </a:tcPr>
                </a:tc>
                <a:tc>
                  <a:txBody>
                    <a:bodyPr/>
                    <a:lstStyle/>
                    <a:p>
                      <a:r>
                        <a:rPr lang="en-US" sz="1400" dirty="0"/>
                        <a:t>Title</a:t>
                      </a:r>
                    </a:p>
                    <a:p>
                      <a:r>
                        <a:rPr lang="en-US" sz="1400" dirty="0"/>
                        <a:t>Name</a:t>
                      </a:r>
                    </a:p>
                  </a:txBody>
                  <a:tcPr>
                    <a:solidFill>
                      <a:srgbClr val="D9D9D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cs typeface="Arial" panose="020B0604020202020204" pitchFamily="34" charset="0"/>
                        </a:rPr>
                        <a:t>Review Findings Briefs and Attend Gates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cs typeface="Times New Roman" panose="02020603050405020304" pitchFamily="18" charset="0"/>
                        </a:rPr>
                        <a:t>Review</a:t>
                      </a:r>
                      <a:r>
                        <a:rPr lang="en-US" sz="1400" baseline="0" dirty="0">
                          <a:latin typeface="+mn-lt"/>
                          <a:cs typeface="Times New Roman" panose="02020603050405020304" pitchFamily="18" charset="0"/>
                        </a:rPr>
                        <a:t> Deliverables Briefs, Reports (Alignment, MFR, TSD, IPRD, IMRD, </a:t>
                      </a:r>
                      <a:r>
                        <a:rPr lang="en-US" sz="1400" baseline="0" dirty="0">
                          <a:solidFill>
                            <a:schemeClr val="tx1"/>
                          </a:solidFill>
                          <a:latin typeface="+mn-lt"/>
                          <a:cs typeface="Arial" panose="020B0604020202020204" pitchFamily="34" charset="0"/>
                        </a:rPr>
                        <a:t>TPSD, TSFD,</a:t>
                      </a:r>
                      <a:r>
                        <a:rPr lang="en-US" sz="1400" baseline="0" dirty="0">
                          <a:latin typeface="+mn-lt"/>
                          <a:cs typeface="Times New Roman" panose="02020603050405020304" pitchFamily="18" charset="0"/>
                        </a:rPr>
                        <a:t> F2)</a:t>
                      </a:r>
                      <a:endParaRPr lang="en-US" sz="1400" dirty="0">
                        <a:latin typeface="+mn-lt"/>
                        <a:cs typeface="Times New Roman" panose="02020603050405020304" pitchFamily="18" charset="0"/>
                      </a:endParaRPr>
                    </a:p>
                  </a:txBody>
                  <a:tcPr>
                    <a:solidFill>
                      <a:srgbClr val="D9D9D9"/>
                    </a:solidFill>
                  </a:tcPr>
                </a:tc>
                <a:extLst>
                  <a:ext uri="{0D108BD9-81ED-4DB2-BD59-A6C34878D82A}">
                    <a16:rowId xmlns:a16="http://schemas.microsoft.com/office/drawing/2014/main" val="3350209183"/>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cs typeface="Times New Roman" panose="02020603050405020304" pitchFamily="18" charset="0"/>
                        </a:rPr>
                        <a:t>NETC</a:t>
                      </a:r>
                    </a:p>
                  </a:txBody>
                  <a:tcPr>
                    <a:solidFill>
                      <a:srgbClr val="D1D1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91202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Times New Roman" panose="02020603050405020304" pitchFamily="18" charset="0"/>
                        </a:rPr>
                        <a:t>N723 Branch</a:t>
                      </a:r>
                      <a:r>
                        <a:rPr lang="en-US" sz="1400" baseline="0" dirty="0">
                          <a:latin typeface="+mn-lt"/>
                          <a:cs typeface="Times New Roman" panose="02020603050405020304" pitchFamily="18" charset="0"/>
                        </a:rPr>
                        <a:t> Head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Name</a:t>
                      </a:r>
                    </a:p>
                  </a:txBody>
                  <a:tcP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mn-lt"/>
                          <a:cs typeface="Times New Roman" panose="02020603050405020304" pitchFamily="18" charset="0"/>
                        </a:rPr>
                        <a:t>Instructional Coordinator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Name</a:t>
                      </a:r>
                    </a:p>
                  </a:txBody>
                  <a:tcPr>
                    <a:solidFill>
                      <a:srgbClr val="D9D9D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cs typeface="Arial" panose="020B0604020202020204" pitchFamily="34" charset="0"/>
                        </a:rPr>
                        <a:t>Attend findings Briefs, Gates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cs typeface="Arial" panose="020B0604020202020204" pitchFamily="34" charset="0"/>
                        </a:rPr>
                        <a:t>Endorse Deliverables (MFRs, Reports)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cs typeface="Arial" panose="020B0604020202020204" pitchFamily="34" charset="0"/>
                        </a:rPr>
                        <a:t>Complete Report – F2</a:t>
                      </a:r>
                    </a:p>
                  </a:txBody>
                  <a:tcPr>
                    <a:solidFill>
                      <a:srgbClr val="D9D9D9"/>
                    </a:solidFill>
                  </a:tcPr>
                </a:tc>
                <a:extLst>
                  <a:ext uri="{0D108BD9-81ED-4DB2-BD59-A6C34878D82A}">
                    <a16:rowId xmlns:a16="http://schemas.microsoft.com/office/drawing/2014/main" val="67290324"/>
                  </a:ext>
                </a:extLst>
              </a:tr>
              <a:tr h="6091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cs typeface="Times New Roman" panose="02020603050405020304" pitchFamily="18" charset="0"/>
                        </a:rPr>
                        <a:t>Instructional</a:t>
                      </a:r>
                      <a:r>
                        <a:rPr lang="en-US" sz="1400" b="0" baseline="0" dirty="0">
                          <a:solidFill>
                            <a:schemeClr val="tx1"/>
                          </a:solidFill>
                          <a:latin typeface="+mn-lt"/>
                          <a:cs typeface="Times New Roman" panose="02020603050405020304" pitchFamily="18" charset="0"/>
                        </a:rPr>
                        <a:t> Systems Specialist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Name</a:t>
                      </a:r>
                    </a:p>
                  </a:txBody>
                  <a:tcP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latin typeface="+mn-lt"/>
                          <a:cs typeface="Times New Roman" panose="02020603050405020304" pitchFamily="18" charset="0"/>
                        </a:rPr>
                        <a:t>Instructional</a:t>
                      </a:r>
                      <a:r>
                        <a:rPr lang="en-US" sz="1400" b="0" baseline="0" dirty="0">
                          <a:solidFill>
                            <a:schemeClr val="tx1"/>
                          </a:solidFill>
                          <a:latin typeface="+mn-lt"/>
                          <a:cs typeface="Times New Roman" panose="02020603050405020304" pitchFamily="18" charset="0"/>
                        </a:rPr>
                        <a:t> Systems Specialist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Name</a:t>
                      </a:r>
                    </a:p>
                  </a:txBody>
                  <a:tcPr>
                    <a:solidFill>
                      <a:srgbClr val="D9D9D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cs typeface="Times New Roman" panose="02020603050405020304" pitchFamily="18" charset="0"/>
                        </a:rPr>
                        <a:t>Review</a:t>
                      </a:r>
                      <a:r>
                        <a:rPr lang="en-US" sz="1400" baseline="0" dirty="0">
                          <a:latin typeface="+mn-lt"/>
                          <a:cs typeface="Times New Roman" panose="02020603050405020304" pitchFamily="18" charset="0"/>
                        </a:rPr>
                        <a:t> Deliverables Briefs, Reports (Alignment, MFR, TSD, IPRD, IMRD, </a:t>
                      </a:r>
                      <a:r>
                        <a:rPr lang="en-US" sz="1400" baseline="0" dirty="0">
                          <a:solidFill>
                            <a:schemeClr val="tx1"/>
                          </a:solidFill>
                          <a:latin typeface="+mn-lt"/>
                          <a:cs typeface="Arial" panose="020B0604020202020204" pitchFamily="34" charset="0"/>
                        </a:rPr>
                        <a:t>TPSD, TSFD,</a:t>
                      </a:r>
                      <a:r>
                        <a:rPr lang="en-US" sz="1400" baseline="0" dirty="0">
                          <a:latin typeface="+mn-lt"/>
                          <a:cs typeface="Times New Roman" panose="02020603050405020304" pitchFamily="18" charset="0"/>
                        </a:rPr>
                        <a:t> F2)</a:t>
                      </a:r>
                      <a:endParaRPr lang="en-US" sz="1400" dirty="0">
                        <a:latin typeface="+mn-lt"/>
                        <a:cs typeface="Times New Roman" panose="02020603050405020304" pitchFamily="18" charset="0"/>
                      </a:endParaRPr>
                    </a:p>
                  </a:txBody>
                  <a:tcPr>
                    <a:solidFill>
                      <a:srgbClr val="D9D9D9"/>
                    </a:solidFill>
                  </a:tcPr>
                </a:tc>
                <a:extLst>
                  <a:ext uri="{0D108BD9-81ED-4DB2-BD59-A6C34878D82A}">
                    <a16:rowId xmlns:a16="http://schemas.microsoft.com/office/drawing/2014/main" val="2478717762"/>
                  </a:ext>
                </a:extLst>
              </a:tr>
            </a:tbl>
          </a:graphicData>
        </a:graphic>
      </p:graphicFrame>
      <p:sp>
        <p:nvSpPr>
          <p:cNvPr id="5" name="TextBox 4"/>
          <p:cNvSpPr txBox="1"/>
          <p:nvPr/>
        </p:nvSpPr>
        <p:spPr>
          <a:xfrm>
            <a:off x="6832277" y="928839"/>
            <a:ext cx="2007753" cy="276999"/>
          </a:xfrm>
          <a:prstGeom prst="rect">
            <a:avLst/>
          </a:prstGeom>
          <a:solidFill>
            <a:srgbClr val="FFFF00"/>
          </a:solidFill>
        </p:spPr>
        <p:txBody>
          <a:bodyPr wrap="square" rtlCol="0">
            <a:spAutoFit/>
          </a:bodyPr>
          <a:lstStyle/>
          <a:p>
            <a:r>
              <a:rPr lang="en-US" sz="1200" b="0" dirty="0">
                <a:solidFill>
                  <a:schemeClr val="tx1"/>
                </a:solidFill>
              </a:rPr>
              <a:t>Update with Names</a:t>
            </a:r>
          </a:p>
        </p:txBody>
      </p:sp>
    </p:spTree>
    <p:extLst>
      <p:ext uri="{BB962C8B-B14F-4D97-AF65-F5344CB8AC3E}">
        <p14:creationId xmlns:p14="http://schemas.microsoft.com/office/powerpoint/2010/main" val="905198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1045" y="124691"/>
            <a:ext cx="8038985" cy="589935"/>
          </a:xfrm>
          <a:noFill/>
        </p:spPr>
        <p:txBody>
          <a:bodyPr>
            <a:normAutofit/>
          </a:bodyPr>
          <a:lstStyle/>
          <a:p>
            <a:r>
              <a:rPr lang="en-US" sz="3600" b="1" dirty="0">
                <a:latin typeface="+mn-lt"/>
                <a:cs typeface="Times New Roman" panose="02020603050405020304" pitchFamily="18" charset="0"/>
              </a:rPr>
              <a:t>Introductions Roles &amp; </a:t>
            </a:r>
            <a:r>
              <a:rPr lang="en-US" sz="3600" b="1" dirty="0" err="1">
                <a:latin typeface="+mn-lt"/>
                <a:cs typeface="Times New Roman" panose="02020603050405020304" pitchFamily="18" charset="0"/>
              </a:rPr>
              <a:t>Responsibilites</a:t>
            </a:r>
            <a:endParaRPr lang="en-US" sz="3600" b="1" dirty="0">
              <a:latin typeface="+mn-lt"/>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20351481"/>
              </p:ext>
            </p:extLst>
          </p:nvPr>
        </p:nvGraphicFramePr>
        <p:xfrm>
          <a:off x="307322" y="893349"/>
          <a:ext cx="8621735" cy="4429760"/>
        </p:xfrm>
        <a:graphic>
          <a:graphicData uri="http://schemas.openxmlformats.org/drawingml/2006/table">
            <a:tbl>
              <a:tblPr firstRow="1" bandRow="1">
                <a:tableStyleId>{5C22544A-7EE6-4342-B048-85BDC9FD1C3A}</a:tableStyleId>
              </a:tblPr>
              <a:tblGrid>
                <a:gridCol w="2163501">
                  <a:extLst>
                    <a:ext uri="{9D8B030D-6E8A-4147-A177-3AD203B41FA5}">
                      <a16:colId xmlns:a16="http://schemas.microsoft.com/office/drawing/2014/main" val="2559028871"/>
                    </a:ext>
                  </a:extLst>
                </a:gridCol>
                <a:gridCol w="2129246">
                  <a:extLst>
                    <a:ext uri="{9D8B030D-6E8A-4147-A177-3AD203B41FA5}">
                      <a16:colId xmlns:a16="http://schemas.microsoft.com/office/drawing/2014/main" val="4172257668"/>
                    </a:ext>
                  </a:extLst>
                </a:gridCol>
                <a:gridCol w="4328988">
                  <a:extLst>
                    <a:ext uri="{9D8B030D-6E8A-4147-A177-3AD203B41FA5}">
                      <a16:colId xmlns:a16="http://schemas.microsoft.com/office/drawing/2014/main" val="4149681389"/>
                    </a:ext>
                  </a:extLst>
                </a:gridCol>
              </a:tblGrid>
              <a:tr h="370840">
                <a:tc>
                  <a:txBody>
                    <a:bodyPr/>
                    <a:lstStyle/>
                    <a:p>
                      <a:pPr algn="ctr"/>
                      <a:r>
                        <a:rPr lang="en-US" sz="1800" dirty="0"/>
                        <a:t>Primary POC</a:t>
                      </a:r>
                    </a:p>
                  </a:txBody>
                  <a:tcPr>
                    <a:lnB w="38100" cmpd="sng">
                      <a:noFill/>
                    </a:lnB>
                    <a:solidFill>
                      <a:srgbClr val="182260"/>
                    </a:solidFill>
                  </a:tcPr>
                </a:tc>
                <a:tc>
                  <a:txBody>
                    <a:bodyPr/>
                    <a:lstStyle/>
                    <a:p>
                      <a:pPr algn="ctr"/>
                      <a:r>
                        <a:rPr lang="en-US" sz="1800" dirty="0"/>
                        <a:t>Secondary POC</a:t>
                      </a:r>
                    </a:p>
                  </a:txBody>
                  <a:tcPr>
                    <a:lnB w="38100" cmpd="sng">
                      <a:noFill/>
                    </a:lnB>
                    <a:solidFill>
                      <a:srgbClr val="182260"/>
                    </a:solidFill>
                  </a:tcPr>
                </a:tc>
                <a:tc>
                  <a:txBody>
                    <a:bodyPr/>
                    <a:lstStyle/>
                    <a:p>
                      <a:pPr algn="ctr"/>
                      <a:r>
                        <a:rPr lang="en-US" sz="1800" dirty="0"/>
                        <a:t>Responsibility</a:t>
                      </a:r>
                    </a:p>
                  </a:txBody>
                  <a:tcPr>
                    <a:lnB w="38100" cmpd="sng">
                      <a:noFill/>
                    </a:lnB>
                    <a:solidFill>
                      <a:srgbClr val="182260"/>
                    </a:solidFill>
                  </a:tcPr>
                </a:tc>
                <a:extLst>
                  <a:ext uri="{0D108BD9-81ED-4DB2-BD59-A6C34878D82A}">
                    <a16:rowId xmlns:a16="http://schemas.microsoft.com/office/drawing/2014/main" val="4193815327"/>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mn-lt"/>
                          <a:cs typeface="Times New Roman" panose="02020603050405020304" pitchFamily="18" charset="0"/>
                        </a:rPr>
                        <a:t>Learning Center / Curriculum Control</a:t>
                      </a:r>
                      <a:r>
                        <a:rPr lang="en-US" sz="1600" b="1" baseline="0" dirty="0">
                          <a:solidFill>
                            <a:schemeClr val="tx1"/>
                          </a:solidFill>
                          <a:latin typeface="+mn-lt"/>
                          <a:cs typeface="Times New Roman" panose="02020603050405020304" pitchFamily="18" charset="0"/>
                        </a:rPr>
                        <a:t> Authority (C</a:t>
                      </a:r>
                      <a:r>
                        <a:rPr lang="en-US" sz="1600" b="1" dirty="0">
                          <a:solidFill>
                            <a:schemeClr val="tx1"/>
                          </a:solidFill>
                          <a:latin typeface="+mn-lt"/>
                          <a:cs typeface="Times New Roman" panose="02020603050405020304" pitchFamily="18" charset="0"/>
                        </a:rPr>
                        <a:t>CA)</a:t>
                      </a:r>
                    </a:p>
                  </a:txBody>
                  <a:tcPr>
                    <a:lnT w="38100" cmpd="sng">
                      <a:noFill/>
                    </a:lnT>
                    <a:solidFill>
                      <a:srgbClr val="D1D1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91202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Times New Roman" panose="02020603050405020304" pitchFamily="18" charset="0"/>
                        </a:rPr>
                        <a:t>Executive Director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Name</a:t>
                      </a:r>
                    </a:p>
                  </a:txBody>
                  <a:tcP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chemeClr val="tx1"/>
                          </a:solidFill>
                          <a:latin typeface="+mn-lt"/>
                          <a:cs typeface="Arial" panose="020B0604020202020204" pitchFamily="34" charset="0"/>
                        </a:rPr>
                        <a:t>Director</a:t>
                      </a:r>
                      <a:r>
                        <a:rPr lang="en-US" sz="1400" baseline="0" dirty="0">
                          <a:solidFill>
                            <a:schemeClr val="tx1"/>
                          </a:solidFill>
                          <a:latin typeface="+mn-lt"/>
                          <a:cs typeface="Arial" panose="020B0604020202020204" pitchFamily="34" charset="0"/>
                        </a:rPr>
                        <a:t> of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Name</a:t>
                      </a:r>
                    </a:p>
                  </a:txBody>
                  <a:tcPr>
                    <a:solidFill>
                      <a:srgbClr val="D9D9D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cs typeface="Arial" panose="020B0604020202020204" pitchFamily="34" charset="0"/>
                        </a:rPr>
                        <a:t>Attend findings Briefs, Gates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cs typeface="Arial" panose="020B0604020202020204" pitchFamily="34" charset="0"/>
                        </a:rPr>
                        <a:t>Endorse Deliverables (Briefs, Reports – Alignment,</a:t>
                      </a:r>
                      <a:r>
                        <a:rPr lang="en-US" sz="1400" baseline="0" dirty="0">
                          <a:solidFill>
                            <a:schemeClr val="tx1"/>
                          </a:solidFill>
                          <a:latin typeface="+mn-lt"/>
                          <a:cs typeface="Arial" panose="020B0604020202020204" pitchFamily="34" charset="0"/>
                        </a:rPr>
                        <a:t> MFRs, TSD, IPRD, IMRD, TPSD, TSFD)</a:t>
                      </a:r>
                      <a:endParaRPr lang="en-US" sz="1400" dirty="0">
                        <a:solidFill>
                          <a:schemeClr val="tx1"/>
                        </a:solidFill>
                        <a:latin typeface="+mn-lt"/>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cs typeface="Arial" panose="020B0604020202020204" pitchFamily="34" charset="0"/>
                        </a:rPr>
                        <a:t>Complete Report – F2</a:t>
                      </a:r>
                    </a:p>
                  </a:txBody>
                  <a:tcPr>
                    <a:solidFill>
                      <a:srgbClr val="D9D9D9"/>
                    </a:solidFill>
                  </a:tcPr>
                </a:tc>
                <a:extLst>
                  <a:ext uri="{0D108BD9-81ED-4DB2-BD59-A6C34878D82A}">
                    <a16:rowId xmlns:a16="http://schemas.microsoft.com/office/drawing/2014/main" val="67290324"/>
                  </a:ext>
                </a:extLst>
              </a:tr>
              <a:tr h="14103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Times New Roman" panose="02020603050405020304" pitchFamily="18" charset="0"/>
                        </a:rPr>
                        <a:t>LSO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Name</a:t>
                      </a:r>
                    </a:p>
                  </a:txBody>
                  <a:tcP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Times New Roman" panose="02020603050405020304" pitchFamily="18" charset="0"/>
                        </a:rPr>
                        <a:t>Lead Instructional</a:t>
                      </a:r>
                      <a:r>
                        <a:rPr lang="en-US" sz="1400" baseline="0" dirty="0">
                          <a:latin typeface="+mn-lt"/>
                          <a:cs typeface="Times New Roman" panose="02020603050405020304" pitchFamily="18" charset="0"/>
                        </a:rPr>
                        <a:t> Specialist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Name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a:solidFill>
                          <a:schemeClr val="tx1"/>
                        </a:solidFill>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dirty="0">
                          <a:solidFill>
                            <a:schemeClr val="tx1"/>
                          </a:solidFill>
                          <a:latin typeface="+mn-lt"/>
                          <a:cs typeface="Times New Roman" panose="02020603050405020304" pitchFamily="18" charset="0"/>
                        </a:rPr>
                        <a:t>Instructional</a:t>
                      </a:r>
                      <a:r>
                        <a:rPr lang="en-US" sz="1400" b="0" baseline="0" dirty="0">
                          <a:solidFill>
                            <a:schemeClr val="tx1"/>
                          </a:solidFill>
                          <a:latin typeface="+mn-lt"/>
                          <a:cs typeface="Times New Roman" panose="02020603050405020304" pitchFamily="18" charset="0"/>
                        </a:rPr>
                        <a:t> Systems Specialist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Name</a:t>
                      </a:r>
                    </a:p>
                  </a:txBody>
                  <a:tcPr>
                    <a:solidFill>
                      <a:srgbClr val="D9D9D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cs typeface="Times New Roman" panose="02020603050405020304" pitchFamily="18" charset="0"/>
                        </a:rPr>
                        <a:t>Provide Access to:</a:t>
                      </a:r>
                    </a:p>
                    <a:p>
                      <a:pPr marL="742950" marR="0" lvl="1" indent="-285750" algn="l" defTabSz="914400" rtl="0" eaLnBrk="1" fontAlgn="auto" latinLnBrk="0" hangingPunct="1">
                        <a:lnSpc>
                          <a:spcPct val="100000"/>
                        </a:lnSpc>
                        <a:spcBef>
                          <a:spcPts val="0"/>
                        </a:spcBef>
                        <a:spcAft>
                          <a:spcPts val="0"/>
                        </a:spcAft>
                        <a:buClrTx/>
                        <a:buSzPct val="60000"/>
                        <a:buFont typeface="Courier New" panose="02070309020205020404" pitchFamily="49" charset="0"/>
                        <a:buChar char="o"/>
                        <a:tabLst/>
                        <a:defRPr/>
                      </a:pPr>
                      <a:r>
                        <a:rPr lang="en-US" sz="1400" kern="1200" baseline="0" dirty="0">
                          <a:solidFill>
                            <a:schemeClr val="dk1"/>
                          </a:solidFill>
                          <a:latin typeface="+mn-lt"/>
                          <a:ea typeface="+mn-ea"/>
                          <a:cs typeface="Times New Roman" panose="02020603050405020304" pitchFamily="18" charset="0"/>
                        </a:rPr>
                        <a:t>GFI, classes, sites for visits</a:t>
                      </a:r>
                    </a:p>
                    <a:p>
                      <a:pPr marL="742950" marR="0" lvl="1" indent="-285750" algn="l" defTabSz="914400" rtl="0" eaLnBrk="1" fontAlgn="auto" latinLnBrk="0" hangingPunct="1">
                        <a:lnSpc>
                          <a:spcPct val="100000"/>
                        </a:lnSpc>
                        <a:spcBef>
                          <a:spcPts val="0"/>
                        </a:spcBef>
                        <a:spcAft>
                          <a:spcPts val="0"/>
                        </a:spcAft>
                        <a:buClrTx/>
                        <a:buSzPct val="60000"/>
                        <a:buFont typeface="Courier New" panose="02070309020205020404" pitchFamily="49" charset="0"/>
                        <a:buChar char="o"/>
                        <a:tabLst/>
                        <a:defRPr/>
                      </a:pPr>
                      <a:r>
                        <a:rPr lang="en-US" sz="1400" kern="1200" baseline="0" dirty="0">
                          <a:solidFill>
                            <a:schemeClr val="dk1"/>
                          </a:solidFill>
                          <a:latin typeface="+mn-lt"/>
                          <a:ea typeface="+mn-ea"/>
                          <a:cs typeface="Times New Roman" panose="02020603050405020304" pitchFamily="18" charset="0"/>
                        </a:rPr>
                        <a:t>Submarine GFI</a:t>
                      </a:r>
                    </a:p>
                    <a:p>
                      <a:pPr marL="742950" marR="0" lvl="1" indent="-285750" algn="l" defTabSz="914400" rtl="0" eaLnBrk="1" fontAlgn="auto" latinLnBrk="0" hangingPunct="1">
                        <a:lnSpc>
                          <a:spcPct val="100000"/>
                        </a:lnSpc>
                        <a:spcBef>
                          <a:spcPts val="0"/>
                        </a:spcBef>
                        <a:spcAft>
                          <a:spcPts val="0"/>
                        </a:spcAft>
                        <a:buClrTx/>
                        <a:buSzPct val="60000"/>
                        <a:buFont typeface="Courier New" panose="02070309020205020404" pitchFamily="49" charset="0"/>
                        <a:buChar char="o"/>
                        <a:tabLst/>
                        <a:defRPr/>
                      </a:pPr>
                      <a:r>
                        <a:rPr lang="en-US" sz="1400" kern="1200" baseline="0" dirty="0">
                          <a:solidFill>
                            <a:schemeClr val="dk1"/>
                          </a:solidFill>
                          <a:latin typeface="+mn-lt"/>
                          <a:ea typeface="+mn-ea"/>
                          <a:cs typeface="Times New Roman" panose="02020603050405020304" pitchFamily="18" charset="0"/>
                        </a:rPr>
                        <a:t>SMEs for data collection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dk1"/>
                          </a:solidFill>
                          <a:latin typeface="+mn-lt"/>
                          <a:ea typeface="+mn-ea"/>
                          <a:cs typeface="Times New Roman" panose="02020603050405020304" pitchFamily="18" charset="0"/>
                        </a:rPr>
                        <a:t>Review and Attend Findings Briefs, Gates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baseline="0" dirty="0">
                          <a:solidFill>
                            <a:schemeClr val="dk1"/>
                          </a:solidFill>
                          <a:latin typeface="+mn-lt"/>
                          <a:ea typeface="+mn-ea"/>
                          <a:cs typeface="Times New Roman" panose="02020603050405020304" pitchFamily="18" charset="0"/>
                        </a:rPr>
                        <a:t>Review Deliverables </a:t>
                      </a:r>
                      <a:r>
                        <a:rPr lang="en-US" sz="1400" dirty="0">
                          <a:solidFill>
                            <a:schemeClr val="tx1"/>
                          </a:solidFill>
                          <a:latin typeface="+mn-lt"/>
                          <a:cs typeface="Arial" panose="020B0604020202020204" pitchFamily="34" charset="0"/>
                        </a:rPr>
                        <a:t>(Briefs, Reports – Alignment,</a:t>
                      </a:r>
                      <a:r>
                        <a:rPr lang="en-US" sz="1400" baseline="0" dirty="0">
                          <a:solidFill>
                            <a:schemeClr val="tx1"/>
                          </a:solidFill>
                          <a:latin typeface="+mn-lt"/>
                          <a:cs typeface="Arial" panose="020B0604020202020204" pitchFamily="34" charset="0"/>
                        </a:rPr>
                        <a:t> MFRs, TSD, IPRD, IMRD, TPSD, TSFD, F2)</a:t>
                      </a:r>
                      <a:endParaRPr lang="en-US" sz="1400" dirty="0">
                        <a:solidFill>
                          <a:schemeClr val="tx1"/>
                        </a:solidFill>
                        <a:latin typeface="+mn-lt"/>
                        <a:cs typeface="Arial" panose="020B0604020202020204" pitchFamily="34" charset="0"/>
                      </a:endParaRPr>
                    </a:p>
                  </a:txBody>
                  <a:tcPr>
                    <a:solidFill>
                      <a:srgbClr val="D9D9D9"/>
                    </a:solidFill>
                  </a:tcPr>
                </a:tc>
                <a:extLst>
                  <a:ext uri="{0D108BD9-81ED-4DB2-BD59-A6C34878D82A}">
                    <a16:rowId xmlns:a16="http://schemas.microsoft.com/office/drawing/2014/main" val="2478717762"/>
                  </a:ext>
                </a:extLst>
              </a:tr>
              <a:tr h="74168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dirty="0">
                          <a:solidFill>
                            <a:schemeClr val="tx1"/>
                          </a:solidFill>
                          <a:latin typeface="+mn-lt"/>
                          <a:cs typeface="Times New Roman" panose="02020603050405020304" pitchFamily="18" charset="0"/>
                        </a:rPr>
                        <a:t>Training </a:t>
                      </a:r>
                      <a:r>
                        <a:rPr lang="en-US" sz="1400" dirty="0" err="1">
                          <a:solidFill>
                            <a:schemeClr val="tx1"/>
                          </a:solidFill>
                          <a:latin typeface="+mn-lt"/>
                          <a:cs typeface="Times New Roman" panose="02020603050405020304" pitchFamily="18" charset="0"/>
                        </a:rPr>
                        <a:t>Mgr</a:t>
                      </a:r>
                      <a:endParaRPr lang="en-US" sz="1400" dirty="0">
                        <a:solidFill>
                          <a:schemeClr val="tx1"/>
                        </a:solidFill>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Name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a:solidFill>
                          <a:schemeClr val="tx1"/>
                        </a:solidFill>
                        <a:latin typeface="+mn-lt"/>
                        <a:cs typeface="Times New Roman" panose="02020603050405020304" pitchFamily="18" charset="0"/>
                      </a:endParaRPr>
                    </a:p>
                  </a:txBody>
                  <a:tcP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Times New Roman" panose="02020603050405020304" pitchFamily="18" charset="0"/>
                        </a:rPr>
                        <a:t>CSS Lead Instructional</a:t>
                      </a:r>
                      <a:r>
                        <a:rPr lang="en-US" sz="1400" baseline="0" dirty="0">
                          <a:latin typeface="+mn-lt"/>
                          <a:cs typeface="Times New Roman" panose="02020603050405020304" pitchFamily="18" charset="0"/>
                        </a:rPr>
                        <a:t> Specialist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cs typeface="Times New Roman" panose="02020603050405020304" pitchFamily="18" charset="0"/>
                      </a:endParaRPr>
                    </a:p>
                  </a:txBody>
                  <a:tcPr>
                    <a:solidFill>
                      <a:srgbClr val="D9D9D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latin typeface="+mn-lt"/>
                          <a:cs typeface="Times New Roman" panose="02020603050405020304" pitchFamily="18" charset="0"/>
                        </a:rPr>
                        <a:t>SME for data collection collaboration and workshop attendance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latin typeface="+mn-lt"/>
                          <a:cs typeface="Times New Roman" panose="02020603050405020304" pitchFamily="18" charset="0"/>
                        </a:rPr>
                        <a:t>Review and Attend Findings Briefs, Gates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latin typeface="+mn-lt"/>
                          <a:cs typeface="Times New Roman" panose="02020603050405020304" pitchFamily="18" charset="0"/>
                        </a:rPr>
                        <a:t>Review Deliverables </a:t>
                      </a:r>
                      <a:r>
                        <a:rPr lang="en-US" sz="1400" dirty="0">
                          <a:solidFill>
                            <a:schemeClr val="tx1"/>
                          </a:solidFill>
                          <a:latin typeface="+mn-lt"/>
                          <a:cs typeface="Arial" panose="020B0604020202020204" pitchFamily="34" charset="0"/>
                        </a:rPr>
                        <a:t>(Briefs, Reports – Alignment,</a:t>
                      </a:r>
                      <a:r>
                        <a:rPr lang="en-US" sz="1400" baseline="0" dirty="0">
                          <a:solidFill>
                            <a:schemeClr val="tx1"/>
                          </a:solidFill>
                          <a:latin typeface="+mn-lt"/>
                          <a:cs typeface="Arial" panose="020B0604020202020204" pitchFamily="34" charset="0"/>
                        </a:rPr>
                        <a:t> MFRs, TSD, IPRD, IMRD, TPSD, TSFD, F2)</a:t>
                      </a:r>
                      <a:endParaRPr lang="en-US" sz="1400" dirty="0">
                        <a:solidFill>
                          <a:schemeClr val="tx1"/>
                        </a:solidFill>
                        <a:latin typeface="+mn-lt"/>
                        <a:cs typeface="Arial" panose="020B0604020202020204" pitchFamily="34" charset="0"/>
                      </a:endParaRPr>
                    </a:p>
                  </a:txBody>
                  <a:tcPr>
                    <a:solidFill>
                      <a:srgbClr val="D9D9D9"/>
                    </a:solidFill>
                  </a:tcPr>
                </a:tc>
                <a:extLst>
                  <a:ext uri="{0D108BD9-81ED-4DB2-BD59-A6C34878D82A}">
                    <a16:rowId xmlns:a16="http://schemas.microsoft.com/office/drawing/2014/main" val="1812810365"/>
                  </a:ext>
                </a:extLst>
              </a:tr>
            </a:tbl>
          </a:graphicData>
        </a:graphic>
      </p:graphicFrame>
      <p:sp>
        <p:nvSpPr>
          <p:cNvPr id="5" name="TextBox 4"/>
          <p:cNvSpPr txBox="1"/>
          <p:nvPr/>
        </p:nvSpPr>
        <p:spPr>
          <a:xfrm>
            <a:off x="6921304" y="616350"/>
            <a:ext cx="2007753" cy="276999"/>
          </a:xfrm>
          <a:prstGeom prst="rect">
            <a:avLst/>
          </a:prstGeom>
          <a:solidFill>
            <a:srgbClr val="FFFF00"/>
          </a:solidFill>
        </p:spPr>
        <p:txBody>
          <a:bodyPr wrap="square" rtlCol="0">
            <a:spAutoFit/>
          </a:bodyPr>
          <a:lstStyle/>
          <a:p>
            <a:r>
              <a:rPr lang="en-US" sz="1200" b="0" dirty="0">
                <a:solidFill>
                  <a:schemeClr val="tx1"/>
                </a:solidFill>
              </a:rPr>
              <a:t>Update with Names</a:t>
            </a:r>
          </a:p>
        </p:txBody>
      </p:sp>
    </p:spTree>
    <p:extLst>
      <p:ext uri="{BB962C8B-B14F-4D97-AF65-F5344CB8AC3E}">
        <p14:creationId xmlns:p14="http://schemas.microsoft.com/office/powerpoint/2010/main" val="682760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045" y="68391"/>
            <a:ext cx="8038985" cy="646331"/>
          </a:xfrm>
        </p:spPr>
        <p:txBody>
          <a:bodyPr>
            <a:normAutofit/>
          </a:bodyPr>
          <a:lstStyle/>
          <a:p>
            <a:r>
              <a:rPr lang="en-US" b="1" dirty="0">
                <a:latin typeface="+mn-lt"/>
              </a:rPr>
              <a:t>Rating Name Current Training</a:t>
            </a:r>
          </a:p>
        </p:txBody>
      </p:sp>
      <p:sp>
        <p:nvSpPr>
          <p:cNvPr id="3" name="Content Placeholder 2"/>
          <p:cNvSpPr>
            <a:spLocks noGrp="1"/>
          </p:cNvSpPr>
          <p:nvPr>
            <p:ph idx="1"/>
          </p:nvPr>
        </p:nvSpPr>
        <p:spPr/>
        <p:txBody>
          <a:bodyPr/>
          <a:lstStyle/>
          <a:p>
            <a:pPr lvl="1"/>
            <a:endParaRPr lang="en-US" dirty="0"/>
          </a:p>
          <a:p>
            <a:pPr lvl="1"/>
            <a:endParaRPr lang="en-US" dirty="0"/>
          </a:p>
          <a:p>
            <a:pPr lvl="1"/>
            <a:endParaRPr lang="en-US" dirty="0"/>
          </a:p>
        </p:txBody>
      </p:sp>
      <p:graphicFrame>
        <p:nvGraphicFramePr>
          <p:cNvPr id="4" name="Diagram 3"/>
          <p:cNvGraphicFramePr/>
          <p:nvPr>
            <p:extLst>
              <p:ext uri="{D42A27DB-BD31-4B8C-83A1-F6EECF244321}">
                <p14:modId xmlns:p14="http://schemas.microsoft.com/office/powerpoint/2010/main" val="678832073"/>
              </p:ext>
            </p:extLst>
          </p:nvPr>
        </p:nvGraphicFramePr>
        <p:xfrm>
          <a:off x="587685" y="1987219"/>
          <a:ext cx="7567292" cy="3425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3193065" y="1395267"/>
            <a:ext cx="3254943" cy="415266"/>
          </a:xfrm>
          <a:prstGeom prst="rect">
            <a:avLst/>
          </a:prstGeom>
          <a:solidFill>
            <a:srgbClr val="D1D1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Accession Level Formal Training</a:t>
            </a:r>
          </a:p>
        </p:txBody>
      </p:sp>
    </p:spTree>
    <p:extLst>
      <p:ext uri="{BB962C8B-B14F-4D97-AF65-F5344CB8AC3E}">
        <p14:creationId xmlns:p14="http://schemas.microsoft.com/office/powerpoint/2010/main" val="3982123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normAutofit/>
          </a:bodyPr>
          <a:lstStyle/>
          <a:p>
            <a:r>
              <a:rPr lang="en-US" b="1" dirty="0">
                <a:latin typeface="+mn-lt"/>
                <a:cs typeface="Times New Roman" panose="02020603050405020304" pitchFamily="18" charset="0"/>
              </a:rPr>
              <a:t>Assumptions and Constraints</a:t>
            </a:r>
          </a:p>
        </p:txBody>
      </p:sp>
      <p:sp>
        <p:nvSpPr>
          <p:cNvPr id="3" name="Content Placeholder 2"/>
          <p:cNvSpPr>
            <a:spLocks noGrp="1"/>
          </p:cNvSpPr>
          <p:nvPr>
            <p:ph idx="1"/>
          </p:nvPr>
        </p:nvSpPr>
        <p:spPr>
          <a:xfrm>
            <a:off x="303968" y="899800"/>
            <a:ext cx="8536062" cy="5519107"/>
          </a:xfrm>
          <a:noFill/>
        </p:spPr>
        <p:txBody>
          <a:bodyPr>
            <a:normAutofit/>
          </a:bodyPr>
          <a:lstStyle/>
          <a:p>
            <a:r>
              <a:rPr lang="en-US" b="1" dirty="0">
                <a:latin typeface="+mn-lt"/>
                <a:cs typeface="Times New Roman" panose="02020603050405020304" pitchFamily="18" charset="0"/>
              </a:rPr>
              <a:t>Assumptions</a:t>
            </a:r>
          </a:p>
          <a:p>
            <a:pPr lvl="1"/>
            <a:r>
              <a:rPr lang="en-US" sz="2000" dirty="0">
                <a:latin typeface="+mn-lt"/>
                <a:cs typeface="Times New Roman" panose="02020603050405020304" pitchFamily="18" charset="0"/>
              </a:rPr>
              <a:t>Add content</a:t>
            </a:r>
          </a:p>
          <a:p>
            <a:endParaRPr lang="en-US" sz="2400" dirty="0">
              <a:latin typeface="+mn-lt"/>
              <a:cs typeface="Times New Roman" panose="02020603050405020304" pitchFamily="18" charset="0"/>
            </a:endParaRPr>
          </a:p>
          <a:p>
            <a:r>
              <a:rPr lang="en-US" b="1" dirty="0">
                <a:latin typeface="+mn-lt"/>
                <a:cs typeface="Times New Roman" panose="02020603050405020304" pitchFamily="18" charset="0"/>
              </a:rPr>
              <a:t>Constraints</a:t>
            </a:r>
          </a:p>
          <a:p>
            <a:pPr lvl="1"/>
            <a:r>
              <a:rPr lang="en-US" sz="2000" dirty="0">
                <a:latin typeface="+mn-lt"/>
                <a:cs typeface="Times New Roman" panose="02020603050405020304" pitchFamily="18" charset="0"/>
              </a:rPr>
              <a:t>Add content</a:t>
            </a:r>
            <a:endParaRPr lang="en-US" sz="2000" dirty="0">
              <a:solidFill>
                <a:srgbClr val="C00000"/>
              </a:solidFill>
              <a:latin typeface="Times New Roman" panose="02020603050405020304" pitchFamily="18" charset="0"/>
              <a:cs typeface="Times New Roman" panose="02020603050405020304" pitchFamily="18" charset="0"/>
            </a:endParaRPr>
          </a:p>
          <a:p>
            <a:pPr marL="914400" lvl="1" indent="-457200">
              <a:buFont typeface="+mj-lt"/>
              <a:buAutoNum type="arabicPeriod"/>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921304" y="616350"/>
            <a:ext cx="2007753" cy="276999"/>
          </a:xfrm>
          <a:prstGeom prst="rect">
            <a:avLst/>
          </a:prstGeom>
          <a:solidFill>
            <a:srgbClr val="FFFF00"/>
          </a:solidFill>
        </p:spPr>
        <p:txBody>
          <a:bodyPr wrap="square" rtlCol="0">
            <a:spAutoFit/>
          </a:bodyPr>
          <a:lstStyle/>
          <a:p>
            <a:r>
              <a:rPr lang="en-US" sz="1200" b="0" dirty="0">
                <a:solidFill>
                  <a:schemeClr val="tx1"/>
                </a:solidFill>
              </a:rPr>
              <a:t>Update see CS Example</a:t>
            </a:r>
          </a:p>
        </p:txBody>
      </p:sp>
    </p:spTree>
    <p:extLst>
      <p:ext uri="{BB962C8B-B14F-4D97-AF65-F5344CB8AC3E}">
        <p14:creationId xmlns:p14="http://schemas.microsoft.com/office/powerpoint/2010/main" val="1231371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latin typeface="+mn-lt"/>
                <a:cs typeface="Times New Roman" panose="02020603050405020304" pitchFamily="18" charset="0"/>
              </a:rPr>
              <a:t>Potential Impacts</a:t>
            </a:r>
          </a:p>
        </p:txBody>
      </p:sp>
      <p:graphicFrame>
        <p:nvGraphicFramePr>
          <p:cNvPr id="5" name="Table 4"/>
          <p:cNvGraphicFramePr>
            <a:graphicFrameLocks noGrp="1"/>
          </p:cNvGraphicFramePr>
          <p:nvPr/>
        </p:nvGraphicFramePr>
        <p:xfrm>
          <a:off x="374325" y="1017254"/>
          <a:ext cx="8386498" cy="3337560"/>
        </p:xfrm>
        <a:graphic>
          <a:graphicData uri="http://schemas.openxmlformats.org/drawingml/2006/table">
            <a:tbl>
              <a:tblPr firstRow="1" bandRow="1">
                <a:tableStyleId>{F5AB1C69-6EDB-4FF4-983F-18BD219EF322}</a:tableStyleId>
              </a:tblPr>
              <a:tblGrid>
                <a:gridCol w="3117812">
                  <a:extLst>
                    <a:ext uri="{9D8B030D-6E8A-4147-A177-3AD203B41FA5}">
                      <a16:colId xmlns:a16="http://schemas.microsoft.com/office/drawing/2014/main" val="2209053799"/>
                    </a:ext>
                  </a:extLst>
                </a:gridCol>
                <a:gridCol w="2473187">
                  <a:extLst>
                    <a:ext uri="{9D8B030D-6E8A-4147-A177-3AD203B41FA5}">
                      <a16:colId xmlns:a16="http://schemas.microsoft.com/office/drawing/2014/main" val="3181216332"/>
                    </a:ext>
                  </a:extLst>
                </a:gridCol>
                <a:gridCol w="2795499">
                  <a:extLst>
                    <a:ext uri="{9D8B030D-6E8A-4147-A177-3AD203B41FA5}">
                      <a16:colId xmlns:a16="http://schemas.microsoft.com/office/drawing/2014/main" val="2572808373"/>
                    </a:ext>
                  </a:extLst>
                </a:gridCol>
              </a:tblGrid>
              <a:tr h="370840">
                <a:tc>
                  <a:txBody>
                    <a:bodyPr/>
                    <a:lstStyle/>
                    <a:p>
                      <a:pPr algn="ctr"/>
                      <a:r>
                        <a:rPr lang="en-US" dirty="0"/>
                        <a:t>Planned or Underway Changes</a:t>
                      </a:r>
                    </a:p>
                  </a:txBody>
                  <a:tcPr>
                    <a:solidFill>
                      <a:srgbClr val="00006D"/>
                    </a:solidFill>
                  </a:tcPr>
                </a:tc>
                <a:tc>
                  <a:txBody>
                    <a:bodyPr/>
                    <a:lstStyle/>
                    <a:p>
                      <a:pPr algn="ctr"/>
                      <a:r>
                        <a:rPr lang="en-US" dirty="0"/>
                        <a:t>Impact</a:t>
                      </a:r>
                    </a:p>
                  </a:txBody>
                  <a:tcPr>
                    <a:solidFill>
                      <a:srgbClr val="00006D"/>
                    </a:solidFill>
                  </a:tcPr>
                </a:tc>
                <a:tc>
                  <a:txBody>
                    <a:bodyPr/>
                    <a:lstStyle/>
                    <a:p>
                      <a:pPr algn="ctr"/>
                      <a:r>
                        <a:rPr lang="en-US" dirty="0"/>
                        <a:t>Est. Completion Date</a:t>
                      </a:r>
                    </a:p>
                  </a:txBody>
                  <a:tcPr>
                    <a:solidFill>
                      <a:srgbClr val="00006D"/>
                    </a:solidFill>
                  </a:tcPr>
                </a:tc>
                <a:extLst>
                  <a:ext uri="{0D108BD9-81ED-4DB2-BD59-A6C34878D82A}">
                    <a16:rowId xmlns:a16="http://schemas.microsoft.com/office/drawing/2014/main" val="132014567"/>
                  </a:ext>
                </a:extLst>
              </a:tr>
              <a:tr h="370840">
                <a:tc>
                  <a:txBody>
                    <a:bodyPr/>
                    <a:lstStyle/>
                    <a:p>
                      <a:r>
                        <a:rPr lang="en-US" dirty="0"/>
                        <a:t>Modifications</a:t>
                      </a:r>
                    </a:p>
                  </a:txBody>
                  <a:tcPr/>
                </a:tc>
                <a:tc>
                  <a:txBody>
                    <a:bodyPr/>
                    <a:lstStyle/>
                    <a:p>
                      <a:r>
                        <a:rPr lang="en-US" dirty="0"/>
                        <a:t>NA</a:t>
                      </a:r>
                    </a:p>
                  </a:txBody>
                  <a:tcPr/>
                </a:tc>
                <a:tc>
                  <a:txBody>
                    <a:bodyPr/>
                    <a:lstStyle/>
                    <a:p>
                      <a:endParaRPr lang="en-US"/>
                    </a:p>
                  </a:txBody>
                  <a:tcPr/>
                </a:tc>
                <a:extLst>
                  <a:ext uri="{0D108BD9-81ED-4DB2-BD59-A6C34878D82A}">
                    <a16:rowId xmlns:a16="http://schemas.microsoft.com/office/drawing/2014/main" val="2157805430"/>
                  </a:ext>
                </a:extLst>
              </a:tr>
              <a:tr h="370840">
                <a:tc>
                  <a:txBody>
                    <a:bodyPr/>
                    <a:lstStyle/>
                    <a:p>
                      <a:r>
                        <a:rPr lang="en-US" dirty="0"/>
                        <a:t>OCCSTDS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a:t>
                      </a:r>
                    </a:p>
                  </a:txBody>
                  <a:tcPr/>
                </a:tc>
                <a:tc>
                  <a:txBody>
                    <a:bodyPr/>
                    <a:lstStyle/>
                    <a:p>
                      <a:endParaRPr lang="en-US"/>
                    </a:p>
                  </a:txBody>
                  <a:tcPr/>
                </a:tc>
                <a:extLst>
                  <a:ext uri="{0D108BD9-81ED-4DB2-BD59-A6C34878D82A}">
                    <a16:rowId xmlns:a16="http://schemas.microsoft.com/office/drawing/2014/main" val="699229427"/>
                  </a:ext>
                </a:extLst>
              </a:tr>
              <a:tr h="370840">
                <a:tc>
                  <a:txBody>
                    <a:bodyPr/>
                    <a:lstStyle/>
                    <a:p>
                      <a:r>
                        <a:rPr lang="en-US" dirty="0"/>
                        <a:t>TRR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a:t>
                      </a:r>
                    </a:p>
                  </a:txBody>
                  <a:tcPr/>
                </a:tc>
                <a:tc>
                  <a:txBody>
                    <a:bodyPr/>
                    <a:lstStyle/>
                    <a:p>
                      <a:endParaRPr lang="en-US"/>
                    </a:p>
                  </a:txBody>
                  <a:tcPr/>
                </a:tc>
                <a:extLst>
                  <a:ext uri="{0D108BD9-81ED-4DB2-BD59-A6C34878D82A}">
                    <a16:rowId xmlns:a16="http://schemas.microsoft.com/office/drawing/2014/main" val="3284004147"/>
                  </a:ext>
                </a:extLst>
              </a:tr>
              <a:tr h="370840">
                <a:tc>
                  <a:txBody>
                    <a:bodyPr/>
                    <a:lstStyle/>
                    <a:p>
                      <a:r>
                        <a:rPr lang="en-US" dirty="0"/>
                        <a:t>System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a:t>
                      </a:r>
                    </a:p>
                  </a:txBody>
                  <a:tcPr/>
                </a:tc>
                <a:tc>
                  <a:txBody>
                    <a:bodyPr/>
                    <a:lstStyle/>
                    <a:p>
                      <a:endParaRPr lang="en-US" dirty="0"/>
                    </a:p>
                  </a:txBody>
                  <a:tcPr/>
                </a:tc>
                <a:extLst>
                  <a:ext uri="{0D108BD9-81ED-4DB2-BD59-A6C34878D82A}">
                    <a16:rowId xmlns:a16="http://schemas.microsoft.com/office/drawing/2014/main" val="1446490100"/>
                  </a:ext>
                </a:extLst>
              </a:tr>
              <a:tr h="370840">
                <a:tc>
                  <a:txBody>
                    <a:bodyPr/>
                    <a:lstStyle/>
                    <a:p>
                      <a:r>
                        <a:rPr lang="en-US" dirty="0"/>
                        <a:t>Equipment</a:t>
                      </a:r>
                      <a:r>
                        <a:rPr lang="en-US" baseline="0" dirty="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a:t>
                      </a:r>
                    </a:p>
                  </a:txBody>
                  <a:tcPr/>
                </a:tc>
                <a:tc>
                  <a:txBody>
                    <a:bodyPr/>
                    <a:lstStyle/>
                    <a:p>
                      <a:endParaRPr lang="en-US" dirty="0"/>
                    </a:p>
                  </a:txBody>
                  <a:tcPr/>
                </a:tc>
                <a:extLst>
                  <a:ext uri="{0D108BD9-81ED-4DB2-BD59-A6C34878D82A}">
                    <a16:rowId xmlns:a16="http://schemas.microsoft.com/office/drawing/2014/main" val="1849274333"/>
                  </a:ext>
                </a:extLst>
              </a:tr>
              <a:tr h="370840">
                <a:tc>
                  <a:txBody>
                    <a:bodyPr/>
                    <a:lstStyle/>
                    <a:p>
                      <a:r>
                        <a:rPr lang="en-US" dirty="0"/>
                        <a:t>Course Content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a:t>
                      </a:r>
                    </a:p>
                  </a:txBody>
                  <a:tcPr/>
                </a:tc>
                <a:tc>
                  <a:txBody>
                    <a:bodyPr/>
                    <a:lstStyle/>
                    <a:p>
                      <a:endParaRPr lang="en-US" dirty="0"/>
                    </a:p>
                  </a:txBody>
                  <a:tcPr/>
                </a:tc>
                <a:extLst>
                  <a:ext uri="{0D108BD9-81ED-4DB2-BD59-A6C34878D82A}">
                    <a16:rowId xmlns:a16="http://schemas.microsoft.com/office/drawing/2014/main" val="1467162274"/>
                  </a:ext>
                </a:extLst>
              </a:tr>
              <a:tr h="370840">
                <a:tc>
                  <a:txBody>
                    <a:bodyPr/>
                    <a:lstStyle/>
                    <a:p>
                      <a:r>
                        <a:rPr lang="en-US" dirty="0"/>
                        <a:t>Other Training</a:t>
                      </a:r>
                      <a:r>
                        <a:rPr lang="en-US" baseline="0" dirty="0"/>
                        <a:t> Situation</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a:t>
                      </a:r>
                    </a:p>
                  </a:txBody>
                  <a:tcPr/>
                </a:tc>
                <a:tc>
                  <a:txBody>
                    <a:bodyPr/>
                    <a:lstStyle/>
                    <a:p>
                      <a:endParaRPr lang="en-US" dirty="0"/>
                    </a:p>
                  </a:txBody>
                  <a:tcPr/>
                </a:tc>
                <a:extLst>
                  <a:ext uri="{0D108BD9-81ED-4DB2-BD59-A6C34878D82A}">
                    <a16:rowId xmlns:a16="http://schemas.microsoft.com/office/drawing/2014/main" val="4005698858"/>
                  </a:ext>
                </a:extLst>
              </a:tr>
              <a:tr h="370840">
                <a:tc>
                  <a:txBody>
                    <a:bodyPr/>
                    <a:lstStyle/>
                    <a:p>
                      <a:r>
                        <a:rPr lang="en-US" dirty="0"/>
                        <a:t>Other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a:t>
                      </a:r>
                    </a:p>
                  </a:txBody>
                  <a:tcPr/>
                </a:tc>
                <a:tc>
                  <a:txBody>
                    <a:bodyPr/>
                    <a:lstStyle/>
                    <a:p>
                      <a:endParaRPr lang="en-US" dirty="0"/>
                    </a:p>
                  </a:txBody>
                  <a:tcPr/>
                </a:tc>
                <a:extLst>
                  <a:ext uri="{0D108BD9-81ED-4DB2-BD59-A6C34878D82A}">
                    <a16:rowId xmlns:a16="http://schemas.microsoft.com/office/drawing/2014/main" val="15009446"/>
                  </a:ext>
                </a:extLst>
              </a:tr>
            </a:tbl>
          </a:graphicData>
        </a:graphic>
      </p:graphicFrame>
    </p:spTree>
    <p:extLst>
      <p:ext uri="{BB962C8B-B14F-4D97-AF65-F5344CB8AC3E}">
        <p14:creationId xmlns:p14="http://schemas.microsoft.com/office/powerpoint/2010/main" val="174510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1045" y="124691"/>
            <a:ext cx="8038985" cy="589935"/>
          </a:xfrm>
          <a:noFill/>
        </p:spPr>
        <p:txBody>
          <a:bodyPr>
            <a:normAutofit/>
          </a:bodyPr>
          <a:lstStyle/>
          <a:p>
            <a:r>
              <a:rPr lang="en-US" sz="3600" b="1" dirty="0">
                <a:latin typeface="+mn-lt"/>
                <a:cs typeface="Times New Roman" panose="02020603050405020304" pitchFamily="18" charset="0"/>
              </a:rPr>
              <a:t>Introductions and Communication Plan</a:t>
            </a:r>
          </a:p>
        </p:txBody>
      </p:sp>
      <p:graphicFrame>
        <p:nvGraphicFramePr>
          <p:cNvPr id="2" name="Table 1"/>
          <p:cNvGraphicFramePr>
            <a:graphicFrameLocks noGrp="1"/>
          </p:cNvGraphicFramePr>
          <p:nvPr>
            <p:extLst>
              <p:ext uri="{D42A27DB-BD31-4B8C-83A1-F6EECF244321}">
                <p14:modId xmlns:p14="http://schemas.microsoft.com/office/powerpoint/2010/main" val="4016788641"/>
              </p:ext>
            </p:extLst>
          </p:nvPr>
        </p:nvGraphicFramePr>
        <p:xfrm>
          <a:off x="307322" y="893349"/>
          <a:ext cx="8621735" cy="2116116"/>
        </p:xfrm>
        <a:graphic>
          <a:graphicData uri="http://schemas.openxmlformats.org/drawingml/2006/table">
            <a:tbl>
              <a:tblPr firstRow="1" bandRow="1">
                <a:tableStyleId>{5C22544A-7EE6-4342-B048-85BDC9FD1C3A}</a:tableStyleId>
              </a:tblPr>
              <a:tblGrid>
                <a:gridCol w="2163501">
                  <a:extLst>
                    <a:ext uri="{9D8B030D-6E8A-4147-A177-3AD203B41FA5}">
                      <a16:colId xmlns:a16="http://schemas.microsoft.com/office/drawing/2014/main" val="2559028871"/>
                    </a:ext>
                  </a:extLst>
                </a:gridCol>
                <a:gridCol w="2129246">
                  <a:extLst>
                    <a:ext uri="{9D8B030D-6E8A-4147-A177-3AD203B41FA5}">
                      <a16:colId xmlns:a16="http://schemas.microsoft.com/office/drawing/2014/main" val="4172257668"/>
                    </a:ext>
                  </a:extLst>
                </a:gridCol>
                <a:gridCol w="4328988">
                  <a:extLst>
                    <a:ext uri="{9D8B030D-6E8A-4147-A177-3AD203B41FA5}">
                      <a16:colId xmlns:a16="http://schemas.microsoft.com/office/drawing/2014/main" val="4149681389"/>
                    </a:ext>
                  </a:extLst>
                </a:gridCol>
              </a:tblGrid>
              <a:tr h="370840">
                <a:tc>
                  <a:txBody>
                    <a:bodyPr/>
                    <a:lstStyle/>
                    <a:p>
                      <a:pPr algn="ctr"/>
                      <a:r>
                        <a:rPr lang="en-US" sz="1800" dirty="0"/>
                        <a:t>Primary POC</a:t>
                      </a:r>
                    </a:p>
                  </a:txBody>
                  <a:tcPr>
                    <a:lnB w="38100" cmpd="sng">
                      <a:noFill/>
                    </a:lnB>
                    <a:solidFill>
                      <a:srgbClr val="182260"/>
                    </a:solidFill>
                  </a:tcPr>
                </a:tc>
                <a:tc>
                  <a:txBody>
                    <a:bodyPr/>
                    <a:lstStyle/>
                    <a:p>
                      <a:pPr algn="ctr"/>
                      <a:r>
                        <a:rPr lang="en-US" sz="1800" dirty="0"/>
                        <a:t>Secondary POC</a:t>
                      </a:r>
                    </a:p>
                  </a:txBody>
                  <a:tcPr>
                    <a:lnB w="38100" cmpd="sng">
                      <a:noFill/>
                    </a:lnB>
                    <a:solidFill>
                      <a:srgbClr val="182260"/>
                    </a:solidFill>
                  </a:tcPr>
                </a:tc>
                <a:tc>
                  <a:txBody>
                    <a:bodyPr/>
                    <a:lstStyle/>
                    <a:p>
                      <a:pPr algn="ctr"/>
                      <a:r>
                        <a:rPr lang="en-US" sz="1800" dirty="0"/>
                        <a:t>Responsibility</a:t>
                      </a:r>
                    </a:p>
                  </a:txBody>
                  <a:tcPr>
                    <a:lnB w="38100" cmpd="sng">
                      <a:noFill/>
                    </a:lnB>
                    <a:solidFill>
                      <a:srgbClr val="182260"/>
                    </a:solidFill>
                  </a:tcPr>
                </a:tc>
                <a:extLst>
                  <a:ext uri="{0D108BD9-81ED-4DB2-BD59-A6C34878D82A}">
                    <a16:rowId xmlns:a16="http://schemas.microsoft.com/office/drawing/2014/main" val="4193815327"/>
                  </a:ext>
                </a:extLst>
              </a:tr>
              <a:tr h="373676">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mn-lt"/>
                          <a:cs typeface="Times New Roman" panose="02020603050405020304" pitchFamily="18" charset="0"/>
                        </a:rPr>
                        <a:t>Learning Site / NTTC</a:t>
                      </a:r>
                    </a:p>
                  </a:txBody>
                  <a:tcPr>
                    <a:lnT w="38100" cmpd="sng">
                      <a:noFill/>
                    </a:lnT>
                    <a:solidFill>
                      <a:srgbClr val="D1D1F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61539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cs typeface="Times New Roman" panose="02020603050405020304" pitchFamily="18" charset="0"/>
                        </a:rPr>
                        <a:t>Learning Site POC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Name</a:t>
                      </a:r>
                    </a:p>
                  </a:txBody>
                  <a:tcP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mn-lt"/>
                          <a:cs typeface="Arial" panose="020B0604020202020204" pitchFamily="34" charset="0"/>
                        </a:rPr>
                        <a:t>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latin typeface="+mn-lt"/>
                        <a:cs typeface="Times New Roman" panose="02020603050405020304" pitchFamily="18" charset="0"/>
                      </a:endParaRPr>
                    </a:p>
                  </a:txBody>
                  <a:tcPr>
                    <a:solidFill>
                      <a:srgbClr val="D9D9D9"/>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latin typeface="+mn-lt"/>
                          <a:cs typeface="Times New Roman" panose="02020603050405020304" pitchFamily="18" charset="0"/>
                        </a:rPr>
                        <a:t>SME for data collection collaboration and workshop attendance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latin typeface="+mn-lt"/>
                          <a:cs typeface="Times New Roman" panose="02020603050405020304" pitchFamily="18" charset="0"/>
                        </a:rPr>
                        <a:t>Review and Attend Findings Briefs, Gates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latin typeface="+mn-lt"/>
                          <a:cs typeface="Times New Roman" panose="02020603050405020304" pitchFamily="18" charset="0"/>
                        </a:rPr>
                        <a:t>Review Deliverables </a:t>
                      </a:r>
                      <a:r>
                        <a:rPr lang="en-US" sz="1400" dirty="0">
                          <a:solidFill>
                            <a:schemeClr val="tx1"/>
                          </a:solidFill>
                          <a:latin typeface="+mn-lt"/>
                          <a:cs typeface="Arial" panose="020B0604020202020204" pitchFamily="34" charset="0"/>
                        </a:rPr>
                        <a:t>(Briefs, Reports – Alignment,</a:t>
                      </a:r>
                      <a:r>
                        <a:rPr lang="en-US" sz="1400" baseline="0" dirty="0">
                          <a:solidFill>
                            <a:schemeClr val="tx1"/>
                          </a:solidFill>
                          <a:latin typeface="+mn-lt"/>
                          <a:cs typeface="Arial" panose="020B0604020202020204" pitchFamily="34" charset="0"/>
                        </a:rPr>
                        <a:t> MFRs, TSD, IPRD, IMRD, TPSD, TSFD, F2)</a:t>
                      </a:r>
                      <a:endParaRPr lang="en-US" sz="1400" dirty="0">
                        <a:solidFill>
                          <a:schemeClr val="tx1"/>
                        </a:solidFill>
                        <a:latin typeface="+mn-lt"/>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chemeClr val="tx1"/>
                        </a:solidFill>
                        <a:latin typeface="+mn-lt"/>
                        <a:cs typeface="Arial" panose="020B0604020202020204" pitchFamily="34" charset="0"/>
                      </a:endParaRPr>
                    </a:p>
                  </a:txBody>
                  <a:tcPr>
                    <a:solidFill>
                      <a:srgbClr val="D9D9D9"/>
                    </a:solidFill>
                  </a:tcPr>
                </a:tc>
                <a:extLst>
                  <a:ext uri="{0D108BD9-81ED-4DB2-BD59-A6C34878D82A}">
                    <a16:rowId xmlns:a16="http://schemas.microsoft.com/office/drawing/2014/main" val="1897604065"/>
                  </a:ext>
                </a:extLst>
              </a:tr>
            </a:tbl>
          </a:graphicData>
        </a:graphic>
      </p:graphicFrame>
      <p:sp>
        <p:nvSpPr>
          <p:cNvPr id="5" name="TextBox 4"/>
          <p:cNvSpPr txBox="1"/>
          <p:nvPr/>
        </p:nvSpPr>
        <p:spPr>
          <a:xfrm>
            <a:off x="6921304" y="616350"/>
            <a:ext cx="2007753" cy="276999"/>
          </a:xfrm>
          <a:prstGeom prst="rect">
            <a:avLst/>
          </a:prstGeom>
          <a:solidFill>
            <a:srgbClr val="FFFF00"/>
          </a:solidFill>
        </p:spPr>
        <p:txBody>
          <a:bodyPr wrap="square" rtlCol="0">
            <a:spAutoFit/>
          </a:bodyPr>
          <a:lstStyle/>
          <a:p>
            <a:r>
              <a:rPr lang="en-US" sz="1200" b="0" dirty="0">
                <a:solidFill>
                  <a:schemeClr val="tx1"/>
                </a:solidFill>
              </a:rPr>
              <a:t>Update with Names</a:t>
            </a:r>
          </a:p>
        </p:txBody>
      </p:sp>
    </p:spTree>
    <p:extLst>
      <p:ext uri="{BB962C8B-B14F-4D97-AF65-F5344CB8AC3E}">
        <p14:creationId xmlns:p14="http://schemas.microsoft.com/office/powerpoint/2010/main" val="3737068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580680" y="1123406"/>
            <a:ext cx="8235950" cy="4954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SzPct val="10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000">
                <a:solidFill>
                  <a:schemeClr val="tx1"/>
                </a:solidFill>
                <a:latin typeface="+mn-lt"/>
              </a:defRPr>
            </a:lvl2pPr>
            <a:lvl3pPr marL="1143000" indent="-228600" algn="l" rtl="0" eaLnBrk="0" fontAlgn="base" hangingPunct="0">
              <a:spcBef>
                <a:spcPct val="20000"/>
              </a:spcBef>
              <a:spcAft>
                <a:spcPct val="0"/>
              </a:spcAft>
              <a:buSzPct val="100000"/>
              <a:buChar char="•"/>
              <a:defRPr>
                <a:solidFill>
                  <a:schemeClr val="tx1"/>
                </a:solidFill>
                <a:latin typeface="+mn-lt"/>
              </a:defRPr>
            </a:lvl3pPr>
            <a:lvl4pPr marL="1600200" indent="-228600" algn="l" rtl="0" eaLnBrk="0" fontAlgn="base" hangingPunct="0">
              <a:spcBef>
                <a:spcPct val="20000"/>
              </a:spcBef>
              <a:spcAft>
                <a:spcPct val="0"/>
              </a:spcAft>
              <a:buSzPct val="100000"/>
              <a:buChar char="–"/>
              <a:defRPr sz="1600">
                <a:solidFill>
                  <a:schemeClr val="tx1"/>
                </a:solidFill>
                <a:latin typeface="+mn-lt"/>
              </a:defRPr>
            </a:lvl4pPr>
            <a:lvl5pPr marL="2057400" indent="-228600" algn="l" rtl="0" eaLnBrk="0" fontAlgn="base" hangingPunct="0">
              <a:spcBef>
                <a:spcPct val="20000"/>
              </a:spcBef>
              <a:spcAft>
                <a:spcPct val="0"/>
              </a:spcAft>
              <a:buSzPct val="100000"/>
              <a:buChar char="•"/>
              <a:defRPr sz="1600">
                <a:solidFill>
                  <a:schemeClr val="tx1"/>
                </a:solidFill>
                <a:latin typeface="+mn-lt"/>
              </a:defRPr>
            </a:lvl5pPr>
            <a:lvl6pPr marL="2514600" indent="-228600" algn="l" rtl="0" eaLnBrk="0" fontAlgn="base" hangingPunct="0">
              <a:spcBef>
                <a:spcPct val="20000"/>
              </a:spcBef>
              <a:spcAft>
                <a:spcPct val="0"/>
              </a:spcAft>
              <a:buSzPct val="100000"/>
              <a:buChar char="•"/>
              <a:defRPr sz="1600">
                <a:solidFill>
                  <a:schemeClr val="tx1"/>
                </a:solidFill>
                <a:latin typeface="+mn-lt"/>
              </a:defRPr>
            </a:lvl6pPr>
            <a:lvl7pPr marL="2971800" indent="-228600" algn="l" rtl="0" eaLnBrk="0" fontAlgn="base" hangingPunct="0">
              <a:spcBef>
                <a:spcPct val="20000"/>
              </a:spcBef>
              <a:spcAft>
                <a:spcPct val="0"/>
              </a:spcAft>
              <a:buSzPct val="100000"/>
              <a:buChar char="•"/>
              <a:defRPr sz="1600">
                <a:solidFill>
                  <a:schemeClr val="tx1"/>
                </a:solidFill>
                <a:latin typeface="+mn-lt"/>
              </a:defRPr>
            </a:lvl7pPr>
            <a:lvl8pPr marL="3429000" indent="-228600" algn="l" rtl="0" eaLnBrk="0" fontAlgn="base" hangingPunct="0">
              <a:spcBef>
                <a:spcPct val="20000"/>
              </a:spcBef>
              <a:spcAft>
                <a:spcPct val="0"/>
              </a:spcAft>
              <a:buSzPct val="100000"/>
              <a:buChar char="•"/>
              <a:defRPr sz="1600">
                <a:solidFill>
                  <a:schemeClr val="tx1"/>
                </a:solidFill>
                <a:latin typeface="+mn-lt"/>
              </a:defRPr>
            </a:lvl8pPr>
            <a:lvl9pPr marL="3886200" indent="-228600" algn="l" rtl="0" eaLnBrk="0" fontAlgn="base" hangingPunct="0">
              <a:spcBef>
                <a:spcPct val="20000"/>
              </a:spcBef>
              <a:spcAft>
                <a:spcPct val="0"/>
              </a:spcAft>
              <a:buSzPct val="100000"/>
              <a:buChar char="•"/>
              <a:defRPr sz="1600">
                <a:solidFill>
                  <a:schemeClr val="tx1"/>
                </a:solidFill>
                <a:latin typeface="+mn-lt"/>
              </a:defRPr>
            </a:lvl9pPr>
          </a:lstStyle>
          <a:p>
            <a:pPr marR="0" lvl="0" algn="l" defTabSz="914400" rtl="0" eaLnBrk="0" fontAlgn="base" latinLnBrk="0" hangingPunct="0">
              <a:lnSpc>
                <a:spcPct val="100000"/>
              </a:lnSpc>
              <a:spcBef>
                <a:spcPct val="20000"/>
              </a:spcBef>
              <a:spcAft>
                <a:spcPct val="0"/>
              </a:spcAft>
              <a:buClrTx/>
              <a:buSzPct val="100000"/>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Calibri" panose="020F0502020204030204"/>
                <a:ea typeface="+mn-ea"/>
                <a:cs typeface="+mn-cs"/>
              </a:rPr>
              <a:t>We will begin at 1100 ET</a:t>
            </a:r>
          </a:p>
          <a:p>
            <a:pPr marR="0" lvl="0" algn="l" defTabSz="914400" rtl="0" eaLnBrk="0" fontAlgn="base" latinLnBrk="0" hangingPunct="0">
              <a:lnSpc>
                <a:spcPct val="100000"/>
              </a:lnSpc>
              <a:spcBef>
                <a:spcPct val="20000"/>
              </a:spcBef>
              <a:spcAft>
                <a:spcPct val="0"/>
              </a:spcAft>
              <a:buClrTx/>
              <a:buSzPct val="100000"/>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Calibri" panose="020F0502020204030204"/>
                <a:ea typeface="+mn-ea"/>
                <a:cs typeface="+mn-cs"/>
              </a:rPr>
              <a:t>Please sign-in using the MS Teams chat feature provide Name, Rank, NEC, Current Assignment, Email, Phone </a:t>
            </a:r>
          </a:p>
          <a:p>
            <a:pPr marL="742950" marR="0" lvl="1" indent="-285750" algn="l" defTabSz="914400" rtl="0" eaLnBrk="0" fontAlgn="base" latinLnBrk="0" hangingPunct="0">
              <a:lnSpc>
                <a:spcPct val="100000"/>
              </a:lnSpc>
              <a:spcBef>
                <a:spcPct val="20000"/>
              </a:spcBef>
              <a:spcAft>
                <a:spcPct val="0"/>
              </a:spcAft>
              <a:buClrTx/>
              <a:buSzPct val="100000"/>
              <a:buFontTx/>
              <a:buChar char="–"/>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Pct val="100000"/>
              <a:buFontTx/>
              <a:buChar char="•"/>
              <a:tabLst/>
              <a:defRPr/>
            </a:pPr>
            <a:endParaRPr kumimoji="0" lang="en-US" sz="2400" b="1" i="0" u="none" strike="noStrike" kern="0" cap="none" spc="0" normalizeH="0" baseline="0" noProof="0" dirty="0">
              <a:ln>
                <a:noFill/>
              </a:ln>
              <a:solidFill>
                <a:srgbClr val="19264F"/>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Pct val="100000"/>
              <a:buFontTx/>
              <a:buChar char="•"/>
              <a:tabLst/>
              <a:defRPr/>
            </a:pPr>
            <a:endParaRPr kumimoji="0" lang="en-US" sz="2400" b="1" i="0" u="none" strike="noStrike" kern="0" cap="none" spc="0" normalizeH="0" baseline="0" noProof="0" dirty="0">
              <a:ln>
                <a:noFill/>
              </a:ln>
              <a:solidFill>
                <a:srgbClr val="19264F"/>
              </a:solidFill>
              <a:effectLst/>
              <a:uLnTx/>
              <a:uFillTx/>
              <a:latin typeface="Arial"/>
              <a:ea typeface="+mn-ea"/>
              <a:cs typeface="+mn-cs"/>
            </a:endParaRPr>
          </a:p>
        </p:txBody>
      </p:sp>
      <p:sp>
        <p:nvSpPr>
          <p:cNvPr id="6" name="Title 1"/>
          <p:cNvSpPr txBox="1">
            <a:spLocks/>
          </p:cNvSpPr>
          <p:nvPr/>
        </p:nvSpPr>
        <p:spPr>
          <a:xfrm>
            <a:off x="857329" y="108623"/>
            <a:ext cx="8038985" cy="64633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baseline="0">
                <a:solidFill>
                  <a:srgbClr val="19264F"/>
                </a:solidFill>
                <a:latin typeface="Times New Roman" panose="02020603050405020304" pitchFamily="18" charset="0"/>
                <a:ea typeface="+mj-ea"/>
                <a:cs typeface="Times New Roman" panose="02020603050405020304" pitchFamily="18"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alibri" panose="020F0502020204030204"/>
                <a:ea typeface="+mj-ea"/>
                <a:cs typeface="Arial" panose="020B0604020202020204" pitchFamily="34" charset="0"/>
              </a:rPr>
              <a:t>Welcome to the Virtual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alibri" panose="020F0502020204030204"/>
                <a:ea typeface="+mj-ea"/>
                <a:cs typeface="Arial" panose="020B0604020202020204" pitchFamily="34" charset="0"/>
              </a:rPr>
              <a:t>Alignment Meeting</a:t>
            </a:r>
            <a:endParaRPr kumimoji="0" lang="en-US" sz="4400" b="0" i="0" u="none" strike="noStrike" kern="1200" cap="none" spc="0" normalizeH="0" baseline="0" noProof="0" dirty="0">
              <a:ln>
                <a:noFill/>
              </a:ln>
              <a:solidFill>
                <a:srgbClr val="002060"/>
              </a:solidFill>
              <a:effectLst/>
              <a:uLnTx/>
              <a:uFillTx/>
              <a:latin typeface="Calibri" panose="020F0502020204030204"/>
              <a:ea typeface="+mj-ea"/>
              <a:cs typeface="Arial" panose="020B0604020202020204" pitchFamily="34" charset="0"/>
            </a:endParaRPr>
          </a:p>
        </p:txBody>
      </p:sp>
      <p:grpSp>
        <p:nvGrpSpPr>
          <p:cNvPr id="4" name="Group 3">
            <a:extLst>
              <a:ext uri="{FF2B5EF4-FFF2-40B4-BE49-F238E27FC236}">
                <a16:creationId xmlns:a16="http://schemas.microsoft.com/office/drawing/2014/main" id="{A30AF554-9BB5-40C3-A0FB-64D1AFE04034}"/>
              </a:ext>
            </a:extLst>
          </p:cNvPr>
          <p:cNvGrpSpPr/>
          <p:nvPr/>
        </p:nvGrpSpPr>
        <p:grpSpPr>
          <a:xfrm>
            <a:off x="857329" y="2893224"/>
            <a:ext cx="3657595" cy="1535898"/>
            <a:chOff x="3116423" y="2489674"/>
            <a:chExt cx="4876793" cy="2047864"/>
          </a:xfrm>
        </p:grpSpPr>
        <p:pic>
          <p:nvPicPr>
            <p:cNvPr id="7" name="Picture 6">
              <a:extLst>
                <a:ext uri="{FF2B5EF4-FFF2-40B4-BE49-F238E27FC236}">
                  <a16:creationId xmlns:a16="http://schemas.microsoft.com/office/drawing/2014/main" id="{BBDCE8AB-3287-4526-BADA-BE938F679B00}"/>
                </a:ext>
              </a:extLst>
            </p:cNvPr>
            <p:cNvPicPr/>
            <p:nvPr/>
          </p:nvPicPr>
          <p:blipFill>
            <a:blip r:embed="rId3"/>
            <a:stretch>
              <a:fillRect/>
            </a:stretch>
          </p:blipFill>
          <p:spPr>
            <a:xfrm>
              <a:off x="3116423" y="2489674"/>
              <a:ext cx="4876793" cy="1256771"/>
            </a:xfrm>
            <a:prstGeom prst="rect">
              <a:avLst/>
            </a:prstGeom>
            <a:ln>
              <a:solidFill>
                <a:schemeClr val="bg1">
                  <a:lumMod val="75000"/>
                </a:schemeClr>
              </a:solidFill>
            </a:ln>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BF36549C-07C0-48B5-9A57-567589904868}"/>
                </a:ext>
              </a:extLst>
            </p:cNvPr>
            <p:cNvCxnSpPr/>
            <p:nvPr/>
          </p:nvCxnSpPr>
          <p:spPr bwMode="auto">
            <a:xfrm>
              <a:off x="6411720" y="3333991"/>
              <a:ext cx="0" cy="1097281"/>
            </a:xfrm>
            <a:prstGeom prst="line">
              <a:avLst/>
            </a:prstGeom>
            <a:solidFill>
              <a:schemeClr val="accent1"/>
            </a:solidFill>
            <a:ln w="9525" cap="flat" cmpd="sng" algn="ctr">
              <a:solidFill>
                <a:srgbClr val="FFCC00"/>
              </a:solidFill>
              <a:prstDash val="solid"/>
              <a:round/>
              <a:headEnd type="triangle" w="med" len="med"/>
              <a:tailEnd type="none" w="med" len="med"/>
            </a:ln>
            <a:effectLst/>
          </p:spPr>
        </p:cxnSp>
        <p:sp>
          <p:nvSpPr>
            <p:cNvPr id="9" name="TextBox 8">
              <a:extLst>
                <a:ext uri="{FF2B5EF4-FFF2-40B4-BE49-F238E27FC236}">
                  <a16:creationId xmlns:a16="http://schemas.microsoft.com/office/drawing/2014/main" id="{169FA86D-5082-4B66-963B-768EA1997596}"/>
                </a:ext>
              </a:extLst>
            </p:cNvPr>
            <p:cNvSpPr txBox="1"/>
            <p:nvPr/>
          </p:nvSpPr>
          <p:spPr>
            <a:xfrm>
              <a:off x="6400800" y="4106651"/>
              <a:ext cx="1107965" cy="430887"/>
            </a:xfrm>
            <a:prstGeom prst="rect">
              <a:avLst/>
            </a:prstGeom>
            <a:noFill/>
          </p:spPr>
          <p:txBody>
            <a:bodyPr wrap="square" rtlCol="0">
              <a:spAutoFit/>
            </a:bodyPr>
            <a:lstStyle/>
            <a:p>
              <a:pPr marL="0" marR="0" lvl="0" indent="0" algn="l" defTabSz="914355"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a:ea typeface="+mn-ea"/>
                  <a:cs typeface="+mn-cs"/>
                </a:rPr>
                <a:t>Chat</a:t>
              </a:r>
            </a:p>
          </p:txBody>
        </p:sp>
      </p:grpSp>
      <p:grpSp>
        <p:nvGrpSpPr>
          <p:cNvPr id="10" name="Group 9">
            <a:extLst>
              <a:ext uri="{FF2B5EF4-FFF2-40B4-BE49-F238E27FC236}">
                <a16:creationId xmlns:a16="http://schemas.microsoft.com/office/drawing/2014/main" id="{2375D622-E9BE-4E54-8B1B-D58C2B247F56}"/>
              </a:ext>
            </a:extLst>
          </p:cNvPr>
          <p:cNvGrpSpPr/>
          <p:nvPr/>
        </p:nvGrpSpPr>
        <p:grpSpPr>
          <a:xfrm>
            <a:off x="3442630" y="3476882"/>
            <a:ext cx="4414358" cy="1904480"/>
            <a:chOff x="5387931" y="1524000"/>
            <a:chExt cx="5885810" cy="4724400"/>
          </a:xfrm>
        </p:grpSpPr>
        <p:pic>
          <p:nvPicPr>
            <p:cNvPr id="11" name="Picture 10">
              <a:extLst>
                <a:ext uri="{FF2B5EF4-FFF2-40B4-BE49-F238E27FC236}">
                  <a16:creationId xmlns:a16="http://schemas.microsoft.com/office/drawing/2014/main" id="{ADFBD7C2-8D90-4891-92D4-B32867722F99}"/>
                </a:ext>
              </a:extLst>
            </p:cNvPr>
            <p:cNvPicPr>
              <a:picLocks noChangeAspect="1"/>
            </p:cNvPicPr>
            <p:nvPr/>
          </p:nvPicPr>
          <p:blipFill>
            <a:blip r:embed="rId4"/>
            <a:stretch>
              <a:fillRect/>
            </a:stretch>
          </p:blipFill>
          <p:spPr>
            <a:xfrm>
              <a:off x="7483430" y="1524000"/>
              <a:ext cx="3790311" cy="4724400"/>
            </a:xfrm>
            <a:prstGeom prst="rect">
              <a:avLst/>
            </a:prstGeom>
            <a:effectLst>
              <a:outerShdw blurRad="50800" dist="38100" dir="2700000" algn="tl" rotWithShape="0">
                <a:prstClr val="black">
                  <a:alpha val="40000"/>
                </a:prstClr>
              </a:outerShdw>
            </a:effectLst>
          </p:spPr>
        </p:pic>
        <p:sp>
          <p:nvSpPr>
            <p:cNvPr id="12" name="Right Triangle 11">
              <a:extLst>
                <a:ext uri="{FF2B5EF4-FFF2-40B4-BE49-F238E27FC236}">
                  <a16:creationId xmlns:a16="http://schemas.microsoft.com/office/drawing/2014/main" id="{601ADD57-CDDB-44BF-AF1F-D75FF7BF491E}"/>
                </a:ext>
              </a:extLst>
            </p:cNvPr>
            <p:cNvSpPr/>
            <p:nvPr/>
          </p:nvSpPr>
          <p:spPr bwMode="auto">
            <a:xfrm flipH="1" flipV="1">
              <a:off x="5387931" y="1524000"/>
              <a:ext cx="2095500" cy="4724400"/>
            </a:xfrm>
            <a:prstGeom prst="rtTriangle">
              <a:avLst/>
            </a:prstGeom>
            <a:solidFill>
              <a:schemeClr val="bg1">
                <a:lumMod val="85000"/>
                <a:alpha val="39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US" sz="1500" b="1" i="0" u="none" strike="noStrike" kern="1200" cap="none" spc="0" normalizeH="0" baseline="0" noProof="0" dirty="0">
                <a:ln>
                  <a:noFill/>
                </a:ln>
                <a:solidFill>
                  <a:srgbClr val="000000"/>
                </a:solidFill>
                <a:effectLst/>
                <a:uLnTx/>
                <a:uFillTx/>
                <a:latin typeface="Arial" charset="0"/>
                <a:ea typeface="+mn-ea"/>
                <a:cs typeface="+mn-cs"/>
              </a:endParaRPr>
            </a:p>
          </p:txBody>
        </p:sp>
      </p:grpSp>
      <p:pic>
        <p:nvPicPr>
          <p:cNvPr id="14" name="Picture 13">
            <a:extLst>
              <a:ext uri="{FF2B5EF4-FFF2-40B4-BE49-F238E27FC236}">
                <a16:creationId xmlns:a16="http://schemas.microsoft.com/office/drawing/2014/main" id="{2FD2D0BF-49C8-477B-A864-2C55F40BEF4B}"/>
              </a:ext>
            </a:extLst>
          </p:cNvPr>
          <p:cNvPicPr>
            <a:picLocks noChangeAspect="1"/>
          </p:cNvPicPr>
          <p:nvPr/>
        </p:nvPicPr>
        <p:blipFill>
          <a:blip r:embed="rId5"/>
          <a:stretch>
            <a:fillRect/>
          </a:stretch>
        </p:blipFill>
        <p:spPr>
          <a:xfrm>
            <a:off x="127150" y="5426635"/>
            <a:ext cx="8916911" cy="1040712"/>
          </a:xfrm>
          <a:prstGeom prst="rect">
            <a:avLst/>
          </a:prstGeom>
        </p:spPr>
      </p:pic>
      <p:sp>
        <p:nvSpPr>
          <p:cNvPr id="15" name="TextBox 14">
            <a:extLst>
              <a:ext uri="{FF2B5EF4-FFF2-40B4-BE49-F238E27FC236}">
                <a16:creationId xmlns:a16="http://schemas.microsoft.com/office/drawing/2014/main" id="{7BB6DE36-C76E-4B71-96BF-9C2C5614F911}"/>
              </a:ext>
            </a:extLst>
          </p:cNvPr>
          <p:cNvSpPr txBox="1"/>
          <p:nvPr/>
        </p:nvSpPr>
        <p:spPr>
          <a:xfrm>
            <a:off x="127150" y="5022250"/>
            <a:ext cx="375823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The NAWC Team uses collected sign-in information to populate the workshop attendance sheet seen below</a:t>
            </a:r>
            <a:endParaRPr kumimoji="0" lang="en-US" sz="9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16148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noFill/>
        </p:spPr>
        <p:txBody>
          <a:bodyPr>
            <a:normAutofit/>
          </a:bodyPr>
          <a:lstStyle/>
          <a:p>
            <a:r>
              <a:rPr lang="en-US" b="1" dirty="0">
                <a:latin typeface="+mn-lt"/>
                <a:cs typeface="Times New Roman" panose="02020603050405020304" pitchFamily="18" charset="0"/>
              </a:rPr>
              <a:t>Risks and Mitigation</a:t>
            </a:r>
          </a:p>
        </p:txBody>
      </p:sp>
      <p:graphicFrame>
        <p:nvGraphicFramePr>
          <p:cNvPr id="5" name="Content Placeholder 4"/>
          <p:cNvGraphicFramePr>
            <a:graphicFrameLocks/>
          </p:cNvGraphicFramePr>
          <p:nvPr>
            <p:extLst>
              <p:ext uri="{D42A27DB-BD31-4B8C-83A1-F6EECF244321}">
                <p14:modId xmlns:p14="http://schemas.microsoft.com/office/powerpoint/2010/main" val="3203541661"/>
              </p:ext>
            </p:extLst>
          </p:nvPr>
        </p:nvGraphicFramePr>
        <p:xfrm>
          <a:off x="140172" y="932005"/>
          <a:ext cx="8827911" cy="3796620"/>
        </p:xfrm>
        <a:graphic>
          <a:graphicData uri="http://schemas.openxmlformats.org/drawingml/2006/table">
            <a:tbl>
              <a:tblPr firstRow="1" bandRow="1">
                <a:tableStyleId>{8799B23B-EC83-4686-B30A-512413B5E67A}</a:tableStyleId>
              </a:tblPr>
              <a:tblGrid>
                <a:gridCol w="4314133">
                  <a:extLst>
                    <a:ext uri="{9D8B030D-6E8A-4147-A177-3AD203B41FA5}">
                      <a16:colId xmlns:a16="http://schemas.microsoft.com/office/drawing/2014/main" val="519833301"/>
                    </a:ext>
                  </a:extLst>
                </a:gridCol>
                <a:gridCol w="4513778">
                  <a:extLst>
                    <a:ext uri="{9D8B030D-6E8A-4147-A177-3AD203B41FA5}">
                      <a16:colId xmlns:a16="http://schemas.microsoft.com/office/drawing/2014/main" val="2919883554"/>
                    </a:ext>
                  </a:extLst>
                </a:gridCol>
              </a:tblGrid>
              <a:tr h="307961">
                <a:tc>
                  <a:txBody>
                    <a:bodyPr/>
                    <a:lstStyle/>
                    <a:p>
                      <a:pPr algn="ctr"/>
                      <a:r>
                        <a:rPr lang="en-US" sz="2400" dirty="0">
                          <a:solidFill>
                            <a:schemeClr val="bg1"/>
                          </a:solidFill>
                        </a:rPr>
                        <a:t>Risk</a:t>
                      </a:r>
                      <a:endParaRPr lang="en-US" sz="2400" b="1" dirty="0">
                        <a:solidFill>
                          <a:schemeClr val="bg1"/>
                        </a:solidFill>
                        <a:latin typeface="+mn-lt"/>
                        <a:cs typeface="Times New Roman" panose="02020603050405020304" pitchFamily="18" charset="0"/>
                      </a:endParaRPr>
                    </a:p>
                  </a:txBody>
                  <a:tcPr>
                    <a:solidFill>
                      <a:srgbClr val="182260"/>
                    </a:solidFill>
                  </a:tcPr>
                </a:tc>
                <a:tc>
                  <a:txBody>
                    <a:bodyPr/>
                    <a:lstStyle/>
                    <a:p>
                      <a:pPr algn="ctr"/>
                      <a:r>
                        <a:rPr lang="en-US" sz="2400" dirty="0">
                          <a:solidFill>
                            <a:schemeClr val="bg1"/>
                          </a:solidFill>
                        </a:rPr>
                        <a:t>Mitigation</a:t>
                      </a:r>
                      <a:endParaRPr lang="en-US" sz="2400" b="1" dirty="0">
                        <a:solidFill>
                          <a:schemeClr val="bg1"/>
                        </a:solidFill>
                        <a:latin typeface="+mn-lt"/>
                        <a:cs typeface="Times New Roman" panose="02020603050405020304" pitchFamily="18" charset="0"/>
                      </a:endParaRPr>
                    </a:p>
                  </a:txBody>
                  <a:tcPr>
                    <a:solidFill>
                      <a:srgbClr val="182260"/>
                    </a:solidFill>
                  </a:tcPr>
                </a:tc>
                <a:extLst>
                  <a:ext uri="{0D108BD9-81ED-4DB2-BD59-A6C34878D82A}">
                    <a16:rowId xmlns:a16="http://schemas.microsoft.com/office/drawing/2014/main" val="267321314"/>
                  </a:ext>
                </a:extLst>
              </a:tr>
              <a:tr h="80173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a:t>LC stakeholders availability is limited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baseline="0" dirty="0"/>
                        <a:t>No LC stakeholders dedicated to RRL</a:t>
                      </a:r>
                      <a:endParaRPr lang="en-US" sz="1800" kern="1200" baseline="0" dirty="0">
                        <a:solidFill>
                          <a:schemeClr val="tx1"/>
                        </a:solidFill>
                        <a:latin typeface="+mn-lt"/>
                        <a:ea typeface="+mn-ea"/>
                        <a:cs typeface="Times New Roman" panose="02020603050405020304" pitchFamily="18" charset="0"/>
                      </a:endParaRPr>
                    </a:p>
                  </a:txBody>
                  <a:tcPr marL="89676" marR="89676"/>
                </a:tc>
                <a:tc>
                  <a:txBody>
                    <a:bodyPr/>
                    <a:lstStyle/>
                    <a:p>
                      <a:pPr marL="285750" indent="-285750">
                        <a:buFont typeface="Arial" panose="020B0604020202020204" pitchFamily="34" charset="0"/>
                        <a:buChar char="•"/>
                      </a:pPr>
                      <a:r>
                        <a:rPr lang="en-US" sz="1800" baseline="0" dirty="0"/>
                        <a:t>Identify and assign secondary POCs</a:t>
                      </a:r>
                      <a:endParaRPr lang="en-US" sz="1800" baseline="0" dirty="0">
                        <a:solidFill>
                          <a:schemeClr val="tx1"/>
                        </a:solidFill>
                        <a:latin typeface="+mn-lt"/>
                        <a:cs typeface="Times New Roman" panose="02020603050405020304" pitchFamily="18" charset="0"/>
                      </a:endParaRPr>
                    </a:p>
                  </a:txBody>
                  <a:tcPr marL="89676" marR="89676"/>
                </a:tc>
                <a:extLst>
                  <a:ext uri="{0D108BD9-81ED-4DB2-BD59-A6C34878D82A}">
                    <a16:rowId xmlns:a16="http://schemas.microsoft.com/office/drawing/2014/main" val="4294212294"/>
                  </a:ext>
                </a:extLst>
              </a:tr>
              <a:tr h="1348966">
                <a:tc>
                  <a:txBody>
                    <a:bodyPr/>
                    <a:lstStyle/>
                    <a:p>
                      <a:pPr marL="285750" indent="-285750">
                        <a:buFont typeface="Arial" panose="020B0604020202020204" pitchFamily="34" charset="0"/>
                        <a:buChar char="•"/>
                      </a:pPr>
                      <a:r>
                        <a:rPr lang="en-US" sz="1800" dirty="0"/>
                        <a:t>Missed</a:t>
                      </a:r>
                      <a:r>
                        <a:rPr lang="en-US" sz="1800" baseline="0" dirty="0"/>
                        <a:t> potential impacts.  If the right person is not available or included in the discussion, it doesn’t mean the impact does not exist.</a:t>
                      </a:r>
                      <a:endParaRPr lang="en-US" sz="1800" dirty="0">
                        <a:latin typeface="+mn-lt"/>
                        <a:cs typeface="Times New Roman" panose="02020603050405020304" pitchFamily="18" charset="0"/>
                      </a:endParaRPr>
                    </a:p>
                  </a:txBody>
                  <a:tcPr/>
                </a:tc>
                <a:tc>
                  <a:txBody>
                    <a:bodyPr/>
                    <a:lstStyle/>
                    <a:p>
                      <a:pPr marL="285750" indent="-285750">
                        <a:buFont typeface="Arial" panose="020B0604020202020204" pitchFamily="34" charset="0"/>
                        <a:buChar char="•"/>
                      </a:pPr>
                      <a:r>
                        <a:rPr lang="en-US" sz="1800" dirty="0"/>
                        <a:t>Ensure the right person is present. If not, provide communication to the person who would need to provide a response.</a:t>
                      </a:r>
                      <a:endParaRPr lang="en-US" sz="1800" dirty="0">
                        <a:solidFill>
                          <a:schemeClr val="tx1"/>
                        </a:solidFill>
                        <a:latin typeface="+mn-lt"/>
                        <a:cs typeface="Times New Roman" panose="02020603050405020304" pitchFamily="18" charset="0"/>
                      </a:endParaRPr>
                    </a:p>
                  </a:txBody>
                  <a:tcPr/>
                </a:tc>
                <a:extLst>
                  <a:ext uri="{0D108BD9-81ED-4DB2-BD59-A6C34878D82A}">
                    <a16:rowId xmlns:a16="http://schemas.microsoft.com/office/drawing/2014/main" val="3934672836"/>
                  </a:ext>
                </a:extLst>
              </a:tr>
              <a:tr h="110960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Requested Accomplished</a:t>
                      </a:r>
                      <a:r>
                        <a:rPr lang="en-US" sz="1800" baseline="0" dirty="0"/>
                        <a:t> Performers (APs) may not be available to participate in the data collection or collaboration</a:t>
                      </a: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n-lt"/>
                        <a:cs typeface="Times New Roman" panose="02020603050405020304" pitchFamily="18" charset="0"/>
                      </a:endParaRPr>
                    </a:p>
                  </a:txBody>
                  <a:tcPr marL="89676" marR="89676"/>
                </a:tc>
                <a:tc>
                  <a:txBody>
                    <a:bodyPr/>
                    <a:lstStyle/>
                    <a:p>
                      <a:pPr marL="285750" indent="-285750">
                        <a:buFont typeface="Arial" panose="020B0604020202020204" pitchFamily="34" charset="0"/>
                        <a:buChar char="•"/>
                      </a:pPr>
                      <a:r>
                        <a:rPr lang="en-US" sz="1800" baseline="0" dirty="0"/>
                        <a:t>Work around the AP’s schedule to ensure a representative sample data is documented. </a:t>
                      </a:r>
                    </a:p>
                    <a:p>
                      <a:pPr marL="285750" indent="-285750">
                        <a:buFont typeface="Arial" panose="020B0604020202020204" pitchFamily="34" charset="0"/>
                        <a:buChar char="•"/>
                      </a:pPr>
                      <a:r>
                        <a:rPr lang="en-US" sz="1800" baseline="0" dirty="0"/>
                        <a:t>Request NAVSUP to identify alternate APs.</a:t>
                      </a:r>
                      <a:endParaRPr lang="en-US" sz="1800" baseline="0" dirty="0">
                        <a:latin typeface="+mn-lt"/>
                        <a:cs typeface="Times New Roman" panose="02020603050405020304" pitchFamily="18" charset="0"/>
                      </a:endParaRPr>
                    </a:p>
                  </a:txBody>
                  <a:tcPr marL="89676" marR="89676"/>
                </a:tc>
                <a:extLst>
                  <a:ext uri="{0D108BD9-81ED-4DB2-BD59-A6C34878D82A}">
                    <a16:rowId xmlns:a16="http://schemas.microsoft.com/office/drawing/2014/main" val="1082491116"/>
                  </a:ext>
                </a:extLst>
              </a:tr>
            </a:tbl>
          </a:graphicData>
        </a:graphic>
      </p:graphicFrame>
      <p:sp>
        <p:nvSpPr>
          <p:cNvPr id="7" name="TextBox 6"/>
          <p:cNvSpPr txBox="1"/>
          <p:nvPr/>
        </p:nvSpPr>
        <p:spPr>
          <a:xfrm>
            <a:off x="7147130" y="238588"/>
            <a:ext cx="1820953" cy="584775"/>
          </a:xfrm>
          <a:prstGeom prst="rect">
            <a:avLst/>
          </a:prstGeom>
          <a:solidFill>
            <a:srgbClr val="FFFF00"/>
          </a:solidFill>
        </p:spPr>
        <p:txBody>
          <a:bodyPr wrap="square" rtlCol="0">
            <a:spAutoFit/>
          </a:bodyPr>
          <a:lstStyle/>
          <a:p>
            <a:r>
              <a:rPr lang="en-US" dirty="0">
                <a:solidFill>
                  <a:srgbClr val="182260"/>
                </a:solidFill>
              </a:rPr>
              <a:t>Example, Update Slide</a:t>
            </a:r>
          </a:p>
        </p:txBody>
      </p:sp>
    </p:spTree>
    <p:extLst>
      <p:ext uri="{BB962C8B-B14F-4D97-AF65-F5344CB8AC3E}">
        <p14:creationId xmlns:p14="http://schemas.microsoft.com/office/powerpoint/2010/main" val="2227158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9795" y="-152347"/>
            <a:ext cx="8038985" cy="1096732"/>
          </a:xfrm>
        </p:spPr>
        <p:txBody>
          <a:bodyPr>
            <a:normAutofit/>
          </a:bodyPr>
          <a:lstStyle/>
          <a:p>
            <a:r>
              <a:rPr lang="en-US" b="1" dirty="0">
                <a:latin typeface="+mn-lt"/>
                <a:cs typeface="Times New Roman" panose="02020603050405020304" pitchFamily="18" charset="0"/>
              </a:rPr>
              <a:t>GFI Received and Needed</a:t>
            </a:r>
          </a:p>
        </p:txBody>
      </p:sp>
      <p:sp>
        <p:nvSpPr>
          <p:cNvPr id="3" name="Content Placeholder 2"/>
          <p:cNvSpPr>
            <a:spLocks noGrp="1"/>
          </p:cNvSpPr>
          <p:nvPr>
            <p:ph idx="1"/>
          </p:nvPr>
        </p:nvSpPr>
        <p:spPr>
          <a:xfrm>
            <a:off x="205956" y="844797"/>
            <a:ext cx="4293615" cy="5503764"/>
          </a:xfrm>
        </p:spPr>
        <p:txBody>
          <a:bodyPr>
            <a:noAutofit/>
          </a:bodyPr>
          <a:lstStyle/>
          <a:p>
            <a:r>
              <a:rPr lang="en-US" sz="2000" b="1" dirty="0">
                <a:latin typeface="+mn-lt"/>
                <a:cs typeface="Times New Roman" panose="02020603050405020304" pitchFamily="18" charset="0"/>
              </a:rPr>
              <a:t>GFI Received</a:t>
            </a:r>
          </a:p>
          <a:p>
            <a:pPr lvl="1"/>
            <a:r>
              <a:rPr lang="en-US" sz="1600" dirty="0">
                <a:latin typeface="+mn-lt"/>
                <a:cs typeface="Times New Roman" panose="02020603050405020304" pitchFamily="18" charset="0"/>
              </a:rPr>
              <a:t>Add content</a:t>
            </a:r>
          </a:p>
          <a:p>
            <a:pPr marL="457200" lvl="1" indent="0">
              <a:buNone/>
            </a:pPr>
            <a:r>
              <a:rPr lang="en-US" sz="1600" dirty="0">
                <a:latin typeface="+mn-lt"/>
                <a:cs typeface="Times New Roman" panose="02020603050405020304" pitchFamily="18" charset="0"/>
              </a:rPr>
              <a:t>	</a:t>
            </a:r>
            <a:r>
              <a:rPr lang="en-US" sz="1800" dirty="0">
                <a:latin typeface="+mn-lt"/>
                <a:cs typeface="Times New Roman" panose="02020603050405020304" pitchFamily="18" charset="0"/>
              </a:rPr>
              <a:t>					</a:t>
            </a:r>
          </a:p>
        </p:txBody>
      </p:sp>
      <p:sp>
        <p:nvSpPr>
          <p:cNvPr id="5" name="Content Placeholder 2"/>
          <p:cNvSpPr txBox="1">
            <a:spLocks/>
          </p:cNvSpPr>
          <p:nvPr/>
        </p:nvSpPr>
        <p:spPr>
          <a:xfrm>
            <a:off x="4771174" y="844797"/>
            <a:ext cx="4022012" cy="5503764"/>
          </a:xfrm>
          <a:prstGeom prst="rect">
            <a:avLst/>
          </a:prstGeom>
        </p:spPr>
        <p:txBody>
          <a:bodyPr vert="horz" lIns="91440" tIns="45720" rIns="91440" bIns="4572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mn-lt"/>
                <a:cs typeface="Times New Roman" panose="02020603050405020304" pitchFamily="18" charset="0"/>
              </a:rPr>
              <a:t>GFI Needed</a:t>
            </a:r>
          </a:p>
          <a:p>
            <a:pPr lvl="1"/>
            <a:r>
              <a:rPr lang="en-US" sz="1600" b="0" dirty="0">
                <a:latin typeface="+mn-lt"/>
                <a:cs typeface="Times New Roman" panose="02020603050405020304" pitchFamily="18" charset="0"/>
              </a:rPr>
              <a:t>Top 10 issues (identify training or non-training related)</a:t>
            </a:r>
          </a:p>
          <a:p>
            <a:pPr lvl="1"/>
            <a:r>
              <a:rPr lang="en-US" sz="1600" b="0" dirty="0">
                <a:latin typeface="+mn-lt"/>
                <a:cs typeface="Times New Roman" panose="02020603050405020304" pitchFamily="18" charset="0"/>
              </a:rPr>
              <a:t>Field commander’s comments</a:t>
            </a:r>
          </a:p>
          <a:p>
            <a:pPr lvl="1"/>
            <a:r>
              <a:rPr lang="en-US" sz="1600" b="0" dirty="0">
                <a:latin typeface="+mn-lt"/>
                <a:cs typeface="Times New Roman" panose="02020603050405020304" pitchFamily="18" charset="0"/>
              </a:rPr>
              <a:t>Unit readiness reports</a:t>
            </a:r>
          </a:p>
          <a:p>
            <a:pPr lvl="1"/>
            <a:r>
              <a:rPr lang="en-US" sz="1600" b="0" dirty="0">
                <a:latin typeface="+mn-lt"/>
                <a:cs typeface="Times New Roman" panose="02020603050405020304" pitchFamily="18" charset="0"/>
              </a:rPr>
              <a:t>Materiel readiness reports</a:t>
            </a:r>
          </a:p>
          <a:p>
            <a:pPr lvl="1"/>
            <a:r>
              <a:rPr lang="en-US" sz="1600" b="0" dirty="0">
                <a:latin typeface="+mn-lt"/>
                <a:cs typeface="Times New Roman" panose="02020603050405020304" pitchFamily="18" charset="0"/>
              </a:rPr>
              <a:t>Audits, inspections, and evaluations</a:t>
            </a:r>
          </a:p>
          <a:p>
            <a:pPr lvl="1"/>
            <a:r>
              <a:rPr lang="en-US" sz="1600" b="0" dirty="0">
                <a:latin typeface="+mn-lt"/>
                <a:cs typeface="Times New Roman" panose="02020603050405020304" pitchFamily="18" charset="0"/>
              </a:rPr>
              <a:t>Safety reports</a:t>
            </a:r>
          </a:p>
          <a:p>
            <a:pPr lvl="1"/>
            <a:r>
              <a:rPr lang="en-US" sz="1600" b="0" dirty="0">
                <a:latin typeface="+mn-lt"/>
                <a:cs typeface="Times New Roman" panose="02020603050405020304" pitchFamily="18" charset="0"/>
              </a:rPr>
              <a:t>Changes in tactical doctrine</a:t>
            </a:r>
          </a:p>
          <a:p>
            <a:pPr lvl="1"/>
            <a:r>
              <a:rPr lang="en-US" sz="1600" b="0" dirty="0">
                <a:latin typeface="+mn-lt"/>
                <a:cs typeface="Times New Roman" panose="02020603050405020304" pitchFamily="18" charset="0"/>
              </a:rPr>
              <a:t>Lessons learned reports, After-Action Reviews (AARs)</a:t>
            </a:r>
          </a:p>
          <a:p>
            <a:pPr lvl="1"/>
            <a:r>
              <a:rPr lang="en-US" sz="1600" b="0" dirty="0">
                <a:solidFill>
                  <a:srgbClr val="FF0000"/>
                </a:solidFill>
                <a:latin typeface="+mn-lt"/>
                <a:cs typeface="Times New Roman" panose="02020603050405020304" pitchFamily="18" charset="0"/>
              </a:rPr>
              <a:t>Other (please specify)</a:t>
            </a:r>
          </a:p>
          <a:p>
            <a:pPr lvl="1"/>
            <a:endParaRPr lang="en-US" sz="1600" b="0" dirty="0">
              <a:latin typeface="+mn-lt"/>
              <a:cs typeface="Times New Roman" panose="02020603050405020304" pitchFamily="18" charset="0"/>
            </a:endParaRPr>
          </a:p>
          <a:p>
            <a:pPr marL="0" indent="0">
              <a:buNone/>
            </a:pPr>
            <a:r>
              <a:rPr lang="en-US" sz="1800" b="0" dirty="0">
                <a:latin typeface="+mn-lt"/>
                <a:cs typeface="Times New Roman" panose="02020603050405020304" pitchFamily="18" charset="0"/>
              </a:rPr>
              <a:t>							</a:t>
            </a:r>
          </a:p>
        </p:txBody>
      </p:sp>
      <p:cxnSp>
        <p:nvCxnSpPr>
          <p:cNvPr id="6" name="Straight Connector 5"/>
          <p:cNvCxnSpPr/>
          <p:nvPr/>
        </p:nvCxnSpPr>
        <p:spPr>
          <a:xfrm>
            <a:off x="4499571" y="844797"/>
            <a:ext cx="0" cy="5603352"/>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21304" y="616350"/>
            <a:ext cx="2007753" cy="276999"/>
          </a:xfrm>
          <a:prstGeom prst="rect">
            <a:avLst/>
          </a:prstGeom>
          <a:solidFill>
            <a:srgbClr val="FFFF00"/>
          </a:solidFill>
        </p:spPr>
        <p:txBody>
          <a:bodyPr wrap="square" rtlCol="0">
            <a:spAutoFit/>
          </a:bodyPr>
          <a:lstStyle/>
          <a:p>
            <a:r>
              <a:rPr lang="en-US" sz="1200" b="0" dirty="0">
                <a:solidFill>
                  <a:schemeClr val="tx1"/>
                </a:solidFill>
              </a:rPr>
              <a:t>Update based on Rating</a:t>
            </a:r>
          </a:p>
        </p:txBody>
      </p:sp>
    </p:spTree>
    <p:extLst>
      <p:ext uri="{BB962C8B-B14F-4D97-AF65-F5344CB8AC3E}">
        <p14:creationId xmlns:p14="http://schemas.microsoft.com/office/powerpoint/2010/main" val="4239484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351" y="79281"/>
            <a:ext cx="8038985" cy="646331"/>
          </a:xfrm>
        </p:spPr>
        <p:txBody>
          <a:bodyPr>
            <a:noAutofit/>
          </a:bodyPr>
          <a:lstStyle/>
          <a:p>
            <a:r>
              <a:rPr lang="en-US" b="1" dirty="0">
                <a:latin typeface="+mn-lt"/>
              </a:rPr>
              <a:t>RRL Process Manual</a:t>
            </a:r>
            <a:br>
              <a:rPr lang="en-US" dirty="0">
                <a:latin typeface="+mn-lt"/>
              </a:rPr>
            </a:br>
            <a:r>
              <a:rPr lang="en-US" sz="1800" dirty="0">
                <a:latin typeface="+mn-lt"/>
                <a:cs typeface="Arial" panose="020B0604020202020204" pitchFamily="34" charset="0"/>
              </a:rPr>
              <a:t>Figure 3.2 Modernized Delivery Process</a:t>
            </a:r>
            <a:endParaRPr lang="en-US" sz="1800" dirty="0">
              <a:latin typeface="+mn-lt"/>
            </a:endParaRPr>
          </a:p>
        </p:txBody>
      </p:sp>
      <p:grpSp>
        <p:nvGrpSpPr>
          <p:cNvPr id="11" name="Group 10"/>
          <p:cNvGrpSpPr/>
          <p:nvPr/>
        </p:nvGrpSpPr>
        <p:grpSpPr>
          <a:xfrm>
            <a:off x="72762" y="1100109"/>
            <a:ext cx="8998476" cy="5114987"/>
            <a:chOff x="72762" y="1100109"/>
            <a:chExt cx="8998476" cy="5114987"/>
          </a:xfrm>
        </p:grpSpPr>
        <p:grpSp>
          <p:nvGrpSpPr>
            <p:cNvPr id="12" name="Group 11"/>
            <p:cNvGrpSpPr/>
            <p:nvPr/>
          </p:nvGrpSpPr>
          <p:grpSpPr>
            <a:xfrm>
              <a:off x="810742" y="2028499"/>
              <a:ext cx="5115910" cy="1284889"/>
              <a:chOff x="810742" y="1799897"/>
              <a:chExt cx="5115910" cy="1284889"/>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8243" t="18152" r="34904" b="56730"/>
              <a:stretch/>
            </p:blipFill>
            <p:spPr>
              <a:xfrm>
                <a:off x="810742" y="1799897"/>
                <a:ext cx="5115910" cy="1284889"/>
              </a:xfrm>
              <a:prstGeom prst="rect">
                <a:avLst/>
              </a:prstGeom>
            </p:spPr>
          </p:pic>
          <p:sp>
            <p:nvSpPr>
              <p:cNvPr id="15" name="Rectangle 14"/>
              <p:cNvSpPr/>
              <p:nvPr/>
            </p:nvSpPr>
            <p:spPr>
              <a:xfrm>
                <a:off x="1615440" y="2548890"/>
                <a:ext cx="102870" cy="535896"/>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Rectangle 15"/>
              <p:cNvSpPr/>
              <p:nvPr/>
            </p:nvSpPr>
            <p:spPr>
              <a:xfrm>
                <a:off x="2875084" y="2548890"/>
                <a:ext cx="102870" cy="535896"/>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Rectangle 16"/>
              <p:cNvSpPr/>
              <p:nvPr/>
            </p:nvSpPr>
            <p:spPr>
              <a:xfrm>
                <a:off x="3512820" y="2903220"/>
                <a:ext cx="99060" cy="181566"/>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Rectangle 17"/>
              <p:cNvSpPr/>
              <p:nvPr/>
            </p:nvSpPr>
            <p:spPr>
              <a:xfrm>
                <a:off x="4297998" y="2903220"/>
                <a:ext cx="79692" cy="181566"/>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ectangle 18"/>
              <p:cNvSpPr/>
              <p:nvPr/>
            </p:nvSpPr>
            <p:spPr>
              <a:xfrm>
                <a:off x="5589270" y="2548890"/>
                <a:ext cx="102870" cy="535896"/>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2" y="1100109"/>
              <a:ext cx="8998476" cy="5114987"/>
            </a:xfrm>
            <a:prstGeom prst="rect">
              <a:avLst/>
            </a:prstGeom>
          </p:spPr>
        </p:pic>
      </p:grpSp>
      <p:sp>
        <p:nvSpPr>
          <p:cNvPr id="20" name="TextBox 19"/>
          <p:cNvSpPr txBox="1"/>
          <p:nvPr/>
        </p:nvSpPr>
        <p:spPr>
          <a:xfrm>
            <a:off x="6921304" y="616350"/>
            <a:ext cx="2007753" cy="276999"/>
          </a:xfrm>
          <a:prstGeom prst="rect">
            <a:avLst/>
          </a:prstGeom>
          <a:solidFill>
            <a:srgbClr val="FFFF00"/>
          </a:solidFill>
        </p:spPr>
        <p:txBody>
          <a:bodyPr wrap="square" rtlCol="0">
            <a:spAutoFit/>
          </a:bodyPr>
          <a:lstStyle/>
          <a:p>
            <a:r>
              <a:rPr lang="en-US" sz="1200" b="0" dirty="0">
                <a:solidFill>
                  <a:schemeClr val="tx1"/>
                </a:solidFill>
              </a:rPr>
              <a:t>No change</a:t>
            </a:r>
          </a:p>
        </p:txBody>
      </p:sp>
    </p:spTree>
    <p:extLst>
      <p:ext uri="{BB962C8B-B14F-4D97-AF65-F5344CB8AC3E}">
        <p14:creationId xmlns:p14="http://schemas.microsoft.com/office/powerpoint/2010/main" val="2871049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rPr>
              <a:t>RRL Current and Adjusted Process</a:t>
            </a:r>
          </a:p>
        </p:txBody>
      </p:sp>
      <p:pic>
        <p:nvPicPr>
          <p:cNvPr id="3" name="Picture 2"/>
          <p:cNvPicPr>
            <a:picLocks noChangeAspect="1"/>
          </p:cNvPicPr>
          <p:nvPr/>
        </p:nvPicPr>
        <p:blipFill>
          <a:blip r:embed="rId2"/>
          <a:stretch>
            <a:fillRect/>
          </a:stretch>
        </p:blipFill>
        <p:spPr>
          <a:xfrm>
            <a:off x="152855" y="1053737"/>
            <a:ext cx="8787141" cy="4798686"/>
          </a:xfrm>
          <a:prstGeom prst="rect">
            <a:avLst/>
          </a:prstGeom>
        </p:spPr>
      </p:pic>
    </p:spTree>
    <p:extLst>
      <p:ext uri="{BB962C8B-B14F-4D97-AF65-F5344CB8AC3E}">
        <p14:creationId xmlns:p14="http://schemas.microsoft.com/office/powerpoint/2010/main" val="1770354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8300720" y="1330734"/>
            <a:ext cx="116493" cy="166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243" t="18152" r="34904" b="56730"/>
          <a:stretch/>
        </p:blipFill>
        <p:spPr>
          <a:xfrm>
            <a:off x="786272" y="565921"/>
            <a:ext cx="7673856" cy="1574619"/>
          </a:xfrm>
          <a:prstGeom prst="rect">
            <a:avLst/>
          </a:prstGeom>
        </p:spPr>
      </p:pic>
      <p:sp>
        <p:nvSpPr>
          <p:cNvPr id="10" name="Rectangle 9"/>
          <p:cNvSpPr/>
          <p:nvPr/>
        </p:nvSpPr>
        <p:spPr>
          <a:xfrm>
            <a:off x="1943513" y="1497493"/>
            <a:ext cx="199215" cy="59335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55554" y="1497493"/>
            <a:ext cx="279124" cy="6430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963727" y="1517371"/>
            <a:ext cx="106847" cy="6231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769878" y="1504117"/>
            <a:ext cx="328896" cy="63642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31402" y="1489100"/>
            <a:ext cx="128589" cy="6514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arallelogram 52"/>
          <p:cNvSpPr/>
          <p:nvPr/>
        </p:nvSpPr>
        <p:spPr>
          <a:xfrm>
            <a:off x="2426505" y="2342146"/>
            <a:ext cx="6127662" cy="1368220"/>
          </a:xfrm>
          <a:prstGeom prst="parallelogram">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55" name="Elbow Connector 54"/>
          <p:cNvCxnSpPr>
            <a:stCxn id="65" idx="3"/>
            <a:endCxn id="53" idx="1"/>
          </p:cNvCxnSpPr>
          <p:nvPr/>
        </p:nvCxnSpPr>
        <p:spPr>
          <a:xfrm flipH="1">
            <a:off x="5661364" y="1413955"/>
            <a:ext cx="2755849" cy="928191"/>
          </a:xfrm>
          <a:prstGeom prst="bentConnector4">
            <a:avLst>
              <a:gd name="adj1" fmla="val -8295"/>
              <a:gd name="adj2" fmla="val 86607"/>
            </a:avLst>
          </a:prstGeom>
          <a:ln w="19050">
            <a:tailEnd type="triangle"/>
          </a:ln>
        </p:spPr>
        <p:style>
          <a:lnRef idx="1">
            <a:schemeClr val="dk1"/>
          </a:lnRef>
          <a:fillRef idx="0">
            <a:schemeClr val="dk1"/>
          </a:fillRef>
          <a:effectRef idx="0">
            <a:schemeClr val="dk1"/>
          </a:effectRef>
          <a:fontRef idx="minor">
            <a:schemeClr val="tx1"/>
          </a:fontRef>
        </p:style>
      </p:cxnSp>
      <p:sp>
        <p:nvSpPr>
          <p:cNvPr id="101" name="Rounded Rectangle 100"/>
          <p:cNvSpPr/>
          <p:nvPr/>
        </p:nvSpPr>
        <p:spPr>
          <a:xfrm>
            <a:off x="2912165" y="2379581"/>
            <a:ext cx="1857713" cy="411480"/>
          </a:xfrm>
          <a:prstGeom prst="roundRect">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Scoping                              (including Task Validation)</a:t>
            </a:r>
          </a:p>
        </p:txBody>
      </p:sp>
      <p:sp>
        <p:nvSpPr>
          <p:cNvPr id="102" name="Rounded Rectangle 101"/>
          <p:cNvSpPr/>
          <p:nvPr/>
        </p:nvSpPr>
        <p:spPr>
          <a:xfrm>
            <a:off x="2912165" y="2826208"/>
            <a:ext cx="1857713" cy="411480"/>
          </a:xfrm>
          <a:prstGeom prst="roundRect">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Rating Domain Analysis</a:t>
            </a:r>
          </a:p>
          <a:p>
            <a:pPr algn="ctr"/>
            <a:r>
              <a:rPr lang="en-US" sz="1100" dirty="0"/>
              <a:t>(RDA)</a:t>
            </a:r>
          </a:p>
        </p:txBody>
      </p:sp>
      <p:sp>
        <p:nvSpPr>
          <p:cNvPr id="103" name="Rounded Rectangle 102"/>
          <p:cNvSpPr/>
          <p:nvPr/>
        </p:nvSpPr>
        <p:spPr>
          <a:xfrm>
            <a:off x="2912165" y="3272835"/>
            <a:ext cx="1857713" cy="411480"/>
          </a:xfrm>
          <a:prstGeom prst="roundRect">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Media and Fidelity Analysis</a:t>
            </a:r>
          </a:p>
          <a:p>
            <a:pPr algn="ctr"/>
            <a:r>
              <a:rPr lang="en-US" sz="1100" dirty="0"/>
              <a:t>(MFA) + MCD</a:t>
            </a:r>
          </a:p>
        </p:txBody>
      </p:sp>
      <p:sp>
        <p:nvSpPr>
          <p:cNvPr id="129" name="TextBox 128"/>
          <p:cNvSpPr txBox="1"/>
          <p:nvPr/>
        </p:nvSpPr>
        <p:spPr>
          <a:xfrm>
            <a:off x="4798116" y="2368557"/>
            <a:ext cx="3480953" cy="1277273"/>
          </a:xfrm>
          <a:prstGeom prst="rect">
            <a:avLst/>
          </a:prstGeom>
          <a:noFill/>
        </p:spPr>
        <p:txBody>
          <a:bodyPr wrap="square" rtlCol="0">
            <a:spAutoFit/>
          </a:bodyPr>
          <a:lstStyle>
            <a:defPPr>
              <a:defRPr lang="en-US"/>
            </a:defPPr>
            <a:lvl1pPr>
              <a:defRPr sz="1200">
                <a:latin typeface="Times New Roman" panose="02020603050405020304" pitchFamily="18" charset="0"/>
                <a:cs typeface="Times New Roman" panose="02020603050405020304" pitchFamily="18" charset="0"/>
              </a:defRPr>
            </a:lvl1pPr>
          </a:lstStyle>
          <a:p>
            <a:pPr algn="ctr"/>
            <a:r>
              <a:rPr lang="fr-FR" sz="1100" b="1" dirty="0">
                <a:solidFill>
                  <a:schemeClr val="tx1"/>
                </a:solidFill>
                <a:latin typeface="+mn-lt"/>
              </a:rPr>
              <a:t>RRL FUNCTIONAL REQUIREMENTS DOCUMENT </a:t>
            </a:r>
            <a:r>
              <a:rPr lang="en-US" sz="1100" b="1" dirty="0">
                <a:solidFill>
                  <a:schemeClr val="tx1"/>
                </a:solidFill>
                <a:latin typeface="+mn-lt"/>
              </a:rPr>
              <a:t>FRD</a:t>
            </a:r>
          </a:p>
          <a:p>
            <a:r>
              <a:rPr lang="en-US" sz="1100" dirty="0">
                <a:solidFill>
                  <a:schemeClr val="tx1"/>
                </a:solidFill>
                <a:latin typeface="+mn-lt"/>
              </a:rPr>
              <a:t>Includes the following:</a:t>
            </a:r>
          </a:p>
          <a:p>
            <a:pPr marL="171450" indent="-171450">
              <a:buFont typeface="Arial" panose="020B0604020202020204" pitchFamily="34" charset="0"/>
              <a:buChar char="•"/>
            </a:pPr>
            <a:r>
              <a:rPr lang="en-US" sz="1100" b="0" dirty="0">
                <a:solidFill>
                  <a:schemeClr val="tx1"/>
                </a:solidFill>
                <a:latin typeface="+mn-lt"/>
              </a:rPr>
              <a:t>Learning Objectives (TLOs and subordinate ELOs)</a:t>
            </a:r>
          </a:p>
          <a:p>
            <a:pPr marL="171450" indent="-171450">
              <a:buFont typeface="Arial" panose="020B0604020202020204" pitchFamily="34" charset="0"/>
              <a:buChar char="•"/>
            </a:pPr>
            <a:r>
              <a:rPr lang="en-US" sz="1100" b="0" dirty="0">
                <a:solidFill>
                  <a:schemeClr val="tx1"/>
                </a:solidFill>
                <a:latin typeface="+mn-lt"/>
              </a:rPr>
              <a:t>Course-Module Grouping</a:t>
            </a:r>
          </a:p>
          <a:p>
            <a:pPr marL="171450" indent="-171450">
              <a:buFont typeface="Arial" panose="020B0604020202020204" pitchFamily="34" charset="0"/>
              <a:buChar char="•"/>
            </a:pPr>
            <a:r>
              <a:rPr lang="en-US" sz="1100" b="0" dirty="0">
                <a:solidFill>
                  <a:schemeClr val="tx1"/>
                </a:solidFill>
                <a:latin typeface="+mn-lt"/>
              </a:rPr>
              <a:t>Media Fidelity Data</a:t>
            </a:r>
          </a:p>
          <a:p>
            <a:pPr marL="171450" indent="-171450">
              <a:buFont typeface="Arial" panose="020B0604020202020204" pitchFamily="34" charset="0"/>
              <a:buChar char="•"/>
            </a:pPr>
            <a:r>
              <a:rPr lang="en-US" sz="1100" b="0" dirty="0">
                <a:solidFill>
                  <a:schemeClr val="tx1"/>
                </a:solidFill>
                <a:latin typeface="+mn-lt"/>
              </a:rPr>
              <a:t>Media Recommendations (Results)</a:t>
            </a:r>
          </a:p>
          <a:p>
            <a:pPr marL="171450" indent="-171450">
              <a:buFont typeface="Arial" panose="020B0604020202020204" pitchFamily="34" charset="0"/>
              <a:buChar char="•"/>
            </a:pPr>
            <a:r>
              <a:rPr lang="en-US" sz="1100" b="0" dirty="0">
                <a:solidFill>
                  <a:schemeClr val="tx1"/>
                </a:solidFill>
                <a:latin typeface="+mn-lt"/>
              </a:rPr>
              <a:t>Complex Media Summary</a:t>
            </a:r>
          </a:p>
        </p:txBody>
      </p:sp>
      <p:sp>
        <p:nvSpPr>
          <p:cNvPr id="155" name="TextBox 154"/>
          <p:cNvSpPr txBox="1"/>
          <p:nvPr/>
        </p:nvSpPr>
        <p:spPr>
          <a:xfrm rot="16200000">
            <a:off x="-1468759" y="2008234"/>
            <a:ext cx="3327514" cy="338554"/>
          </a:xfrm>
          <a:prstGeom prst="rect">
            <a:avLst/>
          </a:prstGeom>
          <a:noFill/>
        </p:spPr>
        <p:txBody>
          <a:bodyPr wrap="none" rtlCol="0">
            <a:spAutoFit/>
          </a:bodyPr>
          <a:lstStyle/>
          <a:p>
            <a:r>
              <a:rPr lang="en-US" b="1" dirty="0">
                <a:solidFill>
                  <a:schemeClr val="tx1"/>
                </a:solidFill>
                <a:cs typeface="Times New Roman" panose="02020603050405020304" pitchFamily="18" charset="0"/>
              </a:rPr>
              <a:t>Current Process (IAW RRL SOP)</a:t>
            </a:r>
          </a:p>
        </p:txBody>
      </p:sp>
      <p:grpSp>
        <p:nvGrpSpPr>
          <p:cNvPr id="7" name="Group 6"/>
          <p:cNvGrpSpPr/>
          <p:nvPr/>
        </p:nvGrpSpPr>
        <p:grpSpPr>
          <a:xfrm>
            <a:off x="13657" y="3788191"/>
            <a:ext cx="9099209" cy="2711080"/>
            <a:chOff x="-16160" y="3857768"/>
            <a:chExt cx="9099209" cy="2711080"/>
          </a:xfrm>
        </p:grpSpPr>
        <p:sp>
          <p:nvSpPr>
            <p:cNvPr id="23" name="Parallelogram 22"/>
            <p:cNvSpPr/>
            <p:nvPr/>
          </p:nvSpPr>
          <p:spPr>
            <a:xfrm>
              <a:off x="369075" y="3945015"/>
              <a:ext cx="2712591" cy="1554480"/>
            </a:xfrm>
            <a:prstGeom prst="parallelogram">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schemeClr val="tx1"/>
                </a:solidFill>
              </a:endParaRPr>
            </a:p>
            <a:p>
              <a:pPr algn="ctr"/>
              <a:endParaRPr lang="en-US" b="1" dirty="0">
                <a:solidFill>
                  <a:schemeClr val="tx1"/>
                </a:solidFill>
              </a:endParaRPr>
            </a:p>
          </p:txBody>
        </p:sp>
        <p:sp>
          <p:nvSpPr>
            <p:cNvPr id="24" name="Parallelogram 23"/>
            <p:cNvSpPr/>
            <p:nvPr/>
          </p:nvSpPr>
          <p:spPr>
            <a:xfrm>
              <a:off x="2792896" y="3937233"/>
              <a:ext cx="3742318" cy="1554480"/>
            </a:xfrm>
            <a:prstGeom prst="parallelogram">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schemeClr val="tx1"/>
                </a:solidFill>
              </a:endParaRPr>
            </a:p>
          </p:txBody>
        </p:sp>
        <p:sp>
          <p:nvSpPr>
            <p:cNvPr id="26" name="Parallelogram 25"/>
            <p:cNvSpPr/>
            <p:nvPr/>
          </p:nvSpPr>
          <p:spPr>
            <a:xfrm>
              <a:off x="6207113" y="3937233"/>
              <a:ext cx="2875936" cy="1554480"/>
            </a:xfrm>
            <a:prstGeom prst="parallelogram">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schemeClr val="tx1"/>
                </a:solidFill>
              </a:endParaRPr>
            </a:p>
          </p:txBody>
        </p:sp>
        <p:sp>
          <p:nvSpPr>
            <p:cNvPr id="2" name="TextBox 1"/>
            <p:cNvSpPr txBox="1"/>
            <p:nvPr/>
          </p:nvSpPr>
          <p:spPr>
            <a:xfrm>
              <a:off x="518071" y="3903032"/>
              <a:ext cx="2466434" cy="1446550"/>
            </a:xfrm>
            <a:prstGeom prst="rect">
              <a:avLst/>
            </a:prstGeom>
            <a:noFill/>
          </p:spPr>
          <p:txBody>
            <a:bodyPr wrap="square" rtlCol="0">
              <a:spAutoFit/>
            </a:bodyPr>
            <a:lstStyle/>
            <a:p>
              <a:pPr algn="ctr"/>
              <a:r>
                <a:rPr lang="en-US" sz="1100" b="1" dirty="0">
                  <a:solidFill>
                    <a:schemeClr val="tx1"/>
                  </a:solidFill>
                  <a:latin typeface="+mn-lt"/>
                  <a:cs typeface="Times New Roman" panose="02020603050405020304" pitchFamily="18" charset="0"/>
                </a:rPr>
                <a:t>DID: DI-SESS-81517</a:t>
              </a:r>
            </a:p>
            <a:p>
              <a:pPr algn="ctr"/>
              <a:r>
                <a:rPr lang="en-US" sz="1100" b="1" dirty="0">
                  <a:solidFill>
                    <a:schemeClr val="tx1"/>
                  </a:solidFill>
                  <a:latin typeface="+mn-lt"/>
                  <a:cs typeface="Times New Roman" panose="02020603050405020304" pitchFamily="18" charset="0"/>
                </a:rPr>
                <a:t>TRAINING SITUATION DOCUMENT</a:t>
              </a:r>
            </a:p>
            <a:p>
              <a:pPr algn="ctr"/>
              <a:r>
                <a:rPr lang="en-US" sz="1100" b="1" dirty="0">
                  <a:solidFill>
                    <a:schemeClr val="tx1"/>
                  </a:solidFill>
                  <a:latin typeface="+mn-lt"/>
                  <a:cs typeface="Times New Roman" panose="02020603050405020304" pitchFamily="18" charset="0"/>
                </a:rPr>
                <a:t>TSD</a:t>
              </a:r>
            </a:p>
            <a:p>
              <a:r>
                <a:rPr lang="en-US" sz="1100" b="0" dirty="0">
                  <a:solidFill>
                    <a:schemeClr val="tx1"/>
                  </a:solidFill>
                  <a:latin typeface="+mn-lt"/>
                  <a:cs typeface="Times New Roman" panose="02020603050405020304" pitchFamily="18" charset="0"/>
                </a:rPr>
                <a:t>Used to verify the efficiency of a training system to meet existing training needs and to survey  training programs, technologies for applicability to new training need.</a:t>
              </a:r>
            </a:p>
          </p:txBody>
        </p:sp>
        <p:sp>
          <p:nvSpPr>
            <p:cNvPr id="3" name="TextBox 2"/>
            <p:cNvSpPr txBox="1"/>
            <p:nvPr/>
          </p:nvSpPr>
          <p:spPr>
            <a:xfrm>
              <a:off x="6404380" y="3903032"/>
              <a:ext cx="2631885" cy="1615827"/>
            </a:xfrm>
            <a:prstGeom prst="rect">
              <a:avLst/>
            </a:prstGeom>
            <a:noFill/>
          </p:spPr>
          <p:txBody>
            <a:bodyPr wrap="square" rtlCol="0">
              <a:spAutoFit/>
            </a:bodyPr>
            <a:lstStyle>
              <a:defPPr>
                <a:defRPr lang="en-US"/>
              </a:defPPr>
              <a:lvl1pPr>
                <a:defRPr sz="1200">
                  <a:latin typeface="Times New Roman" panose="02020603050405020304" pitchFamily="18" charset="0"/>
                  <a:cs typeface="Times New Roman" panose="02020603050405020304" pitchFamily="18" charset="0"/>
                </a:defRPr>
              </a:lvl1pPr>
            </a:lstStyle>
            <a:p>
              <a:pPr algn="ctr"/>
              <a:r>
                <a:rPr lang="en-US" sz="1100" b="1" dirty="0">
                  <a:solidFill>
                    <a:schemeClr val="tx1"/>
                  </a:solidFill>
                  <a:latin typeface="+mn-lt"/>
                </a:rPr>
                <a:t>DID: DI-SESS-81519</a:t>
              </a:r>
            </a:p>
            <a:p>
              <a:pPr algn="ctr"/>
              <a:r>
                <a:rPr lang="en-US" sz="1100" b="1" dirty="0">
                  <a:solidFill>
                    <a:schemeClr val="tx1"/>
                  </a:solidFill>
                  <a:latin typeface="+mn-lt"/>
                </a:rPr>
                <a:t>INSTRUCTIONAL MEDIA REQUIREMENTS DOCUMENT</a:t>
              </a:r>
            </a:p>
            <a:p>
              <a:pPr algn="ctr"/>
              <a:r>
                <a:rPr lang="en-US" sz="1100" b="1" dirty="0">
                  <a:solidFill>
                    <a:schemeClr val="tx1"/>
                  </a:solidFill>
                  <a:latin typeface="+mn-lt"/>
                </a:rPr>
                <a:t>IMRD</a:t>
              </a:r>
            </a:p>
            <a:p>
              <a:r>
                <a:rPr lang="en-US" sz="1100" b="0" dirty="0">
                  <a:solidFill>
                    <a:schemeClr val="tx1"/>
                  </a:solidFill>
                  <a:latin typeface="+mn-lt"/>
                </a:rPr>
                <a:t>Provides specifications for the media selection model used, a description of primary and alternate media requirements, functional requirements          for the instructional delivery system</a:t>
              </a:r>
              <a:r>
                <a:rPr lang="en-US" sz="1050" b="0" dirty="0">
                  <a:solidFill>
                    <a:schemeClr val="tx1"/>
                  </a:solidFill>
                  <a:latin typeface="+mn-lt"/>
                </a:rPr>
                <a:t>.</a:t>
              </a:r>
            </a:p>
          </p:txBody>
        </p:sp>
        <p:sp>
          <p:nvSpPr>
            <p:cNvPr id="81" name="TextBox 80"/>
            <p:cNvSpPr txBox="1"/>
            <p:nvPr/>
          </p:nvSpPr>
          <p:spPr>
            <a:xfrm>
              <a:off x="3038999" y="3903032"/>
              <a:ext cx="3311389" cy="1615827"/>
            </a:xfrm>
            <a:prstGeom prst="rect">
              <a:avLst/>
            </a:prstGeom>
            <a:noFill/>
          </p:spPr>
          <p:txBody>
            <a:bodyPr wrap="square" rtlCol="0">
              <a:spAutoFit/>
            </a:bodyPr>
            <a:lstStyle>
              <a:defPPr>
                <a:defRPr lang="en-US"/>
              </a:defPPr>
              <a:lvl1pPr>
                <a:defRPr sz="1200">
                  <a:latin typeface="Times New Roman" panose="02020603050405020304" pitchFamily="18" charset="0"/>
                  <a:cs typeface="Times New Roman" panose="02020603050405020304" pitchFamily="18" charset="0"/>
                </a:defRPr>
              </a:lvl1pPr>
            </a:lstStyle>
            <a:p>
              <a:pPr algn="ctr"/>
              <a:r>
                <a:rPr lang="fr-FR" sz="1100" b="1" dirty="0">
                  <a:solidFill>
                    <a:schemeClr val="tx1"/>
                  </a:solidFill>
                  <a:latin typeface="+mn-lt"/>
                </a:rPr>
                <a:t>DID: DI-SESS-81518: </a:t>
              </a:r>
            </a:p>
            <a:p>
              <a:pPr algn="ctr"/>
              <a:r>
                <a:rPr lang="fr-FR" sz="1100" b="1" dirty="0">
                  <a:solidFill>
                    <a:schemeClr val="tx1"/>
                  </a:solidFill>
                  <a:latin typeface="+mn-lt"/>
                </a:rPr>
                <a:t>INSTRUCTIONAL PERFORMANCE REQUIREMENTS DOCUMENT</a:t>
              </a:r>
            </a:p>
            <a:p>
              <a:pPr algn="ctr"/>
              <a:r>
                <a:rPr lang="en-US" sz="1100" b="1" dirty="0">
                  <a:solidFill>
                    <a:schemeClr val="tx1"/>
                  </a:solidFill>
                  <a:latin typeface="+mn-lt"/>
                </a:rPr>
                <a:t>IPRD</a:t>
              </a:r>
            </a:p>
            <a:p>
              <a:r>
                <a:rPr lang="en-US" sz="1100" b="0" dirty="0">
                  <a:solidFill>
                    <a:schemeClr val="tx1"/>
                  </a:solidFill>
                  <a:latin typeface="+mn-lt"/>
                </a:rPr>
                <a:t>Provides task information (e.g., description, conditions, standards, cues, performance measures), Knowledge, Skills, Attitudes (KSAs) and learning objectives, task attributes (e.g., criticality, frequency, difficulty, probability of error, consequence of error).</a:t>
              </a:r>
            </a:p>
          </p:txBody>
        </p:sp>
        <p:cxnSp>
          <p:nvCxnSpPr>
            <p:cNvPr id="29" name="Elbow Connector 28"/>
            <p:cNvCxnSpPr>
              <a:stCxn id="66" idx="0"/>
              <a:endCxn id="23" idx="3"/>
            </p:cNvCxnSpPr>
            <p:nvPr/>
          </p:nvCxnSpPr>
          <p:spPr>
            <a:xfrm rot="16200000" flipV="1">
              <a:off x="2521903" y="4508654"/>
              <a:ext cx="573273" cy="255495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31" name="Elbow Connector 30"/>
            <p:cNvCxnSpPr>
              <a:stCxn id="59" idx="0"/>
              <a:endCxn id="24" idx="3"/>
            </p:cNvCxnSpPr>
            <p:nvPr/>
          </p:nvCxnSpPr>
          <p:spPr>
            <a:xfrm rot="16200000" flipV="1">
              <a:off x="5043080" y="4918379"/>
              <a:ext cx="581055" cy="1727724"/>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36" name="Elbow Connector 35"/>
            <p:cNvCxnSpPr>
              <a:stCxn id="68" idx="0"/>
              <a:endCxn id="26" idx="3"/>
            </p:cNvCxnSpPr>
            <p:nvPr/>
          </p:nvCxnSpPr>
          <p:spPr>
            <a:xfrm rot="5400000" flipH="1" flipV="1">
              <a:off x="7008286" y="5630284"/>
              <a:ext cx="581055" cy="30391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56" name="Rectangle 55"/>
            <p:cNvSpPr/>
            <p:nvPr/>
          </p:nvSpPr>
          <p:spPr>
            <a:xfrm>
              <a:off x="2360630" y="6072768"/>
              <a:ext cx="954427" cy="496080"/>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Needs Assessment</a:t>
              </a:r>
            </a:p>
          </p:txBody>
        </p:sp>
        <p:sp>
          <p:nvSpPr>
            <p:cNvPr id="57" name="Rectangle 56"/>
            <p:cNvSpPr/>
            <p:nvPr/>
          </p:nvSpPr>
          <p:spPr>
            <a:xfrm>
              <a:off x="1252176" y="6080548"/>
              <a:ext cx="897677" cy="488299"/>
            </a:xfrm>
            <a:prstGeom prst="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b="1" dirty="0">
                  <a:solidFill>
                    <a:schemeClr val="tx1"/>
                  </a:solidFill>
                  <a:cs typeface="Times New Roman" panose="02020603050405020304" pitchFamily="18" charset="0"/>
                </a:rPr>
                <a:t>Alignment</a:t>
              </a:r>
            </a:p>
          </p:txBody>
        </p:sp>
        <p:sp>
          <p:nvSpPr>
            <p:cNvPr id="59" name="Rectangle 58"/>
            <p:cNvSpPr/>
            <p:nvPr/>
          </p:nvSpPr>
          <p:spPr>
            <a:xfrm>
              <a:off x="5806773" y="6072768"/>
              <a:ext cx="781392" cy="484960"/>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Learning Analysis</a:t>
              </a:r>
            </a:p>
          </p:txBody>
        </p:sp>
        <p:cxnSp>
          <p:nvCxnSpPr>
            <p:cNvPr id="63" name="Straight Arrow Connector 62"/>
            <p:cNvCxnSpPr>
              <a:stCxn id="21" idx="3"/>
              <a:endCxn id="57" idx="1"/>
            </p:cNvCxnSpPr>
            <p:nvPr/>
          </p:nvCxnSpPr>
          <p:spPr>
            <a:xfrm>
              <a:off x="1121541" y="6315248"/>
              <a:ext cx="130635" cy="945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3475311" y="6072768"/>
              <a:ext cx="1221409" cy="484960"/>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Training Situation Analysis</a:t>
              </a:r>
            </a:p>
          </p:txBody>
        </p:sp>
        <p:sp>
          <p:nvSpPr>
            <p:cNvPr id="67" name="Rectangle 66"/>
            <p:cNvSpPr/>
            <p:nvPr/>
          </p:nvSpPr>
          <p:spPr>
            <a:xfrm>
              <a:off x="4879242" y="6072768"/>
              <a:ext cx="732557" cy="484960"/>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Task Analysis</a:t>
              </a:r>
            </a:p>
          </p:txBody>
        </p:sp>
        <p:sp>
          <p:nvSpPr>
            <p:cNvPr id="68" name="Rectangle 67"/>
            <p:cNvSpPr/>
            <p:nvPr/>
          </p:nvSpPr>
          <p:spPr>
            <a:xfrm>
              <a:off x="6783139" y="6072768"/>
              <a:ext cx="727433" cy="484960"/>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Media Selection</a:t>
              </a:r>
            </a:p>
          </p:txBody>
        </p:sp>
        <p:sp>
          <p:nvSpPr>
            <p:cNvPr id="69" name="Rectangle 68"/>
            <p:cNvSpPr/>
            <p:nvPr/>
          </p:nvSpPr>
          <p:spPr>
            <a:xfrm>
              <a:off x="7657092" y="6072768"/>
              <a:ext cx="1410635" cy="484960"/>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Courseware / Trainer Acquisition</a:t>
              </a:r>
            </a:p>
          </p:txBody>
        </p:sp>
        <p:cxnSp>
          <p:nvCxnSpPr>
            <p:cNvPr id="70" name="Straight Arrow Connector 69"/>
            <p:cNvCxnSpPr>
              <a:stCxn id="68" idx="3"/>
              <a:endCxn id="69" idx="1"/>
            </p:cNvCxnSpPr>
            <p:nvPr/>
          </p:nvCxnSpPr>
          <p:spPr>
            <a:xfrm>
              <a:off x="7510572" y="6315248"/>
              <a:ext cx="146520"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6" idx="3"/>
              <a:endCxn id="67" idx="1"/>
            </p:cNvCxnSpPr>
            <p:nvPr/>
          </p:nvCxnSpPr>
          <p:spPr>
            <a:xfrm>
              <a:off x="4696720" y="6315248"/>
              <a:ext cx="182522"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7" idx="3"/>
              <a:endCxn id="59" idx="1"/>
            </p:cNvCxnSpPr>
            <p:nvPr/>
          </p:nvCxnSpPr>
          <p:spPr>
            <a:xfrm>
              <a:off x="5611799" y="6315248"/>
              <a:ext cx="194974"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59" idx="3"/>
              <a:endCxn id="68" idx="1"/>
            </p:cNvCxnSpPr>
            <p:nvPr/>
          </p:nvCxnSpPr>
          <p:spPr>
            <a:xfrm>
              <a:off x="6588165" y="6315248"/>
              <a:ext cx="194974"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6160" y="3857768"/>
              <a:ext cx="9083049" cy="0"/>
            </a:xfrm>
            <a:prstGeom prst="line">
              <a:avLst/>
            </a:prstGeom>
            <a:ln w="38100">
              <a:prstDash val="dash"/>
            </a:ln>
          </p:spPr>
          <p:style>
            <a:lnRef idx="1">
              <a:schemeClr val="accent2"/>
            </a:lnRef>
            <a:fillRef idx="0">
              <a:schemeClr val="accent2"/>
            </a:fillRef>
            <a:effectRef idx="0">
              <a:schemeClr val="accent2"/>
            </a:effectRef>
            <a:fontRef idx="minor">
              <a:schemeClr val="tx1"/>
            </a:fontRef>
          </p:style>
        </p:cxnSp>
        <p:sp>
          <p:nvSpPr>
            <p:cNvPr id="156" name="TextBox 155"/>
            <p:cNvSpPr txBox="1"/>
            <p:nvPr/>
          </p:nvSpPr>
          <p:spPr>
            <a:xfrm rot="16200000">
              <a:off x="-762858" y="4724790"/>
              <a:ext cx="1915909" cy="338554"/>
            </a:xfrm>
            <a:prstGeom prst="rect">
              <a:avLst/>
            </a:prstGeom>
            <a:noFill/>
          </p:spPr>
          <p:txBody>
            <a:bodyPr wrap="none" rtlCol="0">
              <a:spAutoFit/>
            </a:bodyPr>
            <a:lstStyle/>
            <a:p>
              <a:r>
                <a:rPr lang="en-US" dirty="0">
                  <a:solidFill>
                    <a:schemeClr val="tx1"/>
                  </a:solidFill>
                  <a:cs typeface="Times New Roman" panose="02020603050405020304" pitchFamily="18" charset="0"/>
                </a:rPr>
                <a:t>Adjusted</a:t>
              </a:r>
              <a:r>
                <a:rPr lang="en-US" b="1" dirty="0">
                  <a:solidFill>
                    <a:schemeClr val="tx1"/>
                  </a:solidFill>
                  <a:cs typeface="Times New Roman" panose="02020603050405020304" pitchFamily="18" charset="0"/>
                </a:rPr>
                <a:t> Process</a:t>
              </a:r>
            </a:p>
          </p:txBody>
        </p:sp>
        <p:cxnSp>
          <p:nvCxnSpPr>
            <p:cNvPr id="183" name="Elbow Connector 182"/>
            <p:cNvCxnSpPr>
              <a:stCxn id="67" idx="0"/>
              <a:endCxn id="24" idx="3"/>
            </p:cNvCxnSpPr>
            <p:nvPr/>
          </p:nvCxnSpPr>
          <p:spPr>
            <a:xfrm rot="16200000" flipV="1">
              <a:off x="4567106" y="5394353"/>
              <a:ext cx="581055" cy="77577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21" name="Pentagon 20"/>
            <p:cNvSpPr/>
            <p:nvPr/>
          </p:nvSpPr>
          <p:spPr>
            <a:xfrm>
              <a:off x="397563" y="6072768"/>
              <a:ext cx="723978" cy="48496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Trigger</a:t>
              </a:r>
            </a:p>
          </p:txBody>
        </p:sp>
      </p:grpSp>
      <p:sp>
        <p:nvSpPr>
          <p:cNvPr id="82" name="Title 1"/>
          <p:cNvSpPr txBox="1">
            <a:spLocks/>
          </p:cNvSpPr>
          <p:nvPr/>
        </p:nvSpPr>
        <p:spPr>
          <a:xfrm>
            <a:off x="1173365" y="23038"/>
            <a:ext cx="7428170" cy="4007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002060"/>
                </a:solidFill>
                <a:latin typeface="+mn-lt"/>
              </a:rPr>
              <a:t>RRL Current and Adjusted Process</a:t>
            </a:r>
            <a:endParaRPr lang="en-US" dirty="0">
              <a:solidFill>
                <a:srgbClr val="002060"/>
              </a:solidFill>
              <a:latin typeface="+mn-lt"/>
              <a:cs typeface="Arial" panose="020B0604020202020204" pitchFamily="34" charset="0"/>
            </a:endParaRPr>
          </a:p>
        </p:txBody>
      </p:sp>
      <p:sp>
        <p:nvSpPr>
          <p:cNvPr id="4" name="Left Brace 3"/>
          <p:cNvSpPr/>
          <p:nvPr/>
        </p:nvSpPr>
        <p:spPr>
          <a:xfrm rot="16200000">
            <a:off x="3391479" y="5914240"/>
            <a:ext cx="84459" cy="1401938"/>
          </a:xfrm>
          <a:prstGeom prst="leftBrace">
            <a:avLst/>
          </a:prstGeom>
          <a:noFill/>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solidFill>
                <a:srgbClr val="C00000"/>
              </a:solidFill>
            </a:endParaRPr>
          </a:p>
        </p:txBody>
      </p:sp>
      <p:sp>
        <p:nvSpPr>
          <p:cNvPr id="5" name="TextBox 4"/>
          <p:cNvSpPr txBox="1"/>
          <p:nvPr/>
        </p:nvSpPr>
        <p:spPr>
          <a:xfrm>
            <a:off x="2833070" y="6612767"/>
            <a:ext cx="1189725" cy="276999"/>
          </a:xfrm>
          <a:prstGeom prst="rect">
            <a:avLst/>
          </a:prstGeom>
          <a:noFill/>
        </p:spPr>
        <p:txBody>
          <a:bodyPr wrap="square" rtlCol="0">
            <a:spAutoFit/>
          </a:bodyPr>
          <a:lstStyle/>
          <a:p>
            <a:pPr algn="ctr"/>
            <a:r>
              <a:rPr lang="en-US" sz="1200" dirty="0">
                <a:solidFill>
                  <a:srgbClr val="C00000"/>
                </a:solidFill>
              </a:rPr>
              <a:t>‘As-is’</a:t>
            </a:r>
          </a:p>
        </p:txBody>
      </p:sp>
      <p:sp>
        <p:nvSpPr>
          <p:cNvPr id="51" name="Left Brace 50"/>
          <p:cNvSpPr/>
          <p:nvPr/>
        </p:nvSpPr>
        <p:spPr>
          <a:xfrm rot="16200000">
            <a:off x="6859272" y="4974948"/>
            <a:ext cx="180191" cy="3184789"/>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solidFill>
                <a:schemeClr val="accent6">
                  <a:lumMod val="75000"/>
                </a:schemeClr>
              </a:solidFill>
            </a:endParaRPr>
          </a:p>
        </p:txBody>
      </p:sp>
      <p:sp>
        <p:nvSpPr>
          <p:cNvPr id="52" name="TextBox 51"/>
          <p:cNvSpPr txBox="1"/>
          <p:nvPr/>
        </p:nvSpPr>
        <p:spPr>
          <a:xfrm>
            <a:off x="4909059" y="6597004"/>
            <a:ext cx="3903800" cy="276999"/>
          </a:xfrm>
          <a:prstGeom prst="rect">
            <a:avLst/>
          </a:prstGeom>
          <a:noFill/>
        </p:spPr>
        <p:txBody>
          <a:bodyPr wrap="square" rtlCol="0">
            <a:spAutoFit/>
          </a:bodyPr>
          <a:lstStyle/>
          <a:p>
            <a:pPr algn="ctr"/>
            <a:r>
              <a:rPr lang="en-US" sz="1200" dirty="0">
                <a:solidFill>
                  <a:schemeClr val="accent6">
                    <a:lumMod val="75000"/>
                  </a:schemeClr>
                </a:solidFill>
              </a:rPr>
              <a:t>‘To-be’ – Scoping, Task Validation, Gap, RDA, MFA</a:t>
            </a:r>
          </a:p>
        </p:txBody>
      </p:sp>
      <p:cxnSp>
        <p:nvCxnSpPr>
          <p:cNvPr id="60" name="Straight Arrow Connector 59"/>
          <p:cNvCxnSpPr/>
          <p:nvPr/>
        </p:nvCxnSpPr>
        <p:spPr>
          <a:xfrm>
            <a:off x="3344874" y="6245671"/>
            <a:ext cx="182522"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2179670" y="6236592"/>
            <a:ext cx="182522"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6921304" y="616350"/>
            <a:ext cx="2007753" cy="276999"/>
          </a:xfrm>
          <a:prstGeom prst="rect">
            <a:avLst/>
          </a:prstGeom>
          <a:solidFill>
            <a:srgbClr val="FFFF00"/>
          </a:solidFill>
        </p:spPr>
        <p:txBody>
          <a:bodyPr wrap="square" rtlCol="0">
            <a:spAutoFit/>
          </a:bodyPr>
          <a:lstStyle/>
          <a:p>
            <a:r>
              <a:rPr lang="en-US" sz="1200" b="0" dirty="0">
                <a:solidFill>
                  <a:schemeClr val="tx1"/>
                </a:solidFill>
              </a:rPr>
              <a:t>No change</a:t>
            </a:r>
          </a:p>
        </p:txBody>
      </p:sp>
    </p:spTree>
    <p:extLst>
      <p:ext uri="{BB962C8B-B14F-4D97-AF65-F5344CB8AC3E}">
        <p14:creationId xmlns:p14="http://schemas.microsoft.com/office/powerpoint/2010/main" val="41942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rallelogram 22"/>
          <p:cNvSpPr/>
          <p:nvPr/>
        </p:nvSpPr>
        <p:spPr>
          <a:xfrm>
            <a:off x="369075" y="893707"/>
            <a:ext cx="2712591" cy="1554480"/>
          </a:xfrm>
          <a:prstGeom prst="parallelogram">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p>
          <a:p>
            <a:pPr algn="ctr"/>
            <a:endParaRPr lang="en-US" b="1" dirty="0"/>
          </a:p>
        </p:txBody>
      </p:sp>
      <p:sp>
        <p:nvSpPr>
          <p:cNvPr id="24" name="Parallelogram 23"/>
          <p:cNvSpPr/>
          <p:nvPr/>
        </p:nvSpPr>
        <p:spPr>
          <a:xfrm>
            <a:off x="2792896" y="885925"/>
            <a:ext cx="3742318" cy="1554480"/>
          </a:xfrm>
          <a:prstGeom prst="parallelogram">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p>
        </p:txBody>
      </p:sp>
      <p:sp>
        <p:nvSpPr>
          <p:cNvPr id="26" name="Parallelogram 25"/>
          <p:cNvSpPr/>
          <p:nvPr/>
        </p:nvSpPr>
        <p:spPr>
          <a:xfrm>
            <a:off x="6207113" y="885925"/>
            <a:ext cx="2875936" cy="1554480"/>
          </a:xfrm>
          <a:prstGeom prst="parallelogram">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p>
        </p:txBody>
      </p:sp>
      <p:sp>
        <p:nvSpPr>
          <p:cNvPr id="2" name="TextBox 1"/>
          <p:cNvSpPr txBox="1"/>
          <p:nvPr/>
        </p:nvSpPr>
        <p:spPr>
          <a:xfrm>
            <a:off x="537949" y="851724"/>
            <a:ext cx="2344400" cy="1446550"/>
          </a:xfrm>
          <a:prstGeom prst="rect">
            <a:avLst/>
          </a:prstGeom>
          <a:noFill/>
        </p:spPr>
        <p:txBody>
          <a:bodyPr wrap="square" rtlCol="0">
            <a:spAutoFit/>
          </a:bodyPr>
          <a:lstStyle/>
          <a:p>
            <a:pPr algn="ctr"/>
            <a:r>
              <a:rPr lang="en-US" sz="1100" b="1" dirty="0">
                <a:solidFill>
                  <a:schemeClr val="bg1">
                    <a:lumMod val="50000"/>
                  </a:schemeClr>
                </a:solidFill>
                <a:latin typeface="+mn-lt"/>
                <a:cs typeface="Times New Roman" panose="02020603050405020304" pitchFamily="18" charset="0"/>
              </a:rPr>
              <a:t>DI-SESS-81517</a:t>
            </a:r>
          </a:p>
          <a:p>
            <a:pPr algn="ctr"/>
            <a:r>
              <a:rPr lang="en-US" sz="1100" b="1" dirty="0">
                <a:solidFill>
                  <a:schemeClr val="bg1">
                    <a:lumMod val="50000"/>
                  </a:schemeClr>
                </a:solidFill>
                <a:latin typeface="+mn-lt"/>
                <a:cs typeface="Times New Roman" panose="02020603050405020304" pitchFamily="18" charset="0"/>
              </a:rPr>
              <a:t>TRAINING SITUATION DOCUMENT</a:t>
            </a:r>
          </a:p>
          <a:p>
            <a:pPr algn="ctr"/>
            <a:r>
              <a:rPr lang="en-US" sz="1100" b="1" dirty="0">
                <a:solidFill>
                  <a:schemeClr val="bg1">
                    <a:lumMod val="50000"/>
                  </a:schemeClr>
                </a:solidFill>
                <a:latin typeface="+mn-lt"/>
                <a:cs typeface="Times New Roman" panose="02020603050405020304" pitchFamily="18" charset="0"/>
              </a:rPr>
              <a:t>TSD</a:t>
            </a:r>
          </a:p>
          <a:p>
            <a:r>
              <a:rPr lang="en-US" sz="1100" b="0" dirty="0">
                <a:solidFill>
                  <a:schemeClr val="bg1">
                    <a:lumMod val="50000"/>
                  </a:schemeClr>
                </a:solidFill>
                <a:latin typeface="+mn-lt"/>
                <a:cs typeface="Times New Roman" panose="02020603050405020304" pitchFamily="18" charset="0"/>
              </a:rPr>
              <a:t>Used to verify the efficiency of a training system to meet existing training needs and to survey training programs and technologies for applicability to new training need.</a:t>
            </a:r>
          </a:p>
        </p:txBody>
      </p:sp>
      <p:sp>
        <p:nvSpPr>
          <p:cNvPr id="3" name="TextBox 2"/>
          <p:cNvSpPr txBox="1"/>
          <p:nvPr/>
        </p:nvSpPr>
        <p:spPr>
          <a:xfrm>
            <a:off x="6404380" y="851724"/>
            <a:ext cx="2631885" cy="1615827"/>
          </a:xfrm>
          <a:prstGeom prst="rect">
            <a:avLst/>
          </a:prstGeom>
          <a:noFill/>
        </p:spPr>
        <p:txBody>
          <a:bodyPr wrap="square" rtlCol="0">
            <a:spAutoFit/>
          </a:bodyPr>
          <a:lstStyle>
            <a:defPPr>
              <a:defRPr lang="en-US"/>
            </a:defPPr>
            <a:lvl1pPr>
              <a:defRPr sz="1200">
                <a:latin typeface="Times New Roman" panose="02020603050405020304" pitchFamily="18" charset="0"/>
                <a:cs typeface="Times New Roman" panose="02020603050405020304" pitchFamily="18" charset="0"/>
              </a:defRPr>
            </a:lvl1pPr>
          </a:lstStyle>
          <a:p>
            <a:pPr algn="ctr"/>
            <a:r>
              <a:rPr lang="en-US" sz="1100" b="1" dirty="0">
                <a:solidFill>
                  <a:schemeClr val="bg1">
                    <a:lumMod val="50000"/>
                  </a:schemeClr>
                </a:solidFill>
                <a:latin typeface="+mn-lt"/>
              </a:rPr>
              <a:t>DI-SESS-81519</a:t>
            </a:r>
          </a:p>
          <a:p>
            <a:pPr algn="ctr"/>
            <a:r>
              <a:rPr lang="en-US" sz="1100" b="1" dirty="0">
                <a:solidFill>
                  <a:schemeClr val="bg1">
                    <a:lumMod val="50000"/>
                  </a:schemeClr>
                </a:solidFill>
                <a:latin typeface="+mn-lt"/>
              </a:rPr>
              <a:t>INSTRUCTIONAL MEDIA REQUIREMENTS DOCUMENT</a:t>
            </a:r>
          </a:p>
          <a:p>
            <a:pPr algn="ctr"/>
            <a:r>
              <a:rPr lang="en-US" sz="1100" b="1" dirty="0">
                <a:solidFill>
                  <a:schemeClr val="bg1">
                    <a:lumMod val="50000"/>
                  </a:schemeClr>
                </a:solidFill>
                <a:latin typeface="+mn-lt"/>
              </a:rPr>
              <a:t>IMRD</a:t>
            </a:r>
          </a:p>
          <a:p>
            <a:r>
              <a:rPr lang="en-US" sz="1100" b="0" dirty="0">
                <a:solidFill>
                  <a:schemeClr val="bg1">
                    <a:lumMod val="50000"/>
                  </a:schemeClr>
                </a:solidFill>
                <a:latin typeface="+mn-lt"/>
              </a:rPr>
              <a:t>Provides specifications for the media selection model used, a description of primary and alternate media requirements, functional requirements          for the instructional delivery system</a:t>
            </a:r>
            <a:r>
              <a:rPr lang="en-US" sz="1050" b="0" dirty="0">
                <a:solidFill>
                  <a:schemeClr val="bg1">
                    <a:lumMod val="50000"/>
                  </a:schemeClr>
                </a:solidFill>
                <a:latin typeface="+mn-lt"/>
              </a:rPr>
              <a:t>.</a:t>
            </a:r>
          </a:p>
        </p:txBody>
      </p:sp>
      <p:sp>
        <p:nvSpPr>
          <p:cNvPr id="81" name="TextBox 80"/>
          <p:cNvSpPr txBox="1"/>
          <p:nvPr/>
        </p:nvSpPr>
        <p:spPr>
          <a:xfrm>
            <a:off x="3038999" y="851724"/>
            <a:ext cx="3311389" cy="1615827"/>
          </a:xfrm>
          <a:prstGeom prst="rect">
            <a:avLst/>
          </a:prstGeom>
          <a:noFill/>
        </p:spPr>
        <p:txBody>
          <a:bodyPr wrap="square" rtlCol="0">
            <a:spAutoFit/>
          </a:bodyPr>
          <a:lstStyle>
            <a:defPPr>
              <a:defRPr lang="en-US"/>
            </a:defPPr>
            <a:lvl1pPr>
              <a:defRPr sz="1200">
                <a:latin typeface="Times New Roman" panose="02020603050405020304" pitchFamily="18" charset="0"/>
                <a:cs typeface="Times New Roman" panose="02020603050405020304" pitchFamily="18" charset="0"/>
              </a:defRPr>
            </a:lvl1pPr>
          </a:lstStyle>
          <a:p>
            <a:pPr algn="ctr"/>
            <a:r>
              <a:rPr lang="fr-FR" sz="1100" b="1" dirty="0">
                <a:solidFill>
                  <a:schemeClr val="bg1">
                    <a:lumMod val="50000"/>
                  </a:schemeClr>
                </a:solidFill>
                <a:latin typeface="+mn-lt"/>
              </a:rPr>
              <a:t>DI-SESS-81518: </a:t>
            </a:r>
          </a:p>
          <a:p>
            <a:pPr algn="ctr"/>
            <a:r>
              <a:rPr lang="fr-FR" sz="1100" b="1" dirty="0">
                <a:solidFill>
                  <a:schemeClr val="bg1">
                    <a:lumMod val="50000"/>
                  </a:schemeClr>
                </a:solidFill>
                <a:latin typeface="+mn-lt"/>
              </a:rPr>
              <a:t>INSTRUCTIONAL PERFORMANCE REQUIREMENTS DOCUMENT</a:t>
            </a:r>
          </a:p>
          <a:p>
            <a:pPr algn="ctr"/>
            <a:r>
              <a:rPr lang="en-US" sz="1100" b="1" dirty="0">
                <a:solidFill>
                  <a:schemeClr val="bg1">
                    <a:lumMod val="50000"/>
                  </a:schemeClr>
                </a:solidFill>
                <a:latin typeface="+mn-lt"/>
              </a:rPr>
              <a:t>IPRD</a:t>
            </a:r>
          </a:p>
          <a:p>
            <a:r>
              <a:rPr lang="en-US" sz="1100" b="0" dirty="0">
                <a:solidFill>
                  <a:schemeClr val="bg1">
                    <a:lumMod val="50000"/>
                  </a:schemeClr>
                </a:solidFill>
                <a:latin typeface="+mn-lt"/>
              </a:rPr>
              <a:t>Provides task information (e.g., description, conditions, standards, cues, performance measures), Knowledge, Skills, Attitudes (KSAs) and learning objectives, task attributes (e.g., criticality, frequency, difficulty, probability of error, consequence of error).</a:t>
            </a:r>
          </a:p>
        </p:txBody>
      </p:sp>
      <p:cxnSp>
        <p:nvCxnSpPr>
          <p:cNvPr id="29" name="Elbow Connector 28"/>
          <p:cNvCxnSpPr>
            <a:stCxn id="66" idx="0"/>
            <a:endCxn id="23" idx="3"/>
          </p:cNvCxnSpPr>
          <p:nvPr/>
        </p:nvCxnSpPr>
        <p:spPr>
          <a:xfrm rot="16200000" flipV="1">
            <a:off x="2633548" y="1345700"/>
            <a:ext cx="573272" cy="2778246"/>
          </a:xfrm>
          <a:prstGeom prst="bentConnector3">
            <a:avLst>
              <a:gd name="adj1" fmla="val 50000"/>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1" name="Elbow Connector 30"/>
          <p:cNvCxnSpPr>
            <a:stCxn id="59" idx="0"/>
            <a:endCxn id="24" idx="3"/>
          </p:cNvCxnSpPr>
          <p:nvPr/>
        </p:nvCxnSpPr>
        <p:spPr>
          <a:xfrm rot="16200000" flipV="1">
            <a:off x="5154726" y="1755425"/>
            <a:ext cx="581055" cy="1951015"/>
          </a:xfrm>
          <a:prstGeom prst="bentConnector3">
            <a:avLst>
              <a:gd name="adj1" fmla="val 50000"/>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Elbow Connector 35"/>
          <p:cNvCxnSpPr>
            <a:stCxn id="68" idx="0"/>
            <a:endCxn id="26" idx="3"/>
          </p:cNvCxnSpPr>
          <p:nvPr/>
        </p:nvCxnSpPr>
        <p:spPr>
          <a:xfrm rot="5400000" flipH="1" flipV="1">
            <a:off x="7116781" y="2687470"/>
            <a:ext cx="581055" cy="86926"/>
          </a:xfrm>
          <a:prstGeom prst="bentConnector3">
            <a:avLst>
              <a:gd name="adj1" fmla="val 50000"/>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56" name="Rectangle 55"/>
          <p:cNvSpPr/>
          <p:nvPr/>
        </p:nvSpPr>
        <p:spPr>
          <a:xfrm>
            <a:off x="3033944" y="2940475"/>
            <a:ext cx="1037876" cy="477179"/>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lumMod val="50000"/>
                </a:schemeClr>
              </a:solidFill>
              <a:cs typeface="Times New Roman" panose="02020603050405020304" pitchFamily="18" charset="0"/>
            </a:endParaRPr>
          </a:p>
          <a:p>
            <a:pPr algn="ctr"/>
            <a:endParaRPr lang="en-US" sz="1200" b="1" dirty="0">
              <a:solidFill>
                <a:schemeClr val="bg1">
                  <a:lumMod val="50000"/>
                </a:schemeClr>
              </a:solidFill>
              <a:cs typeface="Times New Roman" panose="02020603050405020304" pitchFamily="18" charset="0"/>
            </a:endParaRPr>
          </a:p>
          <a:p>
            <a:pPr algn="ctr"/>
            <a:endParaRPr lang="en-US" sz="1200" b="1" dirty="0">
              <a:solidFill>
                <a:schemeClr val="bg1">
                  <a:lumMod val="50000"/>
                </a:schemeClr>
              </a:solidFill>
              <a:cs typeface="Times New Roman" panose="02020603050405020304" pitchFamily="18" charset="0"/>
            </a:endParaRPr>
          </a:p>
          <a:p>
            <a:pPr algn="ctr"/>
            <a:endParaRPr lang="en-US" sz="1200" b="1" dirty="0">
              <a:solidFill>
                <a:schemeClr val="bg1">
                  <a:lumMod val="50000"/>
                </a:schemeClr>
              </a:solidFill>
              <a:cs typeface="Times New Roman" panose="02020603050405020304" pitchFamily="18" charset="0"/>
            </a:endParaRPr>
          </a:p>
          <a:p>
            <a:pPr algn="ctr"/>
            <a:endParaRPr lang="en-US" sz="1200" b="1" dirty="0">
              <a:solidFill>
                <a:schemeClr val="bg1">
                  <a:lumMod val="50000"/>
                </a:schemeClr>
              </a:solidFill>
              <a:cs typeface="Times New Roman" panose="02020603050405020304" pitchFamily="18" charset="0"/>
            </a:endParaRPr>
          </a:p>
          <a:p>
            <a:pPr algn="ctr"/>
            <a:endParaRPr lang="en-US" sz="1200" b="1" dirty="0">
              <a:solidFill>
                <a:schemeClr val="bg1">
                  <a:lumMod val="50000"/>
                </a:schemeClr>
              </a:solidFill>
              <a:cs typeface="Times New Roman" panose="02020603050405020304" pitchFamily="18" charset="0"/>
            </a:endParaRPr>
          </a:p>
          <a:p>
            <a:pPr algn="ctr"/>
            <a:r>
              <a:rPr lang="en-US" sz="1200" b="1" dirty="0">
                <a:solidFill>
                  <a:schemeClr val="bg1">
                    <a:lumMod val="50000"/>
                  </a:schemeClr>
                </a:solidFill>
                <a:cs typeface="Times New Roman" panose="02020603050405020304" pitchFamily="18" charset="0"/>
              </a:rPr>
              <a:t>Needs Assessment</a:t>
            </a:r>
          </a:p>
          <a:p>
            <a:pPr marL="171450" indent="-171450">
              <a:buFont typeface="Arial" panose="020B0604020202020204" pitchFamily="34" charset="0"/>
              <a:buChar char="•"/>
            </a:pPr>
            <a:endParaRPr lang="en-US" sz="1200" b="1" dirty="0">
              <a:solidFill>
                <a:schemeClr val="bg1">
                  <a:lumMod val="50000"/>
                </a:schemeClr>
              </a:solidFill>
              <a:cs typeface="Times New Roman" panose="02020603050405020304" pitchFamily="18" charset="0"/>
            </a:endParaRPr>
          </a:p>
          <a:p>
            <a:pPr marL="171450" indent="-171450">
              <a:buFont typeface="Arial" panose="020B0604020202020204" pitchFamily="34" charset="0"/>
              <a:buChar char="•"/>
            </a:pPr>
            <a:endParaRPr lang="en-US" sz="1200" b="1" dirty="0">
              <a:solidFill>
                <a:schemeClr val="bg1">
                  <a:lumMod val="50000"/>
                </a:schemeClr>
              </a:solidFill>
              <a:cs typeface="Times New Roman" panose="02020603050405020304" pitchFamily="18" charset="0"/>
            </a:endParaRPr>
          </a:p>
          <a:p>
            <a:pPr algn="ctr"/>
            <a:endParaRPr lang="en-US" sz="1200" b="1" dirty="0">
              <a:solidFill>
                <a:schemeClr val="bg1">
                  <a:lumMod val="50000"/>
                </a:schemeClr>
              </a:solidFill>
              <a:cs typeface="Times New Roman" panose="02020603050405020304" pitchFamily="18" charset="0"/>
            </a:endParaRPr>
          </a:p>
          <a:p>
            <a:pPr algn="ctr"/>
            <a:endParaRPr lang="en-US" sz="1200" b="1" dirty="0">
              <a:solidFill>
                <a:schemeClr val="bg1">
                  <a:lumMod val="50000"/>
                </a:schemeClr>
              </a:solidFill>
              <a:cs typeface="Times New Roman" panose="02020603050405020304" pitchFamily="18" charset="0"/>
            </a:endParaRPr>
          </a:p>
          <a:p>
            <a:pPr algn="ctr"/>
            <a:endParaRPr lang="en-US" sz="1200" b="1" dirty="0">
              <a:solidFill>
                <a:schemeClr val="bg1">
                  <a:lumMod val="50000"/>
                </a:schemeClr>
              </a:solidFill>
              <a:cs typeface="Times New Roman" panose="02020603050405020304" pitchFamily="18" charset="0"/>
            </a:endParaRPr>
          </a:p>
          <a:p>
            <a:pPr algn="ctr"/>
            <a:endParaRPr lang="en-US" sz="1200" b="1" dirty="0">
              <a:solidFill>
                <a:schemeClr val="bg1">
                  <a:lumMod val="50000"/>
                </a:schemeClr>
              </a:solidFill>
              <a:cs typeface="Times New Roman" panose="02020603050405020304" pitchFamily="18" charset="0"/>
            </a:endParaRPr>
          </a:p>
        </p:txBody>
      </p:sp>
      <p:sp>
        <p:nvSpPr>
          <p:cNvPr id="57" name="Rectangle 56"/>
          <p:cNvSpPr/>
          <p:nvPr/>
        </p:nvSpPr>
        <p:spPr>
          <a:xfrm>
            <a:off x="990584" y="2786761"/>
            <a:ext cx="1873999" cy="3681908"/>
          </a:xfrm>
          <a:prstGeom prst="rect">
            <a:avLst/>
          </a:prstGeom>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b="1" dirty="0">
                <a:solidFill>
                  <a:schemeClr val="bg1"/>
                </a:solidFill>
                <a:cs typeface="Times New Roman" panose="02020603050405020304" pitchFamily="18" charset="0"/>
              </a:rPr>
              <a:t>Alignment</a:t>
            </a:r>
          </a:p>
          <a:p>
            <a:pPr algn="ctr"/>
            <a:endParaRPr lang="en-US" sz="1100" b="1" dirty="0">
              <a:solidFill>
                <a:schemeClr val="bg1"/>
              </a:solidFill>
              <a:cs typeface="Times New Roman" panose="02020603050405020304" pitchFamily="18" charset="0"/>
            </a:endParaRPr>
          </a:p>
          <a:p>
            <a:pPr marL="115888" indent="-115888">
              <a:buFont typeface="Arial" panose="020B0604020202020204" pitchFamily="34" charset="0"/>
              <a:buChar char="•"/>
            </a:pPr>
            <a:r>
              <a:rPr lang="en-US" sz="1400" dirty="0">
                <a:solidFill>
                  <a:schemeClr val="bg1"/>
                </a:solidFill>
                <a:cs typeface="Times New Roman" panose="02020603050405020304" pitchFamily="18" charset="0"/>
              </a:rPr>
              <a:t>Ensures a shared understanding of project scope, schedule, assumptions, constraints, risks mitigations, roles  responsibilities to include stakeholders level of effort</a:t>
            </a:r>
          </a:p>
          <a:p>
            <a:pPr marL="115888" indent="-115888">
              <a:buFont typeface="Arial" panose="020B0604020202020204" pitchFamily="34" charset="0"/>
              <a:buChar char="•"/>
            </a:pPr>
            <a:r>
              <a:rPr lang="en-US" sz="1400" dirty="0">
                <a:solidFill>
                  <a:schemeClr val="bg1"/>
                </a:solidFill>
                <a:cs typeface="Times New Roman" panose="02020603050405020304" pitchFamily="18" charset="0"/>
              </a:rPr>
              <a:t>Results in a document for concurrence and/or approval by stakeholders</a:t>
            </a:r>
            <a:endParaRPr lang="en-US" sz="1200" b="1" dirty="0">
              <a:solidFill>
                <a:schemeClr val="bg1"/>
              </a:solidFill>
              <a:cs typeface="Times New Roman" panose="02020603050405020304" pitchFamily="18" charset="0"/>
            </a:endParaRPr>
          </a:p>
        </p:txBody>
      </p:sp>
      <p:sp>
        <p:nvSpPr>
          <p:cNvPr id="59" name="Rectangle 58"/>
          <p:cNvSpPr/>
          <p:nvPr/>
        </p:nvSpPr>
        <p:spPr>
          <a:xfrm>
            <a:off x="6155574" y="2922845"/>
            <a:ext cx="781392" cy="48496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50000"/>
                  </a:schemeClr>
                </a:solidFill>
                <a:cs typeface="Times New Roman" panose="02020603050405020304" pitchFamily="18" charset="0"/>
              </a:rPr>
              <a:t>Learning Analysis</a:t>
            </a:r>
          </a:p>
        </p:txBody>
      </p:sp>
      <p:sp>
        <p:nvSpPr>
          <p:cNvPr id="66" name="Rectangle 65"/>
          <p:cNvSpPr/>
          <p:nvPr/>
        </p:nvSpPr>
        <p:spPr>
          <a:xfrm>
            <a:off x="4251457" y="2922844"/>
            <a:ext cx="794064" cy="484961"/>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50000"/>
                  </a:schemeClr>
                </a:solidFill>
                <a:cs typeface="Times New Roman" panose="02020603050405020304" pitchFamily="18" charset="0"/>
              </a:rPr>
              <a:t>Training Situation Analysis</a:t>
            </a:r>
          </a:p>
        </p:txBody>
      </p:sp>
      <p:sp>
        <p:nvSpPr>
          <p:cNvPr id="67" name="Rectangle 66"/>
          <p:cNvSpPr/>
          <p:nvPr/>
        </p:nvSpPr>
        <p:spPr>
          <a:xfrm>
            <a:off x="5228043" y="2922845"/>
            <a:ext cx="732557" cy="48496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50000"/>
                  </a:schemeClr>
                </a:solidFill>
                <a:cs typeface="Times New Roman" panose="02020603050405020304" pitchFamily="18" charset="0"/>
              </a:rPr>
              <a:t>Task Analysis</a:t>
            </a:r>
          </a:p>
        </p:txBody>
      </p:sp>
      <p:sp>
        <p:nvSpPr>
          <p:cNvPr id="68" name="Rectangle 67"/>
          <p:cNvSpPr/>
          <p:nvPr/>
        </p:nvSpPr>
        <p:spPr>
          <a:xfrm>
            <a:off x="7119336" y="2922845"/>
            <a:ext cx="740037" cy="48496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50000"/>
                  </a:schemeClr>
                </a:solidFill>
                <a:cs typeface="Times New Roman" panose="02020603050405020304" pitchFamily="18" charset="0"/>
              </a:rPr>
              <a:t>Media Selection</a:t>
            </a:r>
          </a:p>
        </p:txBody>
      </p:sp>
      <p:sp>
        <p:nvSpPr>
          <p:cNvPr id="69" name="Rectangle 68"/>
          <p:cNvSpPr/>
          <p:nvPr/>
        </p:nvSpPr>
        <p:spPr>
          <a:xfrm>
            <a:off x="8039879" y="2922845"/>
            <a:ext cx="976586" cy="484960"/>
          </a:xfrm>
          <a:prstGeom prst="rect">
            <a:avLst/>
          </a:prstGeom>
          <a:solidFill>
            <a:schemeClr val="bg1">
              <a:lumMod val="85000"/>
            </a:schemeClr>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50000"/>
                  </a:schemeClr>
                </a:solidFill>
                <a:cs typeface="Times New Roman" panose="02020603050405020304" pitchFamily="18" charset="0"/>
              </a:rPr>
              <a:t>Courseware / Trainer Acquisition</a:t>
            </a:r>
          </a:p>
        </p:txBody>
      </p:sp>
      <p:cxnSp>
        <p:nvCxnSpPr>
          <p:cNvPr id="70" name="Straight Arrow Connector 69"/>
          <p:cNvCxnSpPr>
            <a:stCxn id="68" idx="3"/>
            <a:endCxn id="69" idx="1"/>
          </p:cNvCxnSpPr>
          <p:nvPr/>
        </p:nvCxnSpPr>
        <p:spPr>
          <a:xfrm>
            <a:off x="7859373" y="3165325"/>
            <a:ext cx="180506"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6" idx="3"/>
            <a:endCxn id="67" idx="1"/>
          </p:cNvCxnSpPr>
          <p:nvPr/>
        </p:nvCxnSpPr>
        <p:spPr>
          <a:xfrm>
            <a:off x="5045521" y="3165325"/>
            <a:ext cx="182522" cy="0"/>
          </a:xfrm>
          <a:prstGeom prst="straightConnector1">
            <a:avLst/>
          </a:prstGeom>
          <a:ln w="31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7" idx="3"/>
            <a:endCxn id="59" idx="1"/>
          </p:cNvCxnSpPr>
          <p:nvPr/>
        </p:nvCxnSpPr>
        <p:spPr>
          <a:xfrm>
            <a:off x="5960600" y="3165325"/>
            <a:ext cx="194974" cy="0"/>
          </a:xfrm>
          <a:prstGeom prst="straightConnector1">
            <a:avLst/>
          </a:prstGeom>
          <a:ln w="31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59" idx="3"/>
            <a:endCxn id="68" idx="1"/>
          </p:cNvCxnSpPr>
          <p:nvPr/>
        </p:nvCxnSpPr>
        <p:spPr>
          <a:xfrm>
            <a:off x="6936966" y="3165325"/>
            <a:ext cx="182370" cy="0"/>
          </a:xfrm>
          <a:prstGeom prst="straightConnector1">
            <a:avLst/>
          </a:prstGeom>
          <a:ln w="31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4055542" y="3162060"/>
            <a:ext cx="180946" cy="3265"/>
          </a:xfrm>
          <a:prstGeom prst="straightConnector1">
            <a:avLst/>
          </a:prstGeom>
          <a:ln w="31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Elbow Connector 182"/>
          <p:cNvCxnSpPr>
            <a:stCxn id="67" idx="0"/>
            <a:endCxn id="24" idx="3"/>
          </p:cNvCxnSpPr>
          <p:nvPr/>
        </p:nvCxnSpPr>
        <p:spPr>
          <a:xfrm rot="16200000" flipV="1">
            <a:off x="4790814" y="2119336"/>
            <a:ext cx="482440" cy="1124577"/>
          </a:xfrm>
          <a:prstGeom prst="bentConnector3">
            <a:avLst>
              <a:gd name="adj1" fmla="val 38627"/>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1" name="Pentagon 20"/>
          <p:cNvSpPr/>
          <p:nvPr/>
        </p:nvSpPr>
        <p:spPr>
          <a:xfrm>
            <a:off x="97246" y="2922845"/>
            <a:ext cx="723978" cy="484960"/>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50000"/>
                  </a:schemeClr>
                </a:solidFill>
                <a:cs typeface="Times New Roman" panose="02020603050405020304" pitchFamily="18" charset="0"/>
              </a:rPr>
              <a:t>Trigger</a:t>
            </a:r>
          </a:p>
        </p:txBody>
      </p:sp>
      <p:sp>
        <p:nvSpPr>
          <p:cNvPr id="76" name="Rectangle 75"/>
          <p:cNvSpPr/>
          <p:nvPr/>
        </p:nvSpPr>
        <p:spPr>
          <a:xfrm>
            <a:off x="8818270" y="6579971"/>
            <a:ext cx="325730" cy="261610"/>
          </a:xfrm>
          <a:prstGeom prst="rect">
            <a:avLst/>
          </a:prstGeom>
        </p:spPr>
        <p:txBody>
          <a:bodyPr wrap="none">
            <a:spAutoFit/>
          </a:bodyPr>
          <a:lstStyle/>
          <a:p>
            <a:pPr algn="ctr"/>
            <a:fld id="{FC2E114B-E2B2-4115-9F42-B354EA0B1697}" type="slidenum">
              <a:rPr lang="en-US" sz="1050" b="0" smtClean="0">
                <a:solidFill>
                  <a:schemeClr val="bg1">
                    <a:lumMod val="50000"/>
                  </a:schemeClr>
                </a:solidFill>
                <a:latin typeface="Arial Narrow" panose="020B0606020202030204" pitchFamily="34" charset="0"/>
              </a:rPr>
              <a:pPr algn="ctr"/>
              <a:t>25</a:t>
            </a:fld>
            <a:endParaRPr lang="en-US" sz="1050" b="0">
              <a:solidFill>
                <a:schemeClr val="bg1">
                  <a:lumMod val="50000"/>
                </a:schemeClr>
              </a:solidFill>
              <a:latin typeface="Arial Narrow" panose="020B0606020202030204" pitchFamily="34" charset="0"/>
            </a:endParaRPr>
          </a:p>
        </p:txBody>
      </p:sp>
      <p:sp>
        <p:nvSpPr>
          <p:cNvPr id="82" name="Title 1"/>
          <p:cNvSpPr txBox="1">
            <a:spLocks/>
          </p:cNvSpPr>
          <p:nvPr/>
        </p:nvSpPr>
        <p:spPr>
          <a:xfrm>
            <a:off x="1125997" y="120059"/>
            <a:ext cx="7428170" cy="4007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02060"/>
                </a:solidFill>
                <a:latin typeface="+mn-lt"/>
              </a:rPr>
              <a:t>RRL Alignment Meeting</a:t>
            </a:r>
            <a:endParaRPr lang="en-US" dirty="0">
              <a:solidFill>
                <a:srgbClr val="002060"/>
              </a:solidFill>
              <a:latin typeface="+mn-lt"/>
              <a:cs typeface="Arial" panose="020B0604020202020204" pitchFamily="34" charset="0"/>
            </a:endParaRPr>
          </a:p>
        </p:txBody>
      </p:sp>
      <p:cxnSp>
        <p:nvCxnSpPr>
          <p:cNvPr id="58" name="Elbow Connector 57"/>
          <p:cNvCxnSpPr>
            <a:stCxn id="21" idx="3"/>
          </p:cNvCxnSpPr>
          <p:nvPr/>
        </p:nvCxnSpPr>
        <p:spPr>
          <a:xfrm flipV="1">
            <a:off x="821224" y="3162060"/>
            <a:ext cx="160605" cy="3265"/>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60" name="Elbow Connector 59"/>
          <p:cNvCxnSpPr/>
          <p:nvPr/>
        </p:nvCxnSpPr>
        <p:spPr>
          <a:xfrm>
            <a:off x="2877628" y="3169491"/>
            <a:ext cx="143271" cy="12700"/>
          </a:xfrm>
          <a:prstGeom prst="bentConnector3">
            <a:avLst>
              <a:gd name="adj1" fmla="val 50000"/>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5" name="Rectangle 4"/>
          <p:cNvSpPr/>
          <p:nvPr/>
        </p:nvSpPr>
        <p:spPr>
          <a:xfrm>
            <a:off x="3380372" y="3862264"/>
            <a:ext cx="4572000" cy="1077218"/>
          </a:xfrm>
          <a:prstGeom prst="rect">
            <a:avLst/>
          </a:prstGeom>
        </p:spPr>
        <p:txBody>
          <a:bodyPr>
            <a:spAutoFit/>
          </a:bodyPr>
          <a:lstStyle/>
          <a:p>
            <a:endParaRPr lang="en-US" dirty="0">
              <a:solidFill>
                <a:schemeClr val="tx1"/>
              </a:solidFill>
              <a:cs typeface="Times New Roman" panose="02020603050405020304" pitchFamily="18" charset="0"/>
            </a:endParaRPr>
          </a:p>
          <a:p>
            <a:r>
              <a:rPr lang="en-US" dirty="0">
                <a:solidFill>
                  <a:srgbClr val="00B050"/>
                </a:solidFill>
                <a:cs typeface="Times New Roman" panose="02020603050405020304" pitchFamily="18" charset="0"/>
              </a:rPr>
              <a:t>TODAY</a:t>
            </a:r>
          </a:p>
          <a:p>
            <a:pPr marL="171450" indent="-171450">
              <a:buFont typeface="Arial" panose="020B0604020202020204" pitchFamily="34" charset="0"/>
              <a:buChar char="•"/>
            </a:pPr>
            <a:r>
              <a:rPr lang="en-US" dirty="0">
                <a:solidFill>
                  <a:srgbClr val="00B050"/>
                </a:solidFill>
                <a:cs typeface="Times New Roman" panose="02020603050405020304" pitchFamily="18" charset="0"/>
              </a:rPr>
              <a:t>Alignment Meeting</a:t>
            </a:r>
          </a:p>
          <a:p>
            <a:pPr marL="171450" indent="-171450">
              <a:buFont typeface="Arial" panose="020B0604020202020204" pitchFamily="34" charset="0"/>
              <a:buChar char="•"/>
            </a:pPr>
            <a:r>
              <a:rPr lang="en-US" dirty="0">
                <a:solidFill>
                  <a:schemeClr val="tx1"/>
                </a:solidFill>
                <a:cs typeface="Times New Roman" panose="02020603050405020304" pitchFamily="18" charset="0"/>
              </a:rPr>
              <a:t>Alignment Report</a:t>
            </a:r>
          </a:p>
        </p:txBody>
      </p:sp>
      <p:sp>
        <p:nvSpPr>
          <p:cNvPr id="32" name="TextBox 31"/>
          <p:cNvSpPr txBox="1"/>
          <p:nvPr/>
        </p:nvSpPr>
        <p:spPr>
          <a:xfrm>
            <a:off x="6921304" y="616350"/>
            <a:ext cx="2007753" cy="276999"/>
          </a:xfrm>
          <a:prstGeom prst="rect">
            <a:avLst/>
          </a:prstGeom>
          <a:solidFill>
            <a:srgbClr val="FFFF00"/>
          </a:solidFill>
        </p:spPr>
        <p:txBody>
          <a:bodyPr wrap="square" rtlCol="0">
            <a:spAutoFit/>
          </a:bodyPr>
          <a:lstStyle/>
          <a:p>
            <a:r>
              <a:rPr lang="en-US" sz="1200" b="0" dirty="0">
                <a:solidFill>
                  <a:schemeClr val="tx1"/>
                </a:solidFill>
              </a:rPr>
              <a:t>No change</a:t>
            </a:r>
          </a:p>
        </p:txBody>
      </p:sp>
    </p:spTree>
    <p:extLst>
      <p:ext uri="{BB962C8B-B14F-4D97-AF65-F5344CB8AC3E}">
        <p14:creationId xmlns:p14="http://schemas.microsoft.com/office/powerpoint/2010/main" val="4156044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rallelogram 22"/>
          <p:cNvSpPr/>
          <p:nvPr/>
        </p:nvSpPr>
        <p:spPr>
          <a:xfrm>
            <a:off x="369075" y="893707"/>
            <a:ext cx="2712591" cy="1554480"/>
          </a:xfrm>
          <a:prstGeom prst="parallelogram">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schemeClr val="tx1"/>
              </a:solidFill>
            </a:endParaRPr>
          </a:p>
          <a:p>
            <a:pPr algn="ctr"/>
            <a:endParaRPr lang="en-US" b="1" dirty="0">
              <a:solidFill>
                <a:schemeClr val="tx1"/>
              </a:solidFill>
            </a:endParaRPr>
          </a:p>
        </p:txBody>
      </p:sp>
      <p:sp>
        <p:nvSpPr>
          <p:cNvPr id="24" name="Parallelogram 23"/>
          <p:cNvSpPr/>
          <p:nvPr/>
        </p:nvSpPr>
        <p:spPr>
          <a:xfrm>
            <a:off x="2792896" y="885925"/>
            <a:ext cx="3742318" cy="1554480"/>
          </a:xfrm>
          <a:prstGeom prst="parallelogram">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schemeClr val="tx1"/>
              </a:solidFill>
            </a:endParaRPr>
          </a:p>
        </p:txBody>
      </p:sp>
      <p:sp>
        <p:nvSpPr>
          <p:cNvPr id="26" name="Parallelogram 25"/>
          <p:cNvSpPr/>
          <p:nvPr/>
        </p:nvSpPr>
        <p:spPr>
          <a:xfrm>
            <a:off x="6207113" y="885925"/>
            <a:ext cx="2875936" cy="1554480"/>
          </a:xfrm>
          <a:prstGeom prst="parallelogram">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schemeClr val="tx1"/>
              </a:solidFill>
            </a:endParaRPr>
          </a:p>
        </p:txBody>
      </p:sp>
      <p:sp>
        <p:nvSpPr>
          <p:cNvPr id="2" name="TextBox 1"/>
          <p:cNvSpPr txBox="1"/>
          <p:nvPr/>
        </p:nvSpPr>
        <p:spPr>
          <a:xfrm>
            <a:off x="537949" y="851724"/>
            <a:ext cx="2344400" cy="1615827"/>
          </a:xfrm>
          <a:prstGeom prst="rect">
            <a:avLst/>
          </a:prstGeom>
          <a:noFill/>
        </p:spPr>
        <p:txBody>
          <a:bodyPr wrap="square" rtlCol="0">
            <a:spAutoFit/>
          </a:bodyPr>
          <a:lstStyle/>
          <a:p>
            <a:pPr algn="ctr"/>
            <a:r>
              <a:rPr lang="en-US" sz="1100" b="1" dirty="0">
                <a:solidFill>
                  <a:schemeClr val="bg1">
                    <a:lumMod val="50000"/>
                  </a:schemeClr>
                </a:solidFill>
                <a:cs typeface="Times New Roman" panose="02020603050405020304" pitchFamily="18" charset="0"/>
              </a:rPr>
              <a:t>DI-SESS-81517</a:t>
            </a:r>
          </a:p>
          <a:p>
            <a:pPr algn="ctr"/>
            <a:r>
              <a:rPr lang="en-US" sz="1100" b="1" dirty="0">
                <a:solidFill>
                  <a:schemeClr val="bg1">
                    <a:lumMod val="50000"/>
                  </a:schemeClr>
                </a:solidFill>
                <a:cs typeface="Times New Roman" panose="02020603050405020304" pitchFamily="18" charset="0"/>
              </a:rPr>
              <a:t>TRAINING SITUATION DOCUMENT</a:t>
            </a:r>
          </a:p>
          <a:p>
            <a:pPr algn="ctr"/>
            <a:r>
              <a:rPr lang="en-US" sz="1100" b="1" dirty="0">
                <a:solidFill>
                  <a:schemeClr val="bg1">
                    <a:lumMod val="50000"/>
                  </a:schemeClr>
                </a:solidFill>
                <a:cs typeface="Times New Roman" panose="02020603050405020304" pitchFamily="18" charset="0"/>
              </a:rPr>
              <a:t>TSD</a:t>
            </a:r>
          </a:p>
          <a:p>
            <a:r>
              <a:rPr lang="en-US" sz="1100" b="0" dirty="0">
                <a:solidFill>
                  <a:schemeClr val="bg1">
                    <a:lumMod val="50000"/>
                  </a:schemeClr>
                </a:solidFill>
                <a:latin typeface="+mn-lt"/>
                <a:cs typeface="Times New Roman" panose="02020603050405020304" pitchFamily="18" charset="0"/>
              </a:rPr>
              <a:t>Used to verify the efficiency of a training system to meet existing training needs and to survey training programs and technologies for applicability to new training need.</a:t>
            </a:r>
          </a:p>
        </p:txBody>
      </p:sp>
      <p:sp>
        <p:nvSpPr>
          <p:cNvPr id="3" name="TextBox 2"/>
          <p:cNvSpPr txBox="1"/>
          <p:nvPr/>
        </p:nvSpPr>
        <p:spPr>
          <a:xfrm>
            <a:off x="6404380" y="851724"/>
            <a:ext cx="2631885" cy="1615827"/>
          </a:xfrm>
          <a:prstGeom prst="rect">
            <a:avLst/>
          </a:prstGeom>
          <a:noFill/>
        </p:spPr>
        <p:txBody>
          <a:bodyPr wrap="square" rtlCol="0">
            <a:spAutoFit/>
          </a:bodyPr>
          <a:lstStyle>
            <a:defPPr>
              <a:defRPr lang="en-US"/>
            </a:defPPr>
            <a:lvl1pPr>
              <a:defRPr sz="1200">
                <a:latin typeface="Times New Roman" panose="02020603050405020304" pitchFamily="18" charset="0"/>
                <a:cs typeface="Times New Roman" panose="02020603050405020304" pitchFamily="18" charset="0"/>
              </a:defRPr>
            </a:lvl1pPr>
          </a:lstStyle>
          <a:p>
            <a:pPr algn="ctr"/>
            <a:r>
              <a:rPr lang="en-US" sz="1100" b="1" dirty="0">
                <a:solidFill>
                  <a:schemeClr val="bg1">
                    <a:lumMod val="50000"/>
                  </a:schemeClr>
                </a:solidFill>
                <a:latin typeface="+mn-lt"/>
              </a:rPr>
              <a:t>DI-SESS-81519</a:t>
            </a:r>
          </a:p>
          <a:p>
            <a:pPr algn="ctr"/>
            <a:r>
              <a:rPr lang="en-US" sz="1100" b="1" dirty="0">
                <a:solidFill>
                  <a:schemeClr val="bg1">
                    <a:lumMod val="50000"/>
                  </a:schemeClr>
                </a:solidFill>
                <a:latin typeface="+mn-lt"/>
              </a:rPr>
              <a:t>INSTRUCTIONAL MEDIA REQUIREMENTS DOCUMENT</a:t>
            </a:r>
          </a:p>
          <a:p>
            <a:pPr algn="ctr"/>
            <a:r>
              <a:rPr lang="en-US" sz="1100" b="1" dirty="0">
                <a:solidFill>
                  <a:schemeClr val="bg1">
                    <a:lumMod val="50000"/>
                  </a:schemeClr>
                </a:solidFill>
                <a:latin typeface="+mn-lt"/>
              </a:rPr>
              <a:t>IMRD</a:t>
            </a:r>
          </a:p>
          <a:p>
            <a:r>
              <a:rPr lang="en-US" sz="1100" b="0" dirty="0">
                <a:solidFill>
                  <a:schemeClr val="bg1">
                    <a:lumMod val="50000"/>
                  </a:schemeClr>
                </a:solidFill>
                <a:latin typeface="+mn-lt"/>
              </a:rPr>
              <a:t>Provides specifications for the media selection model used, a description of primary and alternate media requirements, functional requirements          for the instructional delivery system</a:t>
            </a:r>
            <a:r>
              <a:rPr lang="en-US" sz="1050" b="0" dirty="0">
                <a:solidFill>
                  <a:schemeClr val="bg1">
                    <a:lumMod val="50000"/>
                  </a:schemeClr>
                </a:solidFill>
                <a:latin typeface="+mn-lt"/>
              </a:rPr>
              <a:t>.</a:t>
            </a:r>
          </a:p>
        </p:txBody>
      </p:sp>
      <p:sp>
        <p:nvSpPr>
          <p:cNvPr id="81" name="TextBox 80"/>
          <p:cNvSpPr txBox="1"/>
          <p:nvPr/>
        </p:nvSpPr>
        <p:spPr>
          <a:xfrm>
            <a:off x="3038999" y="851724"/>
            <a:ext cx="3311389" cy="1615827"/>
          </a:xfrm>
          <a:prstGeom prst="rect">
            <a:avLst/>
          </a:prstGeom>
          <a:noFill/>
        </p:spPr>
        <p:txBody>
          <a:bodyPr wrap="square" rtlCol="0">
            <a:spAutoFit/>
          </a:bodyPr>
          <a:lstStyle>
            <a:defPPr>
              <a:defRPr lang="en-US"/>
            </a:defPPr>
            <a:lvl1pPr>
              <a:defRPr sz="1200">
                <a:latin typeface="Times New Roman" panose="02020603050405020304" pitchFamily="18" charset="0"/>
                <a:cs typeface="Times New Roman" panose="02020603050405020304" pitchFamily="18" charset="0"/>
              </a:defRPr>
            </a:lvl1pPr>
          </a:lstStyle>
          <a:p>
            <a:pPr algn="ctr"/>
            <a:r>
              <a:rPr lang="fr-FR" sz="1100" b="1" dirty="0">
                <a:solidFill>
                  <a:schemeClr val="bg1">
                    <a:lumMod val="50000"/>
                  </a:schemeClr>
                </a:solidFill>
                <a:latin typeface="+mn-lt"/>
              </a:rPr>
              <a:t>DI-SESS-81518: </a:t>
            </a:r>
          </a:p>
          <a:p>
            <a:pPr algn="ctr"/>
            <a:r>
              <a:rPr lang="fr-FR" sz="1100" b="1" dirty="0">
                <a:solidFill>
                  <a:schemeClr val="bg1">
                    <a:lumMod val="50000"/>
                  </a:schemeClr>
                </a:solidFill>
                <a:latin typeface="+mn-lt"/>
              </a:rPr>
              <a:t>INSTRUCTIONAL PERFORMANCE REQUIREMENTS DOCUMENT</a:t>
            </a:r>
          </a:p>
          <a:p>
            <a:pPr algn="ctr"/>
            <a:r>
              <a:rPr lang="en-US" sz="1100" b="1" dirty="0">
                <a:solidFill>
                  <a:schemeClr val="bg1">
                    <a:lumMod val="50000"/>
                  </a:schemeClr>
                </a:solidFill>
                <a:latin typeface="+mn-lt"/>
              </a:rPr>
              <a:t>IPRD</a:t>
            </a:r>
          </a:p>
          <a:p>
            <a:r>
              <a:rPr lang="en-US" sz="1100" b="0" dirty="0">
                <a:solidFill>
                  <a:schemeClr val="bg1">
                    <a:lumMod val="50000"/>
                  </a:schemeClr>
                </a:solidFill>
                <a:latin typeface="+mn-lt"/>
              </a:rPr>
              <a:t>Provides task information (e.g., description, conditions, standards, cues, performance measures), Knowledge, Skills, Attitudes (KSAs) and learning objectives, task attributes (e.g., criticality, frequency, difficulty, probability of error, consequence of error).</a:t>
            </a:r>
          </a:p>
        </p:txBody>
      </p:sp>
      <p:cxnSp>
        <p:nvCxnSpPr>
          <p:cNvPr id="29" name="Elbow Connector 28"/>
          <p:cNvCxnSpPr>
            <a:stCxn id="66" idx="0"/>
            <a:endCxn id="23" idx="3"/>
          </p:cNvCxnSpPr>
          <p:nvPr/>
        </p:nvCxnSpPr>
        <p:spPr>
          <a:xfrm rot="16200000" flipV="1">
            <a:off x="2811514" y="1167734"/>
            <a:ext cx="573272" cy="3134178"/>
          </a:xfrm>
          <a:prstGeom prst="bentConnector3">
            <a:avLst>
              <a:gd name="adj1" fmla="val 45028"/>
            </a:avLst>
          </a:prstGeom>
          <a:ln>
            <a:tailEnd type="triangle"/>
          </a:ln>
        </p:spPr>
        <p:style>
          <a:lnRef idx="1">
            <a:schemeClr val="dk1"/>
          </a:lnRef>
          <a:fillRef idx="0">
            <a:schemeClr val="dk1"/>
          </a:fillRef>
          <a:effectRef idx="0">
            <a:schemeClr val="dk1"/>
          </a:effectRef>
          <a:fontRef idx="minor">
            <a:schemeClr val="tx1"/>
          </a:fontRef>
        </p:style>
      </p:cxnSp>
      <p:cxnSp>
        <p:nvCxnSpPr>
          <p:cNvPr id="31" name="Elbow Connector 30"/>
          <p:cNvCxnSpPr>
            <a:stCxn id="59" idx="0"/>
            <a:endCxn id="24" idx="3"/>
          </p:cNvCxnSpPr>
          <p:nvPr/>
        </p:nvCxnSpPr>
        <p:spPr>
          <a:xfrm rot="16200000" flipV="1">
            <a:off x="5217480" y="1692671"/>
            <a:ext cx="581055" cy="2076524"/>
          </a:xfrm>
          <a:prstGeom prst="bentConnector3">
            <a:avLst>
              <a:gd name="adj1" fmla="val 56842"/>
            </a:avLst>
          </a:prstGeom>
          <a:ln>
            <a:tailEnd type="triangle"/>
          </a:ln>
        </p:spPr>
        <p:style>
          <a:lnRef idx="1">
            <a:schemeClr val="dk1"/>
          </a:lnRef>
          <a:fillRef idx="0">
            <a:schemeClr val="dk1"/>
          </a:fillRef>
          <a:effectRef idx="0">
            <a:schemeClr val="dk1"/>
          </a:effectRef>
          <a:fontRef idx="minor">
            <a:schemeClr val="tx1"/>
          </a:fontRef>
        </p:style>
      </p:cxnSp>
      <p:cxnSp>
        <p:nvCxnSpPr>
          <p:cNvPr id="36" name="Elbow Connector 35"/>
          <p:cNvCxnSpPr>
            <a:stCxn id="68" idx="0"/>
            <a:endCxn id="26" idx="3"/>
          </p:cNvCxnSpPr>
          <p:nvPr/>
        </p:nvCxnSpPr>
        <p:spPr>
          <a:xfrm rot="16200000" flipV="1">
            <a:off x="7179536" y="2711641"/>
            <a:ext cx="581055" cy="38583"/>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56" name="Rectangle 55"/>
          <p:cNvSpPr/>
          <p:nvPr/>
        </p:nvSpPr>
        <p:spPr>
          <a:xfrm>
            <a:off x="1987975" y="2805543"/>
            <a:ext cx="2173708" cy="3692076"/>
          </a:xfrm>
          <a:prstGeom prst="rect">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cs typeface="Times New Roman" panose="02020603050405020304" pitchFamily="18" charset="0"/>
            </a:endParaRPr>
          </a:p>
          <a:p>
            <a:pPr algn="ctr"/>
            <a:endParaRPr lang="en-US" b="1" dirty="0">
              <a:solidFill>
                <a:schemeClr val="bg1"/>
              </a:solidFill>
              <a:cs typeface="Times New Roman" panose="02020603050405020304" pitchFamily="18" charset="0"/>
            </a:endParaRPr>
          </a:p>
          <a:p>
            <a:pPr algn="ctr"/>
            <a:endParaRPr lang="en-US" b="1" dirty="0">
              <a:solidFill>
                <a:schemeClr val="bg1"/>
              </a:solidFill>
              <a:cs typeface="Times New Roman" panose="02020603050405020304" pitchFamily="18" charset="0"/>
            </a:endParaRPr>
          </a:p>
          <a:p>
            <a:pPr algn="ctr"/>
            <a:endParaRPr lang="en-US" b="1" dirty="0">
              <a:solidFill>
                <a:schemeClr val="bg1"/>
              </a:solidFill>
              <a:cs typeface="Times New Roman" panose="02020603050405020304" pitchFamily="18" charset="0"/>
            </a:endParaRPr>
          </a:p>
          <a:p>
            <a:pPr algn="ctr"/>
            <a:endParaRPr lang="en-US" b="1" dirty="0">
              <a:solidFill>
                <a:schemeClr val="bg1"/>
              </a:solidFill>
              <a:cs typeface="Times New Roman" panose="02020603050405020304" pitchFamily="18" charset="0"/>
            </a:endParaRPr>
          </a:p>
          <a:p>
            <a:pPr algn="ctr"/>
            <a:endParaRPr lang="en-US" b="1" dirty="0">
              <a:solidFill>
                <a:schemeClr val="bg1"/>
              </a:solidFill>
              <a:cs typeface="Times New Roman" panose="02020603050405020304" pitchFamily="18" charset="0"/>
            </a:endParaRPr>
          </a:p>
          <a:p>
            <a:pPr algn="ctr"/>
            <a:endParaRPr lang="en-US" b="1" dirty="0">
              <a:solidFill>
                <a:schemeClr val="bg1"/>
              </a:solidFill>
              <a:cs typeface="Times New Roman" panose="02020603050405020304" pitchFamily="18" charset="0"/>
            </a:endParaRPr>
          </a:p>
          <a:p>
            <a:pPr algn="ctr"/>
            <a:endParaRPr lang="en-US" b="1" dirty="0">
              <a:solidFill>
                <a:schemeClr val="bg1"/>
              </a:solidFill>
              <a:cs typeface="Times New Roman" panose="02020603050405020304" pitchFamily="18" charset="0"/>
            </a:endParaRPr>
          </a:p>
          <a:p>
            <a:pPr algn="ctr"/>
            <a:endParaRPr lang="en-US" b="1" dirty="0">
              <a:solidFill>
                <a:schemeClr val="bg1"/>
              </a:solidFill>
              <a:cs typeface="Times New Roman" panose="02020603050405020304" pitchFamily="18" charset="0"/>
            </a:endParaRPr>
          </a:p>
          <a:p>
            <a:pPr algn="ctr"/>
            <a:endParaRPr lang="en-US" b="1" dirty="0">
              <a:solidFill>
                <a:schemeClr val="bg1"/>
              </a:solidFill>
              <a:cs typeface="Times New Roman" panose="02020603050405020304" pitchFamily="18" charset="0"/>
            </a:endParaRPr>
          </a:p>
          <a:p>
            <a:pPr algn="ctr"/>
            <a:endParaRPr lang="en-US" sz="400" b="1" dirty="0">
              <a:solidFill>
                <a:schemeClr val="bg1"/>
              </a:solidFill>
              <a:cs typeface="Times New Roman" panose="02020603050405020304" pitchFamily="18" charset="0"/>
            </a:endParaRPr>
          </a:p>
          <a:p>
            <a:pPr algn="ctr"/>
            <a:r>
              <a:rPr lang="en-US" b="1" dirty="0">
                <a:solidFill>
                  <a:schemeClr val="bg1"/>
                </a:solidFill>
                <a:cs typeface="Times New Roman" panose="02020603050405020304" pitchFamily="18" charset="0"/>
              </a:rPr>
              <a:t>Needs Assessment</a:t>
            </a:r>
          </a:p>
          <a:p>
            <a:pPr algn="ctr"/>
            <a:endParaRPr lang="en-US" b="1" dirty="0">
              <a:solidFill>
                <a:schemeClr val="bg1"/>
              </a:solidFill>
              <a:cs typeface="Times New Roman" panose="02020603050405020304" pitchFamily="18" charset="0"/>
            </a:endParaRPr>
          </a:p>
          <a:p>
            <a:pPr marL="171450" indent="-171450">
              <a:buFont typeface="Arial" panose="020B0604020202020204" pitchFamily="34" charset="0"/>
              <a:buChar char="•"/>
            </a:pPr>
            <a:r>
              <a:rPr lang="en-US" sz="1600" dirty="0">
                <a:solidFill>
                  <a:schemeClr val="bg1"/>
                </a:solidFill>
                <a:cs typeface="Times New Roman" panose="02020603050405020304" pitchFamily="18" charset="0"/>
              </a:rPr>
              <a:t>Identifies performance gap determines if training is solution</a:t>
            </a:r>
          </a:p>
          <a:p>
            <a:pPr marL="171450" indent="-171450">
              <a:buFont typeface="Arial" panose="020B0604020202020204" pitchFamily="34" charset="0"/>
              <a:buChar char="•"/>
            </a:pPr>
            <a:r>
              <a:rPr lang="en-US" sz="1600" dirty="0">
                <a:solidFill>
                  <a:schemeClr val="bg1"/>
                </a:solidFill>
                <a:cs typeface="Times New Roman" panose="02020603050405020304" pitchFamily="18" charset="0"/>
              </a:rPr>
              <a:t>Determines if training is  responsibility of RRL Program </a:t>
            </a:r>
          </a:p>
          <a:p>
            <a:pPr algn="ctr"/>
            <a:r>
              <a:rPr lang="en-US" sz="1600" dirty="0">
                <a:solidFill>
                  <a:schemeClr val="bg1"/>
                </a:solidFill>
                <a:cs typeface="Times New Roman" panose="02020603050405020304" pitchFamily="18" charset="0"/>
              </a:rPr>
              <a:t>=</a:t>
            </a:r>
          </a:p>
          <a:p>
            <a:pPr algn="ctr"/>
            <a:r>
              <a:rPr lang="en-US" sz="1600" dirty="0">
                <a:solidFill>
                  <a:srgbClr val="FFC000"/>
                </a:solidFill>
                <a:cs typeface="Times New Roman" panose="02020603050405020304" pitchFamily="18" charset="0"/>
              </a:rPr>
              <a:t>Decision Point for a rating to move forward into RRL </a:t>
            </a:r>
          </a:p>
          <a:p>
            <a:pPr marL="171450" indent="-171450">
              <a:buFont typeface="Arial" panose="020B0604020202020204" pitchFamily="34" charset="0"/>
              <a:buChar char="•"/>
            </a:pPr>
            <a:endParaRPr lang="en-US" sz="1600" dirty="0">
              <a:solidFill>
                <a:schemeClr val="bg1"/>
              </a:solidFill>
              <a:cs typeface="Times New Roman" panose="02020603050405020304" pitchFamily="18" charset="0"/>
            </a:endParaRPr>
          </a:p>
          <a:p>
            <a:pPr marL="171450" indent="-171450">
              <a:buFont typeface="Arial" panose="020B0604020202020204" pitchFamily="34" charset="0"/>
              <a:buChar char="•"/>
            </a:pPr>
            <a:endParaRPr lang="en-US" sz="1600" dirty="0">
              <a:solidFill>
                <a:schemeClr val="bg1"/>
              </a:solidFill>
              <a:cs typeface="Times New Roman" panose="02020603050405020304" pitchFamily="18" charset="0"/>
            </a:endParaRPr>
          </a:p>
          <a:p>
            <a:pPr marL="171450" indent="-171450">
              <a:buFont typeface="Arial" panose="020B0604020202020204" pitchFamily="34" charset="0"/>
              <a:buChar char="•"/>
            </a:pPr>
            <a:endParaRPr lang="en-US" sz="1400" dirty="0">
              <a:solidFill>
                <a:schemeClr val="bg1"/>
              </a:solidFill>
              <a:cs typeface="Times New Roman" panose="02020603050405020304" pitchFamily="18" charset="0"/>
            </a:endParaRPr>
          </a:p>
          <a:p>
            <a:pPr marL="171450" indent="-171450">
              <a:buFont typeface="Arial" panose="020B0604020202020204" pitchFamily="34" charset="0"/>
              <a:buChar char="•"/>
            </a:pPr>
            <a:endParaRPr lang="en-US" sz="1200" b="1" dirty="0">
              <a:solidFill>
                <a:schemeClr val="bg1"/>
              </a:solidFill>
              <a:cs typeface="Times New Roman" panose="02020603050405020304" pitchFamily="18" charset="0"/>
            </a:endParaRPr>
          </a:p>
          <a:p>
            <a:pPr marL="171450" indent="-171450">
              <a:buFont typeface="Arial" panose="020B0604020202020204" pitchFamily="34" charset="0"/>
              <a:buChar char="•"/>
            </a:pPr>
            <a:endParaRPr lang="en-US" sz="1200" b="1" dirty="0">
              <a:solidFill>
                <a:schemeClr val="bg1"/>
              </a:solidFill>
              <a:cs typeface="Times New Roman" panose="02020603050405020304" pitchFamily="18" charset="0"/>
            </a:endParaRPr>
          </a:p>
          <a:p>
            <a:pPr marL="171450" indent="-171450">
              <a:buFont typeface="Arial" panose="020B0604020202020204" pitchFamily="34" charset="0"/>
              <a:buChar char="•"/>
            </a:pPr>
            <a:endParaRPr lang="en-US" b="1" dirty="0">
              <a:solidFill>
                <a:schemeClr val="bg1"/>
              </a:solidFill>
              <a:cs typeface="Times New Roman" panose="02020603050405020304" pitchFamily="18" charset="0"/>
            </a:endParaRPr>
          </a:p>
          <a:p>
            <a:pPr algn="ctr"/>
            <a:endParaRPr lang="en-US" b="1" dirty="0">
              <a:solidFill>
                <a:schemeClr val="bg1"/>
              </a:solidFill>
              <a:cs typeface="Times New Roman" panose="02020603050405020304" pitchFamily="18" charset="0"/>
            </a:endParaRPr>
          </a:p>
          <a:p>
            <a:pPr algn="ctr"/>
            <a:endParaRPr lang="en-US" b="1" dirty="0">
              <a:solidFill>
                <a:schemeClr val="bg1"/>
              </a:solidFill>
              <a:cs typeface="Times New Roman" panose="02020603050405020304" pitchFamily="18" charset="0"/>
            </a:endParaRPr>
          </a:p>
          <a:p>
            <a:pPr algn="ctr"/>
            <a:endParaRPr lang="en-US" b="1" dirty="0">
              <a:solidFill>
                <a:schemeClr val="bg1"/>
              </a:solidFill>
              <a:cs typeface="Times New Roman" panose="02020603050405020304" pitchFamily="18" charset="0"/>
            </a:endParaRPr>
          </a:p>
          <a:p>
            <a:pPr algn="ctr"/>
            <a:endParaRPr lang="en-US" b="1" dirty="0">
              <a:solidFill>
                <a:schemeClr val="bg1"/>
              </a:solidFill>
              <a:cs typeface="Times New Roman" panose="02020603050405020304" pitchFamily="18" charset="0"/>
            </a:endParaRPr>
          </a:p>
          <a:p>
            <a:pPr algn="ctr"/>
            <a:endParaRPr lang="en-US" b="1" dirty="0">
              <a:solidFill>
                <a:schemeClr val="bg1"/>
              </a:solidFill>
              <a:cs typeface="Times New Roman" panose="02020603050405020304" pitchFamily="18" charset="0"/>
            </a:endParaRPr>
          </a:p>
          <a:p>
            <a:pPr algn="ctr"/>
            <a:endParaRPr lang="en-US" b="1" dirty="0">
              <a:solidFill>
                <a:schemeClr val="bg1"/>
              </a:solidFill>
              <a:cs typeface="Times New Roman" panose="02020603050405020304" pitchFamily="18" charset="0"/>
            </a:endParaRPr>
          </a:p>
        </p:txBody>
      </p:sp>
      <p:sp>
        <p:nvSpPr>
          <p:cNvPr id="57" name="Rectangle 56"/>
          <p:cNvSpPr/>
          <p:nvPr/>
        </p:nvSpPr>
        <p:spPr>
          <a:xfrm>
            <a:off x="1005481" y="3040495"/>
            <a:ext cx="789704" cy="477180"/>
          </a:xfrm>
          <a:prstGeom prst="rect">
            <a:avLst/>
          </a:prstGeom>
          <a:solidFill>
            <a:schemeClr val="bg1">
              <a:lumMod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b="1" dirty="0">
                <a:solidFill>
                  <a:schemeClr val="bg1">
                    <a:lumMod val="50000"/>
                  </a:schemeClr>
                </a:solidFill>
                <a:cs typeface="Times New Roman" panose="02020603050405020304" pitchFamily="18" charset="0"/>
              </a:rPr>
              <a:t>Alignment</a:t>
            </a:r>
          </a:p>
        </p:txBody>
      </p:sp>
      <p:sp>
        <p:nvSpPr>
          <p:cNvPr id="59" name="Rectangle 58"/>
          <p:cNvSpPr/>
          <p:nvPr/>
        </p:nvSpPr>
        <p:spPr>
          <a:xfrm>
            <a:off x="6155573" y="3021460"/>
            <a:ext cx="781392" cy="484960"/>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Learning Analysis</a:t>
            </a:r>
          </a:p>
        </p:txBody>
      </p:sp>
      <p:sp>
        <p:nvSpPr>
          <p:cNvPr id="66" name="Rectangle 65"/>
          <p:cNvSpPr/>
          <p:nvPr/>
        </p:nvSpPr>
        <p:spPr>
          <a:xfrm>
            <a:off x="4284958" y="3021459"/>
            <a:ext cx="760562" cy="484961"/>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Training Situation Analysis</a:t>
            </a:r>
          </a:p>
        </p:txBody>
      </p:sp>
      <p:sp>
        <p:nvSpPr>
          <p:cNvPr id="67" name="Rectangle 66"/>
          <p:cNvSpPr/>
          <p:nvPr/>
        </p:nvSpPr>
        <p:spPr>
          <a:xfrm>
            <a:off x="5228042" y="3021460"/>
            <a:ext cx="732557" cy="484960"/>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Task Analysis</a:t>
            </a:r>
          </a:p>
        </p:txBody>
      </p:sp>
      <p:sp>
        <p:nvSpPr>
          <p:cNvPr id="68" name="Rectangle 67"/>
          <p:cNvSpPr/>
          <p:nvPr/>
        </p:nvSpPr>
        <p:spPr>
          <a:xfrm>
            <a:off x="7119335" y="3021460"/>
            <a:ext cx="740037" cy="484960"/>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Media Selection</a:t>
            </a:r>
          </a:p>
        </p:txBody>
      </p:sp>
      <p:sp>
        <p:nvSpPr>
          <p:cNvPr id="69" name="Rectangle 68"/>
          <p:cNvSpPr/>
          <p:nvPr/>
        </p:nvSpPr>
        <p:spPr>
          <a:xfrm>
            <a:off x="8039879" y="3021460"/>
            <a:ext cx="976586" cy="484960"/>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Courseware / Trainer Acquisition</a:t>
            </a:r>
          </a:p>
        </p:txBody>
      </p:sp>
      <p:cxnSp>
        <p:nvCxnSpPr>
          <p:cNvPr id="70" name="Straight Arrow Connector 69"/>
          <p:cNvCxnSpPr>
            <a:stCxn id="68" idx="3"/>
            <a:endCxn id="69" idx="1"/>
          </p:cNvCxnSpPr>
          <p:nvPr/>
        </p:nvCxnSpPr>
        <p:spPr>
          <a:xfrm>
            <a:off x="7859372" y="3263940"/>
            <a:ext cx="180507"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6" idx="3"/>
            <a:endCxn id="67" idx="1"/>
          </p:cNvCxnSpPr>
          <p:nvPr/>
        </p:nvCxnSpPr>
        <p:spPr>
          <a:xfrm>
            <a:off x="5045520" y="3263940"/>
            <a:ext cx="182522"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7" idx="3"/>
            <a:endCxn id="59" idx="1"/>
          </p:cNvCxnSpPr>
          <p:nvPr/>
        </p:nvCxnSpPr>
        <p:spPr>
          <a:xfrm>
            <a:off x="5960599" y="3263940"/>
            <a:ext cx="194974"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59" idx="3"/>
            <a:endCxn id="68" idx="1"/>
          </p:cNvCxnSpPr>
          <p:nvPr/>
        </p:nvCxnSpPr>
        <p:spPr>
          <a:xfrm>
            <a:off x="6936965" y="3263940"/>
            <a:ext cx="182370"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57" idx="3"/>
          </p:cNvCxnSpPr>
          <p:nvPr/>
        </p:nvCxnSpPr>
        <p:spPr>
          <a:xfrm>
            <a:off x="1795185" y="3279085"/>
            <a:ext cx="194974" cy="9139"/>
          </a:xfrm>
          <a:prstGeom prst="straightConnector1">
            <a:avLst/>
          </a:prstGeom>
          <a:ln w="31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Elbow Connector 182"/>
          <p:cNvCxnSpPr>
            <a:stCxn id="67" idx="0"/>
            <a:endCxn id="24" idx="3"/>
          </p:cNvCxnSpPr>
          <p:nvPr/>
        </p:nvCxnSpPr>
        <p:spPr>
          <a:xfrm rot="16200000" flipV="1">
            <a:off x="4741506" y="2168645"/>
            <a:ext cx="581055" cy="1124576"/>
          </a:xfrm>
          <a:prstGeom prst="bentConnector3">
            <a:avLst>
              <a:gd name="adj1" fmla="val 56842"/>
            </a:avLst>
          </a:prstGeom>
          <a:ln>
            <a:tailEnd type="triangle"/>
          </a:ln>
        </p:spPr>
        <p:style>
          <a:lnRef idx="1">
            <a:schemeClr val="dk1"/>
          </a:lnRef>
          <a:fillRef idx="0">
            <a:schemeClr val="dk1"/>
          </a:fillRef>
          <a:effectRef idx="0">
            <a:schemeClr val="dk1"/>
          </a:effectRef>
          <a:fontRef idx="minor">
            <a:schemeClr val="tx1"/>
          </a:fontRef>
        </p:style>
      </p:cxnSp>
      <p:sp>
        <p:nvSpPr>
          <p:cNvPr id="21" name="Pentagon 20"/>
          <p:cNvSpPr/>
          <p:nvPr/>
        </p:nvSpPr>
        <p:spPr>
          <a:xfrm>
            <a:off x="129210" y="3021460"/>
            <a:ext cx="723978" cy="484960"/>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50000"/>
                  </a:schemeClr>
                </a:solidFill>
                <a:cs typeface="Times New Roman" panose="02020603050405020304" pitchFamily="18" charset="0"/>
              </a:rPr>
              <a:t>Trigger</a:t>
            </a:r>
          </a:p>
        </p:txBody>
      </p:sp>
      <p:sp>
        <p:nvSpPr>
          <p:cNvPr id="76" name="Rectangle 75"/>
          <p:cNvSpPr/>
          <p:nvPr/>
        </p:nvSpPr>
        <p:spPr>
          <a:xfrm>
            <a:off x="8818270" y="6579971"/>
            <a:ext cx="325730" cy="261610"/>
          </a:xfrm>
          <a:prstGeom prst="rect">
            <a:avLst/>
          </a:prstGeom>
        </p:spPr>
        <p:txBody>
          <a:bodyPr wrap="none">
            <a:spAutoFit/>
          </a:bodyPr>
          <a:lstStyle/>
          <a:p>
            <a:pPr algn="ctr"/>
            <a:fld id="{FC2E114B-E2B2-4115-9F42-B354EA0B1697}" type="slidenum">
              <a:rPr lang="en-US" sz="1050" b="0" smtClean="0">
                <a:solidFill>
                  <a:schemeClr val="bg1">
                    <a:lumMod val="50000"/>
                  </a:schemeClr>
                </a:solidFill>
                <a:latin typeface="Arial Narrow" panose="020B0606020202030204" pitchFamily="34" charset="0"/>
              </a:rPr>
              <a:pPr algn="ctr"/>
              <a:t>26</a:t>
            </a:fld>
            <a:endParaRPr lang="en-US" sz="1050" b="0">
              <a:solidFill>
                <a:schemeClr val="bg1">
                  <a:lumMod val="50000"/>
                </a:schemeClr>
              </a:solidFill>
              <a:latin typeface="Arial Narrow" panose="020B0606020202030204" pitchFamily="34" charset="0"/>
            </a:endParaRPr>
          </a:p>
        </p:txBody>
      </p:sp>
      <p:sp>
        <p:nvSpPr>
          <p:cNvPr id="82" name="Title 1"/>
          <p:cNvSpPr txBox="1">
            <a:spLocks/>
          </p:cNvSpPr>
          <p:nvPr/>
        </p:nvSpPr>
        <p:spPr>
          <a:xfrm>
            <a:off x="1045237" y="90746"/>
            <a:ext cx="7428170" cy="4007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02060"/>
                </a:solidFill>
                <a:latin typeface="+mn-lt"/>
              </a:rPr>
              <a:t>RRL Needs Assessment</a:t>
            </a:r>
            <a:endParaRPr lang="en-US" dirty="0">
              <a:solidFill>
                <a:srgbClr val="002060"/>
              </a:solidFill>
              <a:latin typeface="+mn-lt"/>
              <a:cs typeface="Arial" panose="020B0604020202020204" pitchFamily="34" charset="0"/>
            </a:endParaRPr>
          </a:p>
        </p:txBody>
      </p:sp>
      <p:cxnSp>
        <p:nvCxnSpPr>
          <p:cNvPr id="58" name="Elbow Connector 57"/>
          <p:cNvCxnSpPr>
            <a:stCxn id="21" idx="3"/>
          </p:cNvCxnSpPr>
          <p:nvPr/>
        </p:nvCxnSpPr>
        <p:spPr>
          <a:xfrm flipV="1">
            <a:off x="853188" y="3260675"/>
            <a:ext cx="160605" cy="3265"/>
          </a:xfrm>
          <a:prstGeom prst="bentConnector3">
            <a:avLst>
              <a:gd name="adj1" fmla="val 50000"/>
            </a:avLst>
          </a:prstGeom>
          <a:ln>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3754092" y="4233955"/>
            <a:ext cx="5727839" cy="830997"/>
          </a:xfrm>
          <a:prstGeom prst="rect">
            <a:avLst/>
          </a:prstGeom>
          <a:noFill/>
        </p:spPr>
        <p:txBody>
          <a:bodyPr wrap="square" rtlCol="0">
            <a:spAutoFit/>
          </a:bodyPr>
          <a:lstStyle/>
          <a:p>
            <a:pPr marL="630238" lvl="1" indent="-173038">
              <a:buFont typeface="Arial" panose="020B0604020202020204" pitchFamily="34" charset="0"/>
              <a:buChar char="•"/>
            </a:pPr>
            <a:r>
              <a:rPr lang="en-US" dirty="0">
                <a:solidFill>
                  <a:schemeClr val="tx1"/>
                </a:solidFill>
              </a:rPr>
              <a:t>Data gathering meetings, interviews, site visits</a:t>
            </a:r>
          </a:p>
          <a:p>
            <a:pPr marL="630238" lvl="1" indent="-173038">
              <a:buFont typeface="Arial" panose="020B0604020202020204" pitchFamily="34" charset="0"/>
              <a:buChar char="•"/>
            </a:pPr>
            <a:r>
              <a:rPr lang="en-US" dirty="0">
                <a:solidFill>
                  <a:schemeClr val="tx1"/>
                </a:solidFill>
              </a:rPr>
              <a:t>Data Review </a:t>
            </a:r>
          </a:p>
          <a:p>
            <a:pPr marL="630238" lvl="1" indent="-173038">
              <a:buFont typeface="Arial" panose="020B0604020202020204" pitchFamily="34" charset="0"/>
              <a:buChar char="•"/>
            </a:pPr>
            <a:r>
              <a:rPr lang="en-US" dirty="0">
                <a:solidFill>
                  <a:schemeClr val="tx1"/>
                </a:solidFill>
              </a:rPr>
              <a:t>Needs Assessment findings </a:t>
            </a:r>
            <a:r>
              <a:rPr lang="en-US" dirty="0" err="1">
                <a:solidFill>
                  <a:schemeClr val="tx1"/>
                </a:solidFill>
              </a:rPr>
              <a:t>Outbrief</a:t>
            </a:r>
            <a:r>
              <a:rPr lang="en-US" dirty="0">
                <a:solidFill>
                  <a:schemeClr val="tx1"/>
                </a:solidFill>
              </a:rPr>
              <a:t>  </a:t>
            </a:r>
          </a:p>
        </p:txBody>
      </p:sp>
      <p:cxnSp>
        <p:nvCxnSpPr>
          <p:cNvPr id="37" name="Straight Arrow Connector 36"/>
          <p:cNvCxnSpPr/>
          <p:nvPr/>
        </p:nvCxnSpPr>
        <p:spPr>
          <a:xfrm>
            <a:off x="4123745" y="3279085"/>
            <a:ext cx="194974" cy="913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921304" y="616350"/>
            <a:ext cx="2007753" cy="276999"/>
          </a:xfrm>
          <a:prstGeom prst="rect">
            <a:avLst/>
          </a:prstGeom>
          <a:solidFill>
            <a:srgbClr val="FFFF00"/>
          </a:solidFill>
        </p:spPr>
        <p:txBody>
          <a:bodyPr wrap="square" rtlCol="0">
            <a:spAutoFit/>
          </a:bodyPr>
          <a:lstStyle/>
          <a:p>
            <a:r>
              <a:rPr lang="en-US" sz="1200" b="0" dirty="0">
                <a:solidFill>
                  <a:schemeClr val="tx1"/>
                </a:solidFill>
              </a:rPr>
              <a:t>No change</a:t>
            </a:r>
          </a:p>
        </p:txBody>
      </p:sp>
    </p:spTree>
    <p:extLst>
      <p:ext uri="{BB962C8B-B14F-4D97-AF65-F5344CB8AC3E}">
        <p14:creationId xmlns:p14="http://schemas.microsoft.com/office/powerpoint/2010/main" val="2642031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rallelogram 22"/>
          <p:cNvSpPr/>
          <p:nvPr/>
        </p:nvSpPr>
        <p:spPr>
          <a:xfrm>
            <a:off x="369075" y="893707"/>
            <a:ext cx="2712591" cy="1554480"/>
          </a:xfrm>
          <a:prstGeom prst="parallelogram">
            <a:avLst/>
          </a:prstGeom>
          <a:solidFill>
            <a:srgbClr val="00206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schemeClr val="bg1"/>
              </a:solidFill>
            </a:endParaRPr>
          </a:p>
          <a:p>
            <a:pPr algn="ctr"/>
            <a:endParaRPr lang="en-US" b="1" dirty="0">
              <a:solidFill>
                <a:schemeClr val="bg1"/>
              </a:solidFill>
            </a:endParaRPr>
          </a:p>
        </p:txBody>
      </p:sp>
      <p:sp>
        <p:nvSpPr>
          <p:cNvPr id="24" name="Parallelogram 23"/>
          <p:cNvSpPr/>
          <p:nvPr/>
        </p:nvSpPr>
        <p:spPr>
          <a:xfrm>
            <a:off x="2792896" y="885925"/>
            <a:ext cx="3742318" cy="1554480"/>
          </a:xfrm>
          <a:prstGeom prst="parallelogram">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schemeClr val="tx1"/>
              </a:solidFill>
            </a:endParaRPr>
          </a:p>
        </p:txBody>
      </p:sp>
      <p:sp>
        <p:nvSpPr>
          <p:cNvPr id="26" name="Parallelogram 25"/>
          <p:cNvSpPr/>
          <p:nvPr/>
        </p:nvSpPr>
        <p:spPr>
          <a:xfrm>
            <a:off x="6207113" y="885925"/>
            <a:ext cx="2875936" cy="1554480"/>
          </a:xfrm>
          <a:prstGeom prst="parallelogram">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schemeClr val="tx1"/>
              </a:solidFill>
            </a:endParaRPr>
          </a:p>
        </p:txBody>
      </p:sp>
      <p:sp>
        <p:nvSpPr>
          <p:cNvPr id="2" name="TextBox 1"/>
          <p:cNvSpPr txBox="1"/>
          <p:nvPr/>
        </p:nvSpPr>
        <p:spPr>
          <a:xfrm>
            <a:off x="663069" y="851724"/>
            <a:ext cx="2219279" cy="1615827"/>
          </a:xfrm>
          <a:prstGeom prst="rect">
            <a:avLst/>
          </a:prstGeom>
          <a:noFill/>
        </p:spPr>
        <p:txBody>
          <a:bodyPr wrap="square" rtlCol="0">
            <a:spAutoFit/>
          </a:bodyPr>
          <a:lstStyle/>
          <a:p>
            <a:pPr algn="ctr"/>
            <a:r>
              <a:rPr lang="en-US" sz="1100" b="1" dirty="0">
                <a:latin typeface="+mn-lt"/>
                <a:cs typeface="Times New Roman" panose="02020603050405020304" pitchFamily="18" charset="0"/>
              </a:rPr>
              <a:t>DI-SESS-81517</a:t>
            </a:r>
          </a:p>
          <a:p>
            <a:pPr algn="ctr"/>
            <a:r>
              <a:rPr lang="en-US" sz="1100" b="1" dirty="0">
                <a:latin typeface="+mn-lt"/>
                <a:cs typeface="Times New Roman" panose="02020603050405020304" pitchFamily="18" charset="0"/>
              </a:rPr>
              <a:t>TRAINING SITUATION DOCUMENT</a:t>
            </a:r>
          </a:p>
          <a:p>
            <a:pPr algn="ctr"/>
            <a:r>
              <a:rPr lang="en-US" sz="1100" b="1" dirty="0">
                <a:latin typeface="+mn-lt"/>
                <a:cs typeface="Times New Roman" panose="02020603050405020304" pitchFamily="18" charset="0"/>
              </a:rPr>
              <a:t>TSD</a:t>
            </a:r>
          </a:p>
          <a:p>
            <a:r>
              <a:rPr lang="en-US" sz="1100" b="0" dirty="0">
                <a:latin typeface="+mn-lt"/>
                <a:cs typeface="Times New Roman" panose="02020603050405020304" pitchFamily="18" charset="0"/>
              </a:rPr>
              <a:t>Used to verify the efficiency of a training system to meet existing training needs and to survey training programs and technologies for applicability to new training need.</a:t>
            </a:r>
          </a:p>
        </p:txBody>
      </p:sp>
      <p:sp>
        <p:nvSpPr>
          <p:cNvPr id="3" name="TextBox 2"/>
          <p:cNvSpPr txBox="1"/>
          <p:nvPr/>
        </p:nvSpPr>
        <p:spPr>
          <a:xfrm>
            <a:off x="6404380" y="851724"/>
            <a:ext cx="2631885" cy="1615827"/>
          </a:xfrm>
          <a:prstGeom prst="rect">
            <a:avLst/>
          </a:prstGeom>
          <a:noFill/>
        </p:spPr>
        <p:txBody>
          <a:bodyPr wrap="square" rtlCol="0">
            <a:spAutoFit/>
          </a:bodyPr>
          <a:lstStyle>
            <a:defPPr>
              <a:defRPr lang="en-US"/>
            </a:defPPr>
            <a:lvl1pPr>
              <a:defRPr sz="1200">
                <a:latin typeface="Times New Roman" panose="02020603050405020304" pitchFamily="18" charset="0"/>
                <a:cs typeface="Times New Roman" panose="02020603050405020304" pitchFamily="18" charset="0"/>
              </a:defRPr>
            </a:lvl1pPr>
          </a:lstStyle>
          <a:p>
            <a:pPr algn="ctr"/>
            <a:r>
              <a:rPr lang="en-US" sz="1100" b="1" dirty="0">
                <a:solidFill>
                  <a:schemeClr val="bg1">
                    <a:lumMod val="65000"/>
                  </a:schemeClr>
                </a:solidFill>
                <a:latin typeface="+mn-lt"/>
              </a:rPr>
              <a:t>DI-SESS-81519</a:t>
            </a:r>
          </a:p>
          <a:p>
            <a:pPr algn="ctr"/>
            <a:r>
              <a:rPr lang="en-US" sz="1100" b="1" dirty="0">
                <a:solidFill>
                  <a:schemeClr val="bg1">
                    <a:lumMod val="65000"/>
                  </a:schemeClr>
                </a:solidFill>
                <a:latin typeface="+mn-lt"/>
              </a:rPr>
              <a:t>INSTRUCTIONAL MEDIA REQUIREMENTS DOCUMENT</a:t>
            </a:r>
          </a:p>
          <a:p>
            <a:pPr algn="ctr"/>
            <a:r>
              <a:rPr lang="en-US" sz="1100" b="1" dirty="0">
                <a:solidFill>
                  <a:schemeClr val="bg1">
                    <a:lumMod val="65000"/>
                  </a:schemeClr>
                </a:solidFill>
                <a:latin typeface="+mn-lt"/>
              </a:rPr>
              <a:t>IMRD</a:t>
            </a:r>
          </a:p>
          <a:p>
            <a:r>
              <a:rPr lang="en-US" sz="1100" b="0" dirty="0">
                <a:solidFill>
                  <a:schemeClr val="bg1">
                    <a:lumMod val="65000"/>
                  </a:schemeClr>
                </a:solidFill>
                <a:latin typeface="+mn-lt"/>
              </a:rPr>
              <a:t>Provides specifications for the media selection model used, a description of primary and alternate media requirements, functional requirements          for the instructional delivery system</a:t>
            </a:r>
            <a:r>
              <a:rPr lang="en-US" sz="1050" b="0" dirty="0">
                <a:solidFill>
                  <a:schemeClr val="bg1">
                    <a:lumMod val="65000"/>
                  </a:schemeClr>
                </a:solidFill>
                <a:latin typeface="+mn-lt"/>
              </a:rPr>
              <a:t>.</a:t>
            </a:r>
          </a:p>
        </p:txBody>
      </p:sp>
      <p:sp>
        <p:nvSpPr>
          <p:cNvPr id="81" name="TextBox 80"/>
          <p:cNvSpPr txBox="1"/>
          <p:nvPr/>
        </p:nvSpPr>
        <p:spPr>
          <a:xfrm>
            <a:off x="3038999" y="851724"/>
            <a:ext cx="3311389" cy="1615827"/>
          </a:xfrm>
          <a:prstGeom prst="rect">
            <a:avLst/>
          </a:prstGeom>
          <a:noFill/>
        </p:spPr>
        <p:txBody>
          <a:bodyPr wrap="square" rtlCol="0">
            <a:spAutoFit/>
          </a:bodyPr>
          <a:lstStyle>
            <a:defPPr>
              <a:defRPr lang="en-US"/>
            </a:defPPr>
            <a:lvl1pPr>
              <a:defRPr sz="1200">
                <a:latin typeface="Times New Roman" panose="02020603050405020304" pitchFamily="18" charset="0"/>
                <a:cs typeface="Times New Roman" panose="02020603050405020304" pitchFamily="18" charset="0"/>
              </a:defRPr>
            </a:lvl1pPr>
          </a:lstStyle>
          <a:p>
            <a:pPr algn="ctr"/>
            <a:r>
              <a:rPr lang="fr-FR" sz="1100" b="1" dirty="0">
                <a:solidFill>
                  <a:schemeClr val="tx1"/>
                </a:solidFill>
                <a:latin typeface="+mn-lt"/>
              </a:rPr>
              <a:t>DI-SESS-81518: </a:t>
            </a:r>
          </a:p>
          <a:p>
            <a:pPr algn="ctr"/>
            <a:r>
              <a:rPr lang="fr-FR" sz="1100" b="1" dirty="0">
                <a:solidFill>
                  <a:schemeClr val="tx1"/>
                </a:solidFill>
                <a:latin typeface="+mn-lt"/>
              </a:rPr>
              <a:t>INSTRUCTIONAL PERFORMANCE REQUIREMENTS DOCUMENT</a:t>
            </a:r>
          </a:p>
          <a:p>
            <a:pPr algn="ctr"/>
            <a:r>
              <a:rPr lang="en-US" sz="1100" b="1" dirty="0">
                <a:solidFill>
                  <a:schemeClr val="tx1"/>
                </a:solidFill>
                <a:latin typeface="+mn-lt"/>
              </a:rPr>
              <a:t>IPRD</a:t>
            </a:r>
          </a:p>
          <a:p>
            <a:r>
              <a:rPr lang="en-US" sz="1100" b="0" dirty="0">
                <a:solidFill>
                  <a:schemeClr val="tx1"/>
                </a:solidFill>
                <a:latin typeface="+mn-lt"/>
              </a:rPr>
              <a:t>Provides task information (e.g., description, conditions, standards, cues, performance measures), Knowledge, Skills, Attitudes (KSAs) and learning objectives, task attributes (e.g., criticality, frequency, difficulty, probability of error, consequence of error).</a:t>
            </a:r>
          </a:p>
        </p:txBody>
      </p:sp>
      <p:cxnSp>
        <p:nvCxnSpPr>
          <p:cNvPr id="29" name="Elbow Connector 28"/>
          <p:cNvCxnSpPr>
            <a:stCxn id="66" idx="0"/>
            <a:endCxn id="23" idx="3"/>
          </p:cNvCxnSpPr>
          <p:nvPr/>
        </p:nvCxnSpPr>
        <p:spPr>
          <a:xfrm rot="16200000" flipV="1">
            <a:off x="2497031" y="1482217"/>
            <a:ext cx="435044" cy="2366983"/>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31" name="Elbow Connector 30"/>
          <p:cNvCxnSpPr>
            <a:stCxn id="59" idx="0"/>
            <a:endCxn id="24" idx="3"/>
          </p:cNvCxnSpPr>
          <p:nvPr/>
        </p:nvCxnSpPr>
        <p:spPr>
          <a:xfrm rot="16200000" flipV="1">
            <a:off x="5358549" y="1551601"/>
            <a:ext cx="485358" cy="2262966"/>
          </a:xfrm>
          <a:prstGeom prst="bentConnector3">
            <a:avLst>
              <a:gd name="adj1" fmla="val 57536"/>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Elbow Connector 35"/>
          <p:cNvCxnSpPr>
            <a:stCxn id="68" idx="0"/>
            <a:endCxn id="26" idx="3"/>
          </p:cNvCxnSpPr>
          <p:nvPr/>
        </p:nvCxnSpPr>
        <p:spPr>
          <a:xfrm rot="16200000" flipV="1">
            <a:off x="7304278" y="2586898"/>
            <a:ext cx="485358" cy="192372"/>
          </a:xfrm>
          <a:prstGeom prst="bentConnector3">
            <a:avLst>
              <a:gd name="adj1" fmla="val 50000"/>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56" name="Rectangle 55"/>
          <p:cNvSpPr/>
          <p:nvPr/>
        </p:nvSpPr>
        <p:spPr>
          <a:xfrm>
            <a:off x="1053549" y="2891013"/>
            <a:ext cx="981037" cy="391453"/>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50000"/>
                  </a:schemeClr>
                </a:solidFill>
                <a:cs typeface="Times New Roman" panose="02020603050405020304" pitchFamily="18" charset="0"/>
              </a:rPr>
              <a:t>Needs Assessment</a:t>
            </a:r>
          </a:p>
        </p:txBody>
      </p:sp>
      <p:sp>
        <p:nvSpPr>
          <p:cNvPr id="57" name="Rectangle 56"/>
          <p:cNvSpPr/>
          <p:nvPr/>
        </p:nvSpPr>
        <p:spPr>
          <a:xfrm>
            <a:off x="2212719" y="2962426"/>
            <a:ext cx="789704" cy="320040"/>
          </a:xfrm>
          <a:prstGeom prst="rect">
            <a:avLst/>
          </a:prstGeom>
          <a:solidFill>
            <a:schemeClr val="bg1">
              <a:lumMod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b="1" dirty="0">
                <a:solidFill>
                  <a:schemeClr val="bg1">
                    <a:lumMod val="50000"/>
                  </a:schemeClr>
                </a:solidFill>
                <a:cs typeface="Times New Roman" panose="02020603050405020304" pitchFamily="18" charset="0"/>
              </a:rPr>
              <a:t>Alignment</a:t>
            </a:r>
          </a:p>
        </p:txBody>
      </p:sp>
      <p:sp>
        <p:nvSpPr>
          <p:cNvPr id="59" name="Rectangle 58"/>
          <p:cNvSpPr/>
          <p:nvPr/>
        </p:nvSpPr>
        <p:spPr>
          <a:xfrm>
            <a:off x="6367240" y="2925763"/>
            <a:ext cx="730941" cy="48496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65000"/>
                  </a:schemeClr>
                </a:solidFill>
                <a:cs typeface="Times New Roman" panose="02020603050405020304" pitchFamily="18" charset="0"/>
              </a:rPr>
              <a:t>Learning Analysis</a:t>
            </a:r>
          </a:p>
        </p:txBody>
      </p:sp>
      <p:sp>
        <p:nvSpPr>
          <p:cNvPr id="66" name="Rectangle 65"/>
          <p:cNvSpPr/>
          <p:nvPr/>
        </p:nvSpPr>
        <p:spPr>
          <a:xfrm>
            <a:off x="3134970" y="2883231"/>
            <a:ext cx="1526148" cy="3677289"/>
          </a:xfrm>
          <a:prstGeom prst="rect">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cs typeface="Times New Roman" panose="02020603050405020304" pitchFamily="18" charset="0"/>
              </a:rPr>
              <a:t>Training Situation Analysis</a:t>
            </a:r>
          </a:p>
          <a:p>
            <a:pPr algn="ctr"/>
            <a:endParaRPr lang="en-US" sz="1600" b="1" dirty="0">
              <a:solidFill>
                <a:schemeClr val="bg1"/>
              </a:solidFill>
              <a:cs typeface="Times New Roman" panose="02020603050405020304" pitchFamily="18" charset="0"/>
            </a:endParaRPr>
          </a:p>
          <a:p>
            <a:pPr algn="ctr"/>
            <a:endParaRPr lang="en-US" sz="100" b="1" dirty="0">
              <a:solidFill>
                <a:schemeClr val="bg1"/>
              </a:solidFill>
              <a:cs typeface="Times New Roman" panose="02020603050405020304" pitchFamily="18" charset="0"/>
            </a:endParaRPr>
          </a:p>
          <a:p>
            <a:r>
              <a:rPr lang="en-US" sz="1300" dirty="0">
                <a:solidFill>
                  <a:schemeClr val="bg1"/>
                </a:solidFill>
                <a:cs typeface="Times New Roman" panose="02020603050405020304" pitchFamily="18" charset="0"/>
              </a:rPr>
              <a:t>Determines training deficiencies and/or deficiencies in RRL Compliance attributes</a:t>
            </a:r>
          </a:p>
          <a:p>
            <a:endParaRPr lang="en-US" sz="600" dirty="0">
              <a:solidFill>
                <a:schemeClr val="bg1"/>
              </a:solidFill>
              <a:cs typeface="Times New Roman" panose="02020603050405020304" pitchFamily="18" charset="0"/>
            </a:endParaRPr>
          </a:p>
          <a:p>
            <a:pPr algn="ctr"/>
            <a:r>
              <a:rPr lang="en-US" sz="1200" b="1" dirty="0">
                <a:solidFill>
                  <a:schemeClr val="bg1"/>
                </a:solidFill>
                <a:cs typeface="Times New Roman" panose="02020603050405020304" pitchFamily="18" charset="0"/>
              </a:rPr>
              <a:t>WHEN – HOW – WHERE</a:t>
            </a:r>
          </a:p>
          <a:p>
            <a:pPr algn="ctr"/>
            <a:r>
              <a:rPr lang="en-US" sz="1400" dirty="0">
                <a:solidFill>
                  <a:srgbClr val="FFC000"/>
                </a:solidFill>
                <a:cs typeface="Times New Roman" panose="02020603050405020304" pitchFamily="18" charset="0"/>
              </a:rPr>
              <a:t>“As Is” </a:t>
            </a:r>
          </a:p>
          <a:p>
            <a:pPr algn="ctr"/>
            <a:r>
              <a:rPr lang="en-US" sz="1400" dirty="0">
                <a:solidFill>
                  <a:srgbClr val="FFC000"/>
                </a:solidFill>
                <a:cs typeface="Times New Roman" panose="02020603050405020304" pitchFamily="18" charset="0"/>
              </a:rPr>
              <a:t>Training Deficiencies</a:t>
            </a:r>
          </a:p>
          <a:p>
            <a:pPr algn="ctr"/>
            <a:endParaRPr lang="en-US" sz="1400" b="1" dirty="0">
              <a:solidFill>
                <a:srgbClr val="FFC000"/>
              </a:solidFill>
              <a:cs typeface="Times New Roman" panose="02020603050405020304" pitchFamily="18" charset="0"/>
            </a:endParaRPr>
          </a:p>
        </p:txBody>
      </p:sp>
      <p:sp>
        <p:nvSpPr>
          <p:cNvPr id="67" name="Rectangle 66"/>
          <p:cNvSpPr/>
          <p:nvPr/>
        </p:nvSpPr>
        <p:spPr>
          <a:xfrm>
            <a:off x="4772338" y="2865808"/>
            <a:ext cx="1463469" cy="3694712"/>
          </a:xfrm>
          <a:prstGeom prst="rect">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cs typeface="Times New Roman" panose="02020603050405020304" pitchFamily="18" charset="0"/>
            </a:endParaRPr>
          </a:p>
          <a:p>
            <a:pPr algn="ctr"/>
            <a:endParaRPr lang="en-US" b="1" dirty="0">
              <a:solidFill>
                <a:schemeClr val="bg1"/>
              </a:solidFill>
              <a:cs typeface="Times New Roman" panose="02020603050405020304" pitchFamily="18" charset="0"/>
            </a:endParaRPr>
          </a:p>
          <a:p>
            <a:pPr algn="ctr"/>
            <a:endParaRPr lang="en-US" b="1" dirty="0">
              <a:solidFill>
                <a:schemeClr val="bg1"/>
              </a:solidFill>
              <a:cs typeface="Times New Roman" panose="02020603050405020304" pitchFamily="18" charset="0"/>
            </a:endParaRPr>
          </a:p>
          <a:p>
            <a:pPr algn="ctr"/>
            <a:endParaRPr lang="en-US" sz="1600" b="1" dirty="0">
              <a:solidFill>
                <a:schemeClr val="bg1"/>
              </a:solidFill>
              <a:cs typeface="Times New Roman" panose="02020603050405020304" pitchFamily="18" charset="0"/>
            </a:endParaRPr>
          </a:p>
          <a:p>
            <a:pPr algn="ctr"/>
            <a:r>
              <a:rPr lang="en-US" sz="1600" b="1" dirty="0">
                <a:solidFill>
                  <a:schemeClr val="bg1"/>
                </a:solidFill>
                <a:cs typeface="Times New Roman" panose="02020603050405020304" pitchFamily="18" charset="0"/>
              </a:rPr>
              <a:t>Task </a:t>
            </a:r>
          </a:p>
          <a:p>
            <a:pPr algn="ctr"/>
            <a:r>
              <a:rPr lang="en-US" sz="1600" b="1" dirty="0">
                <a:solidFill>
                  <a:schemeClr val="bg1"/>
                </a:solidFill>
                <a:cs typeface="Times New Roman" panose="02020603050405020304" pitchFamily="18" charset="0"/>
              </a:rPr>
              <a:t>Analysis</a:t>
            </a:r>
          </a:p>
          <a:p>
            <a:endParaRPr lang="en-US" sz="1300" dirty="0">
              <a:solidFill>
                <a:schemeClr val="bg1"/>
              </a:solidFill>
              <a:cs typeface="Times New Roman" panose="02020603050405020304" pitchFamily="18" charset="0"/>
            </a:endParaRPr>
          </a:p>
          <a:p>
            <a:endParaRPr lang="en-US" sz="1300" dirty="0">
              <a:solidFill>
                <a:schemeClr val="bg1"/>
              </a:solidFill>
              <a:cs typeface="Times New Roman" panose="02020603050405020304" pitchFamily="18" charset="0"/>
            </a:endParaRPr>
          </a:p>
          <a:p>
            <a:endParaRPr lang="en-US" sz="700" dirty="0">
              <a:solidFill>
                <a:schemeClr val="bg1"/>
              </a:solidFill>
              <a:cs typeface="Times New Roman" panose="02020603050405020304" pitchFamily="18" charset="0"/>
            </a:endParaRPr>
          </a:p>
          <a:p>
            <a:r>
              <a:rPr lang="en-US" sz="1300" dirty="0">
                <a:solidFill>
                  <a:schemeClr val="bg1"/>
                </a:solidFill>
                <a:cs typeface="Times New Roman" panose="02020603050405020304" pitchFamily="18" charset="0"/>
              </a:rPr>
              <a:t>Documents job performance requirements:  </a:t>
            </a:r>
          </a:p>
          <a:p>
            <a:r>
              <a:rPr lang="en-US" sz="1300" dirty="0">
                <a:solidFill>
                  <a:srgbClr val="FFC000"/>
                </a:solidFill>
                <a:cs typeface="Times New Roman" panose="02020603050405020304" pitchFamily="18" charset="0"/>
              </a:rPr>
              <a:t>- Training Task List </a:t>
            </a:r>
          </a:p>
          <a:p>
            <a:r>
              <a:rPr lang="en-US" sz="1300" dirty="0">
                <a:solidFill>
                  <a:srgbClr val="FFC000"/>
                </a:solidFill>
                <a:cs typeface="Times New Roman" panose="02020603050405020304" pitchFamily="18" charset="0"/>
              </a:rPr>
              <a:t>-Career Progression Timing (RDA) </a:t>
            </a:r>
          </a:p>
          <a:p>
            <a:r>
              <a:rPr lang="en-US" sz="1300" dirty="0">
                <a:solidFill>
                  <a:srgbClr val="FFC000"/>
                </a:solidFill>
                <a:cs typeface="Times New Roman" panose="02020603050405020304" pitchFamily="18" charset="0"/>
              </a:rPr>
              <a:t>-Gaps</a:t>
            </a:r>
          </a:p>
          <a:p>
            <a:endParaRPr lang="en-US" sz="1300" dirty="0">
              <a:solidFill>
                <a:srgbClr val="FFC000"/>
              </a:solidFill>
              <a:cs typeface="Times New Roman" panose="02020603050405020304" pitchFamily="18" charset="0"/>
            </a:endParaRPr>
          </a:p>
          <a:p>
            <a:pPr algn="ctr"/>
            <a:r>
              <a:rPr lang="en-US" sz="1300" dirty="0">
                <a:solidFill>
                  <a:srgbClr val="FFC000"/>
                </a:solidFill>
                <a:cs typeface="Times New Roman" panose="02020603050405020304" pitchFamily="18" charset="0"/>
              </a:rPr>
              <a:t>Train/No train Decision</a:t>
            </a:r>
            <a:endParaRPr lang="en-US" sz="1200" b="1" dirty="0">
              <a:solidFill>
                <a:srgbClr val="FFC000"/>
              </a:solidFill>
              <a:cs typeface="Times New Roman" panose="02020603050405020304" pitchFamily="18" charset="0"/>
            </a:endParaRPr>
          </a:p>
          <a:p>
            <a:endParaRPr lang="en-US" sz="1200" b="1" dirty="0">
              <a:solidFill>
                <a:schemeClr val="bg1"/>
              </a:solidFill>
              <a:cs typeface="Times New Roman" panose="02020603050405020304" pitchFamily="18" charset="0"/>
            </a:endParaRPr>
          </a:p>
          <a:p>
            <a:endParaRPr lang="en-US" sz="1200" b="1" dirty="0">
              <a:solidFill>
                <a:schemeClr val="bg1"/>
              </a:solidFill>
              <a:cs typeface="Times New Roman" panose="02020603050405020304" pitchFamily="18" charset="0"/>
            </a:endParaRPr>
          </a:p>
          <a:p>
            <a:endParaRPr lang="en-US" sz="1200" b="1" dirty="0">
              <a:solidFill>
                <a:schemeClr val="bg1"/>
              </a:solidFill>
              <a:cs typeface="Times New Roman" panose="02020603050405020304" pitchFamily="18" charset="0"/>
            </a:endParaRPr>
          </a:p>
          <a:p>
            <a:endParaRPr lang="en-US" sz="1200" b="1" dirty="0">
              <a:solidFill>
                <a:schemeClr val="bg1"/>
              </a:solidFill>
              <a:cs typeface="Times New Roman" panose="02020603050405020304" pitchFamily="18" charset="0"/>
            </a:endParaRPr>
          </a:p>
          <a:p>
            <a:endParaRPr lang="en-US" sz="1200" b="1" dirty="0">
              <a:solidFill>
                <a:schemeClr val="bg1"/>
              </a:solidFill>
              <a:cs typeface="Times New Roman" panose="02020603050405020304" pitchFamily="18" charset="0"/>
            </a:endParaRPr>
          </a:p>
          <a:p>
            <a:pPr algn="ctr"/>
            <a:endParaRPr lang="en-US" sz="1200" b="1" dirty="0">
              <a:solidFill>
                <a:schemeClr val="bg1"/>
              </a:solidFill>
              <a:cs typeface="Times New Roman" panose="02020603050405020304" pitchFamily="18" charset="0"/>
            </a:endParaRPr>
          </a:p>
          <a:p>
            <a:pPr algn="ctr"/>
            <a:endParaRPr lang="en-US" sz="1200" b="1" dirty="0">
              <a:solidFill>
                <a:schemeClr val="bg1"/>
              </a:solidFill>
              <a:cs typeface="Times New Roman" panose="02020603050405020304" pitchFamily="18" charset="0"/>
            </a:endParaRPr>
          </a:p>
        </p:txBody>
      </p:sp>
      <p:sp>
        <p:nvSpPr>
          <p:cNvPr id="68" name="Rectangle 67"/>
          <p:cNvSpPr/>
          <p:nvPr/>
        </p:nvSpPr>
        <p:spPr>
          <a:xfrm>
            <a:off x="7310522" y="2925763"/>
            <a:ext cx="665242" cy="48496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65000"/>
                  </a:schemeClr>
                </a:solidFill>
                <a:cs typeface="Times New Roman" panose="02020603050405020304" pitchFamily="18" charset="0"/>
              </a:rPr>
              <a:t>Media Selection</a:t>
            </a:r>
          </a:p>
        </p:txBody>
      </p:sp>
      <p:sp>
        <p:nvSpPr>
          <p:cNvPr id="69" name="Rectangle 68"/>
          <p:cNvSpPr/>
          <p:nvPr/>
        </p:nvSpPr>
        <p:spPr>
          <a:xfrm>
            <a:off x="8083486" y="2925763"/>
            <a:ext cx="984241" cy="48496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65000"/>
                  </a:schemeClr>
                </a:solidFill>
                <a:cs typeface="Times New Roman" panose="02020603050405020304" pitchFamily="18" charset="0"/>
              </a:rPr>
              <a:t>Courseware / Trainer Acquisition</a:t>
            </a:r>
          </a:p>
        </p:txBody>
      </p:sp>
      <p:cxnSp>
        <p:nvCxnSpPr>
          <p:cNvPr id="70" name="Straight Arrow Connector 69"/>
          <p:cNvCxnSpPr/>
          <p:nvPr/>
        </p:nvCxnSpPr>
        <p:spPr>
          <a:xfrm>
            <a:off x="7937949" y="3168243"/>
            <a:ext cx="146520" cy="0"/>
          </a:xfrm>
          <a:prstGeom prst="straightConnector1">
            <a:avLst/>
          </a:prstGeom>
          <a:ln w="31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597999" y="3125711"/>
            <a:ext cx="182522"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152053" y="3168243"/>
            <a:ext cx="194974" cy="0"/>
          </a:xfrm>
          <a:prstGeom prst="straightConnector1">
            <a:avLst/>
          </a:prstGeom>
          <a:ln w="31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7089216" y="3168243"/>
            <a:ext cx="182371" cy="0"/>
          </a:xfrm>
          <a:prstGeom prst="straightConnector1">
            <a:avLst/>
          </a:prstGeom>
          <a:ln w="31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57" idx="3"/>
          </p:cNvCxnSpPr>
          <p:nvPr/>
        </p:nvCxnSpPr>
        <p:spPr>
          <a:xfrm>
            <a:off x="3002423" y="3122446"/>
            <a:ext cx="140440" cy="0"/>
          </a:xfrm>
          <a:prstGeom prst="straightConnector1">
            <a:avLst/>
          </a:prstGeom>
          <a:ln w="31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Elbow Connector 182"/>
          <p:cNvCxnSpPr>
            <a:stCxn id="67" idx="0"/>
            <a:endCxn id="24" idx="3"/>
          </p:cNvCxnSpPr>
          <p:nvPr/>
        </p:nvCxnSpPr>
        <p:spPr>
          <a:xfrm rot="16200000" flipV="1">
            <a:off x="4774208" y="2135943"/>
            <a:ext cx="425403" cy="1034328"/>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21" name="Pentagon 20"/>
          <p:cNvSpPr/>
          <p:nvPr/>
        </p:nvSpPr>
        <p:spPr>
          <a:xfrm>
            <a:off x="168966" y="2883231"/>
            <a:ext cx="723978" cy="484960"/>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50000"/>
                  </a:schemeClr>
                </a:solidFill>
                <a:cs typeface="Times New Roman" panose="02020603050405020304" pitchFamily="18" charset="0"/>
              </a:rPr>
              <a:t>Trigger</a:t>
            </a:r>
          </a:p>
        </p:txBody>
      </p:sp>
      <p:sp>
        <p:nvSpPr>
          <p:cNvPr id="76" name="Rectangle 75"/>
          <p:cNvSpPr/>
          <p:nvPr/>
        </p:nvSpPr>
        <p:spPr>
          <a:xfrm>
            <a:off x="8818270" y="6579971"/>
            <a:ext cx="325730" cy="261610"/>
          </a:xfrm>
          <a:prstGeom prst="rect">
            <a:avLst/>
          </a:prstGeom>
        </p:spPr>
        <p:txBody>
          <a:bodyPr wrap="none">
            <a:spAutoFit/>
          </a:bodyPr>
          <a:lstStyle/>
          <a:p>
            <a:pPr algn="ctr"/>
            <a:fld id="{FC2E114B-E2B2-4115-9F42-B354EA0B1697}" type="slidenum">
              <a:rPr lang="en-US" sz="1050" b="0" smtClean="0">
                <a:solidFill>
                  <a:schemeClr val="bg1">
                    <a:lumMod val="50000"/>
                  </a:schemeClr>
                </a:solidFill>
                <a:latin typeface="Arial Narrow" panose="020B0606020202030204" pitchFamily="34" charset="0"/>
              </a:rPr>
              <a:pPr algn="ctr"/>
              <a:t>27</a:t>
            </a:fld>
            <a:endParaRPr lang="en-US" sz="1050" b="0">
              <a:solidFill>
                <a:schemeClr val="bg1">
                  <a:lumMod val="50000"/>
                </a:schemeClr>
              </a:solidFill>
              <a:latin typeface="Arial Narrow" panose="020B0606020202030204" pitchFamily="34" charset="0"/>
            </a:endParaRPr>
          </a:p>
        </p:txBody>
      </p:sp>
      <p:sp>
        <p:nvSpPr>
          <p:cNvPr id="82" name="Title 1"/>
          <p:cNvSpPr txBox="1">
            <a:spLocks/>
          </p:cNvSpPr>
          <p:nvPr/>
        </p:nvSpPr>
        <p:spPr>
          <a:xfrm>
            <a:off x="517972" y="101622"/>
            <a:ext cx="8715477" cy="4007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002060"/>
                </a:solidFill>
                <a:latin typeface="+mn-lt"/>
              </a:rPr>
              <a:t>RRL Training Situation, Training Task Analysis</a:t>
            </a:r>
            <a:endParaRPr lang="en-US" sz="4000" dirty="0">
              <a:solidFill>
                <a:srgbClr val="002060"/>
              </a:solidFill>
              <a:latin typeface="+mn-lt"/>
              <a:cs typeface="Arial" panose="020B0604020202020204" pitchFamily="34" charset="0"/>
            </a:endParaRPr>
          </a:p>
        </p:txBody>
      </p:sp>
      <p:cxnSp>
        <p:nvCxnSpPr>
          <p:cNvPr id="58" name="Elbow Connector 57"/>
          <p:cNvCxnSpPr>
            <a:stCxn id="21" idx="3"/>
          </p:cNvCxnSpPr>
          <p:nvPr/>
        </p:nvCxnSpPr>
        <p:spPr>
          <a:xfrm flipV="1">
            <a:off x="892944" y="3122446"/>
            <a:ext cx="160605" cy="3265"/>
          </a:xfrm>
          <a:prstGeom prst="bentConnector3">
            <a:avLst>
              <a:gd name="adj1" fmla="val 50000"/>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60" name="Elbow Connector 59"/>
          <p:cNvCxnSpPr>
            <a:endCxn id="57" idx="1"/>
          </p:cNvCxnSpPr>
          <p:nvPr/>
        </p:nvCxnSpPr>
        <p:spPr>
          <a:xfrm>
            <a:off x="2058815" y="3122446"/>
            <a:ext cx="143271" cy="12700"/>
          </a:xfrm>
          <a:prstGeom prst="bentConnector3">
            <a:avLst>
              <a:gd name="adj1" fmla="val 50000"/>
            </a:avLst>
          </a:prstGeom>
          <a:ln>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37" name="TextBox 36"/>
          <p:cNvSpPr txBox="1"/>
          <p:nvPr/>
        </p:nvSpPr>
        <p:spPr>
          <a:xfrm>
            <a:off x="6081624" y="4121835"/>
            <a:ext cx="2954641" cy="1077218"/>
          </a:xfrm>
          <a:prstGeom prst="rect">
            <a:avLst/>
          </a:prstGeom>
          <a:noFill/>
        </p:spPr>
        <p:txBody>
          <a:bodyPr wrap="square" rtlCol="0">
            <a:spAutoFit/>
          </a:bodyPr>
          <a:lstStyle/>
          <a:p>
            <a:pPr marL="404813" lvl="1" indent="-182563">
              <a:buFont typeface="Arial" panose="020B0604020202020204" pitchFamily="34" charset="0"/>
              <a:buChar char="•"/>
            </a:pPr>
            <a:r>
              <a:rPr lang="en-US" dirty="0">
                <a:solidFill>
                  <a:schemeClr val="tx1"/>
                </a:solidFill>
              </a:rPr>
              <a:t>Site Visit</a:t>
            </a:r>
          </a:p>
          <a:p>
            <a:pPr marL="404813" lvl="1" indent="-182563">
              <a:buFont typeface="Arial" panose="020B0604020202020204" pitchFamily="34" charset="0"/>
              <a:buChar char="•"/>
            </a:pPr>
            <a:r>
              <a:rPr lang="en-US" dirty="0">
                <a:solidFill>
                  <a:schemeClr val="tx1"/>
                </a:solidFill>
              </a:rPr>
              <a:t>Data Review</a:t>
            </a:r>
          </a:p>
          <a:p>
            <a:pPr marL="404813" lvl="1" indent="-182563">
              <a:buFont typeface="Arial" panose="020B0604020202020204" pitchFamily="34" charset="0"/>
              <a:buChar char="•"/>
            </a:pPr>
            <a:r>
              <a:rPr lang="en-US" dirty="0">
                <a:solidFill>
                  <a:schemeClr val="tx1"/>
                </a:solidFill>
              </a:rPr>
              <a:t>Workshop</a:t>
            </a:r>
          </a:p>
          <a:p>
            <a:pPr marL="404813" lvl="1" indent="-182563">
              <a:buFont typeface="Arial" panose="020B0604020202020204" pitchFamily="34" charset="0"/>
              <a:buChar char="•"/>
            </a:pPr>
            <a:r>
              <a:rPr lang="en-US" dirty="0">
                <a:solidFill>
                  <a:schemeClr val="tx1"/>
                </a:solidFill>
              </a:rPr>
              <a:t>Gate 1 Meeting</a:t>
            </a:r>
          </a:p>
        </p:txBody>
      </p:sp>
      <p:sp>
        <p:nvSpPr>
          <p:cNvPr id="32" name="TextBox 31"/>
          <p:cNvSpPr txBox="1"/>
          <p:nvPr/>
        </p:nvSpPr>
        <p:spPr>
          <a:xfrm>
            <a:off x="6921304" y="616350"/>
            <a:ext cx="2007753" cy="276999"/>
          </a:xfrm>
          <a:prstGeom prst="rect">
            <a:avLst/>
          </a:prstGeom>
          <a:solidFill>
            <a:srgbClr val="FFFF00"/>
          </a:solidFill>
        </p:spPr>
        <p:txBody>
          <a:bodyPr wrap="square" rtlCol="0">
            <a:spAutoFit/>
          </a:bodyPr>
          <a:lstStyle/>
          <a:p>
            <a:r>
              <a:rPr lang="en-US" sz="1200" b="0" dirty="0">
                <a:solidFill>
                  <a:schemeClr val="tx1"/>
                </a:solidFill>
              </a:rPr>
              <a:t>No change</a:t>
            </a:r>
          </a:p>
        </p:txBody>
      </p:sp>
    </p:spTree>
    <p:extLst>
      <p:ext uri="{BB962C8B-B14F-4D97-AF65-F5344CB8AC3E}">
        <p14:creationId xmlns:p14="http://schemas.microsoft.com/office/powerpoint/2010/main" val="1137209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rallelogram 22"/>
          <p:cNvSpPr/>
          <p:nvPr/>
        </p:nvSpPr>
        <p:spPr>
          <a:xfrm>
            <a:off x="369075" y="893707"/>
            <a:ext cx="2712591" cy="1554480"/>
          </a:xfrm>
          <a:prstGeom prst="parallelogram">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schemeClr val="tx1"/>
              </a:solidFill>
            </a:endParaRPr>
          </a:p>
          <a:p>
            <a:pPr algn="ctr"/>
            <a:endParaRPr lang="en-US" b="1" dirty="0">
              <a:solidFill>
                <a:schemeClr val="tx1"/>
              </a:solidFill>
            </a:endParaRPr>
          </a:p>
        </p:txBody>
      </p:sp>
      <p:sp>
        <p:nvSpPr>
          <p:cNvPr id="24" name="Parallelogram 23"/>
          <p:cNvSpPr/>
          <p:nvPr/>
        </p:nvSpPr>
        <p:spPr>
          <a:xfrm>
            <a:off x="2792896" y="885925"/>
            <a:ext cx="3742318" cy="1554480"/>
          </a:xfrm>
          <a:prstGeom prst="parallelogram">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schemeClr val="tx1"/>
              </a:solidFill>
            </a:endParaRPr>
          </a:p>
        </p:txBody>
      </p:sp>
      <p:sp>
        <p:nvSpPr>
          <p:cNvPr id="26" name="Parallelogram 25"/>
          <p:cNvSpPr/>
          <p:nvPr/>
        </p:nvSpPr>
        <p:spPr>
          <a:xfrm>
            <a:off x="6207113" y="885925"/>
            <a:ext cx="2875936" cy="1554480"/>
          </a:xfrm>
          <a:prstGeom prst="parallelogram">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schemeClr val="tx1"/>
              </a:solidFill>
            </a:endParaRPr>
          </a:p>
        </p:txBody>
      </p:sp>
      <p:sp>
        <p:nvSpPr>
          <p:cNvPr id="2" name="TextBox 1"/>
          <p:cNvSpPr txBox="1"/>
          <p:nvPr/>
        </p:nvSpPr>
        <p:spPr>
          <a:xfrm>
            <a:off x="603435" y="851724"/>
            <a:ext cx="2219279" cy="1615827"/>
          </a:xfrm>
          <a:prstGeom prst="rect">
            <a:avLst/>
          </a:prstGeom>
          <a:noFill/>
        </p:spPr>
        <p:txBody>
          <a:bodyPr wrap="square" rtlCol="0">
            <a:spAutoFit/>
          </a:bodyPr>
          <a:lstStyle/>
          <a:p>
            <a:pPr algn="ctr"/>
            <a:r>
              <a:rPr lang="en-US" sz="1100" b="1" dirty="0">
                <a:solidFill>
                  <a:schemeClr val="bg1">
                    <a:lumMod val="65000"/>
                  </a:schemeClr>
                </a:solidFill>
                <a:latin typeface="+mn-lt"/>
                <a:cs typeface="Times New Roman" panose="02020603050405020304" pitchFamily="18" charset="0"/>
              </a:rPr>
              <a:t>DI-SESS-81517</a:t>
            </a:r>
          </a:p>
          <a:p>
            <a:pPr algn="ctr"/>
            <a:r>
              <a:rPr lang="en-US" sz="1100" b="1" dirty="0">
                <a:solidFill>
                  <a:schemeClr val="bg1">
                    <a:lumMod val="65000"/>
                  </a:schemeClr>
                </a:solidFill>
                <a:latin typeface="+mn-lt"/>
                <a:cs typeface="Times New Roman" panose="02020603050405020304" pitchFamily="18" charset="0"/>
              </a:rPr>
              <a:t>TRAINING SITUATION DOCUMENT</a:t>
            </a:r>
          </a:p>
          <a:p>
            <a:pPr algn="ctr"/>
            <a:r>
              <a:rPr lang="en-US" sz="1100" b="1" dirty="0">
                <a:solidFill>
                  <a:schemeClr val="bg1">
                    <a:lumMod val="65000"/>
                  </a:schemeClr>
                </a:solidFill>
                <a:latin typeface="+mn-lt"/>
                <a:cs typeface="Times New Roman" panose="02020603050405020304" pitchFamily="18" charset="0"/>
              </a:rPr>
              <a:t>TSD</a:t>
            </a:r>
          </a:p>
          <a:p>
            <a:r>
              <a:rPr lang="en-US" sz="1100" b="0" dirty="0">
                <a:solidFill>
                  <a:schemeClr val="bg1">
                    <a:lumMod val="65000"/>
                  </a:schemeClr>
                </a:solidFill>
                <a:latin typeface="+mn-lt"/>
                <a:cs typeface="Times New Roman" panose="02020603050405020304" pitchFamily="18" charset="0"/>
              </a:rPr>
              <a:t>Used to verify the efficiency of a training system to meet existing training needs and to survey training programs and technologies for applicability to new training need.</a:t>
            </a:r>
          </a:p>
        </p:txBody>
      </p:sp>
      <p:sp>
        <p:nvSpPr>
          <p:cNvPr id="3" name="TextBox 2"/>
          <p:cNvSpPr txBox="1"/>
          <p:nvPr/>
        </p:nvSpPr>
        <p:spPr>
          <a:xfrm>
            <a:off x="6404380" y="851724"/>
            <a:ext cx="2631885" cy="1615827"/>
          </a:xfrm>
          <a:prstGeom prst="rect">
            <a:avLst/>
          </a:prstGeom>
          <a:noFill/>
        </p:spPr>
        <p:txBody>
          <a:bodyPr wrap="square" rtlCol="0">
            <a:spAutoFit/>
          </a:bodyPr>
          <a:lstStyle>
            <a:defPPr>
              <a:defRPr lang="en-US"/>
            </a:defPPr>
            <a:lvl1pPr>
              <a:defRPr sz="1200">
                <a:latin typeface="Times New Roman" panose="02020603050405020304" pitchFamily="18" charset="0"/>
                <a:cs typeface="Times New Roman" panose="02020603050405020304" pitchFamily="18" charset="0"/>
              </a:defRPr>
            </a:lvl1pPr>
          </a:lstStyle>
          <a:p>
            <a:pPr algn="ctr"/>
            <a:r>
              <a:rPr lang="en-US" sz="1100" b="1" dirty="0">
                <a:solidFill>
                  <a:schemeClr val="bg1">
                    <a:lumMod val="65000"/>
                  </a:schemeClr>
                </a:solidFill>
                <a:latin typeface="+mn-lt"/>
              </a:rPr>
              <a:t>DI-SESS-81519</a:t>
            </a:r>
          </a:p>
          <a:p>
            <a:pPr algn="ctr"/>
            <a:r>
              <a:rPr lang="en-US" sz="1100" b="1" dirty="0">
                <a:solidFill>
                  <a:schemeClr val="bg1">
                    <a:lumMod val="65000"/>
                  </a:schemeClr>
                </a:solidFill>
                <a:latin typeface="+mn-lt"/>
              </a:rPr>
              <a:t>INSTRUCTIONAL MEDIA REQUIREMENTS DOCUMENT</a:t>
            </a:r>
          </a:p>
          <a:p>
            <a:pPr algn="ctr"/>
            <a:r>
              <a:rPr lang="en-US" sz="1100" b="1" dirty="0">
                <a:solidFill>
                  <a:schemeClr val="bg1">
                    <a:lumMod val="65000"/>
                  </a:schemeClr>
                </a:solidFill>
                <a:latin typeface="+mn-lt"/>
              </a:rPr>
              <a:t>IMRD</a:t>
            </a:r>
          </a:p>
          <a:p>
            <a:r>
              <a:rPr lang="en-US" sz="1100" b="0" dirty="0">
                <a:solidFill>
                  <a:schemeClr val="bg1">
                    <a:lumMod val="65000"/>
                  </a:schemeClr>
                </a:solidFill>
                <a:latin typeface="+mn-lt"/>
              </a:rPr>
              <a:t>Provides specifications for the media selection model used, a description of primary and alternate media requirements, functional requirements          for the instructional delivery system</a:t>
            </a:r>
            <a:r>
              <a:rPr lang="en-US" sz="1050" b="0" dirty="0">
                <a:solidFill>
                  <a:schemeClr val="bg1">
                    <a:lumMod val="65000"/>
                  </a:schemeClr>
                </a:solidFill>
                <a:latin typeface="+mn-lt"/>
              </a:rPr>
              <a:t>.</a:t>
            </a:r>
          </a:p>
        </p:txBody>
      </p:sp>
      <p:sp>
        <p:nvSpPr>
          <p:cNvPr id="81" name="TextBox 80"/>
          <p:cNvSpPr txBox="1"/>
          <p:nvPr/>
        </p:nvSpPr>
        <p:spPr>
          <a:xfrm>
            <a:off x="2987669" y="851724"/>
            <a:ext cx="3311389" cy="1615827"/>
          </a:xfrm>
          <a:prstGeom prst="rect">
            <a:avLst/>
          </a:prstGeom>
          <a:noFill/>
        </p:spPr>
        <p:txBody>
          <a:bodyPr wrap="square" rtlCol="0">
            <a:spAutoFit/>
          </a:bodyPr>
          <a:lstStyle>
            <a:defPPr>
              <a:defRPr lang="en-US"/>
            </a:defPPr>
            <a:lvl1pPr>
              <a:defRPr sz="1200">
                <a:latin typeface="Times New Roman" panose="02020603050405020304" pitchFamily="18" charset="0"/>
                <a:cs typeface="Times New Roman" panose="02020603050405020304" pitchFamily="18" charset="0"/>
              </a:defRPr>
            </a:lvl1pPr>
          </a:lstStyle>
          <a:p>
            <a:pPr algn="ctr"/>
            <a:r>
              <a:rPr lang="fr-FR" sz="1100" b="1" dirty="0">
                <a:solidFill>
                  <a:schemeClr val="tx1"/>
                </a:solidFill>
                <a:latin typeface="+mn-lt"/>
              </a:rPr>
              <a:t>DI-SESS-81518: </a:t>
            </a:r>
          </a:p>
          <a:p>
            <a:pPr algn="ctr"/>
            <a:r>
              <a:rPr lang="fr-FR" sz="1100" b="1" dirty="0">
                <a:solidFill>
                  <a:schemeClr val="tx1"/>
                </a:solidFill>
                <a:latin typeface="+mn-lt"/>
              </a:rPr>
              <a:t>INSTRUCTIONAL PERFORMANCE REQUIREMENTS DOCUMENT</a:t>
            </a:r>
          </a:p>
          <a:p>
            <a:pPr algn="ctr"/>
            <a:r>
              <a:rPr lang="en-US" sz="1100" b="1" dirty="0">
                <a:solidFill>
                  <a:schemeClr val="tx1"/>
                </a:solidFill>
                <a:latin typeface="+mn-lt"/>
              </a:rPr>
              <a:t>IPRD</a:t>
            </a:r>
          </a:p>
          <a:p>
            <a:r>
              <a:rPr lang="en-US" sz="1100" b="0" dirty="0">
                <a:solidFill>
                  <a:schemeClr val="tx1"/>
                </a:solidFill>
                <a:latin typeface="+mn-lt"/>
              </a:rPr>
              <a:t>Provides task information (e.g., description, conditions, standards, cues, performance measures), Knowledge, Skills, Attitudes (KSAs) and learning objectives, task attributes (e.g., criticality, frequency, difficulty, probability of error, consequence of error).</a:t>
            </a:r>
          </a:p>
        </p:txBody>
      </p:sp>
      <p:cxnSp>
        <p:nvCxnSpPr>
          <p:cNvPr id="31" name="Elbow Connector 30"/>
          <p:cNvCxnSpPr>
            <a:stCxn id="59" idx="0"/>
            <a:endCxn id="24" idx="3"/>
          </p:cNvCxnSpPr>
          <p:nvPr/>
        </p:nvCxnSpPr>
        <p:spPr>
          <a:xfrm rot="16200000" flipV="1">
            <a:off x="4955733" y="1954418"/>
            <a:ext cx="581055" cy="1553029"/>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36" name="Elbow Connector 35"/>
          <p:cNvCxnSpPr>
            <a:stCxn id="68" idx="0"/>
            <a:endCxn id="26" idx="3"/>
          </p:cNvCxnSpPr>
          <p:nvPr/>
        </p:nvCxnSpPr>
        <p:spPr>
          <a:xfrm rot="16200000" flipV="1">
            <a:off x="7188913" y="2702264"/>
            <a:ext cx="581055" cy="57338"/>
          </a:xfrm>
          <a:prstGeom prst="bentConnector3">
            <a:avLst>
              <a:gd name="adj1" fmla="val 50000"/>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56" name="Rectangle 55"/>
          <p:cNvSpPr/>
          <p:nvPr/>
        </p:nvSpPr>
        <p:spPr>
          <a:xfrm>
            <a:off x="1053549" y="3029242"/>
            <a:ext cx="879201" cy="477178"/>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65000"/>
                  </a:schemeClr>
                </a:solidFill>
                <a:cs typeface="Times New Roman" panose="02020603050405020304" pitchFamily="18" charset="0"/>
              </a:rPr>
              <a:t>Needs Assessment</a:t>
            </a:r>
          </a:p>
        </p:txBody>
      </p:sp>
      <p:sp>
        <p:nvSpPr>
          <p:cNvPr id="57" name="Rectangle 56"/>
          <p:cNvSpPr/>
          <p:nvPr/>
        </p:nvSpPr>
        <p:spPr>
          <a:xfrm>
            <a:off x="2072212" y="3100655"/>
            <a:ext cx="789704" cy="320040"/>
          </a:xfrm>
          <a:prstGeom prst="rect">
            <a:avLst/>
          </a:prstGeom>
          <a:solidFill>
            <a:schemeClr val="bg1">
              <a:lumMod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b="1" dirty="0">
                <a:solidFill>
                  <a:schemeClr val="bg1">
                    <a:lumMod val="65000"/>
                  </a:schemeClr>
                </a:solidFill>
                <a:cs typeface="Times New Roman" panose="02020603050405020304" pitchFamily="18" charset="0"/>
              </a:rPr>
              <a:t>Alignment</a:t>
            </a:r>
          </a:p>
        </p:txBody>
      </p:sp>
      <p:sp>
        <p:nvSpPr>
          <p:cNvPr id="59" name="Rectangle 58"/>
          <p:cNvSpPr/>
          <p:nvPr/>
        </p:nvSpPr>
        <p:spPr>
          <a:xfrm>
            <a:off x="5044428" y="3021460"/>
            <a:ext cx="1956691" cy="3399218"/>
          </a:xfrm>
          <a:prstGeom prst="rect">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cs typeface="Times New Roman" panose="02020603050405020304" pitchFamily="18" charset="0"/>
            </a:endParaRPr>
          </a:p>
          <a:p>
            <a:pPr algn="ctr"/>
            <a:r>
              <a:rPr lang="en-US" b="1" dirty="0">
                <a:solidFill>
                  <a:schemeClr val="bg1"/>
                </a:solidFill>
                <a:cs typeface="Times New Roman" panose="02020603050405020304" pitchFamily="18" charset="0"/>
              </a:rPr>
              <a:t>Learning Analysis</a:t>
            </a:r>
          </a:p>
          <a:p>
            <a:pPr algn="ctr"/>
            <a:endParaRPr lang="en-US" sz="1600" dirty="0">
              <a:solidFill>
                <a:schemeClr val="bg1"/>
              </a:solidFill>
              <a:cs typeface="Times New Roman" panose="02020603050405020304" pitchFamily="18" charset="0"/>
            </a:endParaRPr>
          </a:p>
          <a:p>
            <a:r>
              <a:rPr lang="en-US" sz="1400" dirty="0">
                <a:solidFill>
                  <a:schemeClr val="bg1"/>
                </a:solidFill>
                <a:cs typeface="Times New Roman" panose="02020603050405020304" pitchFamily="18" charset="0"/>
              </a:rPr>
              <a:t>Using Task Analysis data develop</a:t>
            </a:r>
          </a:p>
          <a:p>
            <a:pPr marL="233363" lvl="1" indent="-117475">
              <a:buFont typeface="Arial" panose="020B0604020202020204" pitchFamily="34" charset="0"/>
              <a:buChar char="•"/>
            </a:pPr>
            <a:r>
              <a:rPr lang="en-US" sz="1400" dirty="0">
                <a:solidFill>
                  <a:srgbClr val="FFC000"/>
                </a:solidFill>
                <a:cs typeface="Times New Roman" panose="02020603050405020304" pitchFamily="18" charset="0"/>
              </a:rPr>
              <a:t>Learning objectives to support Performance-based training</a:t>
            </a:r>
          </a:p>
          <a:p>
            <a:pPr marL="233363" lvl="1" indent="-117475">
              <a:buFont typeface="Arial" panose="020B0604020202020204" pitchFamily="34" charset="0"/>
              <a:buChar char="•"/>
            </a:pPr>
            <a:r>
              <a:rPr lang="en-US" sz="1400" dirty="0">
                <a:solidFill>
                  <a:srgbClr val="FFC000"/>
                </a:solidFill>
                <a:cs typeface="Times New Roman" panose="02020603050405020304" pitchFamily="18" charset="0"/>
              </a:rPr>
              <a:t>Instructional strategies for formal training at point of need</a:t>
            </a:r>
          </a:p>
          <a:p>
            <a:pPr marL="233363" lvl="1" indent="-117475">
              <a:buFont typeface="Arial" panose="020B0604020202020204" pitchFamily="34" charset="0"/>
              <a:buChar char="•"/>
            </a:pPr>
            <a:endParaRPr lang="en-US" sz="1400" dirty="0">
              <a:solidFill>
                <a:schemeClr val="bg1"/>
              </a:solidFill>
              <a:cs typeface="Times New Roman" panose="02020603050405020304" pitchFamily="18" charset="0"/>
            </a:endParaRPr>
          </a:p>
          <a:p>
            <a:pPr marL="115888" lvl="1"/>
            <a:endParaRPr lang="en-US" sz="1600" dirty="0">
              <a:solidFill>
                <a:schemeClr val="bg1"/>
              </a:solidFill>
              <a:cs typeface="Times New Roman" panose="02020603050405020304" pitchFamily="18" charset="0"/>
            </a:endParaRPr>
          </a:p>
        </p:txBody>
      </p:sp>
      <p:sp>
        <p:nvSpPr>
          <p:cNvPr id="66" name="Rectangle 65"/>
          <p:cNvSpPr/>
          <p:nvPr/>
        </p:nvSpPr>
        <p:spPr>
          <a:xfrm>
            <a:off x="2973290" y="3021459"/>
            <a:ext cx="885802" cy="484961"/>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65000"/>
                  </a:schemeClr>
                </a:solidFill>
                <a:cs typeface="Times New Roman" panose="02020603050405020304" pitchFamily="18" charset="0"/>
              </a:rPr>
              <a:t>Training Situation Analysis</a:t>
            </a:r>
          </a:p>
        </p:txBody>
      </p:sp>
      <p:sp>
        <p:nvSpPr>
          <p:cNvPr id="67" name="Rectangle 66"/>
          <p:cNvSpPr/>
          <p:nvPr/>
        </p:nvSpPr>
        <p:spPr>
          <a:xfrm>
            <a:off x="4072355" y="3021459"/>
            <a:ext cx="795386" cy="484961"/>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65000"/>
                  </a:schemeClr>
                </a:solidFill>
                <a:cs typeface="Times New Roman" panose="02020603050405020304" pitchFamily="18" charset="0"/>
              </a:rPr>
              <a:t>Task Analysis</a:t>
            </a:r>
          </a:p>
        </p:txBody>
      </p:sp>
      <p:sp>
        <p:nvSpPr>
          <p:cNvPr id="68" name="Rectangle 67"/>
          <p:cNvSpPr/>
          <p:nvPr/>
        </p:nvSpPr>
        <p:spPr>
          <a:xfrm>
            <a:off x="7138090" y="3021460"/>
            <a:ext cx="740037" cy="48496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65000"/>
                  </a:schemeClr>
                </a:solidFill>
                <a:cs typeface="Times New Roman" panose="02020603050405020304" pitchFamily="18" charset="0"/>
              </a:rPr>
              <a:t>Media Selection</a:t>
            </a:r>
          </a:p>
        </p:txBody>
      </p:sp>
      <p:sp>
        <p:nvSpPr>
          <p:cNvPr id="69" name="Rectangle 68"/>
          <p:cNvSpPr/>
          <p:nvPr/>
        </p:nvSpPr>
        <p:spPr>
          <a:xfrm>
            <a:off x="8061942" y="3021460"/>
            <a:ext cx="1011616" cy="48496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65000"/>
                  </a:schemeClr>
                </a:solidFill>
                <a:cs typeface="Times New Roman" panose="02020603050405020304" pitchFamily="18" charset="0"/>
              </a:rPr>
              <a:t>Courseware / Trainer Acquisition</a:t>
            </a:r>
          </a:p>
        </p:txBody>
      </p:sp>
      <p:cxnSp>
        <p:nvCxnSpPr>
          <p:cNvPr id="70" name="Straight Arrow Connector 69"/>
          <p:cNvCxnSpPr>
            <a:stCxn id="68" idx="3"/>
          </p:cNvCxnSpPr>
          <p:nvPr/>
        </p:nvCxnSpPr>
        <p:spPr>
          <a:xfrm flipV="1">
            <a:off x="7878127" y="3260675"/>
            <a:ext cx="134508" cy="3265"/>
          </a:xfrm>
          <a:prstGeom prst="straightConnector1">
            <a:avLst/>
          </a:prstGeom>
          <a:ln w="31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3856772" y="3263940"/>
            <a:ext cx="182522" cy="0"/>
          </a:xfrm>
          <a:prstGeom prst="straightConnector1">
            <a:avLst/>
          </a:prstGeom>
          <a:ln w="31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851363" y="3263940"/>
            <a:ext cx="194974" cy="0"/>
          </a:xfrm>
          <a:prstGeom prst="straightConnector1">
            <a:avLst/>
          </a:prstGeom>
          <a:ln w="31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68" idx="1"/>
          </p:cNvCxnSpPr>
          <p:nvPr/>
        </p:nvCxnSpPr>
        <p:spPr>
          <a:xfrm>
            <a:off x="6955720" y="3260675"/>
            <a:ext cx="182370" cy="3265"/>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57" idx="3"/>
            <a:endCxn id="66" idx="1"/>
          </p:cNvCxnSpPr>
          <p:nvPr/>
        </p:nvCxnSpPr>
        <p:spPr>
          <a:xfrm>
            <a:off x="2792343" y="3260675"/>
            <a:ext cx="180946" cy="3265"/>
          </a:xfrm>
          <a:prstGeom prst="straightConnector1">
            <a:avLst/>
          </a:prstGeom>
          <a:ln w="3175">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Pentagon 20"/>
          <p:cNvSpPr/>
          <p:nvPr/>
        </p:nvSpPr>
        <p:spPr>
          <a:xfrm>
            <a:off x="168966" y="3021460"/>
            <a:ext cx="723978" cy="484960"/>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65000"/>
                  </a:schemeClr>
                </a:solidFill>
                <a:cs typeface="Times New Roman" panose="02020603050405020304" pitchFamily="18" charset="0"/>
              </a:rPr>
              <a:t>Trigger</a:t>
            </a:r>
          </a:p>
        </p:txBody>
      </p:sp>
      <p:sp>
        <p:nvSpPr>
          <p:cNvPr id="76" name="Rectangle 75"/>
          <p:cNvSpPr/>
          <p:nvPr/>
        </p:nvSpPr>
        <p:spPr>
          <a:xfrm>
            <a:off x="8818270" y="6579971"/>
            <a:ext cx="325730" cy="261610"/>
          </a:xfrm>
          <a:prstGeom prst="rect">
            <a:avLst/>
          </a:prstGeom>
        </p:spPr>
        <p:txBody>
          <a:bodyPr wrap="none">
            <a:spAutoFit/>
          </a:bodyPr>
          <a:lstStyle/>
          <a:p>
            <a:pPr algn="ctr"/>
            <a:fld id="{FC2E114B-E2B2-4115-9F42-B354EA0B1697}" type="slidenum">
              <a:rPr lang="en-US" sz="1050" b="0" smtClean="0">
                <a:solidFill>
                  <a:schemeClr val="bg1">
                    <a:lumMod val="50000"/>
                  </a:schemeClr>
                </a:solidFill>
                <a:latin typeface="Arial Narrow" panose="020B0606020202030204" pitchFamily="34" charset="0"/>
              </a:rPr>
              <a:pPr algn="ctr"/>
              <a:t>28</a:t>
            </a:fld>
            <a:endParaRPr lang="en-US" sz="1050" b="0">
              <a:solidFill>
                <a:schemeClr val="bg1">
                  <a:lumMod val="50000"/>
                </a:schemeClr>
              </a:solidFill>
              <a:latin typeface="Arial Narrow" panose="020B0606020202030204" pitchFamily="34" charset="0"/>
            </a:endParaRPr>
          </a:p>
        </p:txBody>
      </p:sp>
      <p:sp>
        <p:nvSpPr>
          <p:cNvPr id="82" name="Title 1"/>
          <p:cNvSpPr txBox="1">
            <a:spLocks/>
          </p:cNvSpPr>
          <p:nvPr/>
        </p:nvSpPr>
        <p:spPr>
          <a:xfrm>
            <a:off x="949970" y="81219"/>
            <a:ext cx="7428170" cy="4007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02060"/>
                </a:solidFill>
                <a:latin typeface="+mn-lt"/>
              </a:rPr>
              <a:t>RRL Learning Analysis</a:t>
            </a:r>
            <a:endParaRPr lang="en-US" dirty="0">
              <a:solidFill>
                <a:srgbClr val="002060"/>
              </a:solidFill>
              <a:latin typeface="+mn-lt"/>
              <a:cs typeface="Arial" panose="020B0604020202020204" pitchFamily="34" charset="0"/>
            </a:endParaRPr>
          </a:p>
        </p:txBody>
      </p:sp>
      <p:cxnSp>
        <p:nvCxnSpPr>
          <p:cNvPr id="58" name="Elbow Connector 57"/>
          <p:cNvCxnSpPr>
            <a:stCxn id="21" idx="3"/>
          </p:cNvCxnSpPr>
          <p:nvPr/>
        </p:nvCxnSpPr>
        <p:spPr>
          <a:xfrm flipV="1">
            <a:off x="892944" y="3260675"/>
            <a:ext cx="160605" cy="3265"/>
          </a:xfrm>
          <a:prstGeom prst="bentConnector3">
            <a:avLst>
              <a:gd name="adj1" fmla="val 50000"/>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60" name="Elbow Connector 59"/>
          <p:cNvCxnSpPr>
            <a:endCxn id="57" idx="1"/>
          </p:cNvCxnSpPr>
          <p:nvPr/>
        </p:nvCxnSpPr>
        <p:spPr>
          <a:xfrm>
            <a:off x="1928941" y="3260675"/>
            <a:ext cx="143271" cy="12700"/>
          </a:xfrm>
          <a:prstGeom prst="bentConnector3">
            <a:avLst>
              <a:gd name="adj1" fmla="val 50000"/>
            </a:avLst>
          </a:prstGeom>
          <a:ln>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35" name="TextBox 34"/>
          <p:cNvSpPr txBox="1"/>
          <p:nvPr/>
        </p:nvSpPr>
        <p:spPr>
          <a:xfrm>
            <a:off x="6780820" y="4087475"/>
            <a:ext cx="2255445" cy="1077218"/>
          </a:xfrm>
          <a:prstGeom prst="rect">
            <a:avLst/>
          </a:prstGeom>
          <a:noFill/>
        </p:spPr>
        <p:txBody>
          <a:bodyPr wrap="square" rtlCol="0">
            <a:spAutoFit/>
          </a:bodyPr>
          <a:lstStyle/>
          <a:p>
            <a:pPr marL="404813" lvl="1" indent="-182563">
              <a:buFont typeface="Arial" panose="020B0604020202020204" pitchFamily="34" charset="0"/>
              <a:buChar char="•"/>
            </a:pPr>
            <a:r>
              <a:rPr lang="en-US" dirty="0">
                <a:solidFill>
                  <a:schemeClr val="tx1"/>
                </a:solidFill>
              </a:rPr>
              <a:t>Workshop </a:t>
            </a:r>
          </a:p>
          <a:p>
            <a:pPr marL="404813" lvl="1" indent="-182563">
              <a:buFont typeface="Arial" panose="020B0604020202020204" pitchFamily="34" charset="0"/>
              <a:buChar char="•"/>
            </a:pPr>
            <a:r>
              <a:rPr lang="en-US" dirty="0">
                <a:solidFill>
                  <a:schemeClr val="tx1"/>
                </a:solidFill>
              </a:rPr>
              <a:t>Data Review</a:t>
            </a:r>
          </a:p>
          <a:p>
            <a:pPr marL="404813" lvl="1" indent="-182563">
              <a:buFont typeface="Arial" panose="020B0604020202020204" pitchFamily="34" charset="0"/>
              <a:buChar char="•"/>
            </a:pPr>
            <a:r>
              <a:rPr lang="en-US" dirty="0">
                <a:solidFill>
                  <a:schemeClr val="tx1"/>
                </a:solidFill>
              </a:rPr>
              <a:t>Gate 2 Meeting</a:t>
            </a:r>
          </a:p>
          <a:p>
            <a:pPr marL="404813" lvl="1" indent="-182563">
              <a:buFont typeface="Arial" panose="020B0604020202020204" pitchFamily="34" charset="0"/>
              <a:buChar char="•"/>
            </a:pPr>
            <a:endParaRPr lang="en-US" dirty="0">
              <a:solidFill>
                <a:schemeClr val="tx1"/>
              </a:solidFill>
            </a:endParaRPr>
          </a:p>
        </p:txBody>
      </p:sp>
      <p:sp>
        <p:nvSpPr>
          <p:cNvPr id="30" name="TextBox 29"/>
          <p:cNvSpPr txBox="1"/>
          <p:nvPr/>
        </p:nvSpPr>
        <p:spPr>
          <a:xfrm>
            <a:off x="6921304" y="616350"/>
            <a:ext cx="2007753" cy="276999"/>
          </a:xfrm>
          <a:prstGeom prst="rect">
            <a:avLst/>
          </a:prstGeom>
          <a:solidFill>
            <a:srgbClr val="FFFF00"/>
          </a:solidFill>
        </p:spPr>
        <p:txBody>
          <a:bodyPr wrap="square" rtlCol="0">
            <a:spAutoFit/>
          </a:bodyPr>
          <a:lstStyle/>
          <a:p>
            <a:r>
              <a:rPr lang="en-US" sz="1200" b="0" dirty="0">
                <a:solidFill>
                  <a:schemeClr val="tx1"/>
                </a:solidFill>
              </a:rPr>
              <a:t>No change</a:t>
            </a:r>
          </a:p>
        </p:txBody>
      </p:sp>
    </p:spTree>
    <p:extLst>
      <p:ext uri="{BB962C8B-B14F-4D97-AF65-F5344CB8AC3E}">
        <p14:creationId xmlns:p14="http://schemas.microsoft.com/office/powerpoint/2010/main" val="1321172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Parallelogram 22"/>
          <p:cNvSpPr/>
          <p:nvPr/>
        </p:nvSpPr>
        <p:spPr>
          <a:xfrm>
            <a:off x="369075" y="893707"/>
            <a:ext cx="2712591" cy="1554480"/>
          </a:xfrm>
          <a:prstGeom prst="parallelogram">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schemeClr val="tx1"/>
              </a:solidFill>
            </a:endParaRPr>
          </a:p>
          <a:p>
            <a:pPr algn="ctr"/>
            <a:endParaRPr lang="en-US" b="1" dirty="0">
              <a:solidFill>
                <a:schemeClr val="tx1"/>
              </a:solidFill>
            </a:endParaRPr>
          </a:p>
        </p:txBody>
      </p:sp>
      <p:sp>
        <p:nvSpPr>
          <p:cNvPr id="24" name="Parallelogram 23"/>
          <p:cNvSpPr/>
          <p:nvPr/>
        </p:nvSpPr>
        <p:spPr>
          <a:xfrm>
            <a:off x="2792896" y="885925"/>
            <a:ext cx="3742318" cy="1554480"/>
          </a:xfrm>
          <a:prstGeom prst="parallelogram">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schemeClr val="tx1"/>
              </a:solidFill>
            </a:endParaRPr>
          </a:p>
        </p:txBody>
      </p:sp>
      <p:sp>
        <p:nvSpPr>
          <p:cNvPr id="26" name="Parallelogram 25"/>
          <p:cNvSpPr/>
          <p:nvPr/>
        </p:nvSpPr>
        <p:spPr>
          <a:xfrm>
            <a:off x="6207113" y="885925"/>
            <a:ext cx="2875936" cy="1554480"/>
          </a:xfrm>
          <a:prstGeom prst="parallelogram">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b="1" dirty="0">
              <a:solidFill>
                <a:schemeClr val="tx1"/>
              </a:solidFill>
            </a:endParaRPr>
          </a:p>
        </p:txBody>
      </p:sp>
      <p:sp>
        <p:nvSpPr>
          <p:cNvPr id="2" name="TextBox 1"/>
          <p:cNvSpPr txBox="1"/>
          <p:nvPr/>
        </p:nvSpPr>
        <p:spPr>
          <a:xfrm>
            <a:off x="663069" y="851724"/>
            <a:ext cx="2219279" cy="1615827"/>
          </a:xfrm>
          <a:prstGeom prst="rect">
            <a:avLst/>
          </a:prstGeom>
          <a:noFill/>
        </p:spPr>
        <p:txBody>
          <a:bodyPr wrap="square" rtlCol="0">
            <a:spAutoFit/>
          </a:bodyPr>
          <a:lstStyle/>
          <a:p>
            <a:pPr algn="ctr"/>
            <a:r>
              <a:rPr lang="en-US" sz="1100" b="1" dirty="0">
                <a:solidFill>
                  <a:schemeClr val="bg1">
                    <a:lumMod val="65000"/>
                  </a:schemeClr>
                </a:solidFill>
                <a:latin typeface="+mn-lt"/>
                <a:cs typeface="Times New Roman" panose="02020603050405020304" pitchFamily="18" charset="0"/>
              </a:rPr>
              <a:t>DI-SESS-81517</a:t>
            </a:r>
          </a:p>
          <a:p>
            <a:pPr algn="ctr"/>
            <a:r>
              <a:rPr lang="en-US" sz="1100" b="1" dirty="0">
                <a:solidFill>
                  <a:schemeClr val="bg1">
                    <a:lumMod val="65000"/>
                  </a:schemeClr>
                </a:solidFill>
                <a:latin typeface="+mn-lt"/>
                <a:cs typeface="Times New Roman" panose="02020603050405020304" pitchFamily="18" charset="0"/>
              </a:rPr>
              <a:t>TRAINING SITUATION DOCUMENT</a:t>
            </a:r>
          </a:p>
          <a:p>
            <a:pPr algn="ctr"/>
            <a:r>
              <a:rPr lang="en-US" sz="1100" b="1" dirty="0">
                <a:solidFill>
                  <a:schemeClr val="bg1">
                    <a:lumMod val="65000"/>
                  </a:schemeClr>
                </a:solidFill>
                <a:latin typeface="+mn-lt"/>
                <a:cs typeface="Times New Roman" panose="02020603050405020304" pitchFamily="18" charset="0"/>
              </a:rPr>
              <a:t>TSD</a:t>
            </a:r>
          </a:p>
          <a:p>
            <a:r>
              <a:rPr lang="en-US" sz="1100" b="0" dirty="0">
                <a:solidFill>
                  <a:schemeClr val="bg1">
                    <a:lumMod val="65000"/>
                  </a:schemeClr>
                </a:solidFill>
                <a:latin typeface="+mn-lt"/>
                <a:cs typeface="Times New Roman" panose="02020603050405020304" pitchFamily="18" charset="0"/>
              </a:rPr>
              <a:t>Used to verify the efficiency of a training system to meet existing training needs and to survey training programs and technologies for applicability to new training need.</a:t>
            </a:r>
          </a:p>
        </p:txBody>
      </p:sp>
      <p:sp>
        <p:nvSpPr>
          <p:cNvPr id="3" name="TextBox 2"/>
          <p:cNvSpPr txBox="1"/>
          <p:nvPr/>
        </p:nvSpPr>
        <p:spPr>
          <a:xfrm>
            <a:off x="6451164" y="832358"/>
            <a:ext cx="2631885" cy="1615827"/>
          </a:xfrm>
          <a:prstGeom prst="rect">
            <a:avLst/>
          </a:prstGeom>
          <a:noFill/>
        </p:spPr>
        <p:txBody>
          <a:bodyPr wrap="square" rtlCol="0">
            <a:spAutoFit/>
          </a:bodyPr>
          <a:lstStyle>
            <a:defPPr>
              <a:defRPr lang="en-US"/>
            </a:defPPr>
            <a:lvl1pPr>
              <a:defRPr sz="1200">
                <a:latin typeface="Times New Roman" panose="02020603050405020304" pitchFamily="18" charset="0"/>
                <a:cs typeface="Times New Roman" panose="02020603050405020304" pitchFamily="18" charset="0"/>
              </a:defRPr>
            </a:lvl1pPr>
          </a:lstStyle>
          <a:p>
            <a:pPr algn="ctr"/>
            <a:r>
              <a:rPr lang="en-US" sz="1100" b="1" dirty="0">
                <a:solidFill>
                  <a:schemeClr val="tx1"/>
                </a:solidFill>
                <a:latin typeface="+mn-lt"/>
              </a:rPr>
              <a:t>DI-SESS-81519</a:t>
            </a:r>
          </a:p>
          <a:p>
            <a:pPr algn="ctr"/>
            <a:r>
              <a:rPr lang="en-US" sz="1100" b="1" dirty="0">
                <a:solidFill>
                  <a:schemeClr val="tx1"/>
                </a:solidFill>
                <a:latin typeface="+mn-lt"/>
              </a:rPr>
              <a:t>INSTRUCTIONAL MEDIA REQUIREMENTS DOCUMENT</a:t>
            </a:r>
          </a:p>
          <a:p>
            <a:pPr algn="ctr"/>
            <a:r>
              <a:rPr lang="en-US" sz="1100" b="1" dirty="0">
                <a:solidFill>
                  <a:schemeClr val="tx1"/>
                </a:solidFill>
                <a:latin typeface="+mn-lt"/>
              </a:rPr>
              <a:t>IMRD</a:t>
            </a:r>
          </a:p>
          <a:p>
            <a:r>
              <a:rPr lang="en-US" sz="1100" b="0" dirty="0">
                <a:solidFill>
                  <a:schemeClr val="tx1"/>
                </a:solidFill>
                <a:latin typeface="+mn-lt"/>
              </a:rPr>
              <a:t>Provides specifications for the media selection model used, a description of primary and alternate media requirements, functional requirements          for the instructional delivery system</a:t>
            </a:r>
            <a:r>
              <a:rPr lang="en-US" sz="1050" b="0" dirty="0">
                <a:solidFill>
                  <a:schemeClr val="tx1"/>
                </a:solidFill>
                <a:latin typeface="+mn-lt"/>
              </a:rPr>
              <a:t>.</a:t>
            </a:r>
          </a:p>
        </p:txBody>
      </p:sp>
      <p:sp>
        <p:nvSpPr>
          <p:cNvPr id="81" name="TextBox 80"/>
          <p:cNvSpPr txBox="1"/>
          <p:nvPr/>
        </p:nvSpPr>
        <p:spPr>
          <a:xfrm>
            <a:off x="3081666" y="832359"/>
            <a:ext cx="3311389" cy="1615827"/>
          </a:xfrm>
          <a:prstGeom prst="rect">
            <a:avLst/>
          </a:prstGeom>
          <a:noFill/>
        </p:spPr>
        <p:txBody>
          <a:bodyPr wrap="square" rtlCol="0">
            <a:spAutoFit/>
          </a:bodyPr>
          <a:lstStyle>
            <a:defPPr>
              <a:defRPr lang="en-US"/>
            </a:defPPr>
            <a:lvl1pPr>
              <a:defRPr sz="1200">
                <a:latin typeface="Times New Roman" panose="02020603050405020304" pitchFamily="18" charset="0"/>
                <a:cs typeface="Times New Roman" panose="02020603050405020304" pitchFamily="18" charset="0"/>
              </a:defRPr>
            </a:lvl1pPr>
          </a:lstStyle>
          <a:p>
            <a:pPr algn="ctr"/>
            <a:r>
              <a:rPr lang="fr-FR" sz="1100" b="1" dirty="0">
                <a:solidFill>
                  <a:schemeClr val="bg1">
                    <a:lumMod val="65000"/>
                  </a:schemeClr>
                </a:solidFill>
                <a:latin typeface="+mn-lt"/>
              </a:rPr>
              <a:t>DI-SESS-81518: </a:t>
            </a:r>
          </a:p>
          <a:p>
            <a:pPr algn="ctr"/>
            <a:r>
              <a:rPr lang="fr-FR" sz="1100" b="1" dirty="0">
                <a:solidFill>
                  <a:schemeClr val="bg1">
                    <a:lumMod val="65000"/>
                  </a:schemeClr>
                </a:solidFill>
                <a:latin typeface="+mn-lt"/>
              </a:rPr>
              <a:t>INSTRUCTIONAL PERFORMANCE REQUIREMENTS DOCUMENT</a:t>
            </a:r>
          </a:p>
          <a:p>
            <a:pPr algn="ctr"/>
            <a:r>
              <a:rPr lang="en-US" sz="1100" b="1" dirty="0">
                <a:solidFill>
                  <a:schemeClr val="bg1">
                    <a:lumMod val="65000"/>
                  </a:schemeClr>
                </a:solidFill>
                <a:latin typeface="+mn-lt"/>
              </a:rPr>
              <a:t>IPRD</a:t>
            </a:r>
          </a:p>
          <a:p>
            <a:r>
              <a:rPr lang="en-US" sz="1100" b="0" dirty="0">
                <a:solidFill>
                  <a:schemeClr val="bg1">
                    <a:lumMod val="65000"/>
                  </a:schemeClr>
                </a:solidFill>
                <a:latin typeface="+mn-lt"/>
              </a:rPr>
              <a:t>Provides task information (e.g., description, conditions, standards, cues, performance measures), Knowledge, Skills, Attitudes (KSAs) and learning objectives, task attributes (e.g., criticality, frequency, difficulty, probability of error, consequence of error).</a:t>
            </a:r>
          </a:p>
        </p:txBody>
      </p:sp>
      <p:cxnSp>
        <p:nvCxnSpPr>
          <p:cNvPr id="29" name="Elbow Connector 28"/>
          <p:cNvCxnSpPr>
            <a:stCxn id="66" idx="0"/>
            <a:endCxn id="23" idx="3"/>
          </p:cNvCxnSpPr>
          <p:nvPr/>
        </p:nvCxnSpPr>
        <p:spPr>
          <a:xfrm rot="16200000" flipV="1">
            <a:off x="2200436" y="1778812"/>
            <a:ext cx="573272" cy="1912021"/>
          </a:xfrm>
          <a:prstGeom prst="bentConnector3">
            <a:avLst>
              <a:gd name="adj1" fmla="val 50000"/>
            </a:avLst>
          </a:prstGeom>
          <a:ln>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cxnSp>
        <p:nvCxnSpPr>
          <p:cNvPr id="31" name="Elbow Connector 30"/>
          <p:cNvCxnSpPr>
            <a:stCxn id="59" idx="0"/>
            <a:endCxn id="24" idx="3"/>
          </p:cNvCxnSpPr>
          <p:nvPr/>
        </p:nvCxnSpPr>
        <p:spPr>
          <a:xfrm rot="16200000" flipV="1">
            <a:off x="4664347" y="2245804"/>
            <a:ext cx="581055" cy="970257"/>
          </a:xfrm>
          <a:prstGeom prst="bentConnector3">
            <a:avLst>
              <a:gd name="adj1" fmla="val 50000"/>
            </a:avLst>
          </a:prstGeom>
          <a:ln>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Elbow Connector 35"/>
          <p:cNvCxnSpPr>
            <a:stCxn id="68" idx="0"/>
            <a:endCxn id="26" idx="3"/>
          </p:cNvCxnSpPr>
          <p:nvPr/>
        </p:nvCxnSpPr>
        <p:spPr>
          <a:xfrm rot="5400000" flipH="1" flipV="1">
            <a:off x="7022588" y="2380332"/>
            <a:ext cx="368110" cy="48825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56" name="Rectangle 55"/>
          <p:cNvSpPr/>
          <p:nvPr/>
        </p:nvSpPr>
        <p:spPr>
          <a:xfrm>
            <a:off x="1053549" y="3029242"/>
            <a:ext cx="883482" cy="477178"/>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65000"/>
                  </a:schemeClr>
                </a:solidFill>
                <a:cs typeface="Times New Roman" panose="02020603050405020304" pitchFamily="18" charset="0"/>
              </a:rPr>
              <a:t>Needs Assessment</a:t>
            </a:r>
          </a:p>
        </p:txBody>
      </p:sp>
      <p:sp>
        <p:nvSpPr>
          <p:cNvPr id="57" name="Rectangle 56"/>
          <p:cNvSpPr/>
          <p:nvPr/>
        </p:nvSpPr>
        <p:spPr>
          <a:xfrm>
            <a:off x="2099103" y="3100655"/>
            <a:ext cx="789704" cy="320040"/>
          </a:xfrm>
          <a:prstGeom prst="rect">
            <a:avLst/>
          </a:prstGeom>
          <a:solidFill>
            <a:schemeClr val="bg1">
              <a:lumMod val="85000"/>
            </a:schemeClr>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b="1" dirty="0">
                <a:solidFill>
                  <a:schemeClr val="bg1">
                    <a:lumMod val="65000"/>
                  </a:schemeClr>
                </a:solidFill>
                <a:cs typeface="Times New Roman" panose="02020603050405020304" pitchFamily="18" charset="0"/>
              </a:rPr>
              <a:t>Alignment</a:t>
            </a:r>
          </a:p>
        </p:txBody>
      </p:sp>
      <p:sp>
        <p:nvSpPr>
          <p:cNvPr id="59" name="Rectangle 58"/>
          <p:cNvSpPr/>
          <p:nvPr/>
        </p:nvSpPr>
        <p:spPr>
          <a:xfrm>
            <a:off x="5071320" y="3021460"/>
            <a:ext cx="737364" cy="48496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65000"/>
                  </a:schemeClr>
                </a:solidFill>
                <a:cs typeface="Times New Roman" panose="02020603050405020304" pitchFamily="18" charset="0"/>
              </a:rPr>
              <a:t>Learning Analysis</a:t>
            </a:r>
          </a:p>
        </p:txBody>
      </p:sp>
      <p:sp>
        <p:nvSpPr>
          <p:cNvPr id="66" name="Rectangle 65"/>
          <p:cNvSpPr/>
          <p:nvPr/>
        </p:nvSpPr>
        <p:spPr>
          <a:xfrm>
            <a:off x="3000181" y="3021459"/>
            <a:ext cx="885802" cy="484961"/>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65000"/>
                  </a:schemeClr>
                </a:solidFill>
                <a:cs typeface="Times New Roman" panose="02020603050405020304" pitchFamily="18" charset="0"/>
              </a:rPr>
              <a:t>Training Situation Analysis</a:t>
            </a:r>
          </a:p>
        </p:txBody>
      </p:sp>
      <p:sp>
        <p:nvSpPr>
          <p:cNvPr id="67" name="Rectangle 66"/>
          <p:cNvSpPr/>
          <p:nvPr/>
        </p:nvSpPr>
        <p:spPr>
          <a:xfrm>
            <a:off x="4080958" y="3021459"/>
            <a:ext cx="795386" cy="484961"/>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65000"/>
                  </a:schemeClr>
                </a:solidFill>
                <a:cs typeface="Times New Roman" panose="02020603050405020304" pitchFamily="18" charset="0"/>
              </a:rPr>
              <a:t>Task Analysis</a:t>
            </a:r>
          </a:p>
        </p:txBody>
      </p:sp>
      <p:sp>
        <p:nvSpPr>
          <p:cNvPr id="68" name="Rectangle 67"/>
          <p:cNvSpPr/>
          <p:nvPr/>
        </p:nvSpPr>
        <p:spPr>
          <a:xfrm>
            <a:off x="5992980" y="2808515"/>
            <a:ext cx="1939070" cy="3690898"/>
          </a:xfrm>
          <a:prstGeom prst="rect">
            <a:avLst/>
          </a:prstGeom>
          <a:solidFill>
            <a:srgbClr val="00206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cs typeface="Times New Roman" panose="02020603050405020304" pitchFamily="18" charset="0"/>
            </a:endParaRPr>
          </a:p>
          <a:p>
            <a:pPr algn="ctr"/>
            <a:endParaRPr lang="en-US" b="1" dirty="0">
              <a:solidFill>
                <a:schemeClr val="bg1"/>
              </a:solidFill>
              <a:cs typeface="Times New Roman" panose="02020603050405020304" pitchFamily="18" charset="0"/>
            </a:endParaRPr>
          </a:p>
          <a:p>
            <a:pPr algn="ctr"/>
            <a:endParaRPr lang="en-US" b="1" dirty="0">
              <a:solidFill>
                <a:schemeClr val="bg1"/>
              </a:solidFill>
              <a:cs typeface="Times New Roman" panose="02020603050405020304" pitchFamily="18" charset="0"/>
            </a:endParaRPr>
          </a:p>
          <a:p>
            <a:pPr algn="ctr"/>
            <a:r>
              <a:rPr lang="en-US" b="1" dirty="0">
                <a:solidFill>
                  <a:schemeClr val="bg1"/>
                </a:solidFill>
                <a:cs typeface="Times New Roman" panose="02020603050405020304" pitchFamily="18" charset="0"/>
              </a:rPr>
              <a:t>Media Selection</a:t>
            </a:r>
            <a:endParaRPr lang="en-US" sz="1600" b="1" dirty="0">
              <a:solidFill>
                <a:schemeClr val="bg1"/>
              </a:solidFill>
              <a:cs typeface="Times New Roman" panose="02020603050405020304" pitchFamily="18" charset="0"/>
            </a:endParaRPr>
          </a:p>
          <a:p>
            <a:r>
              <a:rPr lang="en-US" sz="1400" dirty="0">
                <a:solidFill>
                  <a:schemeClr val="bg1"/>
                </a:solidFill>
                <a:cs typeface="Times New Roman" panose="02020603050405020304" pitchFamily="18" charset="0"/>
              </a:rPr>
              <a:t>Leveraging Training Situation, Task, and Learning Analyses provide: </a:t>
            </a:r>
          </a:p>
          <a:p>
            <a:pPr marL="119063" indent="-119063">
              <a:buFont typeface="Arial" panose="020B0604020202020204" pitchFamily="34" charset="0"/>
              <a:buChar char="•"/>
            </a:pPr>
            <a:r>
              <a:rPr lang="en-US" sz="1400" dirty="0">
                <a:solidFill>
                  <a:srgbClr val="FFC000"/>
                </a:solidFill>
                <a:cs typeface="Times New Roman" panose="02020603050405020304" pitchFamily="18" charset="0"/>
              </a:rPr>
              <a:t>Instructional Strategies preliminary Performance-based training supported by media recommendations for training objectives that require modernization and / or new learning objectives</a:t>
            </a:r>
          </a:p>
          <a:p>
            <a:pPr algn="ctr"/>
            <a:endParaRPr lang="en-US" sz="1600" b="1" dirty="0">
              <a:solidFill>
                <a:schemeClr val="bg1"/>
              </a:solidFill>
              <a:cs typeface="Times New Roman" panose="02020603050405020304" pitchFamily="18" charset="0"/>
            </a:endParaRPr>
          </a:p>
          <a:p>
            <a:pPr algn="ctr"/>
            <a:endParaRPr lang="en-US" sz="1600" b="1" dirty="0">
              <a:solidFill>
                <a:schemeClr val="bg1"/>
              </a:solidFill>
              <a:cs typeface="Times New Roman" panose="02020603050405020304" pitchFamily="18" charset="0"/>
            </a:endParaRPr>
          </a:p>
          <a:p>
            <a:pPr algn="ctr"/>
            <a:endParaRPr lang="en-US" sz="1600" b="1" dirty="0">
              <a:solidFill>
                <a:schemeClr val="bg1"/>
              </a:solidFill>
              <a:cs typeface="Times New Roman" panose="02020603050405020304" pitchFamily="18" charset="0"/>
            </a:endParaRPr>
          </a:p>
        </p:txBody>
      </p:sp>
      <p:sp>
        <p:nvSpPr>
          <p:cNvPr id="69" name="Rectangle 68"/>
          <p:cNvSpPr/>
          <p:nvPr/>
        </p:nvSpPr>
        <p:spPr>
          <a:xfrm>
            <a:off x="8063611" y="3021460"/>
            <a:ext cx="1011616" cy="484960"/>
          </a:xfrm>
          <a:prstGeom prst="rect">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Courseware / Trainer Acquisition</a:t>
            </a:r>
          </a:p>
        </p:txBody>
      </p:sp>
      <p:cxnSp>
        <p:nvCxnSpPr>
          <p:cNvPr id="70" name="Straight Arrow Connector 69"/>
          <p:cNvCxnSpPr>
            <a:endCxn id="69" idx="1"/>
          </p:cNvCxnSpPr>
          <p:nvPr/>
        </p:nvCxnSpPr>
        <p:spPr>
          <a:xfrm flipV="1">
            <a:off x="7932050" y="3263940"/>
            <a:ext cx="131561" cy="9435"/>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3883663" y="3263940"/>
            <a:ext cx="182522" cy="0"/>
          </a:xfrm>
          <a:prstGeom prst="straightConnector1">
            <a:avLst/>
          </a:prstGeom>
          <a:ln w="31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878254" y="3263940"/>
            <a:ext cx="194974" cy="0"/>
          </a:xfrm>
          <a:prstGeom prst="straightConnector1">
            <a:avLst/>
          </a:prstGeom>
          <a:ln w="31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5834741" y="3263941"/>
            <a:ext cx="166713" cy="9434"/>
          </a:xfrm>
          <a:prstGeom prst="straightConnector1">
            <a:avLst/>
          </a:prstGeom>
          <a:ln w="31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57" idx="3"/>
            <a:endCxn id="66" idx="1"/>
          </p:cNvCxnSpPr>
          <p:nvPr/>
        </p:nvCxnSpPr>
        <p:spPr>
          <a:xfrm>
            <a:off x="2819234" y="3260675"/>
            <a:ext cx="180946" cy="3265"/>
          </a:xfrm>
          <a:prstGeom prst="straightConnector1">
            <a:avLst/>
          </a:prstGeom>
          <a:ln w="317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Elbow Connector 182"/>
          <p:cNvCxnSpPr>
            <a:stCxn id="67" idx="0"/>
            <a:endCxn id="24" idx="3"/>
          </p:cNvCxnSpPr>
          <p:nvPr/>
        </p:nvCxnSpPr>
        <p:spPr>
          <a:xfrm rot="16200000" flipV="1">
            <a:off x="4183671" y="2726479"/>
            <a:ext cx="581054" cy="8906"/>
          </a:xfrm>
          <a:prstGeom prst="bentConnector3">
            <a:avLst>
              <a:gd name="adj1" fmla="val 50000"/>
            </a:avLst>
          </a:prstGeom>
          <a:ln>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sp>
        <p:nvSpPr>
          <p:cNvPr id="21" name="Pentagon 20"/>
          <p:cNvSpPr/>
          <p:nvPr/>
        </p:nvSpPr>
        <p:spPr>
          <a:xfrm>
            <a:off x="168966" y="3021460"/>
            <a:ext cx="723978" cy="484960"/>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lumMod val="65000"/>
                  </a:schemeClr>
                </a:solidFill>
                <a:cs typeface="Times New Roman" panose="02020603050405020304" pitchFamily="18" charset="0"/>
              </a:rPr>
              <a:t>Trigger</a:t>
            </a:r>
          </a:p>
        </p:txBody>
      </p:sp>
      <p:sp>
        <p:nvSpPr>
          <p:cNvPr id="76" name="Rectangle 75"/>
          <p:cNvSpPr/>
          <p:nvPr/>
        </p:nvSpPr>
        <p:spPr>
          <a:xfrm>
            <a:off x="8818270" y="6579971"/>
            <a:ext cx="325730" cy="261610"/>
          </a:xfrm>
          <a:prstGeom prst="rect">
            <a:avLst/>
          </a:prstGeom>
        </p:spPr>
        <p:txBody>
          <a:bodyPr wrap="none">
            <a:spAutoFit/>
          </a:bodyPr>
          <a:lstStyle/>
          <a:p>
            <a:pPr algn="ctr"/>
            <a:fld id="{FC2E114B-E2B2-4115-9F42-B354EA0B1697}" type="slidenum">
              <a:rPr lang="en-US" sz="1050" b="0" smtClean="0">
                <a:solidFill>
                  <a:schemeClr val="bg1">
                    <a:lumMod val="50000"/>
                  </a:schemeClr>
                </a:solidFill>
                <a:latin typeface="Arial Narrow" panose="020B0606020202030204" pitchFamily="34" charset="0"/>
              </a:rPr>
              <a:pPr algn="ctr"/>
              <a:t>29</a:t>
            </a:fld>
            <a:endParaRPr lang="en-US" sz="1050" b="0">
              <a:solidFill>
                <a:schemeClr val="bg1">
                  <a:lumMod val="50000"/>
                </a:schemeClr>
              </a:solidFill>
              <a:latin typeface="Arial Narrow" panose="020B0606020202030204" pitchFamily="34" charset="0"/>
            </a:endParaRPr>
          </a:p>
        </p:txBody>
      </p:sp>
      <p:sp>
        <p:nvSpPr>
          <p:cNvPr id="82" name="Title 1"/>
          <p:cNvSpPr txBox="1">
            <a:spLocks/>
          </p:cNvSpPr>
          <p:nvPr/>
        </p:nvSpPr>
        <p:spPr>
          <a:xfrm>
            <a:off x="857915" y="63496"/>
            <a:ext cx="7428170" cy="4007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02060"/>
                </a:solidFill>
                <a:latin typeface="+mn-lt"/>
              </a:rPr>
              <a:t>RRL Media Selection</a:t>
            </a:r>
            <a:endParaRPr lang="en-US" dirty="0">
              <a:solidFill>
                <a:srgbClr val="002060"/>
              </a:solidFill>
              <a:latin typeface="+mn-lt"/>
              <a:cs typeface="Arial" panose="020B0604020202020204" pitchFamily="34" charset="0"/>
            </a:endParaRPr>
          </a:p>
        </p:txBody>
      </p:sp>
      <p:cxnSp>
        <p:nvCxnSpPr>
          <p:cNvPr id="58" name="Elbow Connector 57"/>
          <p:cNvCxnSpPr>
            <a:stCxn id="21" idx="3"/>
          </p:cNvCxnSpPr>
          <p:nvPr/>
        </p:nvCxnSpPr>
        <p:spPr>
          <a:xfrm flipV="1">
            <a:off x="892944" y="3260675"/>
            <a:ext cx="160605" cy="3265"/>
          </a:xfrm>
          <a:prstGeom prst="bentConnector3">
            <a:avLst>
              <a:gd name="adj1" fmla="val 50000"/>
            </a:avLst>
          </a:prstGeom>
          <a:ln>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cxnSp>
        <p:nvCxnSpPr>
          <p:cNvPr id="60" name="Elbow Connector 59"/>
          <p:cNvCxnSpPr>
            <a:endCxn id="57" idx="1"/>
          </p:cNvCxnSpPr>
          <p:nvPr/>
        </p:nvCxnSpPr>
        <p:spPr>
          <a:xfrm>
            <a:off x="1955832" y="3260675"/>
            <a:ext cx="143271" cy="12700"/>
          </a:xfrm>
          <a:prstGeom prst="bentConnector3">
            <a:avLst>
              <a:gd name="adj1" fmla="val 50000"/>
            </a:avLst>
          </a:prstGeom>
          <a:ln>
            <a:solidFill>
              <a:schemeClr val="bg1">
                <a:lumMod val="85000"/>
              </a:schemeClr>
            </a:solidFill>
            <a:tailEnd type="triangle"/>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892943" y="3784075"/>
            <a:ext cx="4968475" cy="1569660"/>
          </a:xfrm>
          <a:prstGeom prst="rect">
            <a:avLst/>
          </a:prstGeom>
          <a:noFill/>
        </p:spPr>
        <p:txBody>
          <a:bodyPr wrap="square" rtlCol="0">
            <a:spAutoFit/>
          </a:bodyPr>
          <a:lstStyle/>
          <a:p>
            <a:pPr marL="404813" lvl="1" indent="-182563">
              <a:buFont typeface="Arial" panose="020B0604020202020204" pitchFamily="34" charset="0"/>
              <a:buChar char="•"/>
            </a:pPr>
            <a:r>
              <a:rPr lang="en-US" dirty="0">
                <a:solidFill>
                  <a:schemeClr val="tx1"/>
                </a:solidFill>
              </a:rPr>
              <a:t>Workshop Preliminary Design </a:t>
            </a:r>
          </a:p>
          <a:p>
            <a:pPr marL="404813" lvl="1" indent="-182563">
              <a:buFont typeface="Arial" panose="020B0604020202020204" pitchFamily="34" charset="0"/>
              <a:buChar char="•"/>
            </a:pPr>
            <a:r>
              <a:rPr lang="en-US" dirty="0">
                <a:solidFill>
                  <a:schemeClr val="tx1"/>
                </a:solidFill>
              </a:rPr>
              <a:t>Data Review</a:t>
            </a:r>
          </a:p>
          <a:p>
            <a:pPr marL="404813" lvl="1" indent="-182563">
              <a:buFont typeface="Arial" panose="020B0604020202020204" pitchFamily="34" charset="0"/>
              <a:buChar char="•"/>
            </a:pPr>
            <a:r>
              <a:rPr lang="en-US" dirty="0">
                <a:solidFill>
                  <a:schemeClr val="tx1"/>
                </a:solidFill>
              </a:rPr>
              <a:t>Gate 3 Meeting</a:t>
            </a:r>
          </a:p>
          <a:p>
            <a:pPr marL="404813" lvl="1" indent="-182563">
              <a:buFont typeface="Arial" panose="020B0604020202020204" pitchFamily="34" charset="0"/>
              <a:buChar char="•"/>
            </a:pPr>
            <a:r>
              <a:rPr lang="en-US" dirty="0">
                <a:solidFill>
                  <a:schemeClr val="tx1"/>
                </a:solidFill>
              </a:rPr>
              <a:t>Completion of Requirements Development move to Courseware Trainer Acquisition</a:t>
            </a:r>
          </a:p>
          <a:p>
            <a:pPr marL="222250" lvl="1"/>
            <a:endParaRPr lang="en-US" dirty="0">
              <a:solidFill>
                <a:schemeClr val="tx1"/>
              </a:solidFill>
            </a:endParaRPr>
          </a:p>
        </p:txBody>
      </p:sp>
      <p:sp>
        <p:nvSpPr>
          <p:cNvPr id="32" name="TextBox 31"/>
          <p:cNvSpPr txBox="1"/>
          <p:nvPr/>
        </p:nvSpPr>
        <p:spPr>
          <a:xfrm>
            <a:off x="6921304" y="616350"/>
            <a:ext cx="2007753" cy="276999"/>
          </a:xfrm>
          <a:prstGeom prst="rect">
            <a:avLst/>
          </a:prstGeom>
          <a:solidFill>
            <a:srgbClr val="FFFF00"/>
          </a:solidFill>
        </p:spPr>
        <p:txBody>
          <a:bodyPr wrap="square" rtlCol="0">
            <a:spAutoFit/>
          </a:bodyPr>
          <a:lstStyle/>
          <a:p>
            <a:r>
              <a:rPr lang="en-US" sz="1200" b="0" dirty="0">
                <a:solidFill>
                  <a:schemeClr val="tx1"/>
                </a:solidFill>
              </a:rPr>
              <a:t>No change</a:t>
            </a:r>
          </a:p>
        </p:txBody>
      </p:sp>
    </p:spTree>
    <p:extLst>
      <p:ext uri="{BB962C8B-B14F-4D97-AF65-F5344CB8AC3E}">
        <p14:creationId xmlns:p14="http://schemas.microsoft.com/office/powerpoint/2010/main" val="199395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58788" y="1152525"/>
            <a:ext cx="8235950" cy="5102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SzPct val="10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000">
                <a:solidFill>
                  <a:schemeClr val="tx1"/>
                </a:solidFill>
                <a:latin typeface="+mn-lt"/>
              </a:defRPr>
            </a:lvl2pPr>
            <a:lvl3pPr marL="1143000" indent="-228600" algn="l" rtl="0" eaLnBrk="0" fontAlgn="base" hangingPunct="0">
              <a:spcBef>
                <a:spcPct val="20000"/>
              </a:spcBef>
              <a:spcAft>
                <a:spcPct val="0"/>
              </a:spcAft>
              <a:buSzPct val="100000"/>
              <a:buChar char="•"/>
              <a:defRPr>
                <a:solidFill>
                  <a:schemeClr val="tx1"/>
                </a:solidFill>
                <a:latin typeface="+mn-lt"/>
              </a:defRPr>
            </a:lvl3pPr>
            <a:lvl4pPr marL="1600200" indent="-228600" algn="l" rtl="0" eaLnBrk="0" fontAlgn="base" hangingPunct="0">
              <a:spcBef>
                <a:spcPct val="20000"/>
              </a:spcBef>
              <a:spcAft>
                <a:spcPct val="0"/>
              </a:spcAft>
              <a:buSzPct val="100000"/>
              <a:buChar char="–"/>
              <a:defRPr sz="1600">
                <a:solidFill>
                  <a:schemeClr val="tx1"/>
                </a:solidFill>
                <a:latin typeface="+mn-lt"/>
              </a:defRPr>
            </a:lvl4pPr>
            <a:lvl5pPr marL="2057400" indent="-228600" algn="l" rtl="0" eaLnBrk="0" fontAlgn="base" hangingPunct="0">
              <a:spcBef>
                <a:spcPct val="20000"/>
              </a:spcBef>
              <a:spcAft>
                <a:spcPct val="0"/>
              </a:spcAft>
              <a:buSzPct val="100000"/>
              <a:buChar char="•"/>
              <a:defRPr sz="1600">
                <a:solidFill>
                  <a:schemeClr val="tx1"/>
                </a:solidFill>
                <a:latin typeface="+mn-lt"/>
              </a:defRPr>
            </a:lvl5pPr>
            <a:lvl6pPr marL="2514600" indent="-228600" algn="l" rtl="0" eaLnBrk="0" fontAlgn="base" hangingPunct="0">
              <a:spcBef>
                <a:spcPct val="20000"/>
              </a:spcBef>
              <a:spcAft>
                <a:spcPct val="0"/>
              </a:spcAft>
              <a:buSzPct val="100000"/>
              <a:buChar char="•"/>
              <a:defRPr sz="1600">
                <a:solidFill>
                  <a:schemeClr val="tx1"/>
                </a:solidFill>
                <a:latin typeface="+mn-lt"/>
              </a:defRPr>
            </a:lvl6pPr>
            <a:lvl7pPr marL="2971800" indent="-228600" algn="l" rtl="0" eaLnBrk="0" fontAlgn="base" hangingPunct="0">
              <a:spcBef>
                <a:spcPct val="20000"/>
              </a:spcBef>
              <a:spcAft>
                <a:spcPct val="0"/>
              </a:spcAft>
              <a:buSzPct val="100000"/>
              <a:buChar char="•"/>
              <a:defRPr sz="1600">
                <a:solidFill>
                  <a:schemeClr val="tx1"/>
                </a:solidFill>
                <a:latin typeface="+mn-lt"/>
              </a:defRPr>
            </a:lvl7pPr>
            <a:lvl8pPr marL="3429000" indent="-228600" algn="l" rtl="0" eaLnBrk="0" fontAlgn="base" hangingPunct="0">
              <a:spcBef>
                <a:spcPct val="20000"/>
              </a:spcBef>
              <a:spcAft>
                <a:spcPct val="0"/>
              </a:spcAft>
              <a:buSzPct val="100000"/>
              <a:buChar char="•"/>
              <a:defRPr sz="1600">
                <a:solidFill>
                  <a:schemeClr val="tx1"/>
                </a:solidFill>
                <a:latin typeface="+mn-lt"/>
              </a:defRPr>
            </a:lvl8pPr>
            <a:lvl9pPr marL="3886200" indent="-228600" algn="l" rtl="0" eaLnBrk="0" fontAlgn="base" hangingPunct="0">
              <a:spcBef>
                <a:spcPct val="20000"/>
              </a:spcBef>
              <a:spcAft>
                <a:spcPct val="0"/>
              </a:spcAft>
              <a:buSzPct val="100000"/>
              <a:buChar char="•"/>
              <a:defRPr sz="1600">
                <a:solidFill>
                  <a:schemeClr val="tx1"/>
                </a:solidFill>
                <a:latin typeface="+mn-lt"/>
              </a:defRPr>
            </a:lvl9pPr>
          </a:lstStyle>
          <a:p>
            <a:pPr marR="0" lvl="0" algn="l" defTabSz="914400" rtl="0" eaLnBrk="0" fontAlgn="base" latinLnBrk="0" hangingPunct="0">
              <a:lnSpc>
                <a:spcPct val="100000"/>
              </a:lnSpc>
              <a:spcBef>
                <a:spcPct val="20000"/>
              </a:spcBef>
              <a:spcAft>
                <a:spcPct val="0"/>
              </a:spcAft>
              <a:buClrTx/>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Mute audio unless speaking</a:t>
            </a:r>
          </a:p>
          <a:p>
            <a:pPr marR="0" lvl="0" algn="l" defTabSz="914400" rtl="0" eaLnBrk="0" fontAlgn="base" latinLnBrk="0" hangingPunct="0">
              <a:lnSpc>
                <a:spcPct val="100000"/>
              </a:lnSpc>
              <a:spcBef>
                <a:spcPct val="20000"/>
              </a:spcBef>
              <a:spcAft>
                <a:spcPct val="0"/>
              </a:spcAft>
              <a:buClrTx/>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One speaker at a time</a:t>
            </a:r>
          </a:p>
          <a:p>
            <a:pPr marR="0" lvl="0" algn="l" defTabSz="914400" rtl="0" eaLnBrk="0" fontAlgn="base" latinLnBrk="0" hangingPunct="0">
              <a:lnSpc>
                <a:spcPct val="100000"/>
              </a:lnSpc>
              <a:spcBef>
                <a:spcPct val="20000"/>
              </a:spcBef>
              <a:spcAft>
                <a:spcPct val="0"/>
              </a:spcAft>
              <a:buClrTx/>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Utilize chat feature:</a:t>
            </a:r>
          </a:p>
          <a:p>
            <a:pPr marR="0" lvl="1" algn="l" defTabSz="914400" rtl="0" eaLnBrk="0" fontAlgn="base" latinLnBrk="0" hangingPunct="0">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Ask questions</a:t>
            </a:r>
          </a:p>
          <a:p>
            <a:pPr marR="0" lvl="1" algn="l" defTabSz="914400" rtl="0" eaLnBrk="0" fontAlgn="base" latinLnBrk="0" hangingPunct="0">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Provide comments</a:t>
            </a:r>
          </a:p>
          <a:p>
            <a:pPr marR="0" lvl="1" algn="l" defTabSz="914400" rtl="0" eaLnBrk="0" fontAlgn="base" latinLnBrk="0" hangingPunct="0">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Consensus acknowledgement</a:t>
            </a:r>
          </a:p>
          <a:p>
            <a:pPr marR="0" lvl="1" algn="l" defTabSz="914400" rtl="0" eaLnBrk="0" fontAlgn="base" latinLnBrk="0" hangingPunct="0">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Validate/Verify accuracy of data </a:t>
            </a:r>
          </a:p>
          <a:p>
            <a:pPr marR="0" lvl="0" algn="l" defTabSz="914400" rtl="0" eaLnBrk="0" fontAlgn="base" latinLnBrk="0" hangingPunct="0">
              <a:lnSpc>
                <a:spcPct val="100000"/>
              </a:lnSpc>
              <a:spcBef>
                <a:spcPct val="20000"/>
              </a:spcBef>
              <a:spcAft>
                <a:spcPct val="0"/>
              </a:spcAft>
              <a:buClrTx/>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Be an active listener and participate</a:t>
            </a:r>
          </a:p>
          <a:p>
            <a:pPr marR="0" lvl="0" algn="l" defTabSz="914400" rtl="0" eaLnBrk="0" fontAlgn="base" latinLnBrk="0" hangingPunct="0">
              <a:lnSpc>
                <a:spcPct val="100000"/>
              </a:lnSpc>
              <a:spcBef>
                <a:spcPct val="20000"/>
              </a:spcBef>
              <a:spcAft>
                <a:spcPct val="0"/>
              </a:spcAft>
              <a:buClrTx/>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Help make a difference</a:t>
            </a:r>
          </a:p>
          <a:p>
            <a:pPr marL="342900" marR="0" lvl="0" indent="-342900" algn="l" defTabSz="914400" rtl="0" eaLnBrk="0" fontAlgn="base" latinLnBrk="0" hangingPunct="0">
              <a:lnSpc>
                <a:spcPct val="100000"/>
              </a:lnSpc>
              <a:spcBef>
                <a:spcPct val="20000"/>
              </a:spcBef>
              <a:spcAft>
                <a:spcPct val="0"/>
              </a:spcAft>
              <a:buClrTx/>
              <a:buSzPct val="100000"/>
              <a:buFontTx/>
              <a:buChar char="•"/>
              <a:tabLst/>
              <a:defRPr/>
            </a:pPr>
            <a:endParaRPr kumimoji="0" lang="en-US" sz="2400" b="1" i="0" u="none" strike="noStrike" kern="0" cap="none" spc="0" normalizeH="0" baseline="0" noProof="0" dirty="0">
              <a:ln>
                <a:noFill/>
              </a:ln>
              <a:solidFill>
                <a:srgbClr val="19264F"/>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Pct val="100000"/>
              <a:buFontTx/>
              <a:buChar char="•"/>
              <a:tabLst/>
              <a:defRPr/>
            </a:pPr>
            <a:endParaRPr kumimoji="0" lang="en-US" sz="2400" b="1" i="0" u="none" strike="noStrike" kern="0" cap="none" spc="0" normalizeH="0" baseline="0" noProof="0" dirty="0">
              <a:ln>
                <a:noFill/>
              </a:ln>
              <a:solidFill>
                <a:srgbClr val="19264F"/>
              </a:solidFill>
              <a:effectLst/>
              <a:uLnTx/>
              <a:uFillTx/>
              <a:latin typeface="Arial"/>
              <a:ea typeface="+mn-ea"/>
              <a:cs typeface="+mn-cs"/>
            </a:endParaRPr>
          </a:p>
        </p:txBody>
      </p:sp>
      <p:sp>
        <p:nvSpPr>
          <p:cNvPr id="2" name="Title 1"/>
          <p:cNvSpPr>
            <a:spLocks noGrp="1"/>
          </p:cNvSpPr>
          <p:nvPr>
            <p:ph type="title"/>
          </p:nvPr>
        </p:nvSpPr>
        <p:spPr>
          <a:xfrm>
            <a:off x="783627" y="164185"/>
            <a:ext cx="8038985" cy="646331"/>
          </a:xfrm>
        </p:spPr>
        <p:txBody>
          <a:bodyPr>
            <a:normAutofit fontScale="90000"/>
          </a:bodyPr>
          <a:lstStyle/>
          <a:p>
            <a:r>
              <a:rPr lang="en-US" sz="3600" b="1" kern="0" dirty="0">
                <a:solidFill>
                  <a:srgbClr val="002060"/>
                </a:solidFill>
                <a:latin typeface="+mn-lt"/>
                <a:cs typeface="+mj-cs"/>
              </a:rPr>
              <a:t>Virtual Workshop Rules of Engagement</a:t>
            </a:r>
            <a:endParaRPr lang="en-US" sz="4800" dirty="0">
              <a:solidFill>
                <a:srgbClr val="002060"/>
              </a:solidFill>
              <a:latin typeface="+mn-lt"/>
            </a:endParaRPr>
          </a:p>
        </p:txBody>
      </p:sp>
      <p:pic>
        <p:nvPicPr>
          <p:cNvPr id="4" name="Picture 3">
            <a:extLst>
              <a:ext uri="{FF2B5EF4-FFF2-40B4-BE49-F238E27FC236}">
                <a16:creationId xmlns:a16="http://schemas.microsoft.com/office/drawing/2014/main" id="{414AE5E9-1C4E-464E-ACB2-16A90E3F08DA}"/>
              </a:ext>
            </a:extLst>
          </p:cNvPr>
          <p:cNvPicPr>
            <a:picLocks noChangeAspect="1"/>
          </p:cNvPicPr>
          <p:nvPr/>
        </p:nvPicPr>
        <p:blipFill rotWithShape="1">
          <a:blip r:embed="rId3"/>
          <a:srcRect t="24803" b="6438"/>
          <a:stretch/>
        </p:blipFill>
        <p:spPr>
          <a:xfrm>
            <a:off x="936480" y="5385790"/>
            <a:ext cx="7074698" cy="742950"/>
          </a:xfrm>
          <a:prstGeom prst="rect">
            <a:avLst/>
          </a:prstGeom>
        </p:spPr>
      </p:pic>
    </p:spTree>
    <p:extLst>
      <p:ext uri="{BB962C8B-B14F-4D97-AF65-F5344CB8AC3E}">
        <p14:creationId xmlns:p14="http://schemas.microsoft.com/office/powerpoint/2010/main" val="3478577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50" y="141441"/>
            <a:ext cx="8038985" cy="646331"/>
          </a:xfrm>
        </p:spPr>
        <p:txBody>
          <a:bodyPr>
            <a:noAutofit/>
          </a:bodyPr>
          <a:lstStyle/>
          <a:p>
            <a:r>
              <a:rPr lang="en-US" b="1" dirty="0">
                <a:latin typeface="+mn-lt"/>
              </a:rPr>
              <a:t>Summary Requirements Deliverables</a:t>
            </a:r>
          </a:p>
        </p:txBody>
      </p:sp>
      <p:sp>
        <p:nvSpPr>
          <p:cNvPr id="3" name="Content Placeholder 2"/>
          <p:cNvSpPr>
            <a:spLocks noGrp="1"/>
          </p:cNvSpPr>
          <p:nvPr>
            <p:ph idx="1"/>
          </p:nvPr>
        </p:nvSpPr>
        <p:spPr>
          <a:xfrm>
            <a:off x="368573" y="1033670"/>
            <a:ext cx="8536062" cy="5260107"/>
          </a:xfrm>
        </p:spPr>
        <p:txBody>
          <a:bodyPr>
            <a:normAutofit lnSpcReduction="10000"/>
          </a:bodyPr>
          <a:lstStyle/>
          <a:p>
            <a:r>
              <a:rPr lang="en-US" sz="2400" dirty="0">
                <a:latin typeface="+mn-lt"/>
              </a:rPr>
              <a:t>Executing Organization</a:t>
            </a:r>
          </a:p>
          <a:p>
            <a:pPr lvl="1"/>
            <a:r>
              <a:rPr lang="en-US" sz="2000" dirty="0">
                <a:solidFill>
                  <a:srgbClr val="0070C0"/>
                </a:solidFill>
                <a:latin typeface="+mn-lt"/>
              </a:rPr>
              <a:t>Alignment Report </a:t>
            </a:r>
          </a:p>
          <a:p>
            <a:pPr lvl="1"/>
            <a:r>
              <a:rPr lang="en-US" sz="2000" dirty="0">
                <a:latin typeface="+mn-lt"/>
              </a:rPr>
              <a:t>Needs Assessment Findings </a:t>
            </a:r>
            <a:r>
              <a:rPr lang="en-US" sz="2000" dirty="0" err="1">
                <a:latin typeface="+mn-lt"/>
              </a:rPr>
              <a:t>Outbrief</a:t>
            </a:r>
            <a:endParaRPr lang="en-US" sz="2000" dirty="0">
              <a:latin typeface="+mn-lt"/>
            </a:endParaRPr>
          </a:p>
          <a:p>
            <a:pPr lvl="1"/>
            <a:r>
              <a:rPr lang="en-US" sz="2000" dirty="0">
                <a:latin typeface="+mn-lt"/>
              </a:rPr>
              <a:t>Analysis and Media Selection</a:t>
            </a:r>
          </a:p>
          <a:p>
            <a:pPr lvl="2">
              <a:buFont typeface="Arial" panose="020B0604020202020204" pitchFamily="34" charset="0"/>
              <a:buChar char="•"/>
            </a:pPr>
            <a:r>
              <a:rPr lang="en-US" dirty="0">
                <a:latin typeface="+mn-lt"/>
              </a:rPr>
              <a:t>“As Is” - Current Training Situation - </a:t>
            </a:r>
            <a:r>
              <a:rPr lang="en-US" sz="1200" dirty="0">
                <a:solidFill>
                  <a:srgbClr val="0070C0"/>
                </a:solidFill>
                <a:latin typeface="+mn-lt"/>
              </a:rPr>
              <a:t>Training Situation Report (TSD)</a:t>
            </a:r>
          </a:p>
          <a:p>
            <a:pPr lvl="2">
              <a:buFont typeface="Arial" panose="020B0604020202020204" pitchFamily="34" charset="0"/>
              <a:buChar char="•"/>
            </a:pPr>
            <a:r>
              <a:rPr lang="en-US" dirty="0">
                <a:latin typeface="+mn-lt"/>
              </a:rPr>
              <a:t>“To Be” - Recommended Training </a:t>
            </a:r>
          </a:p>
          <a:p>
            <a:pPr lvl="3"/>
            <a:r>
              <a:rPr lang="en-US" dirty="0">
                <a:latin typeface="+mn-lt"/>
              </a:rPr>
              <a:t>Training Tasks</a:t>
            </a:r>
          </a:p>
          <a:p>
            <a:pPr lvl="3"/>
            <a:r>
              <a:rPr lang="en-US" dirty="0">
                <a:latin typeface="+mn-lt"/>
              </a:rPr>
              <a:t>Learning Objectives (LOs)</a:t>
            </a:r>
          </a:p>
          <a:p>
            <a:pPr lvl="3"/>
            <a:r>
              <a:rPr lang="en-US" dirty="0">
                <a:latin typeface="+mn-lt"/>
              </a:rPr>
              <a:t>Gaps</a:t>
            </a:r>
          </a:p>
          <a:p>
            <a:pPr lvl="3"/>
            <a:r>
              <a:rPr lang="en-US" dirty="0">
                <a:latin typeface="+mn-lt"/>
              </a:rPr>
              <a:t>RDA</a:t>
            </a:r>
          </a:p>
          <a:p>
            <a:pPr lvl="3"/>
            <a:r>
              <a:rPr lang="en-US" dirty="0">
                <a:latin typeface="+mn-lt"/>
              </a:rPr>
              <a:t>Initial Instructional Design with supported Media/Training Devices/Alternatives i.e. equipment - </a:t>
            </a:r>
            <a:r>
              <a:rPr lang="en-US" sz="1200" dirty="0">
                <a:solidFill>
                  <a:srgbClr val="0070C0"/>
                </a:solidFill>
                <a:latin typeface="+mn-lt"/>
              </a:rPr>
              <a:t>Instructional Media Requirements Document (IMRD), Training Program Structure Document (TPSD), Training System Functional Document (TSFD)</a:t>
            </a:r>
            <a:br>
              <a:rPr lang="en-US" dirty="0">
                <a:solidFill>
                  <a:srgbClr val="0070C0"/>
                </a:solidFill>
                <a:latin typeface="+mn-lt"/>
              </a:rPr>
            </a:br>
            <a:endParaRPr lang="en-US" dirty="0">
              <a:solidFill>
                <a:srgbClr val="0070C0"/>
              </a:solidFill>
              <a:latin typeface="+mn-lt"/>
            </a:endParaRPr>
          </a:p>
          <a:p>
            <a:r>
              <a:rPr lang="en-US" sz="2400" dirty="0">
                <a:latin typeface="+mn-lt"/>
              </a:rPr>
              <a:t>NETC</a:t>
            </a:r>
          </a:p>
          <a:p>
            <a:pPr lvl="1"/>
            <a:r>
              <a:rPr lang="en-US" sz="2000" dirty="0">
                <a:latin typeface="+mn-lt"/>
              </a:rPr>
              <a:t>Total Life Cycle Cost Estimate (TLCE)</a:t>
            </a:r>
          </a:p>
          <a:p>
            <a:pPr lvl="1"/>
            <a:r>
              <a:rPr lang="en-US" sz="2000" dirty="0">
                <a:latin typeface="+mn-lt"/>
              </a:rPr>
              <a:t>Fielding and Feasibility (F2)</a:t>
            </a:r>
          </a:p>
        </p:txBody>
      </p:sp>
      <p:sp>
        <p:nvSpPr>
          <p:cNvPr id="4" name="Right Brace 3"/>
          <p:cNvSpPr/>
          <p:nvPr/>
        </p:nvSpPr>
        <p:spPr>
          <a:xfrm>
            <a:off x="4586907" y="2957532"/>
            <a:ext cx="99393" cy="115294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 name="TextBox 4"/>
          <p:cNvSpPr txBox="1"/>
          <p:nvPr/>
        </p:nvSpPr>
        <p:spPr>
          <a:xfrm>
            <a:off x="4686300" y="3402275"/>
            <a:ext cx="3830344" cy="276999"/>
          </a:xfrm>
          <a:prstGeom prst="rect">
            <a:avLst/>
          </a:prstGeom>
          <a:noFill/>
        </p:spPr>
        <p:txBody>
          <a:bodyPr wrap="none" rtlCol="0">
            <a:spAutoFit/>
          </a:bodyPr>
          <a:lstStyle/>
          <a:p>
            <a:r>
              <a:rPr lang="en-US" sz="1200" b="0" dirty="0">
                <a:solidFill>
                  <a:srgbClr val="0070C0"/>
                </a:solidFill>
                <a:latin typeface="+mn-lt"/>
              </a:rPr>
              <a:t>Instructional Performance Requirements Document (IPRD)</a:t>
            </a:r>
          </a:p>
        </p:txBody>
      </p:sp>
      <p:sp>
        <p:nvSpPr>
          <p:cNvPr id="6" name="TextBox 5"/>
          <p:cNvSpPr txBox="1"/>
          <p:nvPr/>
        </p:nvSpPr>
        <p:spPr>
          <a:xfrm>
            <a:off x="6921304" y="616350"/>
            <a:ext cx="2007753" cy="276999"/>
          </a:xfrm>
          <a:prstGeom prst="rect">
            <a:avLst/>
          </a:prstGeom>
          <a:solidFill>
            <a:srgbClr val="FFFF00"/>
          </a:solidFill>
        </p:spPr>
        <p:txBody>
          <a:bodyPr wrap="square" rtlCol="0">
            <a:spAutoFit/>
          </a:bodyPr>
          <a:lstStyle/>
          <a:p>
            <a:r>
              <a:rPr lang="en-US" sz="1200" b="0" dirty="0">
                <a:solidFill>
                  <a:schemeClr val="tx1"/>
                </a:solidFill>
              </a:rPr>
              <a:t>No change</a:t>
            </a:r>
          </a:p>
        </p:txBody>
      </p:sp>
    </p:spTree>
    <p:extLst>
      <p:ext uri="{BB962C8B-B14F-4D97-AF65-F5344CB8AC3E}">
        <p14:creationId xmlns:p14="http://schemas.microsoft.com/office/powerpoint/2010/main" val="1506087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120913" y="852121"/>
            <a:ext cx="958705" cy="5262979"/>
          </a:xfrm>
          <a:prstGeom prst="rect">
            <a:avLst/>
          </a:prstGeom>
          <a:solidFill>
            <a:srgbClr val="E6D5F3"/>
          </a:solidFill>
        </p:spPr>
        <p:txBody>
          <a:bodyPr wrap="square" rtlCol="0">
            <a:spAutoFit/>
          </a:bodyPr>
          <a:lstStyle/>
          <a:p>
            <a:pPr algn="ctr"/>
            <a:endParaRPr lang="en-US" dirty="0">
              <a:solidFill>
                <a:schemeClr val="tx1"/>
              </a:solidFill>
            </a:endParaRPr>
          </a:p>
          <a:p>
            <a:pPr algn="ctr"/>
            <a:r>
              <a:rPr lang="en-US" dirty="0">
                <a:solidFill>
                  <a:schemeClr val="tx1"/>
                </a:solidFill>
              </a:rPr>
              <a:t>STEP 1</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52" name="TextBox 51"/>
          <p:cNvSpPr txBox="1"/>
          <p:nvPr/>
        </p:nvSpPr>
        <p:spPr>
          <a:xfrm>
            <a:off x="1161184" y="1097010"/>
            <a:ext cx="2097533" cy="5016758"/>
          </a:xfrm>
          <a:prstGeom prst="rect">
            <a:avLst/>
          </a:prstGeom>
          <a:solidFill>
            <a:schemeClr val="accent4">
              <a:lumMod val="20000"/>
              <a:lumOff val="80000"/>
            </a:schemeClr>
          </a:solidFill>
        </p:spPr>
        <p:txBody>
          <a:bodyPr wrap="square" rtlCol="0">
            <a:spAutoFit/>
          </a:bodyPr>
          <a:lstStyle/>
          <a:p>
            <a:pPr algn="ctr"/>
            <a:r>
              <a:rPr lang="en-US" dirty="0">
                <a:solidFill>
                  <a:schemeClr val="tx1"/>
                </a:solidFill>
              </a:rPr>
              <a:t>STEP 2</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71" name="TextBox 70"/>
          <p:cNvSpPr txBox="1"/>
          <p:nvPr/>
        </p:nvSpPr>
        <p:spPr>
          <a:xfrm>
            <a:off x="6129564" y="1097010"/>
            <a:ext cx="979671" cy="5016758"/>
          </a:xfrm>
          <a:prstGeom prst="rect">
            <a:avLst/>
          </a:prstGeom>
          <a:solidFill>
            <a:schemeClr val="accent3">
              <a:lumMod val="40000"/>
              <a:lumOff val="60000"/>
            </a:schemeClr>
          </a:solidFill>
        </p:spPr>
        <p:txBody>
          <a:bodyPr wrap="square" rtlCol="0">
            <a:spAutoFit/>
          </a:bodyPr>
          <a:lstStyle/>
          <a:p>
            <a:pPr algn="ctr"/>
            <a:r>
              <a:rPr lang="en-US" dirty="0">
                <a:solidFill>
                  <a:schemeClr val="tx1"/>
                </a:solidFill>
              </a:rPr>
              <a:t>STEP 4</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72" name="TextBox 71"/>
          <p:cNvSpPr txBox="1"/>
          <p:nvPr/>
        </p:nvSpPr>
        <p:spPr>
          <a:xfrm>
            <a:off x="7156856" y="910015"/>
            <a:ext cx="864433" cy="5201424"/>
          </a:xfrm>
          <a:prstGeom prst="rect">
            <a:avLst/>
          </a:prstGeom>
          <a:solidFill>
            <a:srgbClr val="FFDBB7"/>
          </a:solidFill>
        </p:spPr>
        <p:txBody>
          <a:bodyPr wrap="square" rtlCol="0">
            <a:spAutoFit/>
          </a:bodyPr>
          <a:lstStyle/>
          <a:p>
            <a:pPr algn="ctr"/>
            <a:endParaRPr lang="en-US" sz="1400" dirty="0">
              <a:solidFill>
                <a:schemeClr val="tx1"/>
              </a:solidFill>
            </a:endParaRPr>
          </a:p>
          <a:p>
            <a:pPr algn="ctr"/>
            <a:r>
              <a:rPr lang="en-US" sz="1400" dirty="0">
                <a:solidFill>
                  <a:schemeClr val="tx1"/>
                </a:solidFill>
              </a:rPr>
              <a:t>STEP 5</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53" name="TextBox 52"/>
          <p:cNvSpPr txBox="1"/>
          <p:nvPr/>
        </p:nvSpPr>
        <p:spPr>
          <a:xfrm>
            <a:off x="3352764" y="856591"/>
            <a:ext cx="2725569" cy="5262979"/>
          </a:xfrm>
          <a:prstGeom prst="rect">
            <a:avLst/>
          </a:prstGeom>
          <a:solidFill>
            <a:srgbClr val="D4E5F4"/>
          </a:solidFill>
        </p:spPr>
        <p:txBody>
          <a:bodyPr wrap="square" rtlCol="0">
            <a:spAutoFit/>
          </a:bodyPr>
          <a:lstStyle/>
          <a:p>
            <a:pPr algn="ctr"/>
            <a:endParaRPr lang="en-US" dirty="0">
              <a:solidFill>
                <a:schemeClr val="tx1"/>
              </a:solidFill>
            </a:endParaRPr>
          </a:p>
          <a:p>
            <a:pPr algn="ctr"/>
            <a:r>
              <a:rPr lang="en-US" dirty="0">
                <a:solidFill>
                  <a:schemeClr val="tx1"/>
                </a:solidFill>
              </a:rPr>
              <a:t>STEP 3</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4" name="Title 3"/>
          <p:cNvSpPr>
            <a:spLocks noGrp="1"/>
          </p:cNvSpPr>
          <p:nvPr>
            <p:ph type="title"/>
          </p:nvPr>
        </p:nvSpPr>
        <p:spPr/>
        <p:txBody>
          <a:bodyPr>
            <a:normAutofit/>
          </a:bodyPr>
          <a:lstStyle/>
          <a:p>
            <a:r>
              <a:rPr lang="en-US" b="1" dirty="0">
                <a:latin typeface="+mn-lt"/>
                <a:cs typeface="Times New Roman" panose="02020603050405020304" pitchFamily="18" charset="0"/>
              </a:rPr>
              <a:t>RRL Requirements Process</a:t>
            </a:r>
          </a:p>
        </p:txBody>
      </p:sp>
      <p:grpSp>
        <p:nvGrpSpPr>
          <p:cNvPr id="6" name="Group 5"/>
          <p:cNvGrpSpPr/>
          <p:nvPr/>
        </p:nvGrpSpPr>
        <p:grpSpPr>
          <a:xfrm>
            <a:off x="133314" y="766359"/>
            <a:ext cx="8951415" cy="5356116"/>
            <a:chOff x="1265668" y="4214406"/>
            <a:chExt cx="8827915" cy="5404537"/>
          </a:xfrm>
        </p:grpSpPr>
        <p:sp>
          <p:nvSpPr>
            <p:cNvPr id="16" name="Rectangle 15"/>
            <p:cNvSpPr/>
            <p:nvPr/>
          </p:nvSpPr>
          <p:spPr>
            <a:xfrm>
              <a:off x="2296841" y="5827888"/>
              <a:ext cx="886917" cy="576881"/>
            </a:xfrm>
            <a:prstGeom prst="rect">
              <a:avLst/>
            </a:prstGeom>
            <a:solidFill>
              <a:schemeClr val="accent4">
                <a:lumMod val="20000"/>
                <a:lumOff val="8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Needs Assessment</a:t>
              </a:r>
            </a:p>
          </p:txBody>
        </p:sp>
        <p:sp>
          <p:nvSpPr>
            <p:cNvPr id="18" name="Rectangle 17"/>
            <p:cNvSpPr/>
            <p:nvPr/>
          </p:nvSpPr>
          <p:spPr>
            <a:xfrm>
              <a:off x="7292438" y="5827888"/>
              <a:ext cx="781392" cy="589929"/>
            </a:xfrm>
            <a:prstGeom prst="rect">
              <a:avLst/>
            </a:prstGeom>
            <a:solidFill>
              <a:schemeClr val="accent3">
                <a:lumMod val="40000"/>
                <a:lumOff val="6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Learning Analysis</a:t>
              </a:r>
            </a:p>
          </p:txBody>
        </p:sp>
        <p:sp>
          <p:nvSpPr>
            <p:cNvPr id="17" name="Rectangle 16"/>
            <p:cNvSpPr/>
            <p:nvPr/>
          </p:nvSpPr>
          <p:spPr>
            <a:xfrm>
              <a:off x="1265668" y="5827888"/>
              <a:ext cx="823608" cy="581659"/>
            </a:xfrm>
            <a:prstGeom prst="rect">
              <a:avLst/>
            </a:prstGeom>
            <a:solidFill>
              <a:schemeClr val="accent6">
                <a:lumMod val="40000"/>
                <a:lumOff val="60000"/>
              </a:schemeClr>
            </a:solidFill>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b="1" u="sng" dirty="0">
                  <a:solidFill>
                    <a:schemeClr val="tx1"/>
                  </a:solidFill>
                  <a:cs typeface="Times New Roman" panose="02020603050405020304" pitchFamily="18" charset="0"/>
                </a:rPr>
                <a:t>TODAY </a:t>
              </a:r>
              <a:r>
                <a:rPr lang="en-US" sz="1100" b="1" dirty="0">
                  <a:solidFill>
                    <a:schemeClr val="tx1"/>
                  </a:solidFill>
                  <a:cs typeface="Times New Roman" panose="02020603050405020304" pitchFamily="18" charset="0"/>
                </a:rPr>
                <a:t>Alignment</a:t>
              </a:r>
            </a:p>
            <a:p>
              <a:pPr algn="ctr"/>
              <a:r>
                <a:rPr lang="en-US" sz="1100" dirty="0">
                  <a:solidFill>
                    <a:schemeClr val="tx1"/>
                  </a:solidFill>
                  <a:cs typeface="Times New Roman" panose="02020603050405020304" pitchFamily="18" charset="0"/>
                </a:rPr>
                <a:t>Meeting</a:t>
              </a:r>
              <a:endParaRPr lang="en-US" sz="900" b="1" dirty="0">
                <a:solidFill>
                  <a:schemeClr val="tx1"/>
                </a:solidFill>
                <a:cs typeface="Times New Roman" panose="02020603050405020304" pitchFamily="18" charset="0"/>
              </a:endParaRPr>
            </a:p>
          </p:txBody>
        </p:sp>
        <p:sp>
          <p:nvSpPr>
            <p:cNvPr id="21" name="Rectangle 20"/>
            <p:cNvSpPr/>
            <p:nvPr/>
          </p:nvSpPr>
          <p:spPr>
            <a:xfrm>
              <a:off x="5426452" y="5827888"/>
              <a:ext cx="792612" cy="586207"/>
            </a:xfrm>
            <a:prstGeom prst="rect">
              <a:avLst/>
            </a:prstGeom>
            <a:solidFill>
              <a:schemeClr val="accent1">
                <a:lumMod val="40000"/>
                <a:lumOff val="6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Training Situation Analysis</a:t>
              </a:r>
            </a:p>
          </p:txBody>
        </p:sp>
        <p:sp>
          <p:nvSpPr>
            <p:cNvPr id="22" name="Rectangle 21"/>
            <p:cNvSpPr/>
            <p:nvPr/>
          </p:nvSpPr>
          <p:spPr>
            <a:xfrm>
              <a:off x="6354412" y="5827888"/>
              <a:ext cx="732557" cy="589929"/>
            </a:xfrm>
            <a:prstGeom prst="rect">
              <a:avLst/>
            </a:prstGeom>
            <a:solidFill>
              <a:schemeClr val="accent1">
                <a:lumMod val="40000"/>
                <a:lumOff val="6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Task Analysis</a:t>
              </a:r>
            </a:p>
          </p:txBody>
        </p:sp>
        <p:sp>
          <p:nvSpPr>
            <p:cNvPr id="23" name="Rectangle 22"/>
            <p:cNvSpPr/>
            <p:nvPr/>
          </p:nvSpPr>
          <p:spPr>
            <a:xfrm>
              <a:off x="8237567" y="5827887"/>
              <a:ext cx="727433" cy="596869"/>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Media Selection</a:t>
              </a:r>
            </a:p>
          </p:txBody>
        </p:sp>
        <p:sp>
          <p:nvSpPr>
            <p:cNvPr id="24" name="Rectangle 23"/>
            <p:cNvSpPr/>
            <p:nvPr/>
          </p:nvSpPr>
          <p:spPr>
            <a:xfrm>
              <a:off x="9102706" y="4214406"/>
              <a:ext cx="990877" cy="5404537"/>
            </a:xfrm>
            <a:prstGeom prst="rect">
              <a:avLst/>
            </a:prstGeom>
            <a:solidFill>
              <a:schemeClr val="tx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b="1"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b="1"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b="1"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b="1"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b="1"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800" b="1" dirty="0">
                <a:solidFill>
                  <a:schemeClr val="tx1"/>
                </a:solidFill>
                <a:cs typeface="Times New Roman" panose="02020603050405020304" pitchFamily="18" charset="0"/>
              </a:endParaRPr>
            </a:p>
            <a:p>
              <a:pPr algn="ctr"/>
              <a:endParaRPr lang="en-US" sz="800" dirty="0">
                <a:solidFill>
                  <a:schemeClr val="tx1"/>
                </a:solidFill>
                <a:cs typeface="Times New Roman" panose="02020603050405020304" pitchFamily="18" charset="0"/>
              </a:endParaRPr>
            </a:p>
            <a:p>
              <a:pPr algn="ctr"/>
              <a:r>
                <a:rPr lang="en-US" sz="800" b="1" dirty="0">
                  <a:solidFill>
                    <a:schemeClr val="tx1"/>
                  </a:solidFill>
                  <a:cs typeface="Times New Roman" panose="02020603050405020304" pitchFamily="18" charset="0"/>
                </a:rPr>
                <a:t>MODERNIZATION </a:t>
              </a:r>
            </a:p>
            <a:p>
              <a:pPr algn="ctr"/>
              <a:r>
                <a:rPr lang="en-US" sz="800" b="1" dirty="0">
                  <a:solidFill>
                    <a:schemeClr val="tx1"/>
                  </a:solidFill>
                  <a:cs typeface="Times New Roman" panose="02020603050405020304" pitchFamily="18" charset="0"/>
                </a:rPr>
                <a:t>&amp; ACQUISITION</a:t>
              </a:r>
            </a:p>
            <a:p>
              <a:pPr algn="ctr"/>
              <a:endParaRPr lang="en-US" sz="800" b="0" dirty="0">
                <a:solidFill>
                  <a:schemeClr val="tx1"/>
                </a:solidFill>
                <a:cs typeface="Times New Roman" panose="02020603050405020304" pitchFamily="18" charset="0"/>
              </a:endParaRPr>
            </a:p>
            <a:p>
              <a:pPr algn="ctr"/>
              <a:r>
                <a:rPr lang="en-US" sz="800" b="0" dirty="0">
                  <a:solidFill>
                    <a:schemeClr val="tx1"/>
                  </a:solidFill>
                  <a:cs typeface="Times New Roman" panose="02020603050405020304" pitchFamily="18" charset="0"/>
                </a:rPr>
                <a:t>(Executing Organization Supported, USFF EA/TYCOM &amp; NETC Supporting)</a:t>
              </a: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b="1"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b="1" dirty="0">
                <a:solidFill>
                  <a:schemeClr val="tx1"/>
                </a:solidFill>
                <a:cs typeface="Times New Roman" panose="02020603050405020304" pitchFamily="18" charset="0"/>
              </a:endParaRPr>
            </a:p>
          </p:txBody>
        </p:sp>
        <p:cxnSp>
          <p:nvCxnSpPr>
            <p:cNvPr id="25" name="Straight Arrow Connector 24"/>
            <p:cNvCxnSpPr>
              <a:stCxn id="23" idx="3"/>
            </p:cNvCxnSpPr>
            <p:nvPr/>
          </p:nvCxnSpPr>
          <p:spPr>
            <a:xfrm flipV="1">
              <a:off x="8965001" y="6122852"/>
              <a:ext cx="287815" cy="346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1" idx="3"/>
              <a:endCxn id="22" idx="1"/>
            </p:cNvCxnSpPr>
            <p:nvPr/>
          </p:nvCxnSpPr>
          <p:spPr>
            <a:xfrm>
              <a:off x="6219063" y="6120992"/>
              <a:ext cx="135349" cy="1861"/>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2" idx="3"/>
              <a:endCxn id="18" idx="1"/>
            </p:cNvCxnSpPr>
            <p:nvPr/>
          </p:nvCxnSpPr>
          <p:spPr>
            <a:xfrm>
              <a:off x="7086969" y="6122852"/>
              <a:ext cx="205470"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 idx="3"/>
              <a:endCxn id="23" idx="1"/>
            </p:cNvCxnSpPr>
            <p:nvPr/>
          </p:nvCxnSpPr>
          <p:spPr>
            <a:xfrm>
              <a:off x="8073830" y="6122852"/>
              <a:ext cx="163737" cy="346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3"/>
              <a:endCxn id="19" idx="1"/>
            </p:cNvCxnSpPr>
            <p:nvPr/>
          </p:nvCxnSpPr>
          <p:spPr>
            <a:xfrm flipV="1">
              <a:off x="3183758" y="6114926"/>
              <a:ext cx="131922" cy="1403"/>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448908" y="5836674"/>
              <a:ext cx="823608" cy="567499"/>
            </a:xfrm>
            <a:prstGeom prst="rect">
              <a:avLst/>
            </a:prstGeom>
            <a:solidFill>
              <a:schemeClr val="accent6">
                <a:lumMod val="40000"/>
                <a:lumOff val="60000"/>
              </a:schemeClr>
            </a:solidFill>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solidFill>
                    <a:schemeClr val="tx1"/>
                  </a:solidFill>
                  <a:cs typeface="Times New Roman" panose="02020603050405020304" pitchFamily="18" charset="0"/>
                </a:rPr>
                <a:t>Analysis Meeting PAC/KOM</a:t>
              </a:r>
              <a:endParaRPr lang="en-US" sz="900" dirty="0">
                <a:solidFill>
                  <a:schemeClr val="tx1"/>
                </a:solidFill>
                <a:cs typeface="Times New Roman" panose="02020603050405020304" pitchFamily="18" charset="0"/>
              </a:endParaRPr>
            </a:p>
          </p:txBody>
        </p:sp>
        <p:cxnSp>
          <p:nvCxnSpPr>
            <p:cNvPr id="48" name="Straight Arrow Connector 47"/>
            <p:cNvCxnSpPr>
              <a:stCxn id="46" idx="3"/>
              <a:endCxn id="21" idx="1"/>
            </p:cNvCxnSpPr>
            <p:nvPr/>
          </p:nvCxnSpPr>
          <p:spPr>
            <a:xfrm>
              <a:off x="5272516" y="6120425"/>
              <a:ext cx="153935" cy="567"/>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1504446" y="3470410"/>
            <a:ext cx="2557750" cy="276999"/>
          </a:xfrm>
          <a:prstGeom prst="rect">
            <a:avLst/>
          </a:prstGeom>
          <a:noFill/>
        </p:spPr>
        <p:txBody>
          <a:bodyPr wrap="square" rtlCol="0">
            <a:spAutoFit/>
          </a:bodyPr>
          <a:lstStyle/>
          <a:p>
            <a:pPr algn="ctr"/>
            <a:r>
              <a:rPr lang="en-US" sz="1200" dirty="0">
                <a:solidFill>
                  <a:schemeClr val="tx1"/>
                </a:solidFill>
                <a:latin typeface="+mn-lt"/>
                <a:cs typeface="Times New Roman" panose="02020603050405020304" pitchFamily="18" charset="0"/>
              </a:rPr>
              <a:t>Current Training Situation ‘As-Is’</a:t>
            </a:r>
          </a:p>
        </p:txBody>
      </p:sp>
      <p:sp>
        <p:nvSpPr>
          <p:cNvPr id="37" name="TextBox 36"/>
          <p:cNvSpPr txBox="1"/>
          <p:nvPr/>
        </p:nvSpPr>
        <p:spPr>
          <a:xfrm>
            <a:off x="6145047" y="3476995"/>
            <a:ext cx="2702704" cy="276999"/>
          </a:xfrm>
          <a:prstGeom prst="rect">
            <a:avLst/>
          </a:prstGeom>
          <a:noFill/>
          <a:ln>
            <a:noFill/>
          </a:ln>
        </p:spPr>
        <p:txBody>
          <a:bodyPr wrap="square" rtlCol="0">
            <a:spAutoFit/>
          </a:bodyPr>
          <a:lstStyle/>
          <a:p>
            <a:pPr algn="ctr"/>
            <a:r>
              <a:rPr lang="en-US" sz="1200" dirty="0">
                <a:solidFill>
                  <a:schemeClr val="tx1"/>
                </a:solidFill>
                <a:latin typeface="Times New Roman" panose="02020603050405020304" pitchFamily="18" charset="0"/>
                <a:cs typeface="Times New Roman" panose="02020603050405020304" pitchFamily="18" charset="0"/>
              </a:rPr>
              <a:t>‘</a:t>
            </a:r>
            <a:r>
              <a:rPr lang="en-US" sz="1200" dirty="0">
                <a:solidFill>
                  <a:schemeClr val="tx1"/>
                </a:solidFill>
                <a:latin typeface="+mn-lt"/>
                <a:cs typeface="Times New Roman" panose="02020603050405020304" pitchFamily="18" charset="0"/>
              </a:rPr>
              <a:t>To-Be</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a:solidFill>
                  <a:schemeClr val="tx1"/>
                </a:solidFill>
                <a:latin typeface="+mn-lt"/>
                <a:cs typeface="Times New Roman" panose="02020603050405020304" pitchFamily="18" charset="0"/>
              </a:rPr>
              <a:t> MFA</a:t>
            </a:r>
          </a:p>
        </p:txBody>
      </p:sp>
      <p:sp>
        <p:nvSpPr>
          <p:cNvPr id="40" name="Pentagon 39"/>
          <p:cNvSpPr/>
          <p:nvPr/>
        </p:nvSpPr>
        <p:spPr>
          <a:xfrm>
            <a:off x="4352306" y="3007492"/>
            <a:ext cx="4644496" cy="189076"/>
          </a:xfrm>
          <a:prstGeom prst="homePlate">
            <a:avLst/>
          </a:prstGeom>
          <a:solidFill>
            <a:schemeClr val="accent1">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cs typeface="Times New Roman" panose="02020603050405020304" pitchFamily="18" charset="0"/>
              </a:rPr>
              <a:t>Fielding and Feasibility Analysis (F2)</a:t>
            </a:r>
          </a:p>
        </p:txBody>
      </p:sp>
      <p:sp>
        <p:nvSpPr>
          <p:cNvPr id="41" name="Pentagon 40"/>
          <p:cNvSpPr/>
          <p:nvPr/>
        </p:nvSpPr>
        <p:spPr>
          <a:xfrm>
            <a:off x="6137034" y="3282645"/>
            <a:ext cx="2847468" cy="197342"/>
          </a:xfrm>
          <a:prstGeom prst="homePlate">
            <a:avLst/>
          </a:prstGeom>
          <a:solidFill>
            <a:schemeClr val="accent3">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cs typeface="Times New Roman" panose="02020603050405020304" pitchFamily="18" charset="0"/>
              </a:rPr>
              <a:t>Training Project Plan (TPP)</a:t>
            </a:r>
          </a:p>
        </p:txBody>
      </p:sp>
      <p:cxnSp>
        <p:nvCxnSpPr>
          <p:cNvPr id="32" name="Straight Arrow Connector 31"/>
          <p:cNvCxnSpPr>
            <a:stCxn id="17" idx="3"/>
            <a:endCxn id="16" idx="1"/>
          </p:cNvCxnSpPr>
          <p:nvPr/>
        </p:nvCxnSpPr>
        <p:spPr>
          <a:xfrm flipV="1">
            <a:off x="968444" y="2651242"/>
            <a:ext cx="210469" cy="2367"/>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55" idx="3"/>
            <a:endCxn id="46" idx="1"/>
          </p:cNvCxnSpPr>
          <p:nvPr/>
        </p:nvCxnSpPr>
        <p:spPr>
          <a:xfrm flipV="1">
            <a:off x="3143484" y="2655301"/>
            <a:ext cx="217603" cy="2585"/>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020796" y="2638809"/>
            <a:ext cx="435981" cy="230363"/>
          </a:xfrm>
          <a:prstGeom prst="rect">
            <a:avLst/>
          </a:prstGeom>
          <a:noFill/>
        </p:spPr>
        <p:txBody>
          <a:bodyPr wrap="square" rtlCol="0">
            <a:spAutoFit/>
          </a:bodyPr>
          <a:lstStyle/>
          <a:p>
            <a:r>
              <a:rPr lang="en-US" sz="900" dirty="0">
                <a:solidFill>
                  <a:schemeClr val="tx1"/>
                </a:solidFill>
                <a:latin typeface="+mn-lt"/>
                <a:cs typeface="Times New Roman" panose="02020603050405020304" pitchFamily="18" charset="0"/>
              </a:rPr>
              <a:t>Yes</a:t>
            </a:r>
          </a:p>
        </p:txBody>
      </p:sp>
      <p:sp>
        <p:nvSpPr>
          <p:cNvPr id="47" name="Flowchart: Terminator 46"/>
          <p:cNvSpPr/>
          <p:nvPr/>
        </p:nvSpPr>
        <p:spPr>
          <a:xfrm>
            <a:off x="2158141" y="1686152"/>
            <a:ext cx="1045386" cy="493980"/>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cs typeface="Times New Roman" panose="02020603050405020304" pitchFamily="18" charset="0"/>
              </a:rPr>
              <a:t>Defer to Appropriate Entity</a:t>
            </a:r>
          </a:p>
        </p:txBody>
      </p:sp>
      <p:cxnSp>
        <p:nvCxnSpPr>
          <p:cNvPr id="49" name="Straight Arrow Connector 48"/>
          <p:cNvCxnSpPr/>
          <p:nvPr/>
        </p:nvCxnSpPr>
        <p:spPr>
          <a:xfrm flipV="1">
            <a:off x="2674987" y="2191337"/>
            <a:ext cx="5159" cy="3773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384398" y="2173149"/>
            <a:ext cx="435981" cy="230363"/>
          </a:xfrm>
          <a:prstGeom prst="rect">
            <a:avLst/>
          </a:prstGeom>
          <a:noFill/>
        </p:spPr>
        <p:txBody>
          <a:bodyPr wrap="square" rtlCol="0">
            <a:spAutoFit/>
          </a:bodyPr>
          <a:lstStyle/>
          <a:p>
            <a:r>
              <a:rPr lang="en-US" sz="900" dirty="0">
                <a:solidFill>
                  <a:schemeClr val="tx1"/>
                </a:solidFill>
                <a:latin typeface="+mn-lt"/>
                <a:cs typeface="Times New Roman" panose="02020603050405020304" pitchFamily="18" charset="0"/>
              </a:rPr>
              <a:t>No</a:t>
            </a:r>
          </a:p>
        </p:txBody>
      </p:sp>
      <p:sp>
        <p:nvSpPr>
          <p:cNvPr id="42" name="TextBox 41"/>
          <p:cNvSpPr txBox="1"/>
          <p:nvPr/>
        </p:nvSpPr>
        <p:spPr>
          <a:xfrm>
            <a:off x="4075961" y="3483136"/>
            <a:ext cx="2124722" cy="276999"/>
          </a:xfrm>
          <a:prstGeom prst="rect">
            <a:avLst/>
          </a:prstGeom>
          <a:noFill/>
          <a:ln>
            <a:noFill/>
          </a:ln>
        </p:spPr>
        <p:txBody>
          <a:bodyPr wrap="square" rtlCol="0">
            <a:spAutoFit/>
          </a:bodyPr>
          <a:lstStyle/>
          <a:p>
            <a:pPr algn="ctr"/>
            <a:r>
              <a:rPr lang="en-US" sz="1200" dirty="0">
                <a:solidFill>
                  <a:schemeClr val="tx1"/>
                </a:solidFill>
                <a:latin typeface="Times New Roman" panose="02020603050405020304" pitchFamily="18" charset="0"/>
                <a:cs typeface="Times New Roman" panose="02020603050405020304" pitchFamily="18" charset="0"/>
              </a:rPr>
              <a:t>‘</a:t>
            </a:r>
            <a:r>
              <a:rPr lang="en-US" sz="1200" dirty="0">
                <a:solidFill>
                  <a:schemeClr val="tx1"/>
                </a:solidFill>
                <a:latin typeface="+mn-lt"/>
                <a:cs typeface="Times New Roman" panose="02020603050405020304" pitchFamily="18" charset="0"/>
              </a:rPr>
              <a:t>Scoping – Tasks, Gap, RDA</a:t>
            </a:r>
            <a:r>
              <a:rPr lang="en-US" sz="1200" dirty="0">
                <a:solidFill>
                  <a:schemeClr val="tx1"/>
                </a:solidFill>
                <a:latin typeface="Times New Roman" panose="02020603050405020304" pitchFamily="18" charset="0"/>
                <a:cs typeface="Times New Roman" panose="02020603050405020304" pitchFamily="18" charset="0"/>
              </a:rPr>
              <a:t>’</a:t>
            </a:r>
          </a:p>
        </p:txBody>
      </p:sp>
      <p:sp>
        <p:nvSpPr>
          <p:cNvPr id="45" name="Pentagon 44"/>
          <p:cNvSpPr/>
          <p:nvPr/>
        </p:nvSpPr>
        <p:spPr>
          <a:xfrm rot="5400000">
            <a:off x="290671" y="1561287"/>
            <a:ext cx="521369" cy="758678"/>
          </a:xfrm>
          <a:prstGeom prst="homePlat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00" b="1" dirty="0">
                <a:solidFill>
                  <a:schemeClr val="tx1"/>
                </a:solidFill>
                <a:cs typeface="Times New Roman" panose="02020603050405020304" pitchFamily="18" charset="0"/>
              </a:rPr>
              <a:t>Trigger</a:t>
            </a:r>
          </a:p>
        </p:txBody>
      </p:sp>
      <p:cxnSp>
        <p:nvCxnSpPr>
          <p:cNvPr id="3" name="Straight Arrow Connector 2"/>
          <p:cNvCxnSpPr>
            <a:stCxn id="45" idx="3"/>
            <a:endCxn id="17" idx="0"/>
          </p:cNvCxnSpPr>
          <p:nvPr/>
        </p:nvCxnSpPr>
        <p:spPr>
          <a:xfrm flipH="1">
            <a:off x="550879" y="2201311"/>
            <a:ext cx="477" cy="1640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32061" y="3601094"/>
            <a:ext cx="1196486" cy="276999"/>
          </a:xfrm>
          <a:prstGeom prst="rect">
            <a:avLst/>
          </a:prstGeom>
          <a:noFill/>
        </p:spPr>
        <p:txBody>
          <a:bodyPr wrap="square" rtlCol="0">
            <a:spAutoFit/>
          </a:bodyPr>
          <a:lstStyle/>
          <a:p>
            <a:pPr algn="ctr"/>
            <a:r>
              <a:rPr lang="en-US" sz="1200" dirty="0">
                <a:solidFill>
                  <a:srgbClr val="00B050"/>
                </a:solidFill>
                <a:latin typeface="+mn-lt"/>
              </a:rPr>
              <a:t>TODAY</a:t>
            </a:r>
            <a:endParaRPr lang="en-US" sz="1200" b="0" dirty="0">
              <a:solidFill>
                <a:srgbClr val="00B050"/>
              </a:solidFill>
              <a:latin typeface="+mn-lt"/>
            </a:endParaRPr>
          </a:p>
        </p:txBody>
      </p:sp>
      <p:sp>
        <p:nvSpPr>
          <p:cNvPr id="83" name="TextBox 82"/>
          <p:cNvSpPr txBox="1"/>
          <p:nvPr/>
        </p:nvSpPr>
        <p:spPr>
          <a:xfrm>
            <a:off x="109875" y="757653"/>
            <a:ext cx="7911414" cy="338554"/>
          </a:xfrm>
          <a:prstGeom prst="rect">
            <a:avLst/>
          </a:prstGeom>
          <a:solidFill>
            <a:srgbClr val="002060"/>
          </a:solidFill>
        </p:spPr>
        <p:txBody>
          <a:bodyPr wrap="square" rtlCol="0">
            <a:spAutoFit/>
          </a:bodyPr>
          <a:lstStyle/>
          <a:p>
            <a:pPr algn="ctr"/>
            <a:r>
              <a:rPr lang="en-US" dirty="0"/>
              <a:t>Requirements Development Steps </a:t>
            </a:r>
          </a:p>
        </p:txBody>
      </p:sp>
      <p:sp>
        <p:nvSpPr>
          <p:cNvPr id="54" name="TextBox 53"/>
          <p:cNvSpPr txBox="1"/>
          <p:nvPr/>
        </p:nvSpPr>
        <p:spPr>
          <a:xfrm>
            <a:off x="1370117" y="4930917"/>
            <a:ext cx="1773367" cy="830997"/>
          </a:xfrm>
          <a:prstGeom prst="rect">
            <a:avLst/>
          </a:prstGeom>
          <a:noFill/>
        </p:spPr>
        <p:txBody>
          <a:bodyPr wrap="square" rtlCol="0">
            <a:spAutoFit/>
          </a:bodyPr>
          <a:lstStyle/>
          <a:p>
            <a:pPr algn="ctr"/>
            <a:r>
              <a:rPr lang="en-US" sz="1200" u="sng" dirty="0">
                <a:solidFill>
                  <a:schemeClr val="tx1"/>
                </a:solidFill>
                <a:latin typeface="+mn-lt"/>
              </a:rPr>
              <a:t>OUTPUT</a:t>
            </a:r>
            <a:r>
              <a:rPr lang="en-US" sz="1200" dirty="0">
                <a:solidFill>
                  <a:schemeClr val="tx1"/>
                </a:solidFill>
                <a:latin typeface="+mn-lt"/>
              </a:rPr>
              <a:t> </a:t>
            </a:r>
          </a:p>
          <a:p>
            <a:pPr algn="ctr"/>
            <a:r>
              <a:rPr lang="en-US" sz="1200" b="0" dirty="0">
                <a:solidFill>
                  <a:schemeClr val="tx1"/>
                </a:solidFill>
                <a:latin typeface="+mn-lt"/>
              </a:rPr>
              <a:t>Needs Assessment Findings </a:t>
            </a:r>
            <a:r>
              <a:rPr lang="en-US" sz="1200" b="0" dirty="0" err="1">
                <a:solidFill>
                  <a:schemeClr val="tx1"/>
                </a:solidFill>
                <a:latin typeface="+mn-lt"/>
              </a:rPr>
              <a:t>Outbrief</a:t>
            </a:r>
            <a:r>
              <a:rPr lang="en-US" sz="1200" b="0" dirty="0">
                <a:solidFill>
                  <a:schemeClr val="tx1"/>
                </a:solidFill>
                <a:latin typeface="+mn-lt"/>
              </a:rPr>
              <a:t> </a:t>
            </a:r>
          </a:p>
          <a:p>
            <a:pPr algn="ctr"/>
            <a:r>
              <a:rPr lang="en-US" sz="1200" b="0" dirty="0">
                <a:solidFill>
                  <a:schemeClr val="tx1"/>
                </a:solidFill>
                <a:latin typeface="+mn-lt"/>
              </a:rPr>
              <a:t>for Approval</a:t>
            </a:r>
          </a:p>
        </p:txBody>
      </p:sp>
      <p:sp>
        <p:nvSpPr>
          <p:cNvPr id="56" name="TextBox 55"/>
          <p:cNvSpPr txBox="1"/>
          <p:nvPr/>
        </p:nvSpPr>
        <p:spPr>
          <a:xfrm>
            <a:off x="3340283" y="4910052"/>
            <a:ext cx="2736116" cy="1200329"/>
          </a:xfrm>
          <a:prstGeom prst="rect">
            <a:avLst/>
          </a:prstGeom>
          <a:noFill/>
        </p:spPr>
        <p:txBody>
          <a:bodyPr wrap="square" rtlCol="0">
            <a:spAutoFit/>
          </a:bodyPr>
          <a:lstStyle/>
          <a:p>
            <a:pPr algn="ctr"/>
            <a:r>
              <a:rPr lang="en-US" sz="1200" u="sng" dirty="0">
                <a:solidFill>
                  <a:schemeClr val="tx1"/>
                </a:solidFill>
                <a:latin typeface="+mn-lt"/>
              </a:rPr>
              <a:t>OUTPUT</a:t>
            </a:r>
            <a:r>
              <a:rPr lang="en-US" sz="1200" dirty="0">
                <a:solidFill>
                  <a:schemeClr val="tx1"/>
                </a:solidFill>
                <a:latin typeface="+mn-lt"/>
              </a:rPr>
              <a:t> </a:t>
            </a:r>
          </a:p>
          <a:p>
            <a:pPr algn="ctr"/>
            <a:r>
              <a:rPr lang="en-US" sz="1200" b="0" dirty="0">
                <a:solidFill>
                  <a:schemeClr val="tx1"/>
                </a:solidFill>
                <a:latin typeface="+mn-lt"/>
              </a:rPr>
              <a:t>Training Situation Document (TSD)</a:t>
            </a:r>
          </a:p>
          <a:p>
            <a:pPr algn="ctr"/>
            <a:r>
              <a:rPr lang="en-US" sz="1200" b="0" dirty="0">
                <a:solidFill>
                  <a:schemeClr val="tx1"/>
                </a:solidFill>
                <a:latin typeface="+mn-lt"/>
              </a:rPr>
              <a:t>Instructional Performance Requirements Document (IPRD) </a:t>
            </a:r>
          </a:p>
          <a:p>
            <a:pPr algn="ctr"/>
            <a:r>
              <a:rPr lang="en-US" sz="1200" b="0" dirty="0">
                <a:solidFill>
                  <a:schemeClr val="tx1"/>
                </a:solidFill>
                <a:latin typeface="+mn-lt"/>
              </a:rPr>
              <a:t>Briefs </a:t>
            </a:r>
          </a:p>
          <a:p>
            <a:pPr algn="ctr"/>
            <a:r>
              <a:rPr lang="en-US" sz="1200" b="0" dirty="0">
                <a:solidFill>
                  <a:schemeClr val="tx1"/>
                </a:solidFill>
                <a:latin typeface="+mn-lt"/>
              </a:rPr>
              <a:t>for Approval</a:t>
            </a:r>
          </a:p>
        </p:txBody>
      </p:sp>
      <p:sp>
        <p:nvSpPr>
          <p:cNvPr id="57" name="TextBox 56"/>
          <p:cNvSpPr txBox="1"/>
          <p:nvPr/>
        </p:nvSpPr>
        <p:spPr>
          <a:xfrm>
            <a:off x="6036053" y="4910051"/>
            <a:ext cx="1166695" cy="1015663"/>
          </a:xfrm>
          <a:prstGeom prst="rect">
            <a:avLst/>
          </a:prstGeom>
          <a:noFill/>
        </p:spPr>
        <p:txBody>
          <a:bodyPr wrap="square" rtlCol="0">
            <a:spAutoFit/>
          </a:bodyPr>
          <a:lstStyle/>
          <a:p>
            <a:pPr algn="ctr"/>
            <a:r>
              <a:rPr lang="en-US" sz="1200" u="sng" dirty="0">
                <a:solidFill>
                  <a:schemeClr val="tx1"/>
                </a:solidFill>
                <a:latin typeface="+mn-lt"/>
              </a:rPr>
              <a:t>OUTPUT</a:t>
            </a:r>
            <a:r>
              <a:rPr lang="en-US" sz="1200" dirty="0">
                <a:solidFill>
                  <a:schemeClr val="tx1"/>
                </a:solidFill>
                <a:latin typeface="+mn-lt"/>
              </a:rPr>
              <a:t> </a:t>
            </a:r>
          </a:p>
          <a:p>
            <a:pPr algn="ctr"/>
            <a:r>
              <a:rPr lang="en-US" sz="1200" b="0" dirty="0">
                <a:solidFill>
                  <a:schemeClr val="tx1"/>
                </a:solidFill>
                <a:latin typeface="+mn-lt"/>
              </a:rPr>
              <a:t>Final IPRD </a:t>
            </a:r>
          </a:p>
          <a:p>
            <a:pPr algn="ctr"/>
            <a:r>
              <a:rPr lang="en-US" sz="1200" b="0" dirty="0">
                <a:solidFill>
                  <a:schemeClr val="tx1"/>
                </a:solidFill>
                <a:latin typeface="+mn-lt"/>
              </a:rPr>
              <a:t>and </a:t>
            </a:r>
          </a:p>
          <a:p>
            <a:pPr algn="ctr"/>
            <a:r>
              <a:rPr lang="en-US" sz="1200" b="0" dirty="0">
                <a:solidFill>
                  <a:schemeClr val="tx1"/>
                </a:solidFill>
                <a:latin typeface="+mn-lt"/>
              </a:rPr>
              <a:t>Brief </a:t>
            </a:r>
          </a:p>
          <a:p>
            <a:pPr algn="ctr"/>
            <a:r>
              <a:rPr lang="en-US" sz="1200" b="0" dirty="0">
                <a:solidFill>
                  <a:schemeClr val="tx1"/>
                </a:solidFill>
                <a:latin typeface="+mn-lt"/>
              </a:rPr>
              <a:t>for Approval</a:t>
            </a:r>
          </a:p>
        </p:txBody>
      </p:sp>
      <p:sp>
        <p:nvSpPr>
          <p:cNvPr id="58" name="TextBox 57"/>
          <p:cNvSpPr txBox="1"/>
          <p:nvPr/>
        </p:nvSpPr>
        <p:spPr>
          <a:xfrm>
            <a:off x="7005724" y="4907419"/>
            <a:ext cx="1166695" cy="1200329"/>
          </a:xfrm>
          <a:prstGeom prst="rect">
            <a:avLst/>
          </a:prstGeom>
          <a:noFill/>
        </p:spPr>
        <p:txBody>
          <a:bodyPr wrap="square" rtlCol="0">
            <a:spAutoFit/>
          </a:bodyPr>
          <a:lstStyle/>
          <a:p>
            <a:pPr algn="ctr"/>
            <a:r>
              <a:rPr lang="en-US" sz="1200" u="sng" dirty="0">
                <a:solidFill>
                  <a:schemeClr val="tx1"/>
                </a:solidFill>
                <a:latin typeface="+mn-lt"/>
              </a:rPr>
              <a:t>OUTPUT</a:t>
            </a:r>
            <a:r>
              <a:rPr lang="en-US" sz="1200" dirty="0">
                <a:solidFill>
                  <a:schemeClr val="tx1"/>
                </a:solidFill>
                <a:latin typeface="+mn-lt"/>
              </a:rPr>
              <a:t>: </a:t>
            </a:r>
          </a:p>
          <a:p>
            <a:pPr algn="ctr"/>
            <a:r>
              <a:rPr lang="en-US" sz="1200" b="0" dirty="0">
                <a:solidFill>
                  <a:schemeClr val="tx1"/>
                </a:solidFill>
                <a:latin typeface="+mn-lt"/>
              </a:rPr>
              <a:t>Final IMRD, F2 Initial TCCD, and </a:t>
            </a:r>
          </a:p>
          <a:p>
            <a:pPr algn="ctr"/>
            <a:r>
              <a:rPr lang="en-US" sz="1200" b="0" dirty="0">
                <a:solidFill>
                  <a:schemeClr val="tx1"/>
                </a:solidFill>
                <a:latin typeface="+mn-lt"/>
              </a:rPr>
              <a:t>Brief </a:t>
            </a:r>
          </a:p>
          <a:p>
            <a:pPr algn="ctr"/>
            <a:r>
              <a:rPr lang="en-US" sz="1200" b="0" dirty="0">
                <a:solidFill>
                  <a:schemeClr val="tx1"/>
                </a:solidFill>
                <a:latin typeface="+mn-lt"/>
              </a:rPr>
              <a:t>for Approval</a:t>
            </a:r>
          </a:p>
        </p:txBody>
      </p:sp>
      <p:sp>
        <p:nvSpPr>
          <p:cNvPr id="14" name="Up Arrow 13"/>
          <p:cNvSpPr/>
          <p:nvPr/>
        </p:nvSpPr>
        <p:spPr>
          <a:xfrm>
            <a:off x="425923" y="3047209"/>
            <a:ext cx="250166" cy="494631"/>
          </a:xfrm>
          <a:prstGeom prst="upArrow">
            <a:avLst/>
          </a:prstGeom>
          <a:solidFill>
            <a:schemeClr val="accent6"/>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9" name="TextBox 58"/>
          <p:cNvSpPr txBox="1"/>
          <p:nvPr/>
        </p:nvSpPr>
        <p:spPr>
          <a:xfrm>
            <a:off x="2022" y="4932227"/>
            <a:ext cx="1196486" cy="830997"/>
          </a:xfrm>
          <a:prstGeom prst="rect">
            <a:avLst/>
          </a:prstGeom>
          <a:noFill/>
        </p:spPr>
        <p:txBody>
          <a:bodyPr wrap="square" rtlCol="0">
            <a:spAutoFit/>
          </a:bodyPr>
          <a:lstStyle/>
          <a:p>
            <a:pPr algn="ctr"/>
            <a:r>
              <a:rPr lang="en-US" sz="1200" u="sng" dirty="0">
                <a:solidFill>
                  <a:schemeClr val="tx1"/>
                </a:solidFill>
                <a:latin typeface="+mn-lt"/>
              </a:rPr>
              <a:t>OUTPUT </a:t>
            </a:r>
            <a:r>
              <a:rPr lang="en-US" sz="1200" b="0" dirty="0">
                <a:solidFill>
                  <a:schemeClr val="tx1"/>
                </a:solidFill>
                <a:latin typeface="+mn-lt"/>
              </a:rPr>
              <a:t>Alignment Report</a:t>
            </a:r>
          </a:p>
          <a:p>
            <a:pPr algn="ctr"/>
            <a:r>
              <a:rPr lang="en-US" sz="1200" b="0" dirty="0">
                <a:solidFill>
                  <a:schemeClr val="tx1"/>
                </a:solidFill>
                <a:latin typeface="+mn-lt"/>
              </a:rPr>
              <a:t>for Approval</a:t>
            </a:r>
          </a:p>
        </p:txBody>
      </p:sp>
      <p:sp>
        <p:nvSpPr>
          <p:cNvPr id="61" name="TextBox 60"/>
          <p:cNvSpPr txBox="1"/>
          <p:nvPr/>
        </p:nvSpPr>
        <p:spPr>
          <a:xfrm>
            <a:off x="-52674" y="4071265"/>
            <a:ext cx="1196486" cy="461665"/>
          </a:xfrm>
          <a:prstGeom prst="rect">
            <a:avLst/>
          </a:prstGeom>
          <a:noFill/>
        </p:spPr>
        <p:txBody>
          <a:bodyPr wrap="square" rtlCol="0">
            <a:spAutoFit/>
          </a:bodyPr>
          <a:lstStyle/>
          <a:p>
            <a:pPr algn="ctr"/>
            <a:r>
              <a:rPr lang="en-US" sz="1200" u="sng" dirty="0">
                <a:solidFill>
                  <a:schemeClr val="tx1"/>
                </a:solidFill>
                <a:latin typeface="+mn-lt"/>
              </a:rPr>
              <a:t>INPUT </a:t>
            </a:r>
          </a:p>
          <a:p>
            <a:pPr algn="ctr"/>
            <a:r>
              <a:rPr lang="en-US" sz="1200" b="0" dirty="0">
                <a:solidFill>
                  <a:schemeClr val="tx1"/>
                </a:solidFill>
                <a:latin typeface="+mn-lt"/>
              </a:rPr>
              <a:t>Trigger</a:t>
            </a:r>
          </a:p>
        </p:txBody>
      </p:sp>
      <p:sp>
        <p:nvSpPr>
          <p:cNvPr id="62" name="TextBox 61"/>
          <p:cNvSpPr txBox="1"/>
          <p:nvPr/>
        </p:nvSpPr>
        <p:spPr>
          <a:xfrm>
            <a:off x="1532530" y="4071265"/>
            <a:ext cx="1322829" cy="646331"/>
          </a:xfrm>
          <a:prstGeom prst="rect">
            <a:avLst/>
          </a:prstGeom>
          <a:noFill/>
        </p:spPr>
        <p:txBody>
          <a:bodyPr wrap="square" rtlCol="0">
            <a:spAutoFit/>
          </a:bodyPr>
          <a:lstStyle/>
          <a:p>
            <a:pPr algn="ctr"/>
            <a:r>
              <a:rPr lang="en-US" sz="1200" u="sng" dirty="0">
                <a:solidFill>
                  <a:schemeClr val="tx1"/>
                </a:solidFill>
                <a:latin typeface="+mn-lt"/>
              </a:rPr>
              <a:t>INPUT </a:t>
            </a:r>
          </a:p>
          <a:p>
            <a:pPr algn="ctr"/>
            <a:r>
              <a:rPr lang="en-US" sz="1200" b="0" dirty="0">
                <a:solidFill>
                  <a:schemeClr val="tx1"/>
                </a:solidFill>
                <a:latin typeface="+mn-lt"/>
              </a:rPr>
              <a:t>Alignment Document</a:t>
            </a:r>
          </a:p>
        </p:txBody>
      </p:sp>
      <p:sp>
        <p:nvSpPr>
          <p:cNvPr id="63" name="TextBox 62"/>
          <p:cNvSpPr txBox="1"/>
          <p:nvPr/>
        </p:nvSpPr>
        <p:spPr>
          <a:xfrm>
            <a:off x="3630063" y="4071265"/>
            <a:ext cx="2047926" cy="646331"/>
          </a:xfrm>
          <a:prstGeom prst="rect">
            <a:avLst/>
          </a:prstGeom>
          <a:noFill/>
        </p:spPr>
        <p:txBody>
          <a:bodyPr wrap="square" rtlCol="0">
            <a:spAutoFit/>
          </a:bodyPr>
          <a:lstStyle/>
          <a:p>
            <a:pPr algn="ctr"/>
            <a:r>
              <a:rPr lang="en-US" sz="1200" u="sng" dirty="0">
                <a:solidFill>
                  <a:schemeClr val="tx1"/>
                </a:solidFill>
                <a:latin typeface="+mn-lt"/>
              </a:rPr>
              <a:t>INPUT </a:t>
            </a:r>
          </a:p>
          <a:p>
            <a:pPr algn="ctr"/>
            <a:r>
              <a:rPr lang="en-US" sz="1200" b="0" dirty="0">
                <a:solidFill>
                  <a:schemeClr val="tx1"/>
                </a:solidFill>
                <a:latin typeface="+mn-lt"/>
              </a:rPr>
              <a:t>Needs Assessment Brief and Collected Data</a:t>
            </a:r>
          </a:p>
        </p:txBody>
      </p:sp>
      <p:sp>
        <p:nvSpPr>
          <p:cNvPr id="64" name="TextBox 63"/>
          <p:cNvSpPr txBox="1"/>
          <p:nvPr/>
        </p:nvSpPr>
        <p:spPr>
          <a:xfrm>
            <a:off x="5531863" y="4071265"/>
            <a:ext cx="2047926" cy="646331"/>
          </a:xfrm>
          <a:prstGeom prst="rect">
            <a:avLst/>
          </a:prstGeom>
          <a:noFill/>
        </p:spPr>
        <p:txBody>
          <a:bodyPr wrap="square" rtlCol="0">
            <a:spAutoFit/>
          </a:bodyPr>
          <a:lstStyle/>
          <a:p>
            <a:pPr algn="ctr"/>
            <a:r>
              <a:rPr lang="en-US" sz="1200" u="sng" dirty="0">
                <a:solidFill>
                  <a:schemeClr val="tx1"/>
                </a:solidFill>
                <a:latin typeface="+mn-lt"/>
              </a:rPr>
              <a:t>INPUT </a:t>
            </a:r>
          </a:p>
          <a:p>
            <a:pPr algn="ctr"/>
            <a:r>
              <a:rPr lang="en-US" sz="1200" b="0" dirty="0">
                <a:solidFill>
                  <a:schemeClr val="tx1"/>
                </a:solidFill>
                <a:latin typeface="+mn-lt"/>
              </a:rPr>
              <a:t>TSD</a:t>
            </a:r>
          </a:p>
          <a:p>
            <a:pPr algn="ctr"/>
            <a:r>
              <a:rPr lang="en-US" sz="1200" b="0" dirty="0">
                <a:solidFill>
                  <a:schemeClr val="tx1"/>
                </a:solidFill>
                <a:latin typeface="+mn-lt"/>
              </a:rPr>
              <a:t>Initial IPRD</a:t>
            </a:r>
          </a:p>
        </p:txBody>
      </p:sp>
      <p:sp>
        <p:nvSpPr>
          <p:cNvPr id="65" name="TextBox 64"/>
          <p:cNvSpPr txBox="1"/>
          <p:nvPr/>
        </p:nvSpPr>
        <p:spPr>
          <a:xfrm>
            <a:off x="6545812" y="4071264"/>
            <a:ext cx="2047926" cy="461665"/>
          </a:xfrm>
          <a:prstGeom prst="rect">
            <a:avLst/>
          </a:prstGeom>
          <a:noFill/>
        </p:spPr>
        <p:txBody>
          <a:bodyPr wrap="square" rtlCol="0">
            <a:spAutoFit/>
          </a:bodyPr>
          <a:lstStyle/>
          <a:p>
            <a:pPr algn="ctr"/>
            <a:r>
              <a:rPr lang="en-US" sz="1200" u="sng" dirty="0">
                <a:solidFill>
                  <a:schemeClr val="tx1"/>
                </a:solidFill>
                <a:latin typeface="+mn-lt"/>
              </a:rPr>
              <a:t>INPUT </a:t>
            </a:r>
          </a:p>
          <a:p>
            <a:pPr algn="ctr"/>
            <a:r>
              <a:rPr lang="en-US" sz="1200" b="0" dirty="0">
                <a:solidFill>
                  <a:schemeClr val="tx1"/>
                </a:solidFill>
                <a:latin typeface="+mn-lt"/>
              </a:rPr>
              <a:t>Final IPRD</a:t>
            </a:r>
          </a:p>
        </p:txBody>
      </p:sp>
      <p:sp>
        <p:nvSpPr>
          <p:cNvPr id="73" name="TextBox 72"/>
          <p:cNvSpPr txBox="1"/>
          <p:nvPr/>
        </p:nvSpPr>
        <p:spPr>
          <a:xfrm>
            <a:off x="7676229" y="4071265"/>
            <a:ext cx="1835018" cy="830997"/>
          </a:xfrm>
          <a:prstGeom prst="rect">
            <a:avLst/>
          </a:prstGeom>
          <a:noFill/>
        </p:spPr>
        <p:txBody>
          <a:bodyPr wrap="square" rtlCol="0">
            <a:spAutoFit/>
          </a:bodyPr>
          <a:lstStyle/>
          <a:p>
            <a:pPr algn="ctr"/>
            <a:r>
              <a:rPr lang="en-US" sz="1200" u="sng" dirty="0">
                <a:solidFill>
                  <a:schemeClr val="tx1"/>
                </a:solidFill>
                <a:latin typeface="+mn-lt"/>
              </a:rPr>
              <a:t>INPUT </a:t>
            </a:r>
          </a:p>
          <a:p>
            <a:pPr algn="ctr"/>
            <a:r>
              <a:rPr lang="en-US" sz="1200" b="0" dirty="0">
                <a:solidFill>
                  <a:schemeClr val="tx1"/>
                </a:solidFill>
                <a:latin typeface="+mn-lt"/>
              </a:rPr>
              <a:t>Final TSD, </a:t>
            </a:r>
          </a:p>
          <a:p>
            <a:pPr algn="ctr"/>
            <a:r>
              <a:rPr lang="en-US" sz="1200" b="0" dirty="0">
                <a:solidFill>
                  <a:schemeClr val="tx1"/>
                </a:solidFill>
                <a:latin typeface="+mn-lt"/>
              </a:rPr>
              <a:t>IPRD, IMRD, F2</a:t>
            </a:r>
          </a:p>
          <a:p>
            <a:pPr algn="ctr"/>
            <a:r>
              <a:rPr lang="en-US" sz="1200" b="0" dirty="0">
                <a:solidFill>
                  <a:schemeClr val="tx1"/>
                </a:solidFill>
                <a:latin typeface="+mn-lt"/>
              </a:rPr>
              <a:t>Initial TCCD</a:t>
            </a:r>
          </a:p>
        </p:txBody>
      </p:sp>
      <p:sp>
        <p:nvSpPr>
          <p:cNvPr id="74" name="TextBox 73"/>
          <p:cNvSpPr txBox="1"/>
          <p:nvPr/>
        </p:nvSpPr>
        <p:spPr>
          <a:xfrm>
            <a:off x="7985395" y="4915434"/>
            <a:ext cx="1166695" cy="1015663"/>
          </a:xfrm>
          <a:prstGeom prst="rect">
            <a:avLst/>
          </a:prstGeom>
          <a:noFill/>
        </p:spPr>
        <p:txBody>
          <a:bodyPr wrap="square" rtlCol="0">
            <a:spAutoFit/>
          </a:bodyPr>
          <a:lstStyle/>
          <a:p>
            <a:pPr algn="ctr"/>
            <a:r>
              <a:rPr lang="en-US" sz="1200" u="sng" dirty="0">
                <a:solidFill>
                  <a:schemeClr val="tx1"/>
                </a:solidFill>
                <a:latin typeface="+mn-lt"/>
              </a:rPr>
              <a:t>OUTPUT</a:t>
            </a:r>
            <a:r>
              <a:rPr lang="en-US" sz="1200" dirty="0">
                <a:solidFill>
                  <a:schemeClr val="tx1"/>
                </a:solidFill>
                <a:latin typeface="+mn-lt"/>
              </a:rPr>
              <a:t>: </a:t>
            </a:r>
          </a:p>
          <a:p>
            <a:pPr algn="ctr"/>
            <a:r>
              <a:rPr lang="en-US" sz="1200" b="0" dirty="0">
                <a:solidFill>
                  <a:schemeClr val="tx1"/>
                </a:solidFill>
                <a:latin typeface="+mn-lt"/>
              </a:rPr>
              <a:t>IMI</a:t>
            </a:r>
          </a:p>
          <a:p>
            <a:pPr algn="ctr"/>
            <a:r>
              <a:rPr lang="en-US" sz="1200" b="0" dirty="0">
                <a:solidFill>
                  <a:schemeClr val="tx1"/>
                </a:solidFill>
                <a:latin typeface="+mn-lt"/>
              </a:rPr>
              <a:t>Complex Media</a:t>
            </a:r>
          </a:p>
          <a:p>
            <a:pPr algn="ctr"/>
            <a:r>
              <a:rPr lang="en-US" sz="1200" b="0" dirty="0">
                <a:solidFill>
                  <a:schemeClr val="tx1"/>
                </a:solidFill>
                <a:latin typeface="+mn-lt"/>
              </a:rPr>
              <a:t>Curricula Materials</a:t>
            </a:r>
          </a:p>
        </p:txBody>
      </p:sp>
      <p:cxnSp>
        <p:nvCxnSpPr>
          <p:cNvPr id="69" name="Straight Connector 68"/>
          <p:cNvCxnSpPr/>
          <p:nvPr/>
        </p:nvCxnSpPr>
        <p:spPr>
          <a:xfrm flipV="1">
            <a:off x="120913" y="4016057"/>
            <a:ext cx="8963816" cy="26125"/>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flipV="1">
            <a:off x="133970" y="4892498"/>
            <a:ext cx="8963816" cy="26125"/>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70" name="Left Bracket 69"/>
          <p:cNvSpPr/>
          <p:nvPr/>
        </p:nvSpPr>
        <p:spPr>
          <a:xfrm rot="16200000">
            <a:off x="2617027" y="2166900"/>
            <a:ext cx="101543" cy="2998735"/>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Left Bracket 78"/>
          <p:cNvSpPr/>
          <p:nvPr/>
        </p:nvSpPr>
        <p:spPr>
          <a:xfrm rot="16200000">
            <a:off x="5100998" y="2791897"/>
            <a:ext cx="122071" cy="1725719"/>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Left Bracket 79"/>
          <p:cNvSpPr/>
          <p:nvPr/>
        </p:nvSpPr>
        <p:spPr>
          <a:xfrm rot="16200000">
            <a:off x="7523651" y="2209008"/>
            <a:ext cx="116619" cy="2879530"/>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1" name="Group 80"/>
          <p:cNvGrpSpPr/>
          <p:nvPr/>
        </p:nvGrpSpPr>
        <p:grpSpPr>
          <a:xfrm>
            <a:off x="5869940" y="1903606"/>
            <a:ext cx="493608" cy="384801"/>
            <a:chOff x="3053392" y="1279516"/>
            <a:chExt cx="586161" cy="532492"/>
          </a:xfrm>
          <a:effectLst>
            <a:glow rad="63500">
              <a:schemeClr val="accent4">
                <a:satMod val="175000"/>
                <a:alpha val="40000"/>
              </a:schemeClr>
            </a:glow>
          </a:effectLst>
        </p:grpSpPr>
        <p:sp>
          <p:nvSpPr>
            <p:cNvPr id="82" name="Isosceles Triangle 81"/>
            <p:cNvSpPr/>
            <p:nvPr/>
          </p:nvSpPr>
          <p:spPr>
            <a:xfrm rot="10800000">
              <a:off x="3057609" y="1279516"/>
              <a:ext cx="581944" cy="525267"/>
            </a:xfrm>
            <a:prstGeom prst="triangle">
              <a:avLst/>
            </a:prstGeom>
            <a:solidFill>
              <a:schemeClr val="accent1">
                <a:lumMod val="75000"/>
              </a:schemeClr>
            </a:solidFill>
            <a:ln w="12700">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bg1"/>
                </a:solidFill>
                <a:latin typeface="Arial" panose="020B0604020202020204" pitchFamily="34" charset="0"/>
                <a:cs typeface="Arial" panose="020B0604020202020204" pitchFamily="34" charset="0"/>
              </a:endParaRPr>
            </a:p>
          </p:txBody>
        </p:sp>
        <p:sp>
          <p:nvSpPr>
            <p:cNvPr id="84" name="TextBox 83"/>
            <p:cNvSpPr txBox="1"/>
            <p:nvPr/>
          </p:nvSpPr>
          <p:spPr>
            <a:xfrm>
              <a:off x="3053392" y="1300922"/>
              <a:ext cx="577734" cy="511086"/>
            </a:xfrm>
            <a:prstGeom prst="rect">
              <a:avLst/>
            </a:prstGeom>
            <a:noFill/>
          </p:spPr>
          <p:txBody>
            <a:bodyPr wrap="square" rtlCol="0">
              <a:spAutoFit/>
            </a:bodyPr>
            <a:lstStyle/>
            <a:p>
              <a:pPr algn="ctr"/>
              <a:r>
                <a:rPr lang="en-US" sz="600" dirty="0">
                  <a:solidFill>
                    <a:schemeClr val="bg1"/>
                  </a:solidFill>
                </a:rPr>
                <a:t>Gate </a:t>
              </a:r>
            </a:p>
            <a:p>
              <a:pPr algn="ctr"/>
              <a:r>
                <a:rPr lang="en-US" sz="600" dirty="0">
                  <a:solidFill>
                    <a:schemeClr val="bg1"/>
                  </a:solidFill>
                </a:rPr>
                <a:t>1</a:t>
              </a:r>
            </a:p>
            <a:p>
              <a:pPr algn="ctr"/>
              <a:endParaRPr lang="en-US" sz="600" dirty="0">
                <a:solidFill>
                  <a:schemeClr val="bg1"/>
                </a:solidFill>
              </a:endParaRPr>
            </a:p>
          </p:txBody>
        </p:sp>
      </p:grpSp>
      <p:grpSp>
        <p:nvGrpSpPr>
          <p:cNvPr id="85" name="Group 84"/>
          <p:cNvGrpSpPr/>
          <p:nvPr/>
        </p:nvGrpSpPr>
        <p:grpSpPr>
          <a:xfrm>
            <a:off x="6880702" y="1893406"/>
            <a:ext cx="493608" cy="384801"/>
            <a:chOff x="3053392" y="1279516"/>
            <a:chExt cx="586161" cy="532492"/>
          </a:xfrm>
          <a:effectLst>
            <a:glow rad="63500">
              <a:schemeClr val="accent4">
                <a:satMod val="175000"/>
                <a:alpha val="40000"/>
              </a:schemeClr>
            </a:glow>
          </a:effectLst>
        </p:grpSpPr>
        <p:sp>
          <p:nvSpPr>
            <p:cNvPr id="86" name="Isosceles Triangle 85"/>
            <p:cNvSpPr/>
            <p:nvPr/>
          </p:nvSpPr>
          <p:spPr>
            <a:xfrm rot="10800000">
              <a:off x="3057609" y="1279516"/>
              <a:ext cx="581944" cy="525267"/>
            </a:xfrm>
            <a:prstGeom prst="triangle">
              <a:avLst/>
            </a:prstGeom>
            <a:solidFill>
              <a:schemeClr val="accent1">
                <a:lumMod val="75000"/>
              </a:schemeClr>
            </a:solidFill>
            <a:ln w="12700">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bg1"/>
                </a:solidFill>
                <a:latin typeface="Arial" panose="020B0604020202020204" pitchFamily="34" charset="0"/>
                <a:cs typeface="Arial" panose="020B0604020202020204" pitchFamily="34" charset="0"/>
              </a:endParaRPr>
            </a:p>
          </p:txBody>
        </p:sp>
        <p:sp>
          <p:nvSpPr>
            <p:cNvPr id="88" name="TextBox 87"/>
            <p:cNvSpPr txBox="1"/>
            <p:nvPr/>
          </p:nvSpPr>
          <p:spPr>
            <a:xfrm>
              <a:off x="3053392" y="1300922"/>
              <a:ext cx="577734" cy="511086"/>
            </a:xfrm>
            <a:prstGeom prst="rect">
              <a:avLst/>
            </a:prstGeom>
            <a:noFill/>
          </p:spPr>
          <p:txBody>
            <a:bodyPr wrap="square" rtlCol="0">
              <a:spAutoFit/>
            </a:bodyPr>
            <a:lstStyle/>
            <a:p>
              <a:pPr algn="ctr"/>
              <a:r>
                <a:rPr lang="en-US" sz="600" dirty="0">
                  <a:solidFill>
                    <a:schemeClr val="bg1"/>
                  </a:solidFill>
                </a:rPr>
                <a:t>Gate </a:t>
              </a:r>
            </a:p>
            <a:p>
              <a:pPr algn="ctr"/>
              <a:r>
                <a:rPr lang="en-US" sz="600" dirty="0"/>
                <a:t>2</a:t>
              </a:r>
              <a:endParaRPr lang="en-US" sz="600" dirty="0">
                <a:solidFill>
                  <a:schemeClr val="bg1"/>
                </a:solidFill>
              </a:endParaRPr>
            </a:p>
            <a:p>
              <a:pPr algn="ctr"/>
              <a:endParaRPr lang="en-US" sz="600" dirty="0">
                <a:solidFill>
                  <a:schemeClr val="bg1"/>
                </a:solidFill>
              </a:endParaRPr>
            </a:p>
          </p:txBody>
        </p:sp>
      </p:grpSp>
      <p:grpSp>
        <p:nvGrpSpPr>
          <p:cNvPr id="90" name="Group 89"/>
          <p:cNvGrpSpPr/>
          <p:nvPr/>
        </p:nvGrpSpPr>
        <p:grpSpPr>
          <a:xfrm>
            <a:off x="7738591" y="1903606"/>
            <a:ext cx="493608" cy="384801"/>
            <a:chOff x="3053392" y="1279516"/>
            <a:chExt cx="586161" cy="532492"/>
          </a:xfrm>
          <a:effectLst>
            <a:glow rad="63500">
              <a:schemeClr val="accent4">
                <a:satMod val="175000"/>
                <a:alpha val="40000"/>
              </a:schemeClr>
            </a:glow>
          </a:effectLst>
        </p:grpSpPr>
        <p:sp>
          <p:nvSpPr>
            <p:cNvPr id="91" name="Isosceles Triangle 90"/>
            <p:cNvSpPr/>
            <p:nvPr/>
          </p:nvSpPr>
          <p:spPr>
            <a:xfrm rot="10800000">
              <a:off x="3057609" y="1279516"/>
              <a:ext cx="581944" cy="525267"/>
            </a:xfrm>
            <a:prstGeom prst="triangle">
              <a:avLst/>
            </a:prstGeom>
            <a:solidFill>
              <a:schemeClr val="accent1">
                <a:lumMod val="75000"/>
              </a:schemeClr>
            </a:solidFill>
            <a:ln w="12700">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bg1"/>
                </a:solidFill>
                <a:latin typeface="Arial" panose="020B0604020202020204" pitchFamily="34" charset="0"/>
                <a:cs typeface="Arial" panose="020B0604020202020204" pitchFamily="34" charset="0"/>
              </a:endParaRPr>
            </a:p>
          </p:txBody>
        </p:sp>
        <p:sp>
          <p:nvSpPr>
            <p:cNvPr id="92" name="TextBox 91"/>
            <p:cNvSpPr txBox="1"/>
            <p:nvPr/>
          </p:nvSpPr>
          <p:spPr>
            <a:xfrm>
              <a:off x="3053392" y="1300922"/>
              <a:ext cx="577734" cy="511086"/>
            </a:xfrm>
            <a:prstGeom prst="rect">
              <a:avLst/>
            </a:prstGeom>
            <a:noFill/>
          </p:spPr>
          <p:txBody>
            <a:bodyPr wrap="square" rtlCol="0">
              <a:spAutoFit/>
            </a:bodyPr>
            <a:lstStyle/>
            <a:p>
              <a:pPr algn="ctr"/>
              <a:r>
                <a:rPr lang="en-US" sz="600" dirty="0">
                  <a:solidFill>
                    <a:schemeClr val="bg1"/>
                  </a:solidFill>
                </a:rPr>
                <a:t>Gate </a:t>
              </a:r>
            </a:p>
            <a:p>
              <a:pPr algn="ctr"/>
              <a:r>
                <a:rPr lang="en-US" sz="600" dirty="0"/>
                <a:t>3</a:t>
              </a:r>
              <a:endParaRPr lang="en-US" sz="600" dirty="0">
                <a:solidFill>
                  <a:schemeClr val="bg1"/>
                </a:solidFill>
              </a:endParaRPr>
            </a:p>
            <a:p>
              <a:pPr algn="ctr"/>
              <a:endParaRPr lang="en-US" sz="600" dirty="0">
                <a:solidFill>
                  <a:schemeClr val="bg1"/>
                </a:solidFill>
              </a:endParaRPr>
            </a:p>
          </p:txBody>
        </p:sp>
      </p:grpSp>
      <p:sp>
        <p:nvSpPr>
          <p:cNvPr id="93" name="TextBox 92"/>
          <p:cNvSpPr txBox="1"/>
          <p:nvPr/>
        </p:nvSpPr>
        <p:spPr>
          <a:xfrm>
            <a:off x="124605" y="6114843"/>
            <a:ext cx="7896684" cy="307777"/>
          </a:xfrm>
          <a:prstGeom prst="rect">
            <a:avLst/>
          </a:prstGeom>
          <a:solidFill>
            <a:srgbClr val="002060"/>
          </a:solidFill>
          <a:ln>
            <a:solidFill>
              <a:schemeClr val="bg1">
                <a:lumMod val="50000"/>
              </a:schemeClr>
            </a:solidFill>
          </a:ln>
        </p:spPr>
        <p:txBody>
          <a:bodyPr wrap="square" rtlCol="0">
            <a:spAutoFit/>
          </a:bodyPr>
          <a:lstStyle/>
          <a:p>
            <a:pPr algn="ctr" fontAlgn="base">
              <a:spcBef>
                <a:spcPct val="0"/>
              </a:spcBef>
              <a:spcAft>
                <a:spcPct val="0"/>
              </a:spcAft>
              <a:defRPr/>
            </a:pPr>
            <a:r>
              <a:rPr lang="en-US" sz="1400" b="0" dirty="0">
                <a:latin typeface="+mn-lt"/>
                <a:ea typeface="ＭＳ Ｐゴシック" pitchFamily="34" charset="-128"/>
                <a:cs typeface="Times New Roman"/>
              </a:rPr>
              <a:t>USFF EA / TYCOM Supported – Executing Organization, NETC (LC/LS), SYSCOM Supporting</a:t>
            </a:r>
          </a:p>
        </p:txBody>
      </p:sp>
      <p:sp>
        <p:nvSpPr>
          <p:cNvPr id="19" name="Flowchart: Decision 18"/>
          <p:cNvSpPr/>
          <p:nvPr/>
        </p:nvSpPr>
        <p:spPr>
          <a:xfrm>
            <a:off x="2212006" y="2349674"/>
            <a:ext cx="919854" cy="600355"/>
          </a:xfrm>
          <a:prstGeom prst="flowChartDecision">
            <a:avLst/>
          </a:prstGeom>
          <a:solidFill>
            <a:srgbClr val="FFC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55" name="TextBox 54"/>
          <p:cNvSpPr txBox="1"/>
          <p:nvPr/>
        </p:nvSpPr>
        <p:spPr>
          <a:xfrm>
            <a:off x="2227849" y="2357804"/>
            <a:ext cx="915635" cy="600164"/>
          </a:xfrm>
          <a:prstGeom prst="rect">
            <a:avLst/>
          </a:prstGeom>
          <a:noFill/>
        </p:spPr>
        <p:txBody>
          <a:bodyPr wrap="none" rtlCol="0">
            <a:spAutoFit/>
          </a:bodyPr>
          <a:lstStyle/>
          <a:p>
            <a:pPr algn="ctr"/>
            <a:r>
              <a:rPr lang="en-US" sz="1100" dirty="0">
                <a:solidFill>
                  <a:schemeClr val="tx1"/>
                </a:solidFill>
                <a:latin typeface="+mn-lt"/>
                <a:cs typeface="Times New Roman" panose="02020603050405020304" pitchFamily="18" charset="0"/>
              </a:rPr>
              <a:t>RRL</a:t>
            </a:r>
            <a:br>
              <a:rPr lang="en-US" sz="1100" dirty="0">
                <a:solidFill>
                  <a:schemeClr val="tx1"/>
                </a:solidFill>
                <a:latin typeface="+mn-lt"/>
                <a:cs typeface="Times New Roman" panose="02020603050405020304" pitchFamily="18" charset="0"/>
              </a:rPr>
            </a:br>
            <a:r>
              <a:rPr lang="en-US" sz="1100" dirty="0">
                <a:solidFill>
                  <a:schemeClr val="tx1"/>
                </a:solidFill>
                <a:latin typeface="+mn-lt"/>
                <a:cs typeface="Times New Roman" panose="02020603050405020304" pitchFamily="18" charset="0"/>
              </a:rPr>
              <a:t>Intervention</a:t>
            </a:r>
          </a:p>
          <a:p>
            <a:pPr algn="ctr"/>
            <a:r>
              <a:rPr lang="en-US" sz="1100" dirty="0">
                <a:solidFill>
                  <a:schemeClr val="tx1"/>
                </a:solidFill>
                <a:latin typeface="+mn-lt"/>
                <a:cs typeface="Times New Roman" panose="02020603050405020304" pitchFamily="18" charset="0"/>
              </a:rPr>
              <a:t>?</a:t>
            </a:r>
          </a:p>
        </p:txBody>
      </p:sp>
      <p:sp>
        <p:nvSpPr>
          <p:cNvPr id="2" name="Rectangle 1"/>
          <p:cNvSpPr/>
          <p:nvPr/>
        </p:nvSpPr>
        <p:spPr>
          <a:xfrm>
            <a:off x="80058" y="1096207"/>
            <a:ext cx="1033937" cy="501154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6921304" y="616350"/>
            <a:ext cx="2007753" cy="276999"/>
          </a:xfrm>
          <a:prstGeom prst="rect">
            <a:avLst/>
          </a:prstGeom>
          <a:solidFill>
            <a:srgbClr val="FFFF00"/>
          </a:solidFill>
        </p:spPr>
        <p:txBody>
          <a:bodyPr wrap="square" rtlCol="0">
            <a:spAutoFit/>
          </a:bodyPr>
          <a:lstStyle/>
          <a:p>
            <a:r>
              <a:rPr lang="en-US" sz="1200" b="0" dirty="0">
                <a:solidFill>
                  <a:schemeClr val="tx1"/>
                </a:solidFill>
              </a:rPr>
              <a:t>No change</a:t>
            </a:r>
          </a:p>
        </p:txBody>
      </p:sp>
    </p:spTree>
    <p:extLst>
      <p:ext uri="{BB962C8B-B14F-4D97-AF65-F5344CB8AC3E}">
        <p14:creationId xmlns:p14="http://schemas.microsoft.com/office/powerpoint/2010/main" val="2184371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120913" y="852121"/>
            <a:ext cx="958705" cy="5262979"/>
          </a:xfrm>
          <a:prstGeom prst="rect">
            <a:avLst/>
          </a:prstGeom>
          <a:solidFill>
            <a:srgbClr val="E6D5F3"/>
          </a:solidFill>
        </p:spPr>
        <p:txBody>
          <a:bodyPr wrap="square" rtlCol="0">
            <a:spAutoFit/>
          </a:bodyPr>
          <a:lstStyle/>
          <a:p>
            <a:pPr algn="ctr"/>
            <a:endParaRPr lang="en-US" dirty="0">
              <a:solidFill>
                <a:schemeClr val="tx1"/>
              </a:solidFill>
            </a:endParaRPr>
          </a:p>
          <a:p>
            <a:pPr algn="ctr"/>
            <a:r>
              <a:rPr lang="en-US" dirty="0">
                <a:solidFill>
                  <a:schemeClr val="tx1"/>
                </a:solidFill>
              </a:rPr>
              <a:t>STEP 1</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52" name="TextBox 51"/>
          <p:cNvSpPr txBox="1"/>
          <p:nvPr/>
        </p:nvSpPr>
        <p:spPr>
          <a:xfrm>
            <a:off x="1161184" y="1097010"/>
            <a:ext cx="2097533" cy="5016758"/>
          </a:xfrm>
          <a:prstGeom prst="rect">
            <a:avLst/>
          </a:prstGeom>
          <a:solidFill>
            <a:schemeClr val="accent4">
              <a:lumMod val="20000"/>
              <a:lumOff val="80000"/>
            </a:schemeClr>
          </a:solidFill>
        </p:spPr>
        <p:txBody>
          <a:bodyPr wrap="square" rtlCol="0">
            <a:spAutoFit/>
          </a:bodyPr>
          <a:lstStyle/>
          <a:p>
            <a:pPr algn="ctr"/>
            <a:r>
              <a:rPr lang="en-US" dirty="0">
                <a:solidFill>
                  <a:schemeClr val="tx1"/>
                </a:solidFill>
              </a:rPr>
              <a:t>STEP 2</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71" name="TextBox 70"/>
          <p:cNvSpPr txBox="1"/>
          <p:nvPr/>
        </p:nvSpPr>
        <p:spPr>
          <a:xfrm>
            <a:off x="6129564" y="1097010"/>
            <a:ext cx="979671" cy="5016758"/>
          </a:xfrm>
          <a:prstGeom prst="rect">
            <a:avLst/>
          </a:prstGeom>
          <a:solidFill>
            <a:schemeClr val="accent3">
              <a:lumMod val="40000"/>
              <a:lumOff val="60000"/>
            </a:schemeClr>
          </a:solidFill>
        </p:spPr>
        <p:txBody>
          <a:bodyPr wrap="square" rtlCol="0">
            <a:spAutoFit/>
          </a:bodyPr>
          <a:lstStyle/>
          <a:p>
            <a:pPr algn="ctr"/>
            <a:r>
              <a:rPr lang="en-US" dirty="0">
                <a:solidFill>
                  <a:schemeClr val="tx1"/>
                </a:solidFill>
              </a:rPr>
              <a:t>STEP 4</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72" name="TextBox 71"/>
          <p:cNvSpPr txBox="1"/>
          <p:nvPr/>
        </p:nvSpPr>
        <p:spPr>
          <a:xfrm>
            <a:off x="7156856" y="910015"/>
            <a:ext cx="864433" cy="5201424"/>
          </a:xfrm>
          <a:prstGeom prst="rect">
            <a:avLst/>
          </a:prstGeom>
          <a:solidFill>
            <a:srgbClr val="FFDBB7"/>
          </a:solidFill>
        </p:spPr>
        <p:txBody>
          <a:bodyPr wrap="square" rtlCol="0">
            <a:spAutoFit/>
          </a:bodyPr>
          <a:lstStyle/>
          <a:p>
            <a:pPr algn="ctr"/>
            <a:endParaRPr lang="en-US" sz="1400" dirty="0">
              <a:solidFill>
                <a:schemeClr val="tx1"/>
              </a:solidFill>
            </a:endParaRPr>
          </a:p>
          <a:p>
            <a:pPr algn="ctr"/>
            <a:r>
              <a:rPr lang="en-US" sz="1400" dirty="0">
                <a:solidFill>
                  <a:schemeClr val="tx1"/>
                </a:solidFill>
              </a:rPr>
              <a:t>STEP 5</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53" name="TextBox 52"/>
          <p:cNvSpPr txBox="1"/>
          <p:nvPr/>
        </p:nvSpPr>
        <p:spPr>
          <a:xfrm>
            <a:off x="3352764" y="856591"/>
            <a:ext cx="2725569" cy="5262979"/>
          </a:xfrm>
          <a:prstGeom prst="rect">
            <a:avLst/>
          </a:prstGeom>
          <a:solidFill>
            <a:srgbClr val="D4E5F4"/>
          </a:solidFill>
        </p:spPr>
        <p:txBody>
          <a:bodyPr wrap="square" rtlCol="0">
            <a:spAutoFit/>
          </a:bodyPr>
          <a:lstStyle/>
          <a:p>
            <a:pPr algn="ctr"/>
            <a:endParaRPr lang="en-US" dirty="0">
              <a:solidFill>
                <a:schemeClr val="tx1"/>
              </a:solidFill>
            </a:endParaRPr>
          </a:p>
          <a:p>
            <a:pPr algn="ctr"/>
            <a:r>
              <a:rPr lang="en-US" dirty="0">
                <a:solidFill>
                  <a:schemeClr val="tx1"/>
                </a:solidFill>
              </a:rPr>
              <a:t>STEP 3</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sp>
        <p:nvSpPr>
          <p:cNvPr id="4" name="Title 3"/>
          <p:cNvSpPr>
            <a:spLocks noGrp="1"/>
          </p:cNvSpPr>
          <p:nvPr>
            <p:ph type="title"/>
          </p:nvPr>
        </p:nvSpPr>
        <p:spPr/>
        <p:txBody>
          <a:bodyPr>
            <a:normAutofit/>
          </a:bodyPr>
          <a:lstStyle/>
          <a:p>
            <a:r>
              <a:rPr lang="en-US" b="1" dirty="0">
                <a:latin typeface="+mn-lt"/>
                <a:cs typeface="Times New Roman" panose="02020603050405020304" pitchFamily="18" charset="0"/>
              </a:rPr>
              <a:t>RRL Requirements Process cont.</a:t>
            </a:r>
          </a:p>
        </p:txBody>
      </p:sp>
      <p:grpSp>
        <p:nvGrpSpPr>
          <p:cNvPr id="6" name="Group 5"/>
          <p:cNvGrpSpPr/>
          <p:nvPr/>
        </p:nvGrpSpPr>
        <p:grpSpPr>
          <a:xfrm>
            <a:off x="133314" y="766359"/>
            <a:ext cx="8951415" cy="5356116"/>
            <a:chOff x="1265668" y="4214406"/>
            <a:chExt cx="8827915" cy="5404537"/>
          </a:xfrm>
        </p:grpSpPr>
        <p:sp>
          <p:nvSpPr>
            <p:cNvPr id="16" name="Rectangle 15"/>
            <p:cNvSpPr/>
            <p:nvPr/>
          </p:nvSpPr>
          <p:spPr>
            <a:xfrm>
              <a:off x="2296841" y="5827888"/>
              <a:ext cx="886917" cy="576881"/>
            </a:xfrm>
            <a:prstGeom prst="rect">
              <a:avLst/>
            </a:prstGeom>
            <a:solidFill>
              <a:schemeClr val="accent4">
                <a:lumMod val="20000"/>
                <a:lumOff val="8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Needs Assessment</a:t>
              </a:r>
            </a:p>
          </p:txBody>
        </p:sp>
        <p:sp>
          <p:nvSpPr>
            <p:cNvPr id="18" name="Rectangle 17"/>
            <p:cNvSpPr/>
            <p:nvPr/>
          </p:nvSpPr>
          <p:spPr>
            <a:xfrm>
              <a:off x="7292438" y="5827888"/>
              <a:ext cx="781392" cy="589929"/>
            </a:xfrm>
            <a:prstGeom prst="rect">
              <a:avLst/>
            </a:prstGeom>
            <a:solidFill>
              <a:schemeClr val="accent3">
                <a:lumMod val="40000"/>
                <a:lumOff val="6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Learning Analysis</a:t>
              </a:r>
            </a:p>
          </p:txBody>
        </p:sp>
        <p:sp>
          <p:nvSpPr>
            <p:cNvPr id="17" name="Rectangle 16"/>
            <p:cNvSpPr/>
            <p:nvPr/>
          </p:nvSpPr>
          <p:spPr>
            <a:xfrm>
              <a:off x="1265668" y="5827888"/>
              <a:ext cx="823608" cy="581659"/>
            </a:xfrm>
            <a:prstGeom prst="rect">
              <a:avLst/>
            </a:prstGeom>
            <a:solidFill>
              <a:schemeClr val="accent6">
                <a:lumMod val="40000"/>
                <a:lumOff val="60000"/>
              </a:schemeClr>
            </a:solidFill>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b="1" u="sng" dirty="0">
                  <a:solidFill>
                    <a:schemeClr val="tx1"/>
                  </a:solidFill>
                  <a:cs typeface="Times New Roman" panose="02020603050405020304" pitchFamily="18" charset="0"/>
                </a:rPr>
                <a:t>TODAY </a:t>
              </a:r>
              <a:r>
                <a:rPr lang="en-US" sz="1100" b="1" dirty="0">
                  <a:solidFill>
                    <a:schemeClr val="tx1"/>
                  </a:solidFill>
                  <a:cs typeface="Times New Roman" panose="02020603050405020304" pitchFamily="18" charset="0"/>
                </a:rPr>
                <a:t>Alignment</a:t>
              </a:r>
            </a:p>
            <a:p>
              <a:pPr algn="ctr"/>
              <a:r>
                <a:rPr lang="en-US" sz="1100" dirty="0">
                  <a:solidFill>
                    <a:schemeClr val="tx1"/>
                  </a:solidFill>
                  <a:cs typeface="Times New Roman" panose="02020603050405020304" pitchFamily="18" charset="0"/>
                </a:rPr>
                <a:t>Meeting</a:t>
              </a:r>
              <a:endParaRPr lang="en-US" sz="900" b="1" dirty="0">
                <a:solidFill>
                  <a:schemeClr val="tx1"/>
                </a:solidFill>
                <a:cs typeface="Times New Roman" panose="02020603050405020304" pitchFamily="18" charset="0"/>
              </a:endParaRPr>
            </a:p>
          </p:txBody>
        </p:sp>
        <p:sp>
          <p:nvSpPr>
            <p:cNvPr id="21" name="Rectangle 20"/>
            <p:cNvSpPr/>
            <p:nvPr/>
          </p:nvSpPr>
          <p:spPr>
            <a:xfrm>
              <a:off x="5426452" y="5827888"/>
              <a:ext cx="792612" cy="586207"/>
            </a:xfrm>
            <a:prstGeom prst="rect">
              <a:avLst/>
            </a:prstGeom>
            <a:solidFill>
              <a:schemeClr val="accent1">
                <a:lumMod val="40000"/>
                <a:lumOff val="6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Training Situation Analysis</a:t>
              </a:r>
            </a:p>
          </p:txBody>
        </p:sp>
        <p:sp>
          <p:nvSpPr>
            <p:cNvPr id="22" name="Rectangle 21"/>
            <p:cNvSpPr/>
            <p:nvPr/>
          </p:nvSpPr>
          <p:spPr>
            <a:xfrm>
              <a:off x="6354412" y="5827888"/>
              <a:ext cx="732557" cy="589929"/>
            </a:xfrm>
            <a:prstGeom prst="rect">
              <a:avLst/>
            </a:prstGeom>
            <a:solidFill>
              <a:schemeClr val="accent1">
                <a:lumMod val="40000"/>
                <a:lumOff val="6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Task Analysis</a:t>
              </a:r>
            </a:p>
          </p:txBody>
        </p:sp>
        <p:sp>
          <p:nvSpPr>
            <p:cNvPr id="23" name="Rectangle 22"/>
            <p:cNvSpPr/>
            <p:nvPr/>
          </p:nvSpPr>
          <p:spPr>
            <a:xfrm>
              <a:off x="8237567" y="5827887"/>
              <a:ext cx="727433" cy="596869"/>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Times New Roman" panose="02020603050405020304" pitchFamily="18" charset="0"/>
                </a:rPr>
                <a:t>Media Selection</a:t>
              </a:r>
            </a:p>
          </p:txBody>
        </p:sp>
        <p:sp>
          <p:nvSpPr>
            <p:cNvPr id="24" name="Rectangle 23"/>
            <p:cNvSpPr/>
            <p:nvPr/>
          </p:nvSpPr>
          <p:spPr>
            <a:xfrm>
              <a:off x="9102706" y="4214406"/>
              <a:ext cx="990877" cy="5404537"/>
            </a:xfrm>
            <a:prstGeom prst="rect">
              <a:avLst/>
            </a:prstGeom>
            <a:solidFill>
              <a:schemeClr val="tx2">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b="1"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b="1"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b="1"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b="1"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b="1"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800" b="1" dirty="0">
                <a:solidFill>
                  <a:schemeClr val="tx1"/>
                </a:solidFill>
                <a:cs typeface="Times New Roman" panose="02020603050405020304" pitchFamily="18" charset="0"/>
              </a:endParaRPr>
            </a:p>
            <a:p>
              <a:pPr algn="ctr"/>
              <a:endParaRPr lang="en-US" sz="800" dirty="0">
                <a:solidFill>
                  <a:schemeClr val="tx1"/>
                </a:solidFill>
                <a:cs typeface="Times New Roman" panose="02020603050405020304" pitchFamily="18" charset="0"/>
              </a:endParaRPr>
            </a:p>
            <a:p>
              <a:pPr algn="ctr"/>
              <a:r>
                <a:rPr lang="en-US" sz="800" b="1" dirty="0">
                  <a:solidFill>
                    <a:schemeClr val="tx1"/>
                  </a:solidFill>
                  <a:cs typeface="Times New Roman" panose="02020603050405020304" pitchFamily="18" charset="0"/>
                </a:rPr>
                <a:t>MODERNIZATION </a:t>
              </a:r>
            </a:p>
            <a:p>
              <a:pPr algn="ctr"/>
              <a:r>
                <a:rPr lang="en-US" sz="800" b="1" dirty="0">
                  <a:solidFill>
                    <a:schemeClr val="tx1"/>
                  </a:solidFill>
                  <a:cs typeface="Times New Roman" panose="02020603050405020304" pitchFamily="18" charset="0"/>
                </a:rPr>
                <a:t>&amp; ACQUISITION</a:t>
              </a:r>
            </a:p>
            <a:p>
              <a:pPr algn="ctr"/>
              <a:endParaRPr lang="en-US" sz="800" b="0" dirty="0">
                <a:solidFill>
                  <a:schemeClr val="tx1"/>
                </a:solidFill>
                <a:cs typeface="Times New Roman" panose="02020603050405020304" pitchFamily="18" charset="0"/>
              </a:endParaRPr>
            </a:p>
            <a:p>
              <a:pPr algn="ctr"/>
              <a:r>
                <a:rPr lang="en-US" sz="800" b="0" dirty="0">
                  <a:solidFill>
                    <a:schemeClr val="tx1"/>
                  </a:solidFill>
                  <a:cs typeface="Times New Roman" panose="02020603050405020304" pitchFamily="18" charset="0"/>
                </a:rPr>
                <a:t>(Executing Organization Supported, USFF EA/TYCOM &amp; NETC Supporting)</a:t>
              </a: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b="1"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dirty="0">
                <a:solidFill>
                  <a:schemeClr val="tx1"/>
                </a:solidFill>
                <a:cs typeface="Times New Roman" panose="02020603050405020304" pitchFamily="18" charset="0"/>
              </a:endParaRPr>
            </a:p>
            <a:p>
              <a:pPr algn="ctr"/>
              <a:endParaRPr lang="en-US" sz="1100" b="1" dirty="0">
                <a:solidFill>
                  <a:schemeClr val="tx1"/>
                </a:solidFill>
                <a:cs typeface="Times New Roman" panose="02020603050405020304" pitchFamily="18" charset="0"/>
              </a:endParaRPr>
            </a:p>
          </p:txBody>
        </p:sp>
        <p:cxnSp>
          <p:nvCxnSpPr>
            <p:cNvPr id="25" name="Straight Arrow Connector 24"/>
            <p:cNvCxnSpPr>
              <a:stCxn id="23" idx="3"/>
            </p:cNvCxnSpPr>
            <p:nvPr/>
          </p:nvCxnSpPr>
          <p:spPr>
            <a:xfrm flipV="1">
              <a:off x="8965001" y="6122852"/>
              <a:ext cx="287815" cy="346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1" idx="3"/>
              <a:endCxn id="22" idx="1"/>
            </p:cNvCxnSpPr>
            <p:nvPr/>
          </p:nvCxnSpPr>
          <p:spPr>
            <a:xfrm>
              <a:off x="6219063" y="6120992"/>
              <a:ext cx="135349" cy="1861"/>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2" idx="3"/>
              <a:endCxn id="18" idx="1"/>
            </p:cNvCxnSpPr>
            <p:nvPr/>
          </p:nvCxnSpPr>
          <p:spPr>
            <a:xfrm>
              <a:off x="7086969" y="6122852"/>
              <a:ext cx="205470"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 idx="3"/>
              <a:endCxn id="23" idx="1"/>
            </p:cNvCxnSpPr>
            <p:nvPr/>
          </p:nvCxnSpPr>
          <p:spPr>
            <a:xfrm>
              <a:off x="8073830" y="6122852"/>
              <a:ext cx="163737" cy="3469"/>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6" idx="3"/>
              <a:endCxn id="19" idx="1"/>
            </p:cNvCxnSpPr>
            <p:nvPr/>
          </p:nvCxnSpPr>
          <p:spPr>
            <a:xfrm flipV="1">
              <a:off x="3183758" y="6114926"/>
              <a:ext cx="131922" cy="1403"/>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448908" y="5836674"/>
              <a:ext cx="823608" cy="567499"/>
            </a:xfrm>
            <a:prstGeom prst="rect">
              <a:avLst/>
            </a:prstGeom>
            <a:solidFill>
              <a:schemeClr val="accent6">
                <a:lumMod val="40000"/>
                <a:lumOff val="60000"/>
              </a:schemeClr>
            </a:solidFill>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solidFill>
                    <a:schemeClr val="tx1"/>
                  </a:solidFill>
                  <a:cs typeface="Times New Roman" panose="02020603050405020304" pitchFamily="18" charset="0"/>
                </a:rPr>
                <a:t>Analysis Meeting PAC/KOM</a:t>
              </a:r>
              <a:endParaRPr lang="en-US" sz="900" dirty="0">
                <a:solidFill>
                  <a:schemeClr val="tx1"/>
                </a:solidFill>
                <a:cs typeface="Times New Roman" panose="02020603050405020304" pitchFamily="18" charset="0"/>
              </a:endParaRPr>
            </a:p>
          </p:txBody>
        </p:sp>
        <p:cxnSp>
          <p:nvCxnSpPr>
            <p:cNvPr id="48" name="Straight Arrow Connector 47"/>
            <p:cNvCxnSpPr>
              <a:stCxn id="46" idx="3"/>
              <a:endCxn id="21" idx="1"/>
            </p:cNvCxnSpPr>
            <p:nvPr/>
          </p:nvCxnSpPr>
          <p:spPr>
            <a:xfrm>
              <a:off x="5272516" y="6120425"/>
              <a:ext cx="153935" cy="567"/>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1031680" y="3480772"/>
            <a:ext cx="2557750" cy="276999"/>
          </a:xfrm>
          <a:prstGeom prst="rect">
            <a:avLst/>
          </a:prstGeom>
          <a:noFill/>
        </p:spPr>
        <p:txBody>
          <a:bodyPr wrap="square" rtlCol="0">
            <a:spAutoFit/>
          </a:bodyPr>
          <a:lstStyle/>
          <a:p>
            <a:pPr algn="ctr"/>
            <a:r>
              <a:rPr lang="en-US" sz="1200" dirty="0">
                <a:solidFill>
                  <a:schemeClr val="tx1"/>
                </a:solidFill>
                <a:latin typeface="+mn-lt"/>
                <a:cs typeface="Times New Roman" panose="02020603050405020304" pitchFamily="18" charset="0"/>
              </a:rPr>
              <a:t>Current Training Situation ‘As-Is’</a:t>
            </a:r>
          </a:p>
        </p:txBody>
      </p:sp>
      <p:sp>
        <p:nvSpPr>
          <p:cNvPr id="37" name="TextBox 36"/>
          <p:cNvSpPr txBox="1"/>
          <p:nvPr/>
        </p:nvSpPr>
        <p:spPr>
          <a:xfrm>
            <a:off x="6145047" y="3476995"/>
            <a:ext cx="2702704" cy="276999"/>
          </a:xfrm>
          <a:prstGeom prst="rect">
            <a:avLst/>
          </a:prstGeom>
          <a:noFill/>
          <a:ln>
            <a:noFill/>
          </a:ln>
        </p:spPr>
        <p:txBody>
          <a:bodyPr wrap="square" rtlCol="0">
            <a:spAutoFit/>
          </a:bodyPr>
          <a:lstStyle/>
          <a:p>
            <a:pPr algn="ctr"/>
            <a:r>
              <a:rPr lang="en-US" sz="1200" dirty="0">
                <a:solidFill>
                  <a:schemeClr val="tx1"/>
                </a:solidFill>
                <a:latin typeface="Times New Roman" panose="02020603050405020304" pitchFamily="18" charset="0"/>
                <a:cs typeface="Times New Roman" panose="02020603050405020304" pitchFamily="18" charset="0"/>
              </a:rPr>
              <a:t>‘</a:t>
            </a:r>
            <a:r>
              <a:rPr lang="en-US" sz="1200" dirty="0">
                <a:solidFill>
                  <a:schemeClr val="tx1"/>
                </a:solidFill>
                <a:latin typeface="+mn-lt"/>
                <a:cs typeface="Times New Roman" panose="02020603050405020304" pitchFamily="18" charset="0"/>
              </a:rPr>
              <a:t>To-Be</a:t>
            </a:r>
            <a:r>
              <a:rPr lang="en-US" sz="1200" dirty="0">
                <a:solidFill>
                  <a:schemeClr val="tx1"/>
                </a:solidFill>
                <a:latin typeface="Times New Roman" panose="02020603050405020304" pitchFamily="18" charset="0"/>
                <a:cs typeface="Times New Roman" panose="02020603050405020304" pitchFamily="18" charset="0"/>
              </a:rPr>
              <a:t>’ -</a:t>
            </a:r>
            <a:r>
              <a:rPr lang="en-US" sz="1200" dirty="0">
                <a:solidFill>
                  <a:schemeClr val="tx1"/>
                </a:solidFill>
                <a:latin typeface="+mn-lt"/>
                <a:cs typeface="Times New Roman" panose="02020603050405020304" pitchFamily="18" charset="0"/>
              </a:rPr>
              <a:t> MFA</a:t>
            </a:r>
          </a:p>
        </p:txBody>
      </p:sp>
      <p:sp>
        <p:nvSpPr>
          <p:cNvPr id="40" name="Pentagon 39"/>
          <p:cNvSpPr/>
          <p:nvPr/>
        </p:nvSpPr>
        <p:spPr>
          <a:xfrm>
            <a:off x="4352306" y="3007492"/>
            <a:ext cx="4644496" cy="189076"/>
          </a:xfrm>
          <a:prstGeom prst="homePlate">
            <a:avLst/>
          </a:prstGeom>
          <a:solidFill>
            <a:schemeClr val="accent1">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cs typeface="Times New Roman" panose="02020603050405020304" pitchFamily="18" charset="0"/>
              </a:rPr>
              <a:t>Fielding and Feasibility Analysis (F2)</a:t>
            </a:r>
          </a:p>
        </p:txBody>
      </p:sp>
      <p:sp>
        <p:nvSpPr>
          <p:cNvPr id="41" name="Pentagon 40"/>
          <p:cNvSpPr/>
          <p:nvPr/>
        </p:nvSpPr>
        <p:spPr>
          <a:xfrm>
            <a:off x="6137034" y="3282645"/>
            <a:ext cx="2847468" cy="197342"/>
          </a:xfrm>
          <a:prstGeom prst="homePlate">
            <a:avLst/>
          </a:prstGeom>
          <a:solidFill>
            <a:schemeClr val="accent3">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cs typeface="Times New Roman" panose="02020603050405020304" pitchFamily="18" charset="0"/>
              </a:rPr>
              <a:t>Training Project Plan (TPP)</a:t>
            </a:r>
          </a:p>
        </p:txBody>
      </p:sp>
      <p:cxnSp>
        <p:nvCxnSpPr>
          <p:cNvPr id="32" name="Straight Arrow Connector 31"/>
          <p:cNvCxnSpPr>
            <a:stCxn id="17" idx="3"/>
            <a:endCxn id="16" idx="1"/>
          </p:cNvCxnSpPr>
          <p:nvPr/>
        </p:nvCxnSpPr>
        <p:spPr>
          <a:xfrm flipV="1">
            <a:off x="968444" y="2651242"/>
            <a:ext cx="210469" cy="2367"/>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55" idx="3"/>
            <a:endCxn id="46" idx="1"/>
          </p:cNvCxnSpPr>
          <p:nvPr/>
        </p:nvCxnSpPr>
        <p:spPr>
          <a:xfrm flipV="1">
            <a:off x="3143484" y="2655301"/>
            <a:ext cx="217603" cy="2585"/>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020796" y="2638809"/>
            <a:ext cx="435981" cy="230363"/>
          </a:xfrm>
          <a:prstGeom prst="rect">
            <a:avLst/>
          </a:prstGeom>
          <a:noFill/>
        </p:spPr>
        <p:txBody>
          <a:bodyPr wrap="square" rtlCol="0">
            <a:spAutoFit/>
          </a:bodyPr>
          <a:lstStyle/>
          <a:p>
            <a:r>
              <a:rPr lang="en-US" sz="900" dirty="0">
                <a:solidFill>
                  <a:schemeClr val="tx1"/>
                </a:solidFill>
                <a:latin typeface="+mn-lt"/>
                <a:cs typeface="Times New Roman" panose="02020603050405020304" pitchFamily="18" charset="0"/>
              </a:rPr>
              <a:t>Yes</a:t>
            </a:r>
          </a:p>
        </p:txBody>
      </p:sp>
      <p:sp>
        <p:nvSpPr>
          <p:cNvPr id="47" name="Flowchart: Terminator 46"/>
          <p:cNvSpPr/>
          <p:nvPr/>
        </p:nvSpPr>
        <p:spPr>
          <a:xfrm>
            <a:off x="2158141" y="1686152"/>
            <a:ext cx="1045386" cy="493980"/>
          </a:xfrm>
          <a:prstGeom prst="flowChartTermina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cs typeface="Times New Roman" panose="02020603050405020304" pitchFamily="18" charset="0"/>
              </a:rPr>
              <a:t>Defer to Appropriate Entity</a:t>
            </a:r>
          </a:p>
        </p:txBody>
      </p:sp>
      <p:cxnSp>
        <p:nvCxnSpPr>
          <p:cNvPr id="49" name="Straight Arrow Connector 48"/>
          <p:cNvCxnSpPr/>
          <p:nvPr/>
        </p:nvCxnSpPr>
        <p:spPr>
          <a:xfrm flipV="1">
            <a:off x="2674987" y="2191337"/>
            <a:ext cx="5159" cy="3773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384398" y="2173149"/>
            <a:ext cx="435981" cy="230363"/>
          </a:xfrm>
          <a:prstGeom prst="rect">
            <a:avLst/>
          </a:prstGeom>
          <a:noFill/>
        </p:spPr>
        <p:txBody>
          <a:bodyPr wrap="square" rtlCol="0">
            <a:spAutoFit/>
          </a:bodyPr>
          <a:lstStyle/>
          <a:p>
            <a:r>
              <a:rPr lang="en-US" sz="900" dirty="0">
                <a:solidFill>
                  <a:schemeClr val="tx1"/>
                </a:solidFill>
                <a:latin typeface="+mn-lt"/>
                <a:cs typeface="Times New Roman" panose="02020603050405020304" pitchFamily="18" charset="0"/>
              </a:rPr>
              <a:t>No</a:t>
            </a:r>
          </a:p>
        </p:txBody>
      </p:sp>
      <p:sp>
        <p:nvSpPr>
          <p:cNvPr id="42" name="TextBox 41"/>
          <p:cNvSpPr txBox="1"/>
          <p:nvPr/>
        </p:nvSpPr>
        <p:spPr>
          <a:xfrm>
            <a:off x="4075961" y="3483136"/>
            <a:ext cx="2124722" cy="276999"/>
          </a:xfrm>
          <a:prstGeom prst="rect">
            <a:avLst/>
          </a:prstGeom>
          <a:noFill/>
          <a:ln>
            <a:noFill/>
          </a:ln>
        </p:spPr>
        <p:txBody>
          <a:bodyPr wrap="square" rtlCol="0">
            <a:spAutoFit/>
          </a:bodyPr>
          <a:lstStyle/>
          <a:p>
            <a:pPr algn="ctr"/>
            <a:r>
              <a:rPr lang="en-US" sz="1200" dirty="0">
                <a:solidFill>
                  <a:schemeClr val="tx1"/>
                </a:solidFill>
                <a:latin typeface="Times New Roman" panose="02020603050405020304" pitchFamily="18" charset="0"/>
                <a:cs typeface="Times New Roman" panose="02020603050405020304" pitchFamily="18" charset="0"/>
              </a:rPr>
              <a:t>‘</a:t>
            </a:r>
            <a:r>
              <a:rPr lang="en-US" sz="1200" dirty="0">
                <a:solidFill>
                  <a:schemeClr val="tx1"/>
                </a:solidFill>
                <a:latin typeface="+mn-lt"/>
                <a:cs typeface="Times New Roman" panose="02020603050405020304" pitchFamily="18" charset="0"/>
              </a:rPr>
              <a:t>Scoping – Tasks, Gap, RDA</a:t>
            </a:r>
            <a:r>
              <a:rPr lang="en-US" sz="1200" dirty="0">
                <a:solidFill>
                  <a:schemeClr val="tx1"/>
                </a:solidFill>
                <a:latin typeface="Times New Roman" panose="02020603050405020304" pitchFamily="18" charset="0"/>
                <a:cs typeface="Times New Roman" panose="02020603050405020304" pitchFamily="18" charset="0"/>
              </a:rPr>
              <a:t>’</a:t>
            </a:r>
          </a:p>
        </p:txBody>
      </p:sp>
      <p:sp>
        <p:nvSpPr>
          <p:cNvPr id="45" name="Pentagon 44"/>
          <p:cNvSpPr/>
          <p:nvPr/>
        </p:nvSpPr>
        <p:spPr>
          <a:xfrm rot="5400000">
            <a:off x="290671" y="1561287"/>
            <a:ext cx="521369" cy="758678"/>
          </a:xfrm>
          <a:prstGeom prst="homePlat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00" b="1" dirty="0">
                <a:solidFill>
                  <a:schemeClr val="tx1"/>
                </a:solidFill>
                <a:cs typeface="Times New Roman" panose="02020603050405020304" pitchFamily="18" charset="0"/>
              </a:rPr>
              <a:t>Trigger</a:t>
            </a:r>
          </a:p>
        </p:txBody>
      </p:sp>
      <p:cxnSp>
        <p:nvCxnSpPr>
          <p:cNvPr id="3" name="Straight Arrow Connector 2"/>
          <p:cNvCxnSpPr>
            <a:stCxn id="45" idx="3"/>
            <a:endCxn id="17" idx="0"/>
          </p:cNvCxnSpPr>
          <p:nvPr/>
        </p:nvCxnSpPr>
        <p:spPr>
          <a:xfrm flipH="1">
            <a:off x="550879" y="2201311"/>
            <a:ext cx="477" cy="1640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32061" y="3601094"/>
            <a:ext cx="1196486" cy="276999"/>
          </a:xfrm>
          <a:prstGeom prst="rect">
            <a:avLst/>
          </a:prstGeom>
          <a:noFill/>
        </p:spPr>
        <p:txBody>
          <a:bodyPr wrap="square" rtlCol="0">
            <a:spAutoFit/>
          </a:bodyPr>
          <a:lstStyle/>
          <a:p>
            <a:pPr algn="ctr"/>
            <a:r>
              <a:rPr lang="en-US" sz="1200" dirty="0">
                <a:solidFill>
                  <a:srgbClr val="00B050"/>
                </a:solidFill>
                <a:latin typeface="+mn-lt"/>
              </a:rPr>
              <a:t>TODAY</a:t>
            </a:r>
            <a:endParaRPr lang="en-US" sz="1200" b="0" dirty="0">
              <a:solidFill>
                <a:srgbClr val="00B050"/>
              </a:solidFill>
              <a:latin typeface="+mn-lt"/>
            </a:endParaRPr>
          </a:p>
        </p:txBody>
      </p:sp>
      <p:sp>
        <p:nvSpPr>
          <p:cNvPr id="83" name="TextBox 82"/>
          <p:cNvSpPr txBox="1"/>
          <p:nvPr/>
        </p:nvSpPr>
        <p:spPr>
          <a:xfrm>
            <a:off x="109875" y="757653"/>
            <a:ext cx="7911414" cy="338554"/>
          </a:xfrm>
          <a:prstGeom prst="rect">
            <a:avLst/>
          </a:prstGeom>
          <a:solidFill>
            <a:srgbClr val="002060"/>
          </a:solidFill>
        </p:spPr>
        <p:txBody>
          <a:bodyPr wrap="square" rtlCol="0">
            <a:spAutoFit/>
          </a:bodyPr>
          <a:lstStyle/>
          <a:p>
            <a:pPr algn="ctr"/>
            <a:r>
              <a:rPr lang="en-US" dirty="0"/>
              <a:t>Requirements Development Steps </a:t>
            </a:r>
          </a:p>
        </p:txBody>
      </p:sp>
      <p:sp>
        <p:nvSpPr>
          <p:cNvPr id="54" name="TextBox 53"/>
          <p:cNvSpPr txBox="1"/>
          <p:nvPr/>
        </p:nvSpPr>
        <p:spPr>
          <a:xfrm>
            <a:off x="1191969" y="4930917"/>
            <a:ext cx="1951516" cy="830997"/>
          </a:xfrm>
          <a:prstGeom prst="rect">
            <a:avLst/>
          </a:prstGeom>
          <a:noFill/>
        </p:spPr>
        <p:txBody>
          <a:bodyPr wrap="square" rtlCol="0">
            <a:spAutoFit/>
          </a:bodyPr>
          <a:lstStyle/>
          <a:p>
            <a:pPr algn="ctr"/>
            <a:r>
              <a:rPr lang="en-US" sz="1200" u="sng" dirty="0">
                <a:solidFill>
                  <a:schemeClr val="tx1"/>
                </a:solidFill>
                <a:latin typeface="+mn-lt"/>
              </a:rPr>
              <a:t>OUTPUT</a:t>
            </a:r>
            <a:r>
              <a:rPr lang="en-US" sz="1200" dirty="0">
                <a:solidFill>
                  <a:schemeClr val="tx1"/>
                </a:solidFill>
                <a:latin typeface="+mn-lt"/>
              </a:rPr>
              <a:t> </a:t>
            </a:r>
          </a:p>
          <a:p>
            <a:pPr algn="ctr"/>
            <a:r>
              <a:rPr lang="en-US" sz="1200" b="0" dirty="0">
                <a:solidFill>
                  <a:schemeClr val="tx1"/>
                </a:solidFill>
                <a:latin typeface="+mn-lt"/>
              </a:rPr>
              <a:t>Needs Assessment Findings </a:t>
            </a:r>
            <a:r>
              <a:rPr lang="en-US" sz="1200" b="0" dirty="0" err="1">
                <a:solidFill>
                  <a:schemeClr val="tx1"/>
                </a:solidFill>
                <a:latin typeface="+mn-lt"/>
              </a:rPr>
              <a:t>Outbrief</a:t>
            </a:r>
            <a:r>
              <a:rPr lang="en-US" sz="1200" b="0" dirty="0">
                <a:solidFill>
                  <a:schemeClr val="tx1"/>
                </a:solidFill>
                <a:latin typeface="+mn-lt"/>
              </a:rPr>
              <a:t> </a:t>
            </a:r>
          </a:p>
          <a:p>
            <a:pPr algn="ctr"/>
            <a:r>
              <a:rPr lang="en-US" sz="1200" b="0" dirty="0">
                <a:solidFill>
                  <a:schemeClr val="tx1"/>
                </a:solidFill>
                <a:latin typeface="+mn-lt"/>
              </a:rPr>
              <a:t>for Approval</a:t>
            </a:r>
          </a:p>
        </p:txBody>
      </p:sp>
      <p:sp>
        <p:nvSpPr>
          <p:cNvPr id="56" name="TextBox 55"/>
          <p:cNvSpPr txBox="1"/>
          <p:nvPr/>
        </p:nvSpPr>
        <p:spPr>
          <a:xfrm>
            <a:off x="3340283" y="4910052"/>
            <a:ext cx="2736116" cy="1200329"/>
          </a:xfrm>
          <a:prstGeom prst="rect">
            <a:avLst/>
          </a:prstGeom>
          <a:noFill/>
        </p:spPr>
        <p:txBody>
          <a:bodyPr wrap="square" rtlCol="0">
            <a:spAutoFit/>
          </a:bodyPr>
          <a:lstStyle/>
          <a:p>
            <a:pPr algn="ctr"/>
            <a:r>
              <a:rPr lang="en-US" sz="1200" u="sng" dirty="0">
                <a:solidFill>
                  <a:schemeClr val="tx1"/>
                </a:solidFill>
                <a:latin typeface="+mn-lt"/>
              </a:rPr>
              <a:t>OUTPUT</a:t>
            </a:r>
            <a:r>
              <a:rPr lang="en-US" sz="1200" dirty="0">
                <a:solidFill>
                  <a:schemeClr val="tx1"/>
                </a:solidFill>
                <a:latin typeface="+mn-lt"/>
              </a:rPr>
              <a:t> </a:t>
            </a:r>
          </a:p>
          <a:p>
            <a:pPr algn="ctr"/>
            <a:r>
              <a:rPr lang="en-US" sz="1200" b="0" dirty="0">
                <a:solidFill>
                  <a:schemeClr val="tx1"/>
                </a:solidFill>
                <a:latin typeface="+mn-lt"/>
              </a:rPr>
              <a:t>Training Situation Document (TSD)</a:t>
            </a:r>
          </a:p>
          <a:p>
            <a:pPr algn="ctr"/>
            <a:r>
              <a:rPr lang="en-US" sz="1200" b="0" dirty="0">
                <a:solidFill>
                  <a:schemeClr val="tx1"/>
                </a:solidFill>
                <a:latin typeface="+mn-lt"/>
              </a:rPr>
              <a:t>Instructional Performance Requirements Document (IPRD) </a:t>
            </a:r>
          </a:p>
          <a:p>
            <a:pPr algn="ctr"/>
            <a:r>
              <a:rPr lang="en-US" sz="1200" b="0" dirty="0">
                <a:solidFill>
                  <a:schemeClr val="tx1"/>
                </a:solidFill>
                <a:latin typeface="+mn-lt"/>
              </a:rPr>
              <a:t>Briefs </a:t>
            </a:r>
          </a:p>
          <a:p>
            <a:pPr algn="ctr"/>
            <a:r>
              <a:rPr lang="en-US" sz="1200" b="0" dirty="0">
                <a:solidFill>
                  <a:schemeClr val="tx1"/>
                </a:solidFill>
                <a:latin typeface="+mn-lt"/>
              </a:rPr>
              <a:t>for Approval</a:t>
            </a:r>
          </a:p>
        </p:txBody>
      </p:sp>
      <p:sp>
        <p:nvSpPr>
          <p:cNvPr id="57" name="TextBox 56"/>
          <p:cNvSpPr txBox="1"/>
          <p:nvPr/>
        </p:nvSpPr>
        <p:spPr>
          <a:xfrm>
            <a:off x="6036053" y="4910051"/>
            <a:ext cx="1166695" cy="1015663"/>
          </a:xfrm>
          <a:prstGeom prst="rect">
            <a:avLst/>
          </a:prstGeom>
          <a:noFill/>
        </p:spPr>
        <p:txBody>
          <a:bodyPr wrap="square" rtlCol="0">
            <a:spAutoFit/>
          </a:bodyPr>
          <a:lstStyle/>
          <a:p>
            <a:pPr algn="ctr"/>
            <a:r>
              <a:rPr lang="en-US" sz="1200" u="sng" dirty="0">
                <a:solidFill>
                  <a:schemeClr val="tx1"/>
                </a:solidFill>
                <a:latin typeface="+mn-lt"/>
              </a:rPr>
              <a:t>OUTPUT</a:t>
            </a:r>
            <a:r>
              <a:rPr lang="en-US" sz="1200" dirty="0">
                <a:solidFill>
                  <a:schemeClr val="tx1"/>
                </a:solidFill>
                <a:latin typeface="+mn-lt"/>
              </a:rPr>
              <a:t> </a:t>
            </a:r>
          </a:p>
          <a:p>
            <a:pPr algn="ctr"/>
            <a:r>
              <a:rPr lang="en-US" sz="1200" b="0" dirty="0">
                <a:solidFill>
                  <a:schemeClr val="tx1"/>
                </a:solidFill>
                <a:latin typeface="+mn-lt"/>
              </a:rPr>
              <a:t>Final IPRD </a:t>
            </a:r>
          </a:p>
          <a:p>
            <a:pPr algn="ctr"/>
            <a:r>
              <a:rPr lang="en-US" sz="1200" b="0" dirty="0">
                <a:solidFill>
                  <a:schemeClr val="tx1"/>
                </a:solidFill>
                <a:latin typeface="+mn-lt"/>
              </a:rPr>
              <a:t>and </a:t>
            </a:r>
          </a:p>
          <a:p>
            <a:pPr algn="ctr"/>
            <a:r>
              <a:rPr lang="en-US" sz="1200" b="0" dirty="0">
                <a:solidFill>
                  <a:schemeClr val="tx1"/>
                </a:solidFill>
                <a:latin typeface="+mn-lt"/>
              </a:rPr>
              <a:t>Brief </a:t>
            </a:r>
          </a:p>
          <a:p>
            <a:pPr algn="ctr"/>
            <a:r>
              <a:rPr lang="en-US" sz="1200" b="0" dirty="0">
                <a:solidFill>
                  <a:schemeClr val="tx1"/>
                </a:solidFill>
                <a:latin typeface="+mn-lt"/>
              </a:rPr>
              <a:t>for Approval</a:t>
            </a:r>
          </a:p>
        </p:txBody>
      </p:sp>
      <p:sp>
        <p:nvSpPr>
          <p:cNvPr id="58" name="TextBox 57"/>
          <p:cNvSpPr txBox="1"/>
          <p:nvPr/>
        </p:nvSpPr>
        <p:spPr>
          <a:xfrm>
            <a:off x="7005724" y="4907419"/>
            <a:ext cx="1166695" cy="1200329"/>
          </a:xfrm>
          <a:prstGeom prst="rect">
            <a:avLst/>
          </a:prstGeom>
          <a:noFill/>
        </p:spPr>
        <p:txBody>
          <a:bodyPr wrap="square" rtlCol="0">
            <a:spAutoFit/>
          </a:bodyPr>
          <a:lstStyle/>
          <a:p>
            <a:pPr algn="ctr"/>
            <a:r>
              <a:rPr lang="en-US" sz="1200" u="sng" dirty="0">
                <a:solidFill>
                  <a:schemeClr val="tx1"/>
                </a:solidFill>
                <a:latin typeface="+mn-lt"/>
              </a:rPr>
              <a:t>OUTPUT</a:t>
            </a:r>
            <a:r>
              <a:rPr lang="en-US" sz="1200" dirty="0">
                <a:solidFill>
                  <a:schemeClr val="tx1"/>
                </a:solidFill>
                <a:latin typeface="+mn-lt"/>
              </a:rPr>
              <a:t>: </a:t>
            </a:r>
          </a:p>
          <a:p>
            <a:pPr algn="ctr"/>
            <a:r>
              <a:rPr lang="en-US" sz="1200" b="0" dirty="0">
                <a:solidFill>
                  <a:schemeClr val="tx1"/>
                </a:solidFill>
                <a:latin typeface="+mn-lt"/>
              </a:rPr>
              <a:t>Final IMRD, F2 Initial TCCD, and </a:t>
            </a:r>
          </a:p>
          <a:p>
            <a:pPr algn="ctr"/>
            <a:r>
              <a:rPr lang="en-US" sz="1200" b="0" dirty="0">
                <a:solidFill>
                  <a:schemeClr val="tx1"/>
                </a:solidFill>
                <a:latin typeface="+mn-lt"/>
              </a:rPr>
              <a:t>Brief </a:t>
            </a:r>
          </a:p>
          <a:p>
            <a:pPr algn="ctr"/>
            <a:r>
              <a:rPr lang="en-US" sz="1200" b="0" dirty="0">
                <a:solidFill>
                  <a:schemeClr val="tx1"/>
                </a:solidFill>
                <a:latin typeface="+mn-lt"/>
              </a:rPr>
              <a:t>for Approval</a:t>
            </a:r>
          </a:p>
        </p:txBody>
      </p:sp>
      <p:sp>
        <p:nvSpPr>
          <p:cNvPr id="14" name="Up Arrow 13"/>
          <p:cNvSpPr/>
          <p:nvPr/>
        </p:nvSpPr>
        <p:spPr>
          <a:xfrm>
            <a:off x="425923" y="3047209"/>
            <a:ext cx="250166" cy="494631"/>
          </a:xfrm>
          <a:prstGeom prst="upArrow">
            <a:avLst/>
          </a:prstGeom>
          <a:solidFill>
            <a:schemeClr val="accent6"/>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9" name="TextBox 58"/>
          <p:cNvSpPr txBox="1"/>
          <p:nvPr/>
        </p:nvSpPr>
        <p:spPr>
          <a:xfrm>
            <a:off x="2022" y="4932227"/>
            <a:ext cx="1196486" cy="830997"/>
          </a:xfrm>
          <a:prstGeom prst="rect">
            <a:avLst/>
          </a:prstGeom>
          <a:noFill/>
        </p:spPr>
        <p:txBody>
          <a:bodyPr wrap="square" rtlCol="0">
            <a:spAutoFit/>
          </a:bodyPr>
          <a:lstStyle/>
          <a:p>
            <a:pPr algn="ctr"/>
            <a:r>
              <a:rPr lang="en-US" sz="1200" u="sng" dirty="0">
                <a:solidFill>
                  <a:schemeClr val="tx1"/>
                </a:solidFill>
                <a:latin typeface="+mn-lt"/>
              </a:rPr>
              <a:t>OUTPUT </a:t>
            </a:r>
            <a:r>
              <a:rPr lang="en-US" sz="1200" b="0" dirty="0">
                <a:solidFill>
                  <a:schemeClr val="tx1"/>
                </a:solidFill>
                <a:latin typeface="+mn-lt"/>
              </a:rPr>
              <a:t>Alignment Report</a:t>
            </a:r>
          </a:p>
          <a:p>
            <a:pPr algn="ctr"/>
            <a:r>
              <a:rPr lang="en-US" sz="1200" b="0" dirty="0">
                <a:solidFill>
                  <a:schemeClr val="tx1"/>
                </a:solidFill>
                <a:latin typeface="+mn-lt"/>
              </a:rPr>
              <a:t>for Approval</a:t>
            </a:r>
          </a:p>
        </p:txBody>
      </p:sp>
      <p:sp>
        <p:nvSpPr>
          <p:cNvPr id="61" name="TextBox 60"/>
          <p:cNvSpPr txBox="1"/>
          <p:nvPr/>
        </p:nvSpPr>
        <p:spPr>
          <a:xfrm>
            <a:off x="-52674" y="4071265"/>
            <a:ext cx="1196486" cy="461665"/>
          </a:xfrm>
          <a:prstGeom prst="rect">
            <a:avLst/>
          </a:prstGeom>
          <a:noFill/>
        </p:spPr>
        <p:txBody>
          <a:bodyPr wrap="square" rtlCol="0">
            <a:spAutoFit/>
          </a:bodyPr>
          <a:lstStyle/>
          <a:p>
            <a:pPr algn="ctr"/>
            <a:r>
              <a:rPr lang="en-US" sz="1200" u="sng" dirty="0">
                <a:solidFill>
                  <a:schemeClr val="tx1"/>
                </a:solidFill>
                <a:latin typeface="+mn-lt"/>
              </a:rPr>
              <a:t>INPUT </a:t>
            </a:r>
          </a:p>
          <a:p>
            <a:pPr algn="ctr"/>
            <a:r>
              <a:rPr lang="en-US" sz="1200" b="0" dirty="0">
                <a:solidFill>
                  <a:schemeClr val="tx1"/>
                </a:solidFill>
                <a:latin typeface="+mn-lt"/>
              </a:rPr>
              <a:t>Trigger</a:t>
            </a:r>
          </a:p>
        </p:txBody>
      </p:sp>
      <p:sp>
        <p:nvSpPr>
          <p:cNvPr id="62" name="TextBox 61"/>
          <p:cNvSpPr txBox="1"/>
          <p:nvPr/>
        </p:nvSpPr>
        <p:spPr>
          <a:xfrm>
            <a:off x="1532530" y="4071265"/>
            <a:ext cx="1322829" cy="461665"/>
          </a:xfrm>
          <a:prstGeom prst="rect">
            <a:avLst/>
          </a:prstGeom>
          <a:noFill/>
        </p:spPr>
        <p:txBody>
          <a:bodyPr wrap="square" rtlCol="0">
            <a:spAutoFit/>
          </a:bodyPr>
          <a:lstStyle/>
          <a:p>
            <a:pPr algn="ctr"/>
            <a:r>
              <a:rPr lang="en-US" sz="1200" u="sng" dirty="0">
                <a:solidFill>
                  <a:schemeClr val="tx1"/>
                </a:solidFill>
                <a:latin typeface="+mn-lt"/>
              </a:rPr>
              <a:t>INPUT </a:t>
            </a:r>
          </a:p>
          <a:p>
            <a:pPr algn="ctr"/>
            <a:r>
              <a:rPr lang="en-US" sz="1200" b="0" dirty="0">
                <a:solidFill>
                  <a:schemeClr val="tx1"/>
                </a:solidFill>
                <a:latin typeface="+mn-lt"/>
              </a:rPr>
              <a:t>Alignment Report</a:t>
            </a:r>
          </a:p>
        </p:txBody>
      </p:sp>
      <p:sp>
        <p:nvSpPr>
          <p:cNvPr id="63" name="TextBox 62"/>
          <p:cNvSpPr txBox="1"/>
          <p:nvPr/>
        </p:nvSpPr>
        <p:spPr>
          <a:xfrm>
            <a:off x="3630063" y="4071265"/>
            <a:ext cx="2047926" cy="646331"/>
          </a:xfrm>
          <a:prstGeom prst="rect">
            <a:avLst/>
          </a:prstGeom>
          <a:noFill/>
        </p:spPr>
        <p:txBody>
          <a:bodyPr wrap="square" rtlCol="0">
            <a:spAutoFit/>
          </a:bodyPr>
          <a:lstStyle/>
          <a:p>
            <a:pPr algn="ctr"/>
            <a:r>
              <a:rPr lang="en-US" sz="1200" u="sng" dirty="0">
                <a:solidFill>
                  <a:schemeClr val="tx1"/>
                </a:solidFill>
                <a:latin typeface="+mn-lt"/>
              </a:rPr>
              <a:t>INPUT </a:t>
            </a:r>
          </a:p>
          <a:p>
            <a:pPr algn="ctr"/>
            <a:r>
              <a:rPr lang="en-US" sz="1200" b="0" dirty="0">
                <a:solidFill>
                  <a:schemeClr val="tx1"/>
                </a:solidFill>
                <a:latin typeface="+mn-lt"/>
              </a:rPr>
              <a:t>Needs Assessment Brief and Collected Data</a:t>
            </a:r>
          </a:p>
        </p:txBody>
      </p:sp>
      <p:sp>
        <p:nvSpPr>
          <p:cNvPr id="64" name="TextBox 63"/>
          <p:cNvSpPr txBox="1"/>
          <p:nvPr/>
        </p:nvSpPr>
        <p:spPr>
          <a:xfrm>
            <a:off x="5531863" y="4071265"/>
            <a:ext cx="2047926" cy="646331"/>
          </a:xfrm>
          <a:prstGeom prst="rect">
            <a:avLst/>
          </a:prstGeom>
          <a:noFill/>
        </p:spPr>
        <p:txBody>
          <a:bodyPr wrap="square" rtlCol="0">
            <a:spAutoFit/>
          </a:bodyPr>
          <a:lstStyle/>
          <a:p>
            <a:pPr algn="ctr"/>
            <a:r>
              <a:rPr lang="en-US" sz="1200" u="sng" dirty="0">
                <a:solidFill>
                  <a:schemeClr val="tx1"/>
                </a:solidFill>
                <a:latin typeface="+mn-lt"/>
              </a:rPr>
              <a:t>INPUT </a:t>
            </a:r>
          </a:p>
          <a:p>
            <a:pPr algn="ctr"/>
            <a:r>
              <a:rPr lang="en-US" sz="1200" b="0" dirty="0">
                <a:solidFill>
                  <a:schemeClr val="tx1"/>
                </a:solidFill>
                <a:latin typeface="+mn-lt"/>
              </a:rPr>
              <a:t>TSD</a:t>
            </a:r>
          </a:p>
          <a:p>
            <a:pPr algn="ctr"/>
            <a:r>
              <a:rPr lang="en-US" sz="1200" b="0" dirty="0">
                <a:solidFill>
                  <a:schemeClr val="tx1"/>
                </a:solidFill>
                <a:latin typeface="+mn-lt"/>
              </a:rPr>
              <a:t>Initial IPRD</a:t>
            </a:r>
          </a:p>
        </p:txBody>
      </p:sp>
      <p:sp>
        <p:nvSpPr>
          <p:cNvPr id="65" name="TextBox 64"/>
          <p:cNvSpPr txBox="1"/>
          <p:nvPr/>
        </p:nvSpPr>
        <p:spPr>
          <a:xfrm>
            <a:off x="6545812" y="4071264"/>
            <a:ext cx="2047926" cy="461665"/>
          </a:xfrm>
          <a:prstGeom prst="rect">
            <a:avLst/>
          </a:prstGeom>
          <a:noFill/>
        </p:spPr>
        <p:txBody>
          <a:bodyPr wrap="square" rtlCol="0">
            <a:spAutoFit/>
          </a:bodyPr>
          <a:lstStyle/>
          <a:p>
            <a:pPr algn="ctr"/>
            <a:r>
              <a:rPr lang="en-US" sz="1200" u="sng" dirty="0">
                <a:solidFill>
                  <a:schemeClr val="tx1"/>
                </a:solidFill>
                <a:latin typeface="+mn-lt"/>
              </a:rPr>
              <a:t>INPUT </a:t>
            </a:r>
          </a:p>
          <a:p>
            <a:pPr algn="ctr"/>
            <a:r>
              <a:rPr lang="en-US" sz="1200" b="0" dirty="0">
                <a:solidFill>
                  <a:schemeClr val="tx1"/>
                </a:solidFill>
                <a:latin typeface="+mn-lt"/>
              </a:rPr>
              <a:t>Final IPRD</a:t>
            </a:r>
          </a:p>
        </p:txBody>
      </p:sp>
      <p:sp>
        <p:nvSpPr>
          <p:cNvPr id="73" name="TextBox 72"/>
          <p:cNvSpPr txBox="1"/>
          <p:nvPr/>
        </p:nvSpPr>
        <p:spPr>
          <a:xfrm>
            <a:off x="7676229" y="4071265"/>
            <a:ext cx="1835018" cy="830997"/>
          </a:xfrm>
          <a:prstGeom prst="rect">
            <a:avLst/>
          </a:prstGeom>
          <a:noFill/>
        </p:spPr>
        <p:txBody>
          <a:bodyPr wrap="square" rtlCol="0">
            <a:spAutoFit/>
          </a:bodyPr>
          <a:lstStyle/>
          <a:p>
            <a:pPr algn="ctr"/>
            <a:r>
              <a:rPr lang="en-US" sz="1200" u="sng" dirty="0">
                <a:solidFill>
                  <a:schemeClr val="tx1"/>
                </a:solidFill>
                <a:latin typeface="+mn-lt"/>
              </a:rPr>
              <a:t>INPUT </a:t>
            </a:r>
          </a:p>
          <a:p>
            <a:pPr algn="ctr"/>
            <a:r>
              <a:rPr lang="en-US" sz="1200" b="0" dirty="0">
                <a:solidFill>
                  <a:schemeClr val="tx1"/>
                </a:solidFill>
                <a:latin typeface="+mn-lt"/>
              </a:rPr>
              <a:t>Final TSD, </a:t>
            </a:r>
          </a:p>
          <a:p>
            <a:pPr algn="ctr"/>
            <a:r>
              <a:rPr lang="en-US" sz="1200" b="0" dirty="0">
                <a:solidFill>
                  <a:schemeClr val="tx1"/>
                </a:solidFill>
                <a:latin typeface="+mn-lt"/>
              </a:rPr>
              <a:t>IPRD, IMRD, F2</a:t>
            </a:r>
          </a:p>
          <a:p>
            <a:pPr algn="ctr"/>
            <a:r>
              <a:rPr lang="en-US" sz="1200" b="0" dirty="0">
                <a:solidFill>
                  <a:schemeClr val="tx1"/>
                </a:solidFill>
                <a:latin typeface="+mn-lt"/>
              </a:rPr>
              <a:t>Initial TCCD</a:t>
            </a:r>
          </a:p>
        </p:txBody>
      </p:sp>
      <p:sp>
        <p:nvSpPr>
          <p:cNvPr id="74" name="TextBox 73"/>
          <p:cNvSpPr txBox="1"/>
          <p:nvPr/>
        </p:nvSpPr>
        <p:spPr>
          <a:xfrm>
            <a:off x="7985395" y="4915434"/>
            <a:ext cx="1166695" cy="1015663"/>
          </a:xfrm>
          <a:prstGeom prst="rect">
            <a:avLst/>
          </a:prstGeom>
          <a:noFill/>
        </p:spPr>
        <p:txBody>
          <a:bodyPr wrap="square" rtlCol="0">
            <a:spAutoFit/>
          </a:bodyPr>
          <a:lstStyle/>
          <a:p>
            <a:pPr algn="ctr"/>
            <a:r>
              <a:rPr lang="en-US" sz="1200" u="sng" dirty="0">
                <a:solidFill>
                  <a:schemeClr val="tx1"/>
                </a:solidFill>
                <a:latin typeface="+mn-lt"/>
              </a:rPr>
              <a:t>OUTPUT</a:t>
            </a:r>
            <a:r>
              <a:rPr lang="en-US" sz="1200" dirty="0">
                <a:solidFill>
                  <a:schemeClr val="tx1"/>
                </a:solidFill>
                <a:latin typeface="+mn-lt"/>
              </a:rPr>
              <a:t>: </a:t>
            </a:r>
          </a:p>
          <a:p>
            <a:pPr algn="ctr"/>
            <a:r>
              <a:rPr lang="en-US" sz="1200" b="0" dirty="0">
                <a:solidFill>
                  <a:schemeClr val="tx1"/>
                </a:solidFill>
                <a:latin typeface="+mn-lt"/>
              </a:rPr>
              <a:t>IMI</a:t>
            </a:r>
          </a:p>
          <a:p>
            <a:pPr algn="ctr"/>
            <a:r>
              <a:rPr lang="en-US" sz="1200" b="0" dirty="0">
                <a:solidFill>
                  <a:schemeClr val="tx1"/>
                </a:solidFill>
                <a:latin typeface="+mn-lt"/>
              </a:rPr>
              <a:t>Complex Media</a:t>
            </a:r>
          </a:p>
          <a:p>
            <a:pPr algn="ctr"/>
            <a:r>
              <a:rPr lang="en-US" sz="1200" b="0" dirty="0">
                <a:solidFill>
                  <a:schemeClr val="tx1"/>
                </a:solidFill>
                <a:latin typeface="+mn-lt"/>
              </a:rPr>
              <a:t>Curricula Materials</a:t>
            </a:r>
          </a:p>
        </p:txBody>
      </p:sp>
      <p:cxnSp>
        <p:nvCxnSpPr>
          <p:cNvPr id="69" name="Straight Connector 68"/>
          <p:cNvCxnSpPr/>
          <p:nvPr/>
        </p:nvCxnSpPr>
        <p:spPr>
          <a:xfrm flipV="1">
            <a:off x="120913" y="4016057"/>
            <a:ext cx="8963816" cy="26125"/>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flipV="1">
            <a:off x="133970" y="4892498"/>
            <a:ext cx="8963816" cy="26125"/>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70" name="Left Bracket 69"/>
          <p:cNvSpPr/>
          <p:nvPr/>
        </p:nvSpPr>
        <p:spPr>
          <a:xfrm rot="16200000">
            <a:off x="2617027" y="2166900"/>
            <a:ext cx="101543" cy="2998735"/>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9" name="Left Bracket 78"/>
          <p:cNvSpPr/>
          <p:nvPr/>
        </p:nvSpPr>
        <p:spPr>
          <a:xfrm rot="16200000">
            <a:off x="5100998" y="2791897"/>
            <a:ext cx="122071" cy="1725719"/>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Left Bracket 79"/>
          <p:cNvSpPr/>
          <p:nvPr/>
        </p:nvSpPr>
        <p:spPr>
          <a:xfrm rot="16200000">
            <a:off x="7523651" y="2209008"/>
            <a:ext cx="116619" cy="2879530"/>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1" name="Group 80"/>
          <p:cNvGrpSpPr/>
          <p:nvPr/>
        </p:nvGrpSpPr>
        <p:grpSpPr>
          <a:xfrm>
            <a:off x="5869940" y="1903606"/>
            <a:ext cx="493608" cy="384801"/>
            <a:chOff x="3053392" y="1279516"/>
            <a:chExt cx="586161" cy="532492"/>
          </a:xfrm>
          <a:effectLst>
            <a:glow rad="63500">
              <a:schemeClr val="accent4">
                <a:satMod val="175000"/>
                <a:alpha val="40000"/>
              </a:schemeClr>
            </a:glow>
          </a:effectLst>
        </p:grpSpPr>
        <p:sp>
          <p:nvSpPr>
            <p:cNvPr id="82" name="Isosceles Triangle 81"/>
            <p:cNvSpPr/>
            <p:nvPr/>
          </p:nvSpPr>
          <p:spPr>
            <a:xfrm rot="10800000">
              <a:off x="3057609" y="1279516"/>
              <a:ext cx="581944" cy="525267"/>
            </a:xfrm>
            <a:prstGeom prst="triangle">
              <a:avLst/>
            </a:prstGeom>
            <a:solidFill>
              <a:schemeClr val="accent1">
                <a:lumMod val="75000"/>
              </a:schemeClr>
            </a:solidFill>
            <a:ln w="12700">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bg1"/>
                </a:solidFill>
                <a:latin typeface="Arial" panose="020B0604020202020204" pitchFamily="34" charset="0"/>
                <a:cs typeface="Arial" panose="020B0604020202020204" pitchFamily="34" charset="0"/>
              </a:endParaRPr>
            </a:p>
          </p:txBody>
        </p:sp>
        <p:sp>
          <p:nvSpPr>
            <p:cNvPr id="84" name="TextBox 83"/>
            <p:cNvSpPr txBox="1"/>
            <p:nvPr/>
          </p:nvSpPr>
          <p:spPr>
            <a:xfrm>
              <a:off x="3053392" y="1300922"/>
              <a:ext cx="577734" cy="511086"/>
            </a:xfrm>
            <a:prstGeom prst="rect">
              <a:avLst/>
            </a:prstGeom>
            <a:noFill/>
          </p:spPr>
          <p:txBody>
            <a:bodyPr wrap="square" rtlCol="0">
              <a:spAutoFit/>
            </a:bodyPr>
            <a:lstStyle/>
            <a:p>
              <a:pPr algn="ctr"/>
              <a:r>
                <a:rPr lang="en-US" sz="600" dirty="0">
                  <a:solidFill>
                    <a:schemeClr val="bg1"/>
                  </a:solidFill>
                </a:rPr>
                <a:t>Gate </a:t>
              </a:r>
            </a:p>
            <a:p>
              <a:pPr algn="ctr"/>
              <a:r>
                <a:rPr lang="en-US" sz="600" dirty="0">
                  <a:solidFill>
                    <a:schemeClr val="bg1"/>
                  </a:solidFill>
                </a:rPr>
                <a:t>1</a:t>
              </a:r>
            </a:p>
            <a:p>
              <a:pPr algn="ctr"/>
              <a:endParaRPr lang="en-US" sz="600" dirty="0">
                <a:solidFill>
                  <a:schemeClr val="bg1"/>
                </a:solidFill>
              </a:endParaRPr>
            </a:p>
          </p:txBody>
        </p:sp>
      </p:grpSp>
      <p:grpSp>
        <p:nvGrpSpPr>
          <p:cNvPr id="85" name="Group 84"/>
          <p:cNvGrpSpPr/>
          <p:nvPr/>
        </p:nvGrpSpPr>
        <p:grpSpPr>
          <a:xfrm>
            <a:off x="6880702" y="1893406"/>
            <a:ext cx="493608" cy="384801"/>
            <a:chOff x="3053392" y="1279516"/>
            <a:chExt cx="586161" cy="532492"/>
          </a:xfrm>
          <a:effectLst>
            <a:glow rad="63500">
              <a:schemeClr val="accent4">
                <a:satMod val="175000"/>
                <a:alpha val="40000"/>
              </a:schemeClr>
            </a:glow>
          </a:effectLst>
        </p:grpSpPr>
        <p:sp>
          <p:nvSpPr>
            <p:cNvPr id="86" name="Isosceles Triangle 85"/>
            <p:cNvSpPr/>
            <p:nvPr/>
          </p:nvSpPr>
          <p:spPr>
            <a:xfrm rot="10800000">
              <a:off x="3057609" y="1279516"/>
              <a:ext cx="581944" cy="525267"/>
            </a:xfrm>
            <a:prstGeom prst="triangle">
              <a:avLst/>
            </a:prstGeom>
            <a:solidFill>
              <a:schemeClr val="accent1">
                <a:lumMod val="75000"/>
              </a:schemeClr>
            </a:solidFill>
            <a:ln w="12700">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bg1"/>
                </a:solidFill>
                <a:latin typeface="Arial" panose="020B0604020202020204" pitchFamily="34" charset="0"/>
                <a:cs typeface="Arial" panose="020B0604020202020204" pitchFamily="34" charset="0"/>
              </a:endParaRPr>
            </a:p>
          </p:txBody>
        </p:sp>
        <p:sp>
          <p:nvSpPr>
            <p:cNvPr id="88" name="TextBox 87"/>
            <p:cNvSpPr txBox="1"/>
            <p:nvPr/>
          </p:nvSpPr>
          <p:spPr>
            <a:xfrm>
              <a:off x="3053392" y="1300922"/>
              <a:ext cx="577734" cy="511086"/>
            </a:xfrm>
            <a:prstGeom prst="rect">
              <a:avLst/>
            </a:prstGeom>
            <a:noFill/>
          </p:spPr>
          <p:txBody>
            <a:bodyPr wrap="square" rtlCol="0">
              <a:spAutoFit/>
            </a:bodyPr>
            <a:lstStyle/>
            <a:p>
              <a:pPr algn="ctr"/>
              <a:r>
                <a:rPr lang="en-US" sz="600" dirty="0">
                  <a:solidFill>
                    <a:schemeClr val="bg1"/>
                  </a:solidFill>
                </a:rPr>
                <a:t>Gate </a:t>
              </a:r>
            </a:p>
            <a:p>
              <a:pPr algn="ctr"/>
              <a:r>
                <a:rPr lang="en-US" sz="600" dirty="0"/>
                <a:t>2</a:t>
              </a:r>
              <a:endParaRPr lang="en-US" sz="600" dirty="0">
                <a:solidFill>
                  <a:schemeClr val="bg1"/>
                </a:solidFill>
              </a:endParaRPr>
            </a:p>
            <a:p>
              <a:pPr algn="ctr"/>
              <a:endParaRPr lang="en-US" sz="600" dirty="0">
                <a:solidFill>
                  <a:schemeClr val="bg1"/>
                </a:solidFill>
              </a:endParaRPr>
            </a:p>
          </p:txBody>
        </p:sp>
      </p:grpSp>
      <p:grpSp>
        <p:nvGrpSpPr>
          <p:cNvPr id="90" name="Group 89"/>
          <p:cNvGrpSpPr/>
          <p:nvPr/>
        </p:nvGrpSpPr>
        <p:grpSpPr>
          <a:xfrm>
            <a:off x="7738591" y="1903606"/>
            <a:ext cx="493608" cy="384801"/>
            <a:chOff x="3053392" y="1279516"/>
            <a:chExt cx="586161" cy="532492"/>
          </a:xfrm>
          <a:effectLst>
            <a:glow rad="63500">
              <a:schemeClr val="accent4">
                <a:satMod val="175000"/>
                <a:alpha val="40000"/>
              </a:schemeClr>
            </a:glow>
          </a:effectLst>
        </p:grpSpPr>
        <p:sp>
          <p:nvSpPr>
            <p:cNvPr id="91" name="Isosceles Triangle 90"/>
            <p:cNvSpPr/>
            <p:nvPr/>
          </p:nvSpPr>
          <p:spPr>
            <a:xfrm rot="10800000">
              <a:off x="3057609" y="1279516"/>
              <a:ext cx="581944" cy="525267"/>
            </a:xfrm>
            <a:prstGeom prst="triangle">
              <a:avLst/>
            </a:prstGeom>
            <a:solidFill>
              <a:schemeClr val="accent1">
                <a:lumMod val="75000"/>
              </a:schemeClr>
            </a:solidFill>
            <a:ln w="12700">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a:solidFill>
                  <a:schemeClr val="bg1"/>
                </a:solidFill>
                <a:latin typeface="Arial" panose="020B0604020202020204" pitchFamily="34" charset="0"/>
                <a:cs typeface="Arial" panose="020B0604020202020204" pitchFamily="34" charset="0"/>
              </a:endParaRPr>
            </a:p>
          </p:txBody>
        </p:sp>
        <p:sp>
          <p:nvSpPr>
            <p:cNvPr id="92" name="TextBox 91"/>
            <p:cNvSpPr txBox="1"/>
            <p:nvPr/>
          </p:nvSpPr>
          <p:spPr>
            <a:xfrm>
              <a:off x="3053392" y="1300922"/>
              <a:ext cx="577734" cy="511086"/>
            </a:xfrm>
            <a:prstGeom prst="rect">
              <a:avLst/>
            </a:prstGeom>
            <a:noFill/>
          </p:spPr>
          <p:txBody>
            <a:bodyPr wrap="square" rtlCol="0">
              <a:spAutoFit/>
            </a:bodyPr>
            <a:lstStyle/>
            <a:p>
              <a:pPr algn="ctr"/>
              <a:r>
                <a:rPr lang="en-US" sz="600" dirty="0">
                  <a:solidFill>
                    <a:schemeClr val="bg1"/>
                  </a:solidFill>
                </a:rPr>
                <a:t>Gate </a:t>
              </a:r>
            </a:p>
            <a:p>
              <a:pPr algn="ctr"/>
              <a:r>
                <a:rPr lang="en-US" sz="600" dirty="0"/>
                <a:t>3</a:t>
              </a:r>
              <a:endParaRPr lang="en-US" sz="600" dirty="0">
                <a:solidFill>
                  <a:schemeClr val="bg1"/>
                </a:solidFill>
              </a:endParaRPr>
            </a:p>
            <a:p>
              <a:pPr algn="ctr"/>
              <a:endParaRPr lang="en-US" sz="600" dirty="0">
                <a:solidFill>
                  <a:schemeClr val="bg1"/>
                </a:solidFill>
              </a:endParaRPr>
            </a:p>
          </p:txBody>
        </p:sp>
      </p:grpSp>
      <p:sp>
        <p:nvSpPr>
          <p:cNvPr id="93" name="TextBox 92"/>
          <p:cNvSpPr txBox="1"/>
          <p:nvPr/>
        </p:nvSpPr>
        <p:spPr>
          <a:xfrm>
            <a:off x="124605" y="6114843"/>
            <a:ext cx="7896684" cy="307777"/>
          </a:xfrm>
          <a:prstGeom prst="rect">
            <a:avLst/>
          </a:prstGeom>
          <a:solidFill>
            <a:srgbClr val="002060"/>
          </a:solidFill>
          <a:ln>
            <a:solidFill>
              <a:schemeClr val="bg1">
                <a:lumMod val="50000"/>
              </a:schemeClr>
            </a:solidFill>
          </a:ln>
        </p:spPr>
        <p:txBody>
          <a:bodyPr wrap="square" rtlCol="0">
            <a:spAutoFit/>
          </a:bodyPr>
          <a:lstStyle/>
          <a:p>
            <a:pPr algn="ctr" fontAlgn="base">
              <a:spcBef>
                <a:spcPct val="0"/>
              </a:spcBef>
              <a:spcAft>
                <a:spcPct val="0"/>
              </a:spcAft>
              <a:defRPr/>
            </a:pPr>
            <a:r>
              <a:rPr lang="en-US" sz="1400" b="0" dirty="0">
                <a:latin typeface="+mn-lt"/>
                <a:ea typeface="ＭＳ Ｐゴシック" pitchFamily="34" charset="-128"/>
                <a:cs typeface="Times New Roman"/>
              </a:rPr>
              <a:t>USFF EA / TYCOM Supported – Executing Organization, NETC (LC/LS), SYSCOM Supporting</a:t>
            </a:r>
          </a:p>
        </p:txBody>
      </p:sp>
      <p:sp>
        <p:nvSpPr>
          <p:cNvPr id="19" name="Flowchart: Decision 18"/>
          <p:cNvSpPr/>
          <p:nvPr/>
        </p:nvSpPr>
        <p:spPr>
          <a:xfrm>
            <a:off x="2212006" y="2349674"/>
            <a:ext cx="919854" cy="600355"/>
          </a:xfrm>
          <a:prstGeom prst="flowChartDecision">
            <a:avLst/>
          </a:prstGeom>
          <a:solidFill>
            <a:srgbClr val="FFC000"/>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sz="1100" dirty="0">
              <a:solidFill>
                <a:schemeClr val="tx1"/>
              </a:solidFill>
              <a:latin typeface="Times New Roman" panose="02020603050405020304" pitchFamily="18" charset="0"/>
              <a:cs typeface="Times New Roman" panose="02020603050405020304" pitchFamily="18" charset="0"/>
            </a:endParaRPr>
          </a:p>
        </p:txBody>
      </p:sp>
      <p:sp>
        <p:nvSpPr>
          <p:cNvPr id="55" name="TextBox 54"/>
          <p:cNvSpPr txBox="1"/>
          <p:nvPr/>
        </p:nvSpPr>
        <p:spPr>
          <a:xfrm>
            <a:off x="2227849" y="2357804"/>
            <a:ext cx="915635" cy="600164"/>
          </a:xfrm>
          <a:prstGeom prst="rect">
            <a:avLst/>
          </a:prstGeom>
          <a:noFill/>
        </p:spPr>
        <p:txBody>
          <a:bodyPr wrap="none" rtlCol="0">
            <a:spAutoFit/>
          </a:bodyPr>
          <a:lstStyle/>
          <a:p>
            <a:pPr algn="ctr"/>
            <a:r>
              <a:rPr lang="en-US" sz="1100" dirty="0">
                <a:solidFill>
                  <a:schemeClr val="tx1"/>
                </a:solidFill>
                <a:latin typeface="+mn-lt"/>
                <a:cs typeface="Times New Roman" panose="02020603050405020304" pitchFamily="18" charset="0"/>
              </a:rPr>
              <a:t>RRL</a:t>
            </a:r>
            <a:br>
              <a:rPr lang="en-US" sz="1100" dirty="0">
                <a:solidFill>
                  <a:schemeClr val="tx1"/>
                </a:solidFill>
                <a:latin typeface="+mn-lt"/>
                <a:cs typeface="Times New Roman" panose="02020603050405020304" pitchFamily="18" charset="0"/>
              </a:rPr>
            </a:br>
            <a:r>
              <a:rPr lang="en-US" sz="1100" dirty="0">
                <a:solidFill>
                  <a:schemeClr val="tx1"/>
                </a:solidFill>
                <a:latin typeface="+mn-lt"/>
                <a:cs typeface="Times New Roman" panose="02020603050405020304" pitchFamily="18" charset="0"/>
              </a:rPr>
              <a:t>Intervention</a:t>
            </a:r>
          </a:p>
          <a:p>
            <a:pPr algn="ctr"/>
            <a:r>
              <a:rPr lang="en-US" sz="1100" dirty="0">
                <a:solidFill>
                  <a:schemeClr val="tx1"/>
                </a:solidFill>
                <a:latin typeface="+mn-lt"/>
                <a:cs typeface="Times New Roman" panose="02020603050405020304" pitchFamily="18" charset="0"/>
              </a:rPr>
              <a:t>?</a:t>
            </a:r>
          </a:p>
        </p:txBody>
      </p:sp>
      <p:sp>
        <p:nvSpPr>
          <p:cNvPr id="2" name="Rectangle 1"/>
          <p:cNvSpPr/>
          <p:nvPr/>
        </p:nvSpPr>
        <p:spPr>
          <a:xfrm>
            <a:off x="1070729" y="1110934"/>
            <a:ext cx="2300338" cy="5011541"/>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23990" y="1103302"/>
            <a:ext cx="989251" cy="5011541"/>
          </a:xfrm>
          <a:prstGeom prst="rect">
            <a:avLst/>
          </a:prstGeom>
          <a:solidFill>
            <a:srgbClr val="D9D9D9">
              <a:alpha val="45098"/>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3223361" y="971224"/>
            <a:ext cx="5766629" cy="5011541"/>
          </a:xfrm>
          <a:prstGeom prst="rect">
            <a:avLst/>
          </a:prstGeom>
          <a:solidFill>
            <a:srgbClr val="D9D9D9">
              <a:alpha val="45098"/>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6921304" y="616350"/>
            <a:ext cx="2007753" cy="276999"/>
          </a:xfrm>
          <a:prstGeom prst="rect">
            <a:avLst/>
          </a:prstGeom>
          <a:solidFill>
            <a:srgbClr val="FFFF00"/>
          </a:solidFill>
        </p:spPr>
        <p:txBody>
          <a:bodyPr wrap="square" rtlCol="0">
            <a:spAutoFit/>
          </a:bodyPr>
          <a:lstStyle/>
          <a:p>
            <a:r>
              <a:rPr lang="en-US" sz="1200" b="0" dirty="0">
                <a:solidFill>
                  <a:schemeClr val="tx1"/>
                </a:solidFill>
              </a:rPr>
              <a:t>No change</a:t>
            </a:r>
          </a:p>
        </p:txBody>
      </p:sp>
    </p:spTree>
    <p:extLst>
      <p:ext uri="{BB962C8B-B14F-4D97-AF65-F5344CB8AC3E}">
        <p14:creationId xmlns:p14="http://schemas.microsoft.com/office/powerpoint/2010/main" val="355054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rPr>
              <a:t>STEP 2 - Need Assessment Process</a:t>
            </a:r>
          </a:p>
        </p:txBody>
      </p:sp>
      <p:pic>
        <p:nvPicPr>
          <p:cNvPr id="7" name="Content Placeholder 6"/>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b="8824"/>
          <a:stretch/>
        </p:blipFill>
        <p:spPr>
          <a:xfrm>
            <a:off x="92651" y="832758"/>
            <a:ext cx="8888063" cy="5224010"/>
          </a:xfrm>
        </p:spPr>
      </p:pic>
      <p:sp>
        <p:nvSpPr>
          <p:cNvPr id="3" name="TextBox 2"/>
          <p:cNvSpPr txBox="1"/>
          <p:nvPr/>
        </p:nvSpPr>
        <p:spPr>
          <a:xfrm>
            <a:off x="5789087" y="2426331"/>
            <a:ext cx="941560" cy="369332"/>
          </a:xfrm>
          <a:prstGeom prst="rect">
            <a:avLst/>
          </a:prstGeom>
          <a:noFill/>
        </p:spPr>
        <p:txBody>
          <a:bodyPr wrap="square" rtlCol="0">
            <a:spAutoFit/>
          </a:bodyPr>
          <a:lstStyle/>
          <a:p>
            <a:pPr algn="ctr"/>
            <a:r>
              <a:rPr lang="en-US" sz="900" dirty="0">
                <a:solidFill>
                  <a:schemeClr val="tx1"/>
                </a:solidFill>
              </a:rPr>
              <a:t>Root </a:t>
            </a:r>
          </a:p>
          <a:p>
            <a:pPr algn="ctr"/>
            <a:r>
              <a:rPr lang="en-US" sz="900" dirty="0">
                <a:solidFill>
                  <a:schemeClr val="tx1"/>
                </a:solidFill>
              </a:rPr>
              <a:t>Causes</a:t>
            </a:r>
          </a:p>
        </p:txBody>
      </p:sp>
      <p:sp>
        <p:nvSpPr>
          <p:cNvPr id="5" name="TextBox 4"/>
          <p:cNvSpPr txBox="1"/>
          <p:nvPr/>
        </p:nvSpPr>
        <p:spPr>
          <a:xfrm>
            <a:off x="2597460" y="2426331"/>
            <a:ext cx="941560" cy="369332"/>
          </a:xfrm>
          <a:prstGeom prst="rect">
            <a:avLst/>
          </a:prstGeom>
          <a:noFill/>
        </p:spPr>
        <p:txBody>
          <a:bodyPr wrap="square" rtlCol="0">
            <a:spAutoFit/>
          </a:bodyPr>
          <a:lstStyle/>
          <a:p>
            <a:pPr algn="ctr"/>
            <a:r>
              <a:rPr lang="en-US" sz="900" dirty="0">
                <a:solidFill>
                  <a:schemeClr val="tx1"/>
                </a:solidFill>
              </a:rPr>
              <a:t>Performance Gaps</a:t>
            </a:r>
          </a:p>
        </p:txBody>
      </p:sp>
      <p:sp>
        <p:nvSpPr>
          <p:cNvPr id="4" name="Down Arrow 3"/>
          <p:cNvSpPr/>
          <p:nvPr/>
        </p:nvSpPr>
        <p:spPr>
          <a:xfrm>
            <a:off x="7704499" y="5683312"/>
            <a:ext cx="443620" cy="4979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529510" y="6181253"/>
            <a:ext cx="2614490" cy="430887"/>
          </a:xfrm>
          <a:prstGeom prst="rect">
            <a:avLst/>
          </a:prstGeom>
          <a:noFill/>
        </p:spPr>
        <p:txBody>
          <a:bodyPr wrap="square" rtlCol="0">
            <a:spAutoFit/>
          </a:bodyPr>
          <a:lstStyle/>
          <a:p>
            <a:pPr algn="ctr"/>
            <a:r>
              <a:rPr lang="en-US" sz="1100" dirty="0">
                <a:solidFill>
                  <a:schemeClr val="tx1"/>
                </a:solidFill>
              </a:rPr>
              <a:t>Needs Assessment Meeting Brief TYCOM Decision Approval</a:t>
            </a:r>
          </a:p>
        </p:txBody>
      </p:sp>
      <p:sp>
        <p:nvSpPr>
          <p:cNvPr id="9" name="TextBox 8"/>
          <p:cNvSpPr txBox="1"/>
          <p:nvPr/>
        </p:nvSpPr>
        <p:spPr>
          <a:xfrm>
            <a:off x="6921304" y="616350"/>
            <a:ext cx="2007753" cy="276999"/>
          </a:xfrm>
          <a:prstGeom prst="rect">
            <a:avLst/>
          </a:prstGeom>
          <a:solidFill>
            <a:srgbClr val="FFFF00"/>
          </a:solidFill>
        </p:spPr>
        <p:txBody>
          <a:bodyPr wrap="square" rtlCol="0">
            <a:spAutoFit/>
          </a:bodyPr>
          <a:lstStyle/>
          <a:p>
            <a:r>
              <a:rPr lang="en-US" sz="1200" b="0" dirty="0">
                <a:solidFill>
                  <a:schemeClr val="tx1"/>
                </a:solidFill>
              </a:rPr>
              <a:t>No change</a:t>
            </a:r>
          </a:p>
        </p:txBody>
      </p:sp>
    </p:spTree>
    <p:extLst>
      <p:ext uri="{BB962C8B-B14F-4D97-AF65-F5344CB8AC3E}">
        <p14:creationId xmlns:p14="http://schemas.microsoft.com/office/powerpoint/2010/main" val="183431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5642" y="0"/>
            <a:ext cx="8038985" cy="695592"/>
          </a:xfrm>
        </p:spPr>
        <p:txBody>
          <a:bodyPr>
            <a:normAutofit/>
          </a:bodyPr>
          <a:lstStyle/>
          <a:p>
            <a:r>
              <a:rPr lang="en-US" b="1" dirty="0">
                <a:latin typeface="+mn-lt"/>
                <a:cs typeface="Times New Roman" panose="02020603050405020304" pitchFamily="18" charset="0"/>
              </a:rPr>
              <a:t>Schedule</a:t>
            </a:r>
          </a:p>
        </p:txBody>
      </p:sp>
      <p:sp>
        <p:nvSpPr>
          <p:cNvPr id="3" name="Content Placeholder 2"/>
          <p:cNvSpPr>
            <a:spLocks noGrp="1"/>
          </p:cNvSpPr>
          <p:nvPr>
            <p:ph idx="1"/>
          </p:nvPr>
        </p:nvSpPr>
        <p:spPr>
          <a:xfrm>
            <a:off x="625642" y="1096732"/>
            <a:ext cx="7820526" cy="5083561"/>
          </a:xfrm>
        </p:spPr>
        <p:txBody>
          <a:bodyPr>
            <a:normAutofit/>
          </a:bodyPr>
          <a:lstStyle/>
          <a:p>
            <a:endParaRPr lang="en-US" b="1" dirty="0">
              <a:latin typeface="Times New Roman" panose="02020603050405020304" pitchFamily="18" charset="0"/>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p:txBody>
      </p:sp>
      <p:sp>
        <p:nvSpPr>
          <p:cNvPr id="5" name="Content Placeholder 2"/>
          <p:cNvSpPr txBox="1">
            <a:spLocks/>
          </p:cNvSpPr>
          <p:nvPr/>
        </p:nvSpPr>
        <p:spPr>
          <a:xfrm>
            <a:off x="272096" y="1096732"/>
            <a:ext cx="8663674" cy="5106703"/>
          </a:xfrm>
          <a:prstGeom prst="rect">
            <a:avLst/>
          </a:prstGeom>
          <a:noFill/>
        </p:spPr>
        <p:txBody>
          <a:bodyPr vert="horz" lIns="91440" tIns="45720" rIns="91440" bIns="45720" rtlCol="0">
            <a:normAutofit fontScale="92500" lnSpcReduction="10000"/>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400" kern="1200">
                <a:solidFill>
                  <a:schemeClr val="tx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Pct val="85000"/>
              <a:buFont typeface="Wingdings" panose="05000000000000000000"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Pct val="80000"/>
              <a:buFont typeface="Arial" panose="020B0604020202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mn-lt"/>
                <a:cs typeface="Times New Roman" panose="02020603050405020304" pitchFamily="18" charset="0"/>
              </a:rPr>
              <a:t>Alignment</a:t>
            </a:r>
          </a:p>
          <a:p>
            <a:pPr lvl="1"/>
            <a:r>
              <a:rPr lang="en-US" sz="2000" b="0" dirty="0">
                <a:latin typeface="+mn-lt"/>
                <a:cs typeface="Times New Roman" panose="02020603050405020304" pitchFamily="18" charset="0"/>
              </a:rPr>
              <a:t>Conduct Alignment Meeting: Day Month Year - </a:t>
            </a:r>
            <a:r>
              <a:rPr lang="en-US" sz="2000" dirty="0">
                <a:solidFill>
                  <a:srgbClr val="00B050"/>
                </a:solidFill>
                <a:latin typeface="+mn-lt"/>
                <a:cs typeface="Times New Roman" panose="02020603050405020304" pitchFamily="18" charset="0"/>
              </a:rPr>
              <a:t>TODAY</a:t>
            </a:r>
          </a:p>
          <a:p>
            <a:pPr lvl="1"/>
            <a:r>
              <a:rPr lang="en-US" sz="2000" b="0" dirty="0">
                <a:latin typeface="+mn-lt"/>
                <a:cs typeface="Times New Roman" panose="02020603050405020304" pitchFamily="18" charset="0"/>
              </a:rPr>
              <a:t>NAWCTSD document Report: Day Month Year </a:t>
            </a:r>
          </a:p>
          <a:p>
            <a:pPr lvl="1"/>
            <a:r>
              <a:rPr lang="en-US" sz="2000" b="0" dirty="0">
                <a:latin typeface="+mn-lt"/>
                <a:cs typeface="Times New Roman" panose="02020603050405020304" pitchFamily="18" charset="0"/>
              </a:rPr>
              <a:t>Stakeholders review Alignment Report: Day-Day Month Year</a:t>
            </a:r>
          </a:p>
          <a:p>
            <a:pPr lvl="1"/>
            <a:r>
              <a:rPr lang="en-US" sz="2000" b="0" dirty="0">
                <a:latin typeface="+mn-lt"/>
                <a:cs typeface="Times New Roman" panose="02020603050405020304" pitchFamily="18" charset="0"/>
              </a:rPr>
              <a:t>TYCOM provides Alignment Report Approval: Day Month Year</a:t>
            </a:r>
          </a:p>
          <a:p>
            <a:pPr>
              <a:buFont typeface="Wingdings" panose="05000000000000000000" pitchFamily="2" charset="2"/>
              <a:buChar char="Ø"/>
            </a:pPr>
            <a:endParaRPr lang="en-US" sz="1000" b="0" dirty="0">
              <a:latin typeface="+mn-lt"/>
              <a:cs typeface="Times New Roman" panose="02020603050405020304" pitchFamily="18" charset="0"/>
            </a:endParaRPr>
          </a:p>
          <a:p>
            <a:r>
              <a:rPr lang="en-US" dirty="0">
                <a:latin typeface="+mn-lt"/>
                <a:cs typeface="Times New Roman" panose="02020603050405020304" pitchFamily="18" charset="0"/>
              </a:rPr>
              <a:t>Needs Assessment – Kick Off - </a:t>
            </a:r>
            <a:r>
              <a:rPr lang="en-US" sz="2200" dirty="0">
                <a:solidFill>
                  <a:srgbClr val="00B050"/>
                </a:solidFill>
                <a:latin typeface="+mn-lt"/>
                <a:cs typeface="Times New Roman" panose="02020603050405020304" pitchFamily="18" charset="0"/>
              </a:rPr>
              <a:t>TODAY</a:t>
            </a:r>
          </a:p>
          <a:p>
            <a:pPr lvl="1"/>
            <a:r>
              <a:rPr lang="en-US" sz="2000" b="0" dirty="0">
                <a:latin typeface="+mn-lt"/>
                <a:cs typeface="Times New Roman" panose="02020603050405020304" pitchFamily="18" charset="0"/>
              </a:rPr>
              <a:t>NAWCTSD review GFI and collaborate with stakeholders for data collection</a:t>
            </a:r>
          </a:p>
          <a:p>
            <a:pPr lvl="1"/>
            <a:r>
              <a:rPr lang="en-US" sz="2000" b="0" dirty="0">
                <a:latin typeface="+mn-lt"/>
                <a:cs typeface="Times New Roman" panose="02020603050405020304" pitchFamily="18" charset="0"/>
              </a:rPr>
              <a:t>NAWCTSD conduct Performance and Cause Analyses data collection site visits, interviews: Day-Day Month Year. If required, Day-Day Month Year</a:t>
            </a:r>
          </a:p>
          <a:p>
            <a:pPr lvl="1"/>
            <a:r>
              <a:rPr lang="en-US" sz="2000" b="0" dirty="0">
                <a:latin typeface="+mn-lt"/>
                <a:cs typeface="Times New Roman" panose="02020603050405020304" pitchFamily="18" charset="0"/>
              </a:rPr>
              <a:t>NAWCTSD develop Needs Assessment Brief: Day Month Year</a:t>
            </a:r>
          </a:p>
          <a:p>
            <a:pPr lvl="1"/>
            <a:r>
              <a:rPr lang="en-US" sz="2000" b="0" dirty="0">
                <a:latin typeface="+mn-lt"/>
                <a:cs typeface="Times New Roman" panose="02020603050405020304" pitchFamily="18" charset="0"/>
              </a:rPr>
              <a:t>Stakeholders review Needs Assessment Brief: Day-Day Month Year</a:t>
            </a:r>
          </a:p>
          <a:p>
            <a:pPr lvl="1"/>
            <a:r>
              <a:rPr lang="en-US" sz="2000" b="0" dirty="0">
                <a:latin typeface="+mn-lt"/>
                <a:cs typeface="Times New Roman" panose="02020603050405020304" pitchFamily="18" charset="0"/>
              </a:rPr>
              <a:t>NAWCTSD implements comments to Needs Assessment Brief: Day Month Year</a:t>
            </a:r>
          </a:p>
          <a:p>
            <a:pPr lvl="1"/>
            <a:r>
              <a:rPr lang="en-US" sz="2000" b="0" dirty="0">
                <a:latin typeface="+mn-lt"/>
                <a:cs typeface="Times New Roman" panose="02020603050405020304" pitchFamily="18" charset="0"/>
              </a:rPr>
              <a:t>NAWCTSD conduct Needs Assessment Meeting. Stakeholders participate for concurrence of findings.  TYCOM provides decision on RRL continuance: Day Month Year</a:t>
            </a:r>
          </a:p>
          <a:p>
            <a:pPr lvl="1"/>
            <a:r>
              <a:rPr lang="en-US" sz="2000" b="0" dirty="0">
                <a:latin typeface="+mn-lt"/>
                <a:cs typeface="Times New Roman" panose="02020603050405020304" pitchFamily="18" charset="0"/>
              </a:rPr>
              <a:t>TYCOM provides Needs Assessment Brief and MFR Approval: Day Month Year</a:t>
            </a:r>
          </a:p>
          <a:p>
            <a:pPr>
              <a:buFont typeface="Wingdings" panose="05000000000000000000" pitchFamily="2" charset="2"/>
              <a:buChar char="Ø"/>
            </a:pPr>
            <a:endParaRPr lang="en-US" sz="2400" dirty="0">
              <a:latin typeface="+mn-lt"/>
              <a:cs typeface="Times New Roman" panose="02020603050405020304" pitchFamily="18" charset="0"/>
            </a:endParaRPr>
          </a:p>
          <a:p>
            <a:pPr lvl="1"/>
            <a:endParaRPr lang="en-US" sz="1600" b="0" dirty="0">
              <a:latin typeface="Times New Roman" panose="02020603050405020304" pitchFamily="18" charset="0"/>
              <a:cs typeface="Times New Roman" panose="02020603050405020304" pitchFamily="18" charset="0"/>
            </a:endParaRPr>
          </a:p>
          <a:p>
            <a:pPr lvl="1"/>
            <a:endParaRPr lang="en-US" sz="2000" b="0" dirty="0">
              <a:solidFill>
                <a:srgbClr val="C00000"/>
              </a:solidFill>
              <a:latin typeface="Times New Roman" panose="02020603050405020304" pitchFamily="18" charset="0"/>
              <a:cs typeface="Times New Roman" panose="02020603050405020304" pitchFamily="18" charset="0"/>
            </a:endParaRPr>
          </a:p>
          <a:p>
            <a:pPr marL="914400" lvl="1" indent="-457200">
              <a:buFont typeface="+mj-lt"/>
              <a:buAutoNum type="arabicPeriod"/>
            </a:pPr>
            <a:endParaRPr lang="en-US" b="0" dirty="0">
              <a:latin typeface="Times New Roman" panose="02020603050405020304" pitchFamily="18" charset="0"/>
              <a:cs typeface="Times New Roman" panose="02020603050405020304" pitchFamily="18" charset="0"/>
            </a:endParaRPr>
          </a:p>
          <a:p>
            <a:endParaRPr lang="en-US" b="0" dirty="0">
              <a:latin typeface="Times New Roman" panose="02020603050405020304" pitchFamily="18" charset="0"/>
              <a:cs typeface="Times New Roman" panose="02020603050405020304" pitchFamily="18" charset="0"/>
            </a:endParaRPr>
          </a:p>
          <a:p>
            <a:pPr lvl="2"/>
            <a:endParaRPr lang="en-US" b="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921304" y="616350"/>
            <a:ext cx="2007753" cy="276999"/>
          </a:xfrm>
          <a:prstGeom prst="rect">
            <a:avLst/>
          </a:prstGeom>
          <a:solidFill>
            <a:srgbClr val="FFFF00"/>
          </a:solidFill>
        </p:spPr>
        <p:txBody>
          <a:bodyPr wrap="square" rtlCol="0">
            <a:spAutoFit/>
          </a:bodyPr>
          <a:lstStyle/>
          <a:p>
            <a:r>
              <a:rPr lang="en-US" sz="1200" b="0" dirty="0">
                <a:solidFill>
                  <a:schemeClr val="tx1"/>
                </a:solidFill>
              </a:rPr>
              <a:t>Update based on Rating</a:t>
            </a:r>
          </a:p>
        </p:txBody>
      </p:sp>
    </p:spTree>
    <p:extLst>
      <p:ext uri="{BB962C8B-B14F-4D97-AF65-F5344CB8AC3E}">
        <p14:creationId xmlns:p14="http://schemas.microsoft.com/office/powerpoint/2010/main" val="2502665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cs typeface="Times New Roman" panose="02020603050405020304" pitchFamily="18" charset="0"/>
              </a:rPr>
              <a:t>Action Items </a:t>
            </a:r>
          </a:p>
        </p:txBody>
      </p:sp>
      <p:graphicFrame>
        <p:nvGraphicFramePr>
          <p:cNvPr id="3" name="Table 2"/>
          <p:cNvGraphicFramePr>
            <a:graphicFrameLocks noGrp="1"/>
          </p:cNvGraphicFramePr>
          <p:nvPr>
            <p:extLst>
              <p:ext uri="{D42A27DB-BD31-4B8C-83A1-F6EECF244321}">
                <p14:modId xmlns:p14="http://schemas.microsoft.com/office/powerpoint/2010/main" val="2630680516"/>
              </p:ext>
            </p:extLst>
          </p:nvPr>
        </p:nvGraphicFramePr>
        <p:xfrm>
          <a:off x="289712" y="808446"/>
          <a:ext cx="8550318" cy="2225040"/>
        </p:xfrm>
        <a:graphic>
          <a:graphicData uri="http://schemas.openxmlformats.org/drawingml/2006/table">
            <a:tbl>
              <a:tblPr firstRow="1" bandRow="1">
                <a:tableStyleId>{F5AB1C69-6EDB-4FF4-983F-18BD219EF322}</a:tableStyleId>
              </a:tblPr>
              <a:tblGrid>
                <a:gridCol w="433099">
                  <a:extLst>
                    <a:ext uri="{9D8B030D-6E8A-4147-A177-3AD203B41FA5}">
                      <a16:colId xmlns:a16="http://schemas.microsoft.com/office/drawing/2014/main" val="3001860794"/>
                    </a:ext>
                  </a:extLst>
                </a:gridCol>
                <a:gridCol w="3178629">
                  <a:extLst>
                    <a:ext uri="{9D8B030D-6E8A-4147-A177-3AD203B41FA5}">
                      <a16:colId xmlns:a16="http://schemas.microsoft.com/office/drawing/2014/main" val="3798190843"/>
                    </a:ext>
                  </a:extLst>
                </a:gridCol>
                <a:gridCol w="3161211">
                  <a:extLst>
                    <a:ext uri="{9D8B030D-6E8A-4147-A177-3AD203B41FA5}">
                      <a16:colId xmlns:a16="http://schemas.microsoft.com/office/drawing/2014/main" val="4139425846"/>
                    </a:ext>
                  </a:extLst>
                </a:gridCol>
                <a:gridCol w="1777379">
                  <a:extLst>
                    <a:ext uri="{9D8B030D-6E8A-4147-A177-3AD203B41FA5}">
                      <a16:colId xmlns:a16="http://schemas.microsoft.com/office/drawing/2014/main" val="127351433"/>
                    </a:ext>
                  </a:extLst>
                </a:gridCol>
              </a:tblGrid>
              <a:tr h="370840">
                <a:tc>
                  <a:txBody>
                    <a:bodyPr/>
                    <a:lstStyle/>
                    <a:p>
                      <a:pPr algn="ctr"/>
                      <a:r>
                        <a:rPr lang="en-US" dirty="0"/>
                        <a:t>#</a:t>
                      </a:r>
                    </a:p>
                  </a:txBody>
                  <a:tcPr>
                    <a:solidFill>
                      <a:srgbClr val="182260"/>
                    </a:solidFill>
                  </a:tcPr>
                </a:tc>
                <a:tc>
                  <a:txBody>
                    <a:bodyPr/>
                    <a:lstStyle/>
                    <a:p>
                      <a:pPr algn="ctr"/>
                      <a:r>
                        <a:rPr lang="en-US" dirty="0"/>
                        <a:t>Action</a:t>
                      </a:r>
                      <a:r>
                        <a:rPr lang="en-US" baseline="0" dirty="0"/>
                        <a:t> Item</a:t>
                      </a:r>
                      <a:endParaRPr lang="en-US" dirty="0"/>
                    </a:p>
                  </a:txBody>
                  <a:tcPr>
                    <a:solidFill>
                      <a:srgbClr val="182260"/>
                    </a:solidFill>
                  </a:tcPr>
                </a:tc>
                <a:tc>
                  <a:txBody>
                    <a:bodyPr/>
                    <a:lstStyle/>
                    <a:p>
                      <a:pPr algn="ctr"/>
                      <a:r>
                        <a:rPr lang="en-US" dirty="0"/>
                        <a:t>Assigned To</a:t>
                      </a:r>
                    </a:p>
                  </a:txBody>
                  <a:tcPr>
                    <a:solidFill>
                      <a:srgbClr val="182260"/>
                    </a:solidFill>
                  </a:tcPr>
                </a:tc>
                <a:tc>
                  <a:txBody>
                    <a:bodyPr/>
                    <a:lstStyle/>
                    <a:p>
                      <a:pPr algn="ctr"/>
                      <a:r>
                        <a:rPr lang="en-US" dirty="0"/>
                        <a:t>Start - Due</a:t>
                      </a:r>
                      <a:r>
                        <a:rPr lang="en-US" baseline="0" dirty="0"/>
                        <a:t> Date</a:t>
                      </a:r>
                      <a:endParaRPr lang="en-US" dirty="0"/>
                    </a:p>
                  </a:txBody>
                  <a:tcPr>
                    <a:solidFill>
                      <a:srgbClr val="182260"/>
                    </a:solidFill>
                  </a:tcPr>
                </a:tc>
                <a:extLst>
                  <a:ext uri="{0D108BD9-81ED-4DB2-BD59-A6C34878D82A}">
                    <a16:rowId xmlns:a16="http://schemas.microsoft.com/office/drawing/2014/main" val="1369794314"/>
                  </a:ext>
                </a:extLst>
              </a:tr>
              <a:tr h="370840">
                <a:tc>
                  <a:txBody>
                    <a:bodyPr/>
                    <a:lstStyle/>
                    <a:p>
                      <a:r>
                        <a:rPr lang="en-US" dirty="0"/>
                        <a:t>A1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latin typeface="+mn-lt"/>
                        <a:ea typeface="+mn-ea"/>
                        <a:cs typeface="+mn-cs"/>
                      </a:endParaRP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746591241"/>
                  </a:ext>
                </a:extLst>
              </a:tr>
              <a:tr h="370840">
                <a:tc>
                  <a:txBody>
                    <a:bodyPr/>
                    <a:lstStyle/>
                    <a:p>
                      <a:r>
                        <a:rPr lang="en-US" dirty="0"/>
                        <a:t>A2</a:t>
                      </a:r>
                    </a:p>
                  </a:txBody>
                  <a:tcPr/>
                </a:tc>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kern="1200" dirty="0">
                        <a:solidFill>
                          <a:schemeClr val="tx1"/>
                        </a:solidFill>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280323029"/>
                  </a:ext>
                </a:extLst>
              </a:tr>
              <a:tr h="370840">
                <a:tc>
                  <a:txBody>
                    <a:bodyPr/>
                    <a:lstStyle/>
                    <a:p>
                      <a:r>
                        <a:rPr lang="en-US" dirty="0"/>
                        <a:t>A3</a:t>
                      </a:r>
                    </a:p>
                  </a:txBody>
                  <a:tcPr/>
                </a:tc>
                <a:tc>
                  <a:txBody>
                    <a:bodyPr/>
                    <a:lstStyle/>
                    <a:p>
                      <a:endParaRPr lang="en-US"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200" dirty="0">
                        <a:solidFill>
                          <a:schemeClr val="tx1"/>
                        </a:solidFill>
                        <a:latin typeface="+mn-lt"/>
                        <a:ea typeface="+mn-ea"/>
                        <a:cs typeface="+mn-cs"/>
                      </a:endParaRPr>
                    </a:p>
                  </a:txBody>
                  <a:tcPr/>
                </a:tc>
                <a:tc>
                  <a:txBody>
                    <a:bodyPr/>
                    <a:lstStyle/>
                    <a:p>
                      <a:endParaRPr lang="en-US" dirty="0"/>
                    </a:p>
                  </a:txBody>
                  <a:tcPr/>
                </a:tc>
                <a:extLst>
                  <a:ext uri="{0D108BD9-81ED-4DB2-BD59-A6C34878D82A}">
                    <a16:rowId xmlns:a16="http://schemas.microsoft.com/office/drawing/2014/main" val="335662124"/>
                  </a:ext>
                </a:extLst>
              </a:tr>
              <a:tr h="370840">
                <a:tc>
                  <a:txBody>
                    <a:bodyPr/>
                    <a:lstStyle/>
                    <a:p>
                      <a:r>
                        <a:rPr lang="en-US" dirty="0"/>
                        <a:t>A4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621379137"/>
                  </a:ext>
                </a:extLst>
              </a:tr>
              <a:tr h="370840">
                <a:tc>
                  <a:txBody>
                    <a:bodyPr/>
                    <a:lstStyle/>
                    <a:p>
                      <a:r>
                        <a:rPr lang="en-US" dirty="0"/>
                        <a:t>A5</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28823072"/>
                  </a:ext>
                </a:extLst>
              </a:tr>
            </a:tbl>
          </a:graphicData>
        </a:graphic>
      </p:graphicFrame>
      <p:sp>
        <p:nvSpPr>
          <p:cNvPr id="4" name="TextBox 3"/>
          <p:cNvSpPr txBox="1"/>
          <p:nvPr/>
        </p:nvSpPr>
        <p:spPr>
          <a:xfrm>
            <a:off x="6921304" y="616350"/>
            <a:ext cx="2007753" cy="1015663"/>
          </a:xfrm>
          <a:prstGeom prst="rect">
            <a:avLst/>
          </a:prstGeom>
          <a:solidFill>
            <a:srgbClr val="FFFF00"/>
          </a:solidFill>
        </p:spPr>
        <p:txBody>
          <a:bodyPr wrap="square" rtlCol="0">
            <a:spAutoFit/>
          </a:bodyPr>
          <a:lstStyle/>
          <a:p>
            <a:r>
              <a:rPr lang="en-US" sz="1200" b="0" dirty="0">
                <a:solidFill>
                  <a:schemeClr val="tx1"/>
                </a:solidFill>
              </a:rPr>
              <a:t>Update based on Rating</a:t>
            </a:r>
          </a:p>
          <a:p>
            <a:endParaRPr lang="en-US" sz="1200" b="0" dirty="0">
              <a:solidFill>
                <a:schemeClr val="tx1"/>
              </a:solidFill>
            </a:endParaRPr>
          </a:p>
          <a:p>
            <a:r>
              <a:rPr lang="en-US" sz="1200" b="0" dirty="0">
                <a:solidFill>
                  <a:schemeClr val="tx1"/>
                </a:solidFill>
              </a:rPr>
              <a:t>A=Alignment Meeting for Configuration Management </a:t>
            </a:r>
          </a:p>
        </p:txBody>
      </p:sp>
    </p:spTree>
    <p:extLst>
      <p:ext uri="{BB962C8B-B14F-4D97-AF65-F5344CB8AC3E}">
        <p14:creationId xmlns:p14="http://schemas.microsoft.com/office/powerpoint/2010/main" val="4143643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1045" y="117988"/>
            <a:ext cx="8038985" cy="693174"/>
          </a:xfrm>
        </p:spPr>
        <p:txBody>
          <a:bodyPr>
            <a:normAutofit/>
          </a:bodyPr>
          <a:lstStyle/>
          <a:p>
            <a:r>
              <a:rPr lang="en-US" b="1" dirty="0">
                <a:latin typeface="+mn-lt"/>
                <a:cs typeface="Times New Roman" panose="02020603050405020304" pitchFamily="18" charset="0"/>
              </a:rPr>
              <a:t>Next Steps</a:t>
            </a:r>
          </a:p>
        </p:txBody>
      </p:sp>
      <p:sp>
        <p:nvSpPr>
          <p:cNvPr id="3" name="Content Placeholder 2"/>
          <p:cNvSpPr>
            <a:spLocks noGrp="1"/>
          </p:cNvSpPr>
          <p:nvPr>
            <p:ph idx="1"/>
          </p:nvPr>
        </p:nvSpPr>
        <p:spPr>
          <a:xfrm>
            <a:off x="303968" y="1068309"/>
            <a:ext cx="8536062" cy="5282152"/>
          </a:xfrm>
        </p:spPr>
        <p:txBody>
          <a:bodyPr vert="horz" lIns="91440" tIns="45720" rIns="91440" bIns="45720" rtlCol="0" anchor="t">
            <a:normAutofit/>
          </a:bodyPr>
          <a:lstStyle/>
          <a:p>
            <a:r>
              <a:rPr lang="en-US" dirty="0">
                <a:latin typeface="+mn-lt"/>
                <a:cs typeface="Times New Roman" panose="02020603050405020304" pitchFamily="18" charset="0"/>
              </a:rPr>
              <a:t>Update Schedule with Alignment Meeting Stakeholder Input</a:t>
            </a:r>
          </a:p>
          <a:p>
            <a:r>
              <a:rPr lang="en-US" dirty="0">
                <a:latin typeface="+mn-lt"/>
                <a:cs typeface="Times New Roman" panose="02020603050405020304" pitchFamily="18" charset="0"/>
              </a:rPr>
              <a:t>Send out Alignment Meeting Report</a:t>
            </a:r>
          </a:p>
          <a:p>
            <a:r>
              <a:rPr lang="en-US" dirty="0">
                <a:latin typeface="+mn-lt"/>
                <a:cs typeface="Times New Roman" panose="02020603050405020304" pitchFamily="18" charset="0"/>
              </a:rPr>
              <a:t>Send out MS Teams</a:t>
            </a:r>
          </a:p>
          <a:p>
            <a:pPr lvl="1"/>
            <a:r>
              <a:rPr lang="en-US" dirty="0">
                <a:latin typeface="+mn-lt"/>
                <a:cs typeface="Times New Roman" panose="02020603050405020304" pitchFamily="18" charset="0"/>
              </a:rPr>
              <a:t>Recurring status updates – Weekly, Day 0000 EST</a:t>
            </a:r>
          </a:p>
          <a:p>
            <a:pPr lvl="1"/>
            <a:r>
              <a:rPr lang="en-US" dirty="0">
                <a:latin typeface="+mn-lt"/>
                <a:cs typeface="Times New Roman" panose="02020603050405020304" pitchFamily="18" charset="0"/>
              </a:rPr>
              <a:t>Learning Site and Fleet Site Visits – Day-Day Month Year </a:t>
            </a:r>
          </a:p>
          <a:p>
            <a:pPr lvl="1"/>
            <a:r>
              <a:rPr lang="en-US" dirty="0">
                <a:latin typeface="+mn-lt"/>
                <a:cs typeface="Times New Roman" panose="02020603050405020304" pitchFamily="18" charset="0"/>
              </a:rPr>
              <a:t>Needs Assessment </a:t>
            </a:r>
            <a:r>
              <a:rPr lang="en-US" dirty="0" err="1">
                <a:latin typeface="+mn-lt"/>
                <a:cs typeface="Times New Roman" panose="02020603050405020304" pitchFamily="18" charset="0"/>
              </a:rPr>
              <a:t>Outbrief</a:t>
            </a:r>
            <a:r>
              <a:rPr lang="en-US" dirty="0">
                <a:latin typeface="+mn-lt"/>
                <a:cs typeface="Times New Roman" panose="02020603050405020304" pitchFamily="18" charset="0"/>
              </a:rPr>
              <a:t> Decision Meeting – Day Month Year</a:t>
            </a:r>
          </a:p>
          <a:p>
            <a:pPr lvl="1"/>
            <a:r>
              <a:rPr lang="en-US" dirty="0">
                <a:latin typeface="Calibri"/>
                <a:cs typeface="Arial"/>
              </a:rPr>
              <a:t>RRL </a:t>
            </a:r>
            <a:r>
              <a:rPr lang="en-US" dirty="0" err="1">
                <a:latin typeface="Calibri"/>
                <a:cs typeface="Arial"/>
              </a:rPr>
              <a:t>Flankspeed</a:t>
            </a:r>
            <a:r>
              <a:rPr lang="en-US" dirty="0">
                <a:latin typeface="Calibri"/>
                <a:cs typeface="Arial"/>
              </a:rPr>
              <a:t> site: </a:t>
            </a:r>
            <a:r>
              <a:rPr lang="en-US" dirty="0">
                <a:latin typeface="Calibri"/>
                <a:cs typeface="Arial"/>
                <a:hlinkClick r:id="rId3"/>
              </a:rPr>
              <a:t>https://flankspeed.sharepoint-mil.us/sites/MYNAVYHR-RRL</a:t>
            </a:r>
            <a:r>
              <a:rPr lang="en-US" dirty="0">
                <a:latin typeface="Calibri"/>
                <a:cs typeface="Arial"/>
              </a:rPr>
              <a:t>  </a:t>
            </a:r>
            <a:endParaRPr lang="en-US" dirty="0">
              <a:latin typeface="Calibri"/>
              <a:cs typeface="Times New Roman" panose="02020603050405020304" pitchFamily="18" charset="0"/>
            </a:endParaRPr>
          </a:p>
          <a:p>
            <a:pPr lvl="2"/>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921304" y="616350"/>
            <a:ext cx="2007753" cy="276999"/>
          </a:xfrm>
          <a:prstGeom prst="rect">
            <a:avLst/>
          </a:prstGeom>
          <a:solidFill>
            <a:srgbClr val="FFFF00"/>
          </a:solidFill>
        </p:spPr>
        <p:txBody>
          <a:bodyPr wrap="square" rtlCol="0">
            <a:spAutoFit/>
          </a:bodyPr>
          <a:lstStyle/>
          <a:p>
            <a:r>
              <a:rPr lang="en-US" sz="1200" b="0" dirty="0">
                <a:solidFill>
                  <a:schemeClr val="tx1"/>
                </a:solidFill>
              </a:rPr>
              <a:t>Update based on Rating</a:t>
            </a:r>
          </a:p>
        </p:txBody>
      </p:sp>
    </p:spTree>
    <p:extLst>
      <p:ext uri="{BB962C8B-B14F-4D97-AF65-F5344CB8AC3E}">
        <p14:creationId xmlns:p14="http://schemas.microsoft.com/office/powerpoint/2010/main" val="510768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568" y="2398636"/>
            <a:ext cx="8038985" cy="646331"/>
          </a:xfrm>
        </p:spPr>
        <p:txBody>
          <a:bodyPr>
            <a:noAutofit/>
          </a:bodyPr>
          <a:lstStyle/>
          <a:p>
            <a:r>
              <a:rPr lang="en-US" sz="4800" b="1" dirty="0">
                <a:latin typeface="+mn-lt"/>
                <a:cs typeface="Times New Roman" panose="02020603050405020304" pitchFamily="18" charset="0"/>
              </a:rPr>
              <a:t>Questions</a:t>
            </a:r>
          </a:p>
        </p:txBody>
      </p:sp>
    </p:spTree>
    <p:extLst>
      <p:ext uri="{BB962C8B-B14F-4D97-AF65-F5344CB8AC3E}">
        <p14:creationId xmlns:p14="http://schemas.microsoft.com/office/powerpoint/2010/main" val="3641509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545846" y="1349817"/>
            <a:ext cx="8235950" cy="5102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SzPct val="10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000">
                <a:solidFill>
                  <a:schemeClr val="tx1"/>
                </a:solidFill>
                <a:latin typeface="+mn-lt"/>
              </a:defRPr>
            </a:lvl2pPr>
            <a:lvl3pPr marL="1143000" indent="-228600" algn="l" rtl="0" eaLnBrk="0" fontAlgn="base" hangingPunct="0">
              <a:spcBef>
                <a:spcPct val="20000"/>
              </a:spcBef>
              <a:spcAft>
                <a:spcPct val="0"/>
              </a:spcAft>
              <a:buSzPct val="100000"/>
              <a:buChar char="•"/>
              <a:defRPr>
                <a:solidFill>
                  <a:schemeClr val="tx1"/>
                </a:solidFill>
                <a:latin typeface="+mn-lt"/>
              </a:defRPr>
            </a:lvl3pPr>
            <a:lvl4pPr marL="1600200" indent="-228600" algn="l" rtl="0" eaLnBrk="0" fontAlgn="base" hangingPunct="0">
              <a:spcBef>
                <a:spcPct val="20000"/>
              </a:spcBef>
              <a:spcAft>
                <a:spcPct val="0"/>
              </a:spcAft>
              <a:buSzPct val="100000"/>
              <a:buChar char="–"/>
              <a:defRPr sz="1600">
                <a:solidFill>
                  <a:schemeClr val="tx1"/>
                </a:solidFill>
                <a:latin typeface="+mn-lt"/>
              </a:defRPr>
            </a:lvl4pPr>
            <a:lvl5pPr marL="2057400" indent="-228600" algn="l" rtl="0" eaLnBrk="0" fontAlgn="base" hangingPunct="0">
              <a:spcBef>
                <a:spcPct val="20000"/>
              </a:spcBef>
              <a:spcAft>
                <a:spcPct val="0"/>
              </a:spcAft>
              <a:buSzPct val="100000"/>
              <a:buChar char="•"/>
              <a:defRPr sz="1600">
                <a:solidFill>
                  <a:schemeClr val="tx1"/>
                </a:solidFill>
                <a:latin typeface="+mn-lt"/>
              </a:defRPr>
            </a:lvl5pPr>
            <a:lvl6pPr marL="2514600" indent="-228600" algn="l" rtl="0" eaLnBrk="0" fontAlgn="base" hangingPunct="0">
              <a:spcBef>
                <a:spcPct val="20000"/>
              </a:spcBef>
              <a:spcAft>
                <a:spcPct val="0"/>
              </a:spcAft>
              <a:buSzPct val="100000"/>
              <a:buChar char="•"/>
              <a:defRPr sz="1600">
                <a:solidFill>
                  <a:schemeClr val="tx1"/>
                </a:solidFill>
                <a:latin typeface="+mn-lt"/>
              </a:defRPr>
            </a:lvl6pPr>
            <a:lvl7pPr marL="2971800" indent="-228600" algn="l" rtl="0" eaLnBrk="0" fontAlgn="base" hangingPunct="0">
              <a:spcBef>
                <a:spcPct val="20000"/>
              </a:spcBef>
              <a:spcAft>
                <a:spcPct val="0"/>
              </a:spcAft>
              <a:buSzPct val="100000"/>
              <a:buChar char="•"/>
              <a:defRPr sz="1600">
                <a:solidFill>
                  <a:schemeClr val="tx1"/>
                </a:solidFill>
                <a:latin typeface="+mn-lt"/>
              </a:defRPr>
            </a:lvl7pPr>
            <a:lvl8pPr marL="3429000" indent="-228600" algn="l" rtl="0" eaLnBrk="0" fontAlgn="base" hangingPunct="0">
              <a:spcBef>
                <a:spcPct val="20000"/>
              </a:spcBef>
              <a:spcAft>
                <a:spcPct val="0"/>
              </a:spcAft>
              <a:buSzPct val="100000"/>
              <a:buChar char="•"/>
              <a:defRPr sz="1600">
                <a:solidFill>
                  <a:schemeClr val="tx1"/>
                </a:solidFill>
                <a:latin typeface="+mn-lt"/>
              </a:defRPr>
            </a:lvl8pPr>
            <a:lvl9pPr marL="3886200" indent="-228600" algn="l" rtl="0" eaLnBrk="0" fontAlgn="base" hangingPunct="0">
              <a:spcBef>
                <a:spcPct val="20000"/>
              </a:spcBef>
              <a:spcAft>
                <a:spcPct val="0"/>
              </a:spcAft>
              <a:buSzPct val="100000"/>
              <a:buChar char="•"/>
              <a:defRPr sz="1600">
                <a:solidFill>
                  <a:schemeClr val="tx1"/>
                </a:solidFill>
                <a:latin typeface="+mn-lt"/>
              </a:defRPr>
            </a:lvl9pPr>
          </a:lstStyle>
          <a:p>
            <a:pPr marR="0" lvl="0" algn="l" defTabSz="914400" rtl="0" eaLnBrk="0" fontAlgn="base" latinLnBrk="0" hangingPunct="0">
              <a:lnSpc>
                <a:spcPct val="100000"/>
              </a:lnSpc>
              <a:spcBef>
                <a:spcPct val="20000"/>
              </a:spcBef>
              <a:spcAft>
                <a:spcPct val="0"/>
              </a:spcAft>
              <a:buClrTx/>
              <a:buSzPct val="1000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We will begin at 1100 ET</a:t>
            </a:r>
          </a:p>
          <a:p>
            <a:pPr marR="0" lvl="0" algn="l" defTabSz="914400" rtl="0" eaLnBrk="0" fontAlgn="base" latinLnBrk="0" hangingPunct="0">
              <a:lnSpc>
                <a:spcPct val="100000"/>
              </a:lnSpc>
              <a:spcBef>
                <a:spcPct val="20000"/>
              </a:spcBef>
              <a:spcAft>
                <a:spcPct val="0"/>
              </a:spcAft>
              <a:buClrTx/>
              <a:buSzPct val="100000"/>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rPr>
              <a:t>Please sign-in using the Sign in Sheet provide Name, Rank, NEC, Current Assignment, Email, Phone </a:t>
            </a:r>
          </a:p>
          <a:p>
            <a:pPr marL="742950" marR="0" lvl="1" indent="-285750" algn="l" defTabSz="914400" rtl="0" eaLnBrk="0" fontAlgn="base" latinLnBrk="0" hangingPunct="0">
              <a:lnSpc>
                <a:spcPct val="100000"/>
              </a:lnSpc>
              <a:spcBef>
                <a:spcPct val="20000"/>
              </a:spcBef>
              <a:spcAft>
                <a:spcPct val="0"/>
              </a:spcAft>
              <a:buClrTx/>
              <a:buSzPct val="100000"/>
              <a:buFontTx/>
              <a:buChar char="–"/>
              <a:tabLst/>
              <a:defRPr/>
            </a:pP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Pct val="100000"/>
              <a:buFontTx/>
              <a:buChar char="•"/>
              <a:tabLst/>
              <a:defRPr/>
            </a:pPr>
            <a:endParaRPr kumimoji="0" lang="en-US" sz="2400" b="1" i="0" u="none" strike="noStrike" kern="0" cap="none" spc="0" normalizeH="0" baseline="0" noProof="0" dirty="0">
              <a:ln>
                <a:noFill/>
              </a:ln>
              <a:solidFill>
                <a:srgbClr val="19264F"/>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Pct val="100000"/>
              <a:buFontTx/>
              <a:buChar char="•"/>
              <a:tabLst/>
              <a:defRPr/>
            </a:pPr>
            <a:endParaRPr kumimoji="0" lang="en-US" sz="2400" b="1" i="0" u="none" strike="noStrike" kern="0" cap="none" spc="0" normalizeH="0" baseline="0" noProof="0" dirty="0">
              <a:ln>
                <a:noFill/>
              </a:ln>
              <a:solidFill>
                <a:srgbClr val="19264F"/>
              </a:solidFill>
              <a:effectLst/>
              <a:uLnTx/>
              <a:uFillTx/>
              <a:latin typeface="Arial"/>
              <a:ea typeface="+mn-ea"/>
              <a:cs typeface="+mn-cs"/>
            </a:endParaRPr>
          </a:p>
        </p:txBody>
      </p:sp>
      <p:sp>
        <p:nvSpPr>
          <p:cNvPr id="6" name="Title 1"/>
          <p:cNvSpPr txBox="1">
            <a:spLocks/>
          </p:cNvSpPr>
          <p:nvPr/>
        </p:nvSpPr>
        <p:spPr>
          <a:xfrm>
            <a:off x="913427" y="181603"/>
            <a:ext cx="8038985" cy="64633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000" kern="1200" baseline="0">
                <a:solidFill>
                  <a:srgbClr val="19264F"/>
                </a:solidFill>
                <a:latin typeface="Times New Roman" panose="02020603050405020304" pitchFamily="18" charset="0"/>
                <a:ea typeface="+mj-ea"/>
                <a:cs typeface="Times New Roman" panose="02020603050405020304" pitchFamily="18"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alibri" panose="020F0502020204030204"/>
                <a:ea typeface="+mj-ea"/>
                <a:cs typeface="Arial" panose="020B0604020202020204" pitchFamily="34" charset="0"/>
              </a:rPr>
              <a:t>Welcome to In-Person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0" cap="none" spc="0" normalizeH="0" baseline="0" noProof="0" dirty="0">
                <a:ln>
                  <a:noFill/>
                </a:ln>
                <a:solidFill>
                  <a:srgbClr val="002060"/>
                </a:solidFill>
                <a:effectLst/>
                <a:uLnTx/>
                <a:uFillTx/>
                <a:latin typeface="Calibri" panose="020F0502020204030204"/>
                <a:ea typeface="+mj-ea"/>
                <a:cs typeface="Arial" panose="020B0604020202020204" pitchFamily="34" charset="0"/>
              </a:rPr>
              <a:t>Alignment</a:t>
            </a:r>
            <a:r>
              <a:rPr kumimoji="0" lang="en-US" sz="3200" b="1" i="0" u="none" strike="noStrike" kern="0" cap="none" spc="0" normalizeH="0" noProof="0" dirty="0">
                <a:ln>
                  <a:noFill/>
                </a:ln>
                <a:solidFill>
                  <a:srgbClr val="002060"/>
                </a:solidFill>
                <a:effectLst/>
                <a:uLnTx/>
                <a:uFillTx/>
                <a:latin typeface="Calibri" panose="020F0502020204030204"/>
                <a:ea typeface="+mj-ea"/>
                <a:cs typeface="Arial" panose="020B0604020202020204" pitchFamily="34" charset="0"/>
              </a:rPr>
              <a:t> Meeting</a:t>
            </a:r>
            <a:endParaRPr kumimoji="0" lang="en-US" sz="4400" b="0" i="0" u="none" strike="noStrike" kern="1200" cap="none" spc="0" normalizeH="0" baseline="0" noProof="0" dirty="0">
              <a:ln>
                <a:noFill/>
              </a:ln>
              <a:solidFill>
                <a:srgbClr val="002060"/>
              </a:solidFill>
              <a:effectLst/>
              <a:uLnTx/>
              <a:uFillTx/>
              <a:latin typeface="Calibri" panose="020F0502020204030204"/>
              <a:ea typeface="+mj-ea"/>
              <a:cs typeface="Arial" panose="020B0604020202020204" pitchFamily="34" charset="0"/>
            </a:endParaRPr>
          </a:p>
        </p:txBody>
      </p:sp>
      <p:pic>
        <p:nvPicPr>
          <p:cNvPr id="14" name="Picture 13">
            <a:extLst>
              <a:ext uri="{FF2B5EF4-FFF2-40B4-BE49-F238E27FC236}">
                <a16:creationId xmlns:a16="http://schemas.microsoft.com/office/drawing/2014/main" id="{2FD2D0BF-49C8-477B-A864-2C55F40BEF4B}"/>
              </a:ext>
            </a:extLst>
          </p:cNvPr>
          <p:cNvPicPr>
            <a:picLocks noChangeAspect="1"/>
          </p:cNvPicPr>
          <p:nvPr/>
        </p:nvPicPr>
        <p:blipFill>
          <a:blip r:embed="rId3"/>
          <a:stretch>
            <a:fillRect/>
          </a:stretch>
        </p:blipFill>
        <p:spPr>
          <a:xfrm>
            <a:off x="117930" y="3128025"/>
            <a:ext cx="8916911" cy="1040712"/>
          </a:xfrm>
          <a:prstGeom prst="rect">
            <a:avLst/>
          </a:prstGeom>
        </p:spPr>
      </p:pic>
    </p:spTree>
    <p:extLst>
      <p:ext uri="{BB962C8B-B14F-4D97-AF65-F5344CB8AC3E}">
        <p14:creationId xmlns:p14="http://schemas.microsoft.com/office/powerpoint/2010/main" val="2417962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58788" y="1152525"/>
            <a:ext cx="8235950" cy="5102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SzPct val="100000"/>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000">
                <a:solidFill>
                  <a:schemeClr val="tx1"/>
                </a:solidFill>
                <a:latin typeface="+mn-lt"/>
              </a:defRPr>
            </a:lvl2pPr>
            <a:lvl3pPr marL="1143000" indent="-228600" algn="l" rtl="0" eaLnBrk="0" fontAlgn="base" hangingPunct="0">
              <a:spcBef>
                <a:spcPct val="20000"/>
              </a:spcBef>
              <a:spcAft>
                <a:spcPct val="0"/>
              </a:spcAft>
              <a:buSzPct val="100000"/>
              <a:buChar char="•"/>
              <a:defRPr>
                <a:solidFill>
                  <a:schemeClr val="tx1"/>
                </a:solidFill>
                <a:latin typeface="+mn-lt"/>
              </a:defRPr>
            </a:lvl3pPr>
            <a:lvl4pPr marL="1600200" indent="-228600" algn="l" rtl="0" eaLnBrk="0" fontAlgn="base" hangingPunct="0">
              <a:spcBef>
                <a:spcPct val="20000"/>
              </a:spcBef>
              <a:spcAft>
                <a:spcPct val="0"/>
              </a:spcAft>
              <a:buSzPct val="100000"/>
              <a:buChar char="–"/>
              <a:defRPr sz="1600">
                <a:solidFill>
                  <a:schemeClr val="tx1"/>
                </a:solidFill>
                <a:latin typeface="+mn-lt"/>
              </a:defRPr>
            </a:lvl4pPr>
            <a:lvl5pPr marL="2057400" indent="-228600" algn="l" rtl="0" eaLnBrk="0" fontAlgn="base" hangingPunct="0">
              <a:spcBef>
                <a:spcPct val="20000"/>
              </a:spcBef>
              <a:spcAft>
                <a:spcPct val="0"/>
              </a:spcAft>
              <a:buSzPct val="100000"/>
              <a:buChar char="•"/>
              <a:defRPr sz="1600">
                <a:solidFill>
                  <a:schemeClr val="tx1"/>
                </a:solidFill>
                <a:latin typeface="+mn-lt"/>
              </a:defRPr>
            </a:lvl5pPr>
            <a:lvl6pPr marL="2514600" indent="-228600" algn="l" rtl="0" eaLnBrk="0" fontAlgn="base" hangingPunct="0">
              <a:spcBef>
                <a:spcPct val="20000"/>
              </a:spcBef>
              <a:spcAft>
                <a:spcPct val="0"/>
              </a:spcAft>
              <a:buSzPct val="100000"/>
              <a:buChar char="•"/>
              <a:defRPr sz="1600">
                <a:solidFill>
                  <a:schemeClr val="tx1"/>
                </a:solidFill>
                <a:latin typeface="+mn-lt"/>
              </a:defRPr>
            </a:lvl6pPr>
            <a:lvl7pPr marL="2971800" indent="-228600" algn="l" rtl="0" eaLnBrk="0" fontAlgn="base" hangingPunct="0">
              <a:spcBef>
                <a:spcPct val="20000"/>
              </a:spcBef>
              <a:spcAft>
                <a:spcPct val="0"/>
              </a:spcAft>
              <a:buSzPct val="100000"/>
              <a:buChar char="•"/>
              <a:defRPr sz="1600">
                <a:solidFill>
                  <a:schemeClr val="tx1"/>
                </a:solidFill>
                <a:latin typeface="+mn-lt"/>
              </a:defRPr>
            </a:lvl7pPr>
            <a:lvl8pPr marL="3429000" indent="-228600" algn="l" rtl="0" eaLnBrk="0" fontAlgn="base" hangingPunct="0">
              <a:spcBef>
                <a:spcPct val="20000"/>
              </a:spcBef>
              <a:spcAft>
                <a:spcPct val="0"/>
              </a:spcAft>
              <a:buSzPct val="100000"/>
              <a:buChar char="•"/>
              <a:defRPr sz="1600">
                <a:solidFill>
                  <a:schemeClr val="tx1"/>
                </a:solidFill>
                <a:latin typeface="+mn-lt"/>
              </a:defRPr>
            </a:lvl8pPr>
            <a:lvl9pPr marL="3886200" indent="-228600" algn="l" rtl="0" eaLnBrk="0" fontAlgn="base" hangingPunct="0">
              <a:spcBef>
                <a:spcPct val="20000"/>
              </a:spcBef>
              <a:spcAft>
                <a:spcPct val="0"/>
              </a:spcAft>
              <a:buSzPct val="100000"/>
              <a:buChar char="•"/>
              <a:defRPr sz="1600">
                <a:solidFill>
                  <a:schemeClr val="tx1"/>
                </a:solidFill>
                <a:latin typeface="+mn-lt"/>
              </a:defRPr>
            </a:lvl9pPr>
          </a:lstStyle>
          <a:p>
            <a:pPr marR="0" lvl="0" algn="l" defTabSz="914400" rtl="0" eaLnBrk="0" fontAlgn="base" latinLnBrk="0" hangingPunct="0">
              <a:lnSpc>
                <a:spcPct val="100000"/>
              </a:lnSpc>
              <a:spcBef>
                <a:spcPct val="20000"/>
              </a:spcBef>
              <a:spcAft>
                <a:spcPct val="0"/>
              </a:spcAft>
              <a:buClrTx/>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One speaker at a time</a:t>
            </a:r>
          </a:p>
          <a:p>
            <a:pPr marR="0" lvl="0" algn="l" defTabSz="914400" rtl="0" eaLnBrk="0" fontAlgn="base" latinLnBrk="0" hangingPunct="0">
              <a:lnSpc>
                <a:spcPct val="100000"/>
              </a:lnSpc>
              <a:spcBef>
                <a:spcPct val="20000"/>
              </a:spcBef>
              <a:spcAft>
                <a:spcPct val="0"/>
              </a:spcAft>
              <a:buClrTx/>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Actively listen and participate:</a:t>
            </a:r>
          </a:p>
          <a:p>
            <a:pPr marR="0" lvl="1" algn="l" defTabSz="914400" rtl="0" eaLnBrk="0" fontAlgn="base" latinLnBrk="0" hangingPunct="0">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Ask questions</a:t>
            </a:r>
          </a:p>
          <a:p>
            <a:pPr marR="0" lvl="1" algn="l" defTabSz="914400" rtl="0" eaLnBrk="0" fontAlgn="base" latinLnBrk="0" hangingPunct="0">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Provide comments</a:t>
            </a:r>
          </a:p>
          <a:p>
            <a:pPr marR="0" lvl="1" algn="l" defTabSz="914400" rtl="0" eaLnBrk="0" fontAlgn="base" latinLnBrk="0" hangingPunct="0">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Consensus acknowledgement</a:t>
            </a:r>
          </a:p>
          <a:p>
            <a:pPr marR="0" lvl="1" algn="l" defTabSz="914400" rtl="0" eaLnBrk="0" fontAlgn="base" latinLnBrk="0" hangingPunct="0">
              <a:lnSpc>
                <a:spcPct val="100000"/>
              </a:lnSpc>
              <a:spcBef>
                <a:spcPct val="20000"/>
              </a:spcBef>
              <a:spcAft>
                <a:spcPct val="0"/>
              </a:spcAft>
              <a:buClrTx/>
              <a:buSzPct val="100000"/>
              <a:buFont typeface="Wingdings" panose="05000000000000000000" pitchFamily="2" charset="2"/>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Validate/Verify accuracy of data </a:t>
            </a:r>
          </a:p>
          <a:p>
            <a:pPr marR="0" lvl="0" algn="l" defTabSz="914400" rtl="0" eaLnBrk="0" fontAlgn="base" latinLnBrk="0" hangingPunct="0">
              <a:lnSpc>
                <a:spcPct val="100000"/>
              </a:lnSpc>
              <a:spcBef>
                <a:spcPct val="20000"/>
              </a:spcBef>
              <a:spcAft>
                <a:spcPct val="0"/>
              </a:spcAft>
              <a:buClrTx/>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rPr>
              <a:t>Help make a difference</a:t>
            </a:r>
          </a:p>
          <a:p>
            <a:pPr marL="342900" marR="0" lvl="0" indent="-342900" algn="l" defTabSz="914400" rtl="0" eaLnBrk="0" fontAlgn="base" latinLnBrk="0" hangingPunct="0">
              <a:lnSpc>
                <a:spcPct val="100000"/>
              </a:lnSpc>
              <a:spcBef>
                <a:spcPct val="20000"/>
              </a:spcBef>
              <a:spcAft>
                <a:spcPct val="0"/>
              </a:spcAft>
              <a:buClrTx/>
              <a:buSzPct val="100000"/>
              <a:buFontTx/>
              <a:buChar char="•"/>
              <a:tabLst/>
              <a:defRPr/>
            </a:pPr>
            <a:endParaRPr kumimoji="0" lang="en-US" sz="2400" b="1" i="0" u="none" strike="noStrike" kern="0" cap="none" spc="0" normalizeH="0" baseline="0" noProof="0" dirty="0">
              <a:ln>
                <a:noFill/>
              </a:ln>
              <a:solidFill>
                <a:srgbClr val="19264F"/>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Tx/>
              <a:buSzPct val="100000"/>
              <a:buFontTx/>
              <a:buChar char="•"/>
              <a:tabLst/>
              <a:defRPr/>
            </a:pPr>
            <a:endParaRPr kumimoji="0" lang="en-US" sz="2400" b="1" i="0" u="none" strike="noStrike" kern="0" cap="none" spc="0" normalizeH="0" baseline="0" noProof="0" dirty="0">
              <a:ln>
                <a:noFill/>
              </a:ln>
              <a:solidFill>
                <a:srgbClr val="19264F"/>
              </a:solidFill>
              <a:effectLst/>
              <a:uLnTx/>
              <a:uFillTx/>
              <a:latin typeface="Arial"/>
              <a:ea typeface="+mn-ea"/>
              <a:cs typeface="+mn-cs"/>
            </a:endParaRPr>
          </a:p>
        </p:txBody>
      </p:sp>
      <p:sp>
        <p:nvSpPr>
          <p:cNvPr id="2" name="Title 1"/>
          <p:cNvSpPr>
            <a:spLocks noGrp="1"/>
          </p:cNvSpPr>
          <p:nvPr>
            <p:ph type="title"/>
          </p:nvPr>
        </p:nvSpPr>
        <p:spPr>
          <a:xfrm>
            <a:off x="783627" y="164185"/>
            <a:ext cx="8038985" cy="646331"/>
          </a:xfrm>
        </p:spPr>
        <p:txBody>
          <a:bodyPr>
            <a:normAutofit fontScale="90000"/>
          </a:bodyPr>
          <a:lstStyle/>
          <a:p>
            <a:r>
              <a:rPr lang="en-US" sz="3600" b="1" kern="0" dirty="0">
                <a:solidFill>
                  <a:srgbClr val="002060"/>
                </a:solidFill>
                <a:latin typeface="+mn-lt"/>
                <a:cs typeface="+mj-cs"/>
              </a:rPr>
              <a:t>In-Person Workshop Rules of Engagement</a:t>
            </a:r>
            <a:endParaRPr lang="en-US" sz="4800" dirty="0">
              <a:solidFill>
                <a:srgbClr val="002060"/>
              </a:solidFill>
              <a:latin typeface="+mn-lt"/>
            </a:endParaRPr>
          </a:p>
        </p:txBody>
      </p:sp>
    </p:spTree>
    <p:extLst>
      <p:ext uri="{BB962C8B-B14F-4D97-AF65-F5344CB8AC3E}">
        <p14:creationId xmlns:p14="http://schemas.microsoft.com/office/powerpoint/2010/main" val="383742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910" y="132605"/>
            <a:ext cx="7908753" cy="686908"/>
          </a:xfrm>
        </p:spPr>
        <p:txBody>
          <a:bodyPr>
            <a:normAutofit/>
          </a:bodyPr>
          <a:lstStyle/>
          <a:p>
            <a:r>
              <a:rPr lang="en-US" sz="3600" b="1">
                <a:solidFill>
                  <a:schemeClr val="tx2"/>
                </a:solidFill>
                <a:latin typeface="Calibri" panose="020F0502020204030204" pitchFamily="34" charset="0"/>
                <a:cs typeface="Calibri" panose="020F0502020204030204" pitchFamily="34" charset="0"/>
              </a:rPr>
              <a:t>Agenda</a:t>
            </a:r>
            <a:r>
              <a:rPr lang="en-US" sz="3600" b="1">
                <a:latin typeface="+mn-lt"/>
              </a:rPr>
              <a:t>genda</a:t>
            </a:r>
            <a:endParaRPr lang="en-US" sz="3600" b="1" dirty="0">
              <a:latin typeface="+mn-lt"/>
            </a:endParaRPr>
          </a:p>
        </p:txBody>
      </p:sp>
      <p:sp>
        <p:nvSpPr>
          <p:cNvPr id="3" name="Content Placeholder 2"/>
          <p:cNvSpPr>
            <a:spLocks noGrp="1"/>
          </p:cNvSpPr>
          <p:nvPr>
            <p:ph idx="1"/>
          </p:nvPr>
        </p:nvSpPr>
        <p:spPr>
          <a:xfrm>
            <a:off x="607938" y="1219200"/>
            <a:ext cx="8536062" cy="5278661"/>
          </a:xfrm>
        </p:spPr>
        <p:txBody>
          <a:bodyPr>
            <a:normAutofit fontScale="70000" lnSpcReduction="20000"/>
          </a:bodyPr>
          <a:lstStyle/>
          <a:p>
            <a:r>
              <a:rPr lang="en-US" dirty="0">
                <a:solidFill>
                  <a:schemeClr val="tx2"/>
                </a:solidFill>
                <a:latin typeface="Calibri" panose="020F0502020204030204" pitchFamily="34" charset="0"/>
                <a:cs typeface="Calibri" panose="020F0502020204030204" pitchFamily="34" charset="0"/>
              </a:rPr>
              <a:t>Roll Call   </a:t>
            </a:r>
          </a:p>
          <a:p>
            <a:r>
              <a:rPr lang="en-US" dirty="0">
                <a:solidFill>
                  <a:schemeClr val="tx2"/>
                </a:solidFill>
                <a:latin typeface="Calibri" panose="020F0502020204030204" pitchFamily="34" charset="0"/>
                <a:cs typeface="Calibri" panose="020F0502020204030204" pitchFamily="34" charset="0"/>
              </a:rPr>
              <a:t>Purpose of the Alignment Meeting</a:t>
            </a:r>
          </a:p>
          <a:p>
            <a:r>
              <a:rPr lang="en-US" dirty="0">
                <a:solidFill>
                  <a:schemeClr val="tx2"/>
                </a:solidFill>
                <a:latin typeface="Calibri" panose="020F0502020204030204" pitchFamily="34" charset="0"/>
                <a:cs typeface="Calibri" panose="020F0502020204030204" pitchFamily="34" charset="0"/>
              </a:rPr>
              <a:t>Introductions and Stakeholder Roles/Responsibilities-Communication Plan</a:t>
            </a:r>
          </a:p>
          <a:p>
            <a:r>
              <a:rPr lang="en-US" dirty="0">
                <a:solidFill>
                  <a:schemeClr val="tx2"/>
                </a:solidFill>
                <a:latin typeface="Calibri" panose="020F0502020204030204" pitchFamily="34" charset="0"/>
                <a:cs typeface="Calibri" panose="020F0502020204030204" pitchFamily="34" charset="0"/>
              </a:rPr>
              <a:t>Assumptions/Constraints</a:t>
            </a:r>
          </a:p>
          <a:p>
            <a:r>
              <a:rPr lang="en-US" dirty="0">
                <a:solidFill>
                  <a:schemeClr val="tx2"/>
                </a:solidFill>
                <a:latin typeface="Calibri" panose="020F0502020204030204" pitchFamily="34" charset="0"/>
                <a:cs typeface="Calibri" panose="020F0502020204030204" pitchFamily="34" charset="0"/>
              </a:rPr>
              <a:t>Potential Impacts</a:t>
            </a:r>
          </a:p>
          <a:p>
            <a:r>
              <a:rPr lang="en-US" dirty="0">
                <a:solidFill>
                  <a:schemeClr val="tx2"/>
                </a:solidFill>
                <a:latin typeface="Calibri" panose="020F0502020204030204" pitchFamily="34" charset="0"/>
                <a:cs typeface="Calibri" panose="020F0502020204030204" pitchFamily="34" charset="0"/>
              </a:rPr>
              <a:t>Risks/Mitigation</a:t>
            </a:r>
          </a:p>
          <a:p>
            <a:r>
              <a:rPr lang="en-US" dirty="0">
                <a:solidFill>
                  <a:schemeClr val="tx2"/>
                </a:solidFill>
                <a:latin typeface="Calibri" panose="020F0502020204030204" pitchFamily="34" charset="0"/>
                <a:cs typeface="Calibri" panose="020F0502020204030204" pitchFamily="34" charset="0"/>
              </a:rPr>
              <a:t>GFI Received and Needed</a:t>
            </a:r>
          </a:p>
          <a:p>
            <a:r>
              <a:rPr lang="en-US" dirty="0">
                <a:solidFill>
                  <a:schemeClr val="tx2"/>
                </a:solidFill>
                <a:latin typeface="Calibri" panose="020F0502020204030204" pitchFamily="34" charset="0"/>
                <a:cs typeface="Calibri" panose="020F0502020204030204" pitchFamily="34" charset="0"/>
              </a:rPr>
              <a:t>Review Requirements Process</a:t>
            </a:r>
          </a:p>
          <a:p>
            <a:r>
              <a:rPr lang="en-US" dirty="0">
                <a:solidFill>
                  <a:schemeClr val="tx2"/>
                </a:solidFill>
                <a:latin typeface="Calibri" panose="020F0502020204030204" pitchFamily="34" charset="0"/>
                <a:cs typeface="Calibri" panose="020F0502020204030204" pitchFamily="34" charset="0"/>
              </a:rPr>
              <a:t>Review Needs Assessment Process – Current Training</a:t>
            </a:r>
          </a:p>
          <a:p>
            <a:r>
              <a:rPr lang="en-US" dirty="0">
                <a:solidFill>
                  <a:schemeClr val="tx2"/>
                </a:solidFill>
                <a:latin typeface="Calibri" panose="020F0502020204030204" pitchFamily="34" charset="0"/>
                <a:cs typeface="Calibri" panose="020F0502020204030204" pitchFamily="34" charset="0"/>
              </a:rPr>
              <a:t>Review Schedule</a:t>
            </a:r>
          </a:p>
          <a:p>
            <a:r>
              <a:rPr lang="en-US" dirty="0">
                <a:solidFill>
                  <a:schemeClr val="tx2"/>
                </a:solidFill>
                <a:latin typeface="Calibri" panose="020F0502020204030204" pitchFamily="34" charset="0"/>
                <a:cs typeface="Calibri" panose="020F0502020204030204" pitchFamily="34" charset="0"/>
              </a:rPr>
              <a:t>Action Items</a:t>
            </a:r>
          </a:p>
          <a:p>
            <a:r>
              <a:rPr lang="en-US" dirty="0">
                <a:solidFill>
                  <a:schemeClr val="tx2"/>
                </a:solidFill>
                <a:latin typeface="Calibri" panose="020F0502020204030204" pitchFamily="34" charset="0"/>
                <a:cs typeface="Calibri" panose="020F0502020204030204" pitchFamily="34" charset="0"/>
              </a:rPr>
              <a:t>Next Steps</a:t>
            </a:r>
          </a:p>
          <a:p>
            <a:r>
              <a:rPr lang="en-US" dirty="0">
                <a:solidFill>
                  <a:schemeClr val="tx2"/>
                </a:solidFill>
                <a:latin typeface="Calibri" panose="020F0502020204030204" pitchFamily="34" charset="0"/>
                <a:cs typeface="Calibri" panose="020F0502020204030204" pitchFamily="34" charset="0"/>
              </a:rPr>
              <a:t>Questions</a:t>
            </a:r>
          </a:p>
        </p:txBody>
      </p:sp>
    </p:spTree>
    <p:extLst>
      <p:ext uri="{BB962C8B-B14F-4D97-AF65-F5344CB8AC3E}">
        <p14:creationId xmlns:p14="http://schemas.microsoft.com/office/powerpoint/2010/main" val="335789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solidFill>
                  <a:schemeClr val="tx1"/>
                </a:solidFill>
                <a:latin typeface="Calibri" panose="020F0502020204030204" pitchFamily="34" charset="0"/>
                <a:cs typeface="Calibri" panose="020F0502020204030204" pitchFamily="34" charset="0"/>
              </a:rPr>
              <a:t>Roll Call</a:t>
            </a:r>
          </a:p>
        </p:txBody>
      </p:sp>
      <p:sp>
        <p:nvSpPr>
          <p:cNvPr id="5" name="Rectangle 4"/>
          <p:cNvSpPr/>
          <p:nvPr/>
        </p:nvSpPr>
        <p:spPr>
          <a:xfrm>
            <a:off x="801045" y="1226215"/>
            <a:ext cx="8112605" cy="4031873"/>
          </a:xfrm>
          <a:prstGeom prst="rect">
            <a:avLst/>
          </a:prstGeom>
        </p:spPr>
        <p:txBody>
          <a:bodyPr wrap="square" lIns="91440" tIns="45720" rIns="91440" bIns="45720" anchor="t">
            <a:spAutoFit/>
          </a:bodyPr>
          <a:lstStyle/>
          <a:p>
            <a:pPr marL="457200" indent="-457200">
              <a:spcBef>
                <a:spcPts val="600"/>
              </a:spcBef>
              <a:spcAft>
                <a:spcPts val="600"/>
              </a:spcAft>
              <a:buFont typeface="Arial" panose="020B0604020202020204" pitchFamily="34" charset="0"/>
              <a:buChar char="•"/>
            </a:pPr>
            <a:r>
              <a:rPr lang="en-US" sz="2800" b="0" dirty="0">
                <a:solidFill>
                  <a:schemeClr val="tx2"/>
                </a:solidFill>
                <a:latin typeface="Calibri" panose="020F0502020204030204" pitchFamily="34" charset="0"/>
                <a:cs typeface="Calibri" panose="020F0502020204030204" pitchFamily="34" charset="0"/>
              </a:rPr>
              <a:t>NAWCTSD &lt;Executing Organization&gt;</a:t>
            </a:r>
          </a:p>
          <a:p>
            <a:pPr marL="457200" indent="-457200">
              <a:spcBef>
                <a:spcPts val="600"/>
              </a:spcBef>
              <a:spcAft>
                <a:spcPts val="600"/>
              </a:spcAft>
              <a:buFont typeface="Arial" panose="020B0604020202020204" pitchFamily="34" charset="0"/>
              <a:buChar char="•"/>
            </a:pPr>
            <a:r>
              <a:rPr lang="en-US" sz="2800" b="0" dirty="0">
                <a:solidFill>
                  <a:schemeClr val="tx2"/>
                </a:solidFill>
                <a:latin typeface="Calibri" panose="020F0502020204030204" pitchFamily="34" charset="0"/>
                <a:cs typeface="Calibri" panose="020F0502020204030204" pitchFamily="34" charset="0"/>
              </a:rPr>
              <a:t>TYCOM – Add Name</a:t>
            </a:r>
          </a:p>
          <a:p>
            <a:pPr marL="457200" indent="-457200">
              <a:spcBef>
                <a:spcPts val="600"/>
              </a:spcBef>
              <a:spcAft>
                <a:spcPts val="600"/>
              </a:spcAft>
              <a:buFont typeface="Arial" panose="020B0604020202020204" pitchFamily="34" charset="0"/>
              <a:buChar char="•"/>
            </a:pPr>
            <a:r>
              <a:rPr lang="en-US" sz="2800" b="0" dirty="0">
                <a:solidFill>
                  <a:schemeClr val="tx2"/>
                </a:solidFill>
                <a:latin typeface="Calibri" panose="020F0502020204030204" pitchFamily="34" charset="0"/>
                <a:cs typeface="Calibri" panose="020F0502020204030204" pitchFamily="34" charset="0"/>
              </a:rPr>
              <a:t>SYSCOM – Add Name</a:t>
            </a:r>
          </a:p>
          <a:p>
            <a:pPr marL="457200" indent="-457200">
              <a:spcBef>
                <a:spcPts val="600"/>
              </a:spcBef>
              <a:spcAft>
                <a:spcPts val="600"/>
              </a:spcAft>
              <a:buFont typeface="Arial" panose="020B0604020202020204" pitchFamily="34" charset="0"/>
              <a:buChar char="•"/>
            </a:pPr>
            <a:r>
              <a:rPr lang="en-US" sz="2800" b="0" dirty="0">
                <a:solidFill>
                  <a:schemeClr val="tx2"/>
                </a:solidFill>
                <a:latin typeface="Calibri" panose="020F0502020204030204" pitchFamily="34" charset="0"/>
                <a:cs typeface="Calibri" panose="020F0502020204030204" pitchFamily="34" charset="0"/>
              </a:rPr>
              <a:t>USFFC</a:t>
            </a:r>
          </a:p>
          <a:p>
            <a:pPr marL="457200" indent="-457200">
              <a:spcBef>
                <a:spcPts val="600"/>
              </a:spcBef>
              <a:spcAft>
                <a:spcPts val="600"/>
              </a:spcAft>
              <a:buFont typeface="Arial" panose="020B0604020202020204" pitchFamily="34" charset="0"/>
              <a:buChar char="•"/>
            </a:pPr>
            <a:r>
              <a:rPr lang="en-US" sz="2800" b="0" dirty="0">
                <a:solidFill>
                  <a:schemeClr val="tx2"/>
                </a:solidFill>
                <a:latin typeface="Calibri" panose="020F0502020204030204" pitchFamily="34" charset="0"/>
                <a:cs typeface="Calibri" panose="020F0502020204030204" pitchFamily="34" charset="0"/>
              </a:rPr>
              <a:t>NETC</a:t>
            </a:r>
          </a:p>
          <a:p>
            <a:pPr marL="457200" indent="-457200">
              <a:spcBef>
                <a:spcPts val="600"/>
              </a:spcBef>
              <a:spcAft>
                <a:spcPts val="600"/>
              </a:spcAft>
              <a:buFont typeface="Arial" panose="020B0604020202020204" pitchFamily="34" charset="0"/>
              <a:buChar char="•"/>
            </a:pPr>
            <a:r>
              <a:rPr lang="en-US" sz="2800" b="0" dirty="0">
                <a:solidFill>
                  <a:schemeClr val="tx2"/>
                </a:solidFill>
                <a:latin typeface="Calibri" panose="020F0502020204030204" pitchFamily="34" charset="0"/>
                <a:cs typeface="Calibri" panose="020F0502020204030204" pitchFamily="34" charset="0"/>
              </a:rPr>
              <a:t>Add Name (LC)</a:t>
            </a:r>
          </a:p>
          <a:p>
            <a:pPr marL="457200" indent="-457200">
              <a:spcBef>
                <a:spcPts val="600"/>
              </a:spcBef>
              <a:spcAft>
                <a:spcPts val="600"/>
              </a:spcAft>
              <a:buFont typeface="Arial" panose="020B0604020202020204" pitchFamily="34" charset="0"/>
              <a:buChar char="•"/>
            </a:pPr>
            <a:r>
              <a:rPr lang="en-US" sz="2800" b="0" dirty="0">
                <a:solidFill>
                  <a:schemeClr val="tx2"/>
                </a:solidFill>
                <a:latin typeface="Calibri" panose="020F0502020204030204" pitchFamily="34" charset="0"/>
                <a:cs typeface="Calibri" panose="020F0502020204030204" pitchFamily="34" charset="0"/>
              </a:rPr>
              <a:t>Add Name (LS)</a:t>
            </a:r>
          </a:p>
        </p:txBody>
      </p:sp>
      <p:sp>
        <p:nvSpPr>
          <p:cNvPr id="3" name="TextBox 2"/>
          <p:cNvSpPr txBox="1"/>
          <p:nvPr/>
        </p:nvSpPr>
        <p:spPr>
          <a:xfrm>
            <a:off x="801044" y="5518673"/>
            <a:ext cx="8038985" cy="830997"/>
          </a:xfrm>
          <a:prstGeom prst="rect">
            <a:avLst/>
          </a:prstGeom>
          <a:solidFill>
            <a:srgbClr val="002060"/>
          </a:solidFill>
        </p:spPr>
        <p:txBody>
          <a:bodyPr wrap="square" rtlCol="0">
            <a:spAutoFit/>
          </a:bodyPr>
          <a:lstStyle/>
          <a:p>
            <a:pPr algn="ctr"/>
            <a:r>
              <a:rPr lang="en-US" sz="2400" b="0" dirty="0">
                <a:latin typeface="Calibri" panose="020F0502020204030204" pitchFamily="34" charset="0"/>
                <a:cs typeface="Calibri" panose="020F0502020204030204" pitchFamily="34" charset="0"/>
              </a:rPr>
              <a:t>Please state your Name and Organization – we will go over Background, Roles and Responsibilities later in Brief. Thank you.</a:t>
            </a:r>
          </a:p>
        </p:txBody>
      </p:sp>
      <p:sp>
        <p:nvSpPr>
          <p:cNvPr id="4" name="TextBox 3"/>
          <p:cNvSpPr txBox="1"/>
          <p:nvPr/>
        </p:nvSpPr>
        <p:spPr>
          <a:xfrm>
            <a:off x="6905897" y="435429"/>
            <a:ext cx="2007753" cy="461665"/>
          </a:xfrm>
          <a:prstGeom prst="rect">
            <a:avLst/>
          </a:prstGeom>
          <a:solidFill>
            <a:srgbClr val="FFFF00"/>
          </a:solidFill>
        </p:spPr>
        <p:txBody>
          <a:bodyPr wrap="square" rtlCol="0">
            <a:spAutoFit/>
          </a:bodyPr>
          <a:lstStyle/>
          <a:p>
            <a:r>
              <a:rPr lang="en-US" sz="1200" b="0" dirty="0">
                <a:solidFill>
                  <a:schemeClr val="tx1"/>
                </a:solidFill>
              </a:rPr>
              <a:t>Update with appropriate Stakeholders</a:t>
            </a:r>
          </a:p>
        </p:txBody>
      </p:sp>
    </p:spTree>
    <p:extLst>
      <p:ext uri="{BB962C8B-B14F-4D97-AF65-F5344CB8AC3E}">
        <p14:creationId xmlns:p14="http://schemas.microsoft.com/office/powerpoint/2010/main" val="1053533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solidFill>
                  <a:srgbClr val="002060"/>
                </a:solidFill>
                <a:latin typeface="+mn-lt"/>
                <a:cs typeface="Times New Roman" panose="02020603050405020304" pitchFamily="18" charset="0"/>
              </a:rPr>
              <a:t>Purpose</a:t>
            </a:r>
          </a:p>
        </p:txBody>
      </p:sp>
      <p:sp>
        <p:nvSpPr>
          <p:cNvPr id="3" name="Content Placeholder 2"/>
          <p:cNvSpPr>
            <a:spLocks noGrp="1"/>
          </p:cNvSpPr>
          <p:nvPr>
            <p:ph idx="1"/>
          </p:nvPr>
        </p:nvSpPr>
        <p:spPr>
          <a:xfrm>
            <a:off x="303968" y="1032095"/>
            <a:ext cx="8536062" cy="5167605"/>
          </a:xfrm>
        </p:spPr>
        <p:txBody>
          <a:bodyPr>
            <a:normAutofit fontScale="92500" lnSpcReduction="20000"/>
          </a:bodyPr>
          <a:lstStyle/>
          <a:p>
            <a:r>
              <a:rPr lang="en-US" sz="3100" b="1" dirty="0">
                <a:solidFill>
                  <a:schemeClr val="tx2"/>
                </a:solidFill>
                <a:latin typeface="+mn-lt"/>
                <a:cs typeface="Times New Roman" panose="02020603050405020304" pitchFamily="18" charset="0"/>
              </a:rPr>
              <a:t>BLUF:</a:t>
            </a:r>
          </a:p>
          <a:p>
            <a:pPr lvl="1">
              <a:buFont typeface="Wingdings" panose="05000000000000000000" pitchFamily="2" charset="2"/>
              <a:buChar char="§"/>
            </a:pPr>
            <a:r>
              <a:rPr lang="en-US" sz="2100" dirty="0">
                <a:solidFill>
                  <a:schemeClr val="tx2"/>
                </a:solidFill>
                <a:latin typeface="+mn-lt"/>
                <a:cs typeface="Times New Roman" panose="02020603050405020304" pitchFamily="18" charset="0"/>
              </a:rPr>
              <a:t>Add Content</a:t>
            </a:r>
          </a:p>
          <a:p>
            <a:pPr lvl="2">
              <a:buFont typeface="Calibri" panose="020F0502020204030204" pitchFamily="34" charset="0"/>
              <a:buChar char="‒"/>
            </a:pPr>
            <a:r>
              <a:rPr lang="en-US" sz="1800" dirty="0">
                <a:solidFill>
                  <a:schemeClr val="tx2"/>
                </a:solidFill>
                <a:latin typeface="+mn-lt"/>
                <a:cs typeface="Times New Roman" panose="02020603050405020304" pitchFamily="18" charset="0"/>
              </a:rPr>
              <a:t>leadership provides direction to conduct a Needs Assessment to determine the appropriate intervention to improve Fleet performance</a:t>
            </a:r>
          </a:p>
          <a:p>
            <a:pPr lvl="2">
              <a:buFont typeface="Calibri" panose="020F0502020204030204" pitchFamily="34" charset="0"/>
              <a:buChar char="‒"/>
            </a:pPr>
            <a:endParaRPr lang="en-US" sz="1500" b="1" dirty="0">
              <a:solidFill>
                <a:schemeClr val="tx2"/>
              </a:solidFill>
              <a:latin typeface="+mn-lt"/>
              <a:cs typeface="Times New Roman" panose="02020603050405020304" pitchFamily="18" charset="0"/>
            </a:endParaRPr>
          </a:p>
          <a:p>
            <a:r>
              <a:rPr lang="en-US" b="1" dirty="0">
                <a:solidFill>
                  <a:schemeClr val="tx2"/>
                </a:solidFill>
                <a:latin typeface="+mn-lt"/>
                <a:cs typeface="Times New Roman" panose="02020603050405020304" pitchFamily="18" charset="0"/>
              </a:rPr>
              <a:t>TODAY we will</a:t>
            </a:r>
          </a:p>
          <a:p>
            <a:pPr lvl="1">
              <a:buFont typeface="Wingdings" panose="05000000000000000000" pitchFamily="2" charset="2"/>
              <a:buChar char="§"/>
            </a:pPr>
            <a:r>
              <a:rPr lang="en-US" sz="1800" dirty="0">
                <a:solidFill>
                  <a:schemeClr val="tx2"/>
                </a:solidFill>
                <a:latin typeface="+mn-lt"/>
                <a:cs typeface="Times New Roman" panose="02020603050405020304" pitchFamily="18" charset="0"/>
              </a:rPr>
              <a:t>Ensure alignment of the Team through…</a:t>
            </a:r>
          </a:p>
          <a:p>
            <a:pPr lvl="2">
              <a:buFont typeface="Arial" panose="020B0604020202020204" pitchFamily="34" charset="0"/>
              <a:buChar char="‒"/>
            </a:pPr>
            <a:r>
              <a:rPr lang="en-US" sz="1700" dirty="0">
                <a:solidFill>
                  <a:schemeClr val="tx2"/>
                </a:solidFill>
                <a:latin typeface="+mn-lt"/>
              </a:rPr>
              <a:t>Introductions and Stakeholder Roles/Responsibilities-Communication Plan</a:t>
            </a:r>
          </a:p>
          <a:p>
            <a:pPr lvl="2">
              <a:buFont typeface="Arial" panose="020B0604020202020204" pitchFamily="34" charset="0"/>
              <a:buChar char="‒"/>
            </a:pPr>
            <a:r>
              <a:rPr lang="en-US" sz="1700" dirty="0">
                <a:solidFill>
                  <a:schemeClr val="tx2"/>
                </a:solidFill>
                <a:latin typeface="+mn-lt"/>
              </a:rPr>
              <a:t>Assumptions/Constraints</a:t>
            </a:r>
          </a:p>
          <a:p>
            <a:pPr lvl="2">
              <a:buFont typeface="Arial" panose="020B0604020202020204" pitchFamily="34" charset="0"/>
              <a:buChar char="‒"/>
            </a:pPr>
            <a:r>
              <a:rPr lang="en-US" sz="1700" dirty="0">
                <a:solidFill>
                  <a:schemeClr val="tx2"/>
                </a:solidFill>
                <a:latin typeface="+mn-lt"/>
              </a:rPr>
              <a:t>Potential Impacts</a:t>
            </a:r>
          </a:p>
          <a:p>
            <a:pPr lvl="2">
              <a:buFont typeface="Arial" panose="020B0604020202020204" pitchFamily="34" charset="0"/>
              <a:buChar char="‒"/>
            </a:pPr>
            <a:r>
              <a:rPr lang="en-US" sz="1700" dirty="0">
                <a:solidFill>
                  <a:schemeClr val="tx2"/>
                </a:solidFill>
              </a:rPr>
              <a:t>Risks/Mitigation</a:t>
            </a:r>
            <a:endParaRPr lang="en-US" sz="1700" dirty="0">
              <a:solidFill>
                <a:schemeClr val="tx2"/>
              </a:solidFill>
              <a:latin typeface="+mn-lt"/>
            </a:endParaRPr>
          </a:p>
          <a:p>
            <a:pPr lvl="2">
              <a:buFont typeface="Arial" panose="020B0604020202020204" pitchFamily="34" charset="0"/>
              <a:buChar char="‒"/>
            </a:pPr>
            <a:r>
              <a:rPr lang="en-US" sz="1700" dirty="0">
                <a:solidFill>
                  <a:schemeClr val="tx2"/>
                </a:solidFill>
                <a:latin typeface="+mn-lt"/>
              </a:rPr>
              <a:t>GFI Received and Needed</a:t>
            </a:r>
          </a:p>
          <a:p>
            <a:pPr lvl="2">
              <a:buFont typeface="Arial" panose="020B0604020202020204" pitchFamily="34" charset="0"/>
              <a:buChar char="‒"/>
            </a:pPr>
            <a:r>
              <a:rPr lang="en-US" sz="1700" dirty="0">
                <a:solidFill>
                  <a:schemeClr val="tx2"/>
                </a:solidFill>
                <a:latin typeface="+mn-lt"/>
              </a:rPr>
              <a:t>Review Requirements Process</a:t>
            </a:r>
          </a:p>
          <a:p>
            <a:pPr lvl="2">
              <a:buFont typeface="Arial" panose="020B0604020202020204" pitchFamily="34" charset="0"/>
              <a:buChar char="‒"/>
            </a:pPr>
            <a:r>
              <a:rPr lang="en-US" sz="1700" dirty="0">
                <a:solidFill>
                  <a:schemeClr val="tx2"/>
                </a:solidFill>
                <a:latin typeface="+mn-lt"/>
              </a:rPr>
              <a:t>Review Needs Assessment Process</a:t>
            </a:r>
          </a:p>
          <a:p>
            <a:pPr lvl="2">
              <a:buFont typeface="Arial" panose="020B0604020202020204" pitchFamily="34" charset="0"/>
              <a:buChar char="‒"/>
            </a:pPr>
            <a:r>
              <a:rPr lang="en-US" sz="1700" dirty="0">
                <a:solidFill>
                  <a:schemeClr val="tx2"/>
                </a:solidFill>
                <a:latin typeface="+mn-lt"/>
              </a:rPr>
              <a:t>Review Schedule</a:t>
            </a:r>
          </a:p>
          <a:p>
            <a:pPr lvl="2">
              <a:buFont typeface="Arial" panose="020B0604020202020204" pitchFamily="34" charset="0"/>
              <a:buChar char="‒"/>
            </a:pPr>
            <a:r>
              <a:rPr lang="en-US" sz="1700" dirty="0">
                <a:solidFill>
                  <a:schemeClr val="tx2"/>
                </a:solidFill>
              </a:rPr>
              <a:t>Action Items</a:t>
            </a:r>
            <a:endParaRPr lang="en-US" sz="1700" dirty="0">
              <a:solidFill>
                <a:schemeClr val="tx2"/>
              </a:solidFill>
              <a:latin typeface="+mn-lt"/>
            </a:endParaRPr>
          </a:p>
          <a:p>
            <a:pPr lvl="2">
              <a:buFont typeface="Arial" panose="020B0604020202020204" pitchFamily="34" charset="0"/>
              <a:buChar char="‒"/>
            </a:pPr>
            <a:r>
              <a:rPr lang="en-US" sz="1700" dirty="0">
                <a:solidFill>
                  <a:schemeClr val="tx2"/>
                </a:solidFill>
                <a:latin typeface="+mn-lt"/>
              </a:rPr>
              <a:t>Next Steps</a:t>
            </a:r>
          </a:p>
          <a:p>
            <a:pPr lvl="2">
              <a:buFont typeface="Arial" panose="020B0604020202020204" pitchFamily="34" charset="0"/>
              <a:buChar char="‒"/>
            </a:pPr>
            <a:r>
              <a:rPr lang="en-US" sz="1700" dirty="0">
                <a:solidFill>
                  <a:schemeClr val="tx2"/>
                </a:solidFill>
                <a:latin typeface="+mn-lt"/>
              </a:rPr>
              <a:t>Questions</a:t>
            </a:r>
          </a:p>
        </p:txBody>
      </p:sp>
      <p:sp>
        <p:nvSpPr>
          <p:cNvPr id="5" name="TextBox 4"/>
          <p:cNvSpPr txBox="1"/>
          <p:nvPr/>
        </p:nvSpPr>
        <p:spPr>
          <a:xfrm>
            <a:off x="6905897" y="435429"/>
            <a:ext cx="2007753" cy="276999"/>
          </a:xfrm>
          <a:prstGeom prst="rect">
            <a:avLst/>
          </a:prstGeom>
          <a:solidFill>
            <a:srgbClr val="FFFF00"/>
          </a:solidFill>
        </p:spPr>
        <p:txBody>
          <a:bodyPr wrap="square" rtlCol="0">
            <a:spAutoFit/>
          </a:bodyPr>
          <a:lstStyle/>
          <a:p>
            <a:r>
              <a:rPr lang="en-US" sz="1200" b="0" dirty="0">
                <a:solidFill>
                  <a:schemeClr val="tx1"/>
                </a:solidFill>
              </a:rPr>
              <a:t>Update see Example</a:t>
            </a:r>
          </a:p>
        </p:txBody>
      </p:sp>
    </p:spTree>
    <p:extLst>
      <p:ext uri="{BB962C8B-B14F-4D97-AF65-F5344CB8AC3E}">
        <p14:creationId xmlns:p14="http://schemas.microsoft.com/office/powerpoint/2010/main" val="803883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844" y="865292"/>
            <a:ext cx="7834361" cy="1523247"/>
          </a:xfrm>
        </p:spPr>
        <p:txBody>
          <a:bodyPr>
            <a:normAutofit/>
          </a:bodyPr>
          <a:lstStyle/>
          <a:p>
            <a:pPr marL="0" indent="0">
              <a:buNone/>
            </a:pPr>
            <a:r>
              <a:rPr lang="en-US" sz="2000" dirty="0">
                <a:solidFill>
                  <a:srgbClr val="19264F"/>
                </a:solidFill>
                <a:latin typeface="Calibri" panose="020F0502020204030204" pitchFamily="34" charset="0"/>
                <a:cs typeface="Calibri" panose="020F0502020204030204" pitchFamily="34" charset="0"/>
              </a:rPr>
              <a:t>Navy’s program to improve Navy recruitment, development, and retention - Includes three pillars</a:t>
            </a:r>
          </a:p>
        </p:txBody>
      </p:sp>
      <p:sp>
        <p:nvSpPr>
          <p:cNvPr id="20" name="Title 3"/>
          <p:cNvSpPr>
            <a:spLocks noGrp="1"/>
          </p:cNvSpPr>
          <p:nvPr>
            <p:ph type="title"/>
          </p:nvPr>
        </p:nvSpPr>
        <p:spPr>
          <a:xfrm>
            <a:off x="905548" y="78317"/>
            <a:ext cx="7619055" cy="646331"/>
          </a:xfrm>
        </p:spPr>
        <p:txBody>
          <a:bodyPr>
            <a:noAutofit/>
          </a:bodyPr>
          <a:lstStyle/>
          <a:p>
            <a:r>
              <a:rPr lang="en-US" dirty="0">
                <a:solidFill>
                  <a:srgbClr val="002060"/>
                </a:solidFill>
                <a:latin typeface="Calibri" panose="020F0502020204030204" pitchFamily="34" charset="0"/>
                <a:cs typeface="Calibri" panose="020F0502020204030204" pitchFamily="34" charset="0"/>
              </a:rPr>
              <a:t>S2025 Overview</a:t>
            </a:r>
          </a:p>
        </p:txBody>
      </p:sp>
      <p:sp>
        <p:nvSpPr>
          <p:cNvPr id="21" name="Isosceles Triangle 20"/>
          <p:cNvSpPr/>
          <p:nvPr/>
        </p:nvSpPr>
        <p:spPr>
          <a:xfrm>
            <a:off x="639781" y="1714512"/>
            <a:ext cx="3292475" cy="457200"/>
          </a:xfrm>
          <a:prstGeom prst="triangle">
            <a:avLst/>
          </a:prstGeom>
          <a:solidFill>
            <a:srgbClr val="FFFFFF">
              <a:lumMod val="85000"/>
            </a:srgbClr>
          </a:solidFill>
          <a:ln w="19050" cap="flat" cmpd="sng" algn="ctr">
            <a:solidFill>
              <a:srgbClr val="000000"/>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charset="0"/>
              <a:ea typeface="MS PGothic" pitchFamily="34" charset="-128"/>
              <a:cs typeface="Times New Roman"/>
            </a:endParaRPr>
          </a:p>
        </p:txBody>
      </p:sp>
      <p:sp>
        <p:nvSpPr>
          <p:cNvPr id="22" name="TextBox 96"/>
          <p:cNvSpPr txBox="1">
            <a:spLocks noChangeArrowheads="1"/>
          </p:cNvSpPr>
          <p:nvPr/>
        </p:nvSpPr>
        <p:spPr bwMode="auto">
          <a:xfrm>
            <a:off x="1740620" y="1890725"/>
            <a:ext cx="10002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b="1">
                <a:solidFill>
                  <a:schemeClr val="tx1"/>
                </a:solidFill>
                <a:latin typeface="Arial" charset="0"/>
                <a:ea typeface="MS PGothic" pitchFamily="34" charset="-128"/>
              </a:defRPr>
            </a:lvl1pPr>
            <a:lvl2pPr marL="742950" indent="-285750" eaLnBrk="0" hangingPunct="0">
              <a:spcBef>
                <a:spcPct val="20000"/>
              </a:spcBef>
              <a:buChar char="–"/>
              <a:defRPr sz="1600" b="1">
                <a:solidFill>
                  <a:schemeClr val="tx1"/>
                </a:solidFill>
                <a:latin typeface="Arial" charset="0"/>
                <a:ea typeface="MS PGothic" pitchFamily="34" charset="-128"/>
              </a:defRPr>
            </a:lvl2pPr>
            <a:lvl3pPr marL="1143000" indent="-228600" eaLnBrk="0" hangingPunct="0">
              <a:spcBef>
                <a:spcPct val="20000"/>
              </a:spcBef>
              <a:buChar char="•"/>
              <a:defRPr sz="1400" b="1">
                <a:solidFill>
                  <a:schemeClr val="tx1"/>
                </a:solidFill>
                <a:latin typeface="Arial" charset="0"/>
                <a:ea typeface="MS PGothic" pitchFamily="34" charset="-128"/>
              </a:defRPr>
            </a:lvl3pPr>
            <a:lvl4pPr marL="1600200" indent="-228600" eaLnBrk="0" hangingPunct="0">
              <a:spcBef>
                <a:spcPct val="20000"/>
              </a:spcBef>
              <a:buChar char="–"/>
              <a:defRPr sz="2000">
                <a:solidFill>
                  <a:schemeClr val="tx1"/>
                </a:solidFill>
                <a:latin typeface="Arial" charset="0"/>
                <a:ea typeface="MS PGothic" pitchFamily="34" charset="-128"/>
              </a:defRPr>
            </a:lvl4pPr>
            <a:lvl5pPr marL="2057400" indent="-228600" eaLnBrk="0" hangingPunct="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1" u="none" strike="noStrike" kern="1200" cap="none" spc="0" normalizeH="0" baseline="0" noProof="0" dirty="0">
                <a:ln>
                  <a:noFill/>
                </a:ln>
                <a:solidFill>
                  <a:srgbClr val="000082"/>
                </a:solidFill>
                <a:effectLst/>
                <a:uLnTx/>
                <a:uFillTx/>
                <a:latin typeface="Arial" charset="0"/>
                <a:ea typeface="MS PGothic" pitchFamily="34" charset="-128"/>
                <a:cs typeface="Times New Roman"/>
              </a:rPr>
              <a:t>Sailor of 2025</a:t>
            </a:r>
          </a:p>
        </p:txBody>
      </p:sp>
      <p:sp>
        <p:nvSpPr>
          <p:cNvPr id="23" name="Rectangle 22"/>
          <p:cNvSpPr/>
          <p:nvPr/>
        </p:nvSpPr>
        <p:spPr>
          <a:xfrm>
            <a:off x="639780" y="4824426"/>
            <a:ext cx="1006475" cy="255587"/>
          </a:xfrm>
          <a:prstGeom prst="rect">
            <a:avLst/>
          </a:prstGeom>
          <a:gradFill flip="none" rotWithShape="1">
            <a:gsLst>
              <a:gs pos="0">
                <a:srgbClr val="D9D9D9">
                  <a:shade val="30000"/>
                  <a:satMod val="115000"/>
                </a:srgbClr>
              </a:gs>
              <a:gs pos="50000">
                <a:srgbClr val="D9D9D9">
                  <a:shade val="67500"/>
                  <a:satMod val="115000"/>
                </a:srgbClr>
              </a:gs>
              <a:gs pos="100000">
                <a:srgbClr val="D9D9D9">
                  <a:shade val="100000"/>
                  <a:satMod val="115000"/>
                </a:srgbClr>
              </a:gs>
            </a:gsLst>
            <a:lin ang="16200000" scaled="1"/>
            <a:tileRect/>
          </a:gradFill>
          <a:ln w="19050" cap="flat" cmpd="sng" algn="ctr">
            <a:solidFill>
              <a:srgbClr val="000000"/>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charset="0"/>
              <a:ea typeface="MS PGothic" pitchFamily="34" charset="-128"/>
              <a:cs typeface="Times New Roman"/>
            </a:endParaRPr>
          </a:p>
        </p:txBody>
      </p:sp>
      <p:sp>
        <p:nvSpPr>
          <p:cNvPr id="24" name="Rectangle 23"/>
          <p:cNvSpPr/>
          <p:nvPr/>
        </p:nvSpPr>
        <p:spPr>
          <a:xfrm>
            <a:off x="1782781" y="4824426"/>
            <a:ext cx="1006475" cy="255587"/>
          </a:xfrm>
          <a:prstGeom prst="rect">
            <a:avLst/>
          </a:prstGeom>
          <a:gradFill flip="none" rotWithShape="1">
            <a:gsLst>
              <a:gs pos="0">
                <a:srgbClr val="D9D9D9">
                  <a:shade val="30000"/>
                  <a:satMod val="115000"/>
                </a:srgbClr>
              </a:gs>
              <a:gs pos="50000">
                <a:srgbClr val="D9D9D9">
                  <a:shade val="67500"/>
                  <a:satMod val="115000"/>
                </a:srgbClr>
              </a:gs>
              <a:gs pos="100000">
                <a:srgbClr val="D9D9D9">
                  <a:shade val="100000"/>
                  <a:satMod val="115000"/>
                </a:srgbClr>
              </a:gs>
            </a:gsLst>
            <a:lin ang="16200000" scaled="1"/>
            <a:tileRect/>
          </a:gradFill>
          <a:ln w="19050" cap="flat" cmpd="sng" algn="ctr">
            <a:solidFill>
              <a:srgbClr val="000000"/>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charset="0"/>
              <a:ea typeface="MS PGothic" pitchFamily="34" charset="-128"/>
              <a:cs typeface="Times New Roman"/>
            </a:endParaRPr>
          </a:p>
        </p:txBody>
      </p:sp>
      <p:sp>
        <p:nvSpPr>
          <p:cNvPr id="25" name="Rectangle 24"/>
          <p:cNvSpPr/>
          <p:nvPr/>
        </p:nvSpPr>
        <p:spPr>
          <a:xfrm>
            <a:off x="2925781" y="4824426"/>
            <a:ext cx="1006475" cy="255587"/>
          </a:xfrm>
          <a:prstGeom prst="rect">
            <a:avLst/>
          </a:prstGeom>
          <a:gradFill flip="none" rotWithShape="1">
            <a:gsLst>
              <a:gs pos="0">
                <a:srgbClr val="D9D9D9">
                  <a:shade val="30000"/>
                  <a:satMod val="115000"/>
                </a:srgbClr>
              </a:gs>
              <a:gs pos="50000">
                <a:srgbClr val="D9D9D9">
                  <a:shade val="67500"/>
                  <a:satMod val="115000"/>
                </a:srgbClr>
              </a:gs>
              <a:gs pos="100000">
                <a:srgbClr val="D9D9D9">
                  <a:shade val="100000"/>
                  <a:satMod val="115000"/>
                </a:srgbClr>
              </a:gs>
            </a:gsLst>
            <a:lin ang="16200000" scaled="1"/>
            <a:tileRect/>
          </a:gradFill>
          <a:ln w="19050" cap="flat" cmpd="sng" algn="ctr">
            <a:solidFill>
              <a:srgbClr val="000000"/>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charset="0"/>
              <a:ea typeface="MS PGothic" pitchFamily="34" charset="-128"/>
              <a:cs typeface="Times New Roman"/>
            </a:endParaRPr>
          </a:p>
        </p:txBody>
      </p:sp>
      <p:sp>
        <p:nvSpPr>
          <p:cNvPr id="26" name="Rectangle 25"/>
          <p:cNvSpPr/>
          <p:nvPr/>
        </p:nvSpPr>
        <p:spPr>
          <a:xfrm>
            <a:off x="471506" y="5080023"/>
            <a:ext cx="3538537" cy="265113"/>
          </a:xfrm>
          <a:prstGeom prst="rect">
            <a:avLst/>
          </a:prstGeom>
          <a:solidFill>
            <a:srgbClr val="000000"/>
          </a:solidFill>
          <a:ln w="12700" cap="flat" cmpd="sng" algn="ctr">
            <a:solidFill>
              <a:srgbClr val="000000"/>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charset="0"/>
              <a:ea typeface="MS PGothic" pitchFamily="34" charset="-128"/>
              <a:cs typeface="Times New Roman"/>
            </a:endParaRPr>
          </a:p>
        </p:txBody>
      </p:sp>
      <p:sp>
        <p:nvSpPr>
          <p:cNvPr id="27" name="TextBox 26"/>
          <p:cNvSpPr txBox="1"/>
          <p:nvPr/>
        </p:nvSpPr>
        <p:spPr>
          <a:xfrm>
            <a:off x="639780" y="2173312"/>
            <a:ext cx="1006475" cy="547687"/>
          </a:xfrm>
          <a:prstGeom prst="rect">
            <a:avLst/>
          </a:prstGeom>
          <a:gradFill>
            <a:gsLst>
              <a:gs pos="60000">
                <a:srgbClr val="FFFFFF">
                  <a:lumMod val="85000"/>
                </a:srgbClr>
              </a:gs>
              <a:gs pos="100000">
                <a:srgbClr val="FFFFFF">
                  <a:lumMod val="75000"/>
                </a:srgbClr>
              </a:gs>
            </a:gsLst>
            <a:lin ang="5400000" scaled="0"/>
          </a:gradFill>
          <a:ln w="19050">
            <a:solidFill>
              <a:srgbClr val="000000"/>
            </a:solidFill>
          </a:ln>
        </p:spPr>
        <p:txBody>
          <a:bodyPr lIns="0" tIns="0" rIns="0" bIns="0" anchor="ct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Arial" charset="0"/>
                <a:ea typeface="ＭＳ Ｐゴシック" pitchFamily="34" charset="-128"/>
                <a:cs typeface="Times New Roman"/>
              </a:rPr>
              <a:t>Personnel</a:t>
            </a:r>
            <a:br>
              <a:rPr kumimoji="0" lang="en-US" sz="900" b="1" i="0" u="none" strike="noStrike" kern="0" cap="none" spc="0" normalizeH="0" baseline="0" noProof="0" dirty="0">
                <a:ln>
                  <a:noFill/>
                </a:ln>
                <a:solidFill>
                  <a:srgbClr val="000000"/>
                </a:solidFill>
                <a:effectLst/>
                <a:uLnTx/>
                <a:uFillTx/>
                <a:latin typeface="Arial" charset="0"/>
                <a:ea typeface="ＭＳ Ｐゴシック" pitchFamily="34" charset="-128"/>
                <a:cs typeface="Times New Roman"/>
              </a:rPr>
            </a:br>
            <a:r>
              <a:rPr kumimoji="0" lang="en-US" sz="900" b="1" i="0" u="none" strike="noStrike" kern="0" cap="none" spc="0" normalizeH="0" baseline="0" noProof="0" dirty="0">
                <a:ln>
                  <a:noFill/>
                </a:ln>
                <a:solidFill>
                  <a:srgbClr val="000000"/>
                </a:solidFill>
                <a:effectLst/>
                <a:uLnTx/>
                <a:uFillTx/>
                <a:latin typeface="Arial" charset="0"/>
                <a:ea typeface="ＭＳ Ｐゴシック" pitchFamily="34" charset="-128"/>
                <a:cs typeface="Times New Roman"/>
              </a:rPr>
              <a:t>System Modernization</a:t>
            </a:r>
          </a:p>
        </p:txBody>
      </p:sp>
      <p:sp>
        <p:nvSpPr>
          <p:cNvPr id="28" name="TextBox 27"/>
          <p:cNvSpPr txBox="1"/>
          <p:nvPr/>
        </p:nvSpPr>
        <p:spPr>
          <a:xfrm>
            <a:off x="1782781" y="2173312"/>
            <a:ext cx="1006475" cy="547687"/>
          </a:xfrm>
          <a:prstGeom prst="rect">
            <a:avLst/>
          </a:prstGeom>
          <a:gradFill>
            <a:gsLst>
              <a:gs pos="60000">
                <a:srgbClr val="FFFFFF">
                  <a:lumMod val="85000"/>
                </a:srgbClr>
              </a:gs>
              <a:gs pos="100000">
                <a:srgbClr val="FFFFFF">
                  <a:lumMod val="75000"/>
                </a:srgbClr>
              </a:gs>
            </a:gsLst>
            <a:lin ang="5400000" scaled="0"/>
          </a:gradFill>
          <a:ln w="19050">
            <a:solidFill>
              <a:srgbClr val="000000"/>
            </a:solidFill>
          </a:ln>
        </p:spPr>
        <p:txBody>
          <a:bodyPr lIns="0" tIns="0" rIns="0" bIns="0" anchor="ct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Arial" charset="0"/>
                <a:ea typeface="ＭＳ Ｐゴシック" pitchFamily="34" charset="-128"/>
                <a:cs typeface="Times New Roman"/>
              </a:rPr>
              <a:t>Ready</a:t>
            </a:r>
            <a:br>
              <a:rPr kumimoji="0" lang="en-US" sz="900" b="1" i="0" u="none" strike="noStrike" kern="0" cap="none" spc="0" normalizeH="0" baseline="0" noProof="0" dirty="0">
                <a:ln>
                  <a:noFill/>
                </a:ln>
                <a:solidFill>
                  <a:srgbClr val="000000"/>
                </a:solidFill>
                <a:effectLst/>
                <a:uLnTx/>
                <a:uFillTx/>
                <a:latin typeface="Arial" charset="0"/>
                <a:ea typeface="ＭＳ Ｐゴシック" pitchFamily="34" charset="-128"/>
                <a:cs typeface="Times New Roman"/>
              </a:rPr>
            </a:br>
            <a:r>
              <a:rPr kumimoji="0" lang="en-US" sz="900" b="1" i="0" u="none" strike="noStrike" kern="0" cap="none" spc="0" normalizeH="0" baseline="0" noProof="0" dirty="0">
                <a:ln>
                  <a:noFill/>
                </a:ln>
                <a:solidFill>
                  <a:srgbClr val="000000"/>
                </a:solidFill>
                <a:effectLst/>
                <a:uLnTx/>
                <a:uFillTx/>
                <a:latin typeface="Arial" charset="0"/>
                <a:ea typeface="ＭＳ Ｐゴシック" pitchFamily="34" charset="-128"/>
                <a:cs typeface="Times New Roman"/>
              </a:rPr>
              <a:t>Relevant</a:t>
            </a:r>
            <a:br>
              <a:rPr kumimoji="0" lang="en-US" sz="900" b="1" i="0" u="none" strike="noStrike" kern="0" cap="none" spc="0" normalizeH="0" baseline="0" noProof="0" dirty="0">
                <a:ln>
                  <a:noFill/>
                </a:ln>
                <a:solidFill>
                  <a:srgbClr val="000000"/>
                </a:solidFill>
                <a:effectLst/>
                <a:uLnTx/>
                <a:uFillTx/>
                <a:latin typeface="Arial" charset="0"/>
                <a:ea typeface="ＭＳ Ｐゴシック" pitchFamily="34" charset="-128"/>
                <a:cs typeface="Times New Roman"/>
              </a:rPr>
            </a:br>
            <a:r>
              <a:rPr kumimoji="0" lang="en-US" sz="900" b="1" i="0" u="none" strike="noStrike" kern="0" cap="none" spc="0" normalizeH="0" baseline="0" noProof="0" dirty="0">
                <a:ln>
                  <a:noFill/>
                </a:ln>
                <a:solidFill>
                  <a:srgbClr val="000000"/>
                </a:solidFill>
                <a:effectLst/>
                <a:uLnTx/>
                <a:uFillTx/>
                <a:latin typeface="Arial" charset="0"/>
                <a:ea typeface="ＭＳ Ｐゴシック" pitchFamily="34" charset="-128"/>
                <a:cs typeface="Times New Roman"/>
              </a:rPr>
              <a:t>Learning</a:t>
            </a:r>
          </a:p>
        </p:txBody>
      </p:sp>
      <p:sp>
        <p:nvSpPr>
          <p:cNvPr id="29" name="TextBox 28"/>
          <p:cNvSpPr txBox="1"/>
          <p:nvPr/>
        </p:nvSpPr>
        <p:spPr>
          <a:xfrm>
            <a:off x="2925781" y="2173312"/>
            <a:ext cx="1006475" cy="547687"/>
          </a:xfrm>
          <a:prstGeom prst="rect">
            <a:avLst/>
          </a:prstGeom>
          <a:gradFill>
            <a:gsLst>
              <a:gs pos="60000">
                <a:srgbClr val="FFFFFF">
                  <a:lumMod val="85000"/>
                </a:srgbClr>
              </a:gs>
              <a:gs pos="100000">
                <a:srgbClr val="FFFFFF">
                  <a:lumMod val="75000"/>
                </a:srgbClr>
              </a:gs>
            </a:gsLst>
            <a:lin ang="5400000" scaled="0"/>
          </a:gradFill>
          <a:ln w="19050">
            <a:solidFill>
              <a:srgbClr val="000000"/>
            </a:solidFill>
          </a:ln>
        </p:spPr>
        <p:txBody>
          <a:bodyPr lIns="0" tIns="0" rIns="0" bIns="0" anchor="ctr"/>
          <a:lstStyle/>
          <a:p>
            <a:pPr marL="0" marR="0" lvl="0" indent="0" algn="ctr" defTabSz="914400" rtl="0" eaLnBrk="1" fontAlgn="base" latinLnBrk="0" hangingPunct="1">
              <a:lnSpc>
                <a:spcPts val="1200"/>
              </a:lnSpc>
              <a:spcBef>
                <a:spcPct val="0"/>
              </a:spcBef>
              <a:spcAft>
                <a:spcPct val="0"/>
              </a:spcAft>
              <a:buClrTx/>
              <a:buSzTx/>
              <a:buFontTx/>
              <a:buNone/>
              <a:tabLst/>
              <a:defRPr/>
            </a:pPr>
            <a:r>
              <a:rPr kumimoji="0" lang="en-US" sz="900" b="1" i="0" u="none" strike="noStrike" kern="0" cap="none" spc="0" normalizeH="0" baseline="0" noProof="0" dirty="0">
                <a:ln>
                  <a:noFill/>
                </a:ln>
                <a:solidFill>
                  <a:srgbClr val="000000"/>
                </a:solidFill>
                <a:effectLst/>
                <a:uLnTx/>
                <a:uFillTx/>
                <a:latin typeface="Arial" charset="0"/>
                <a:ea typeface="ＭＳ Ｐゴシック" pitchFamily="34" charset="-128"/>
                <a:cs typeface="Times New Roman"/>
              </a:rPr>
              <a:t>Career   Readiness</a:t>
            </a:r>
          </a:p>
        </p:txBody>
      </p:sp>
      <p:sp>
        <p:nvSpPr>
          <p:cNvPr id="30" name="TextBox 29"/>
          <p:cNvSpPr txBox="1"/>
          <p:nvPr/>
        </p:nvSpPr>
        <p:spPr>
          <a:xfrm>
            <a:off x="746125" y="2722577"/>
            <a:ext cx="795338" cy="2103437"/>
          </a:xfrm>
          <a:prstGeom prst="rect">
            <a:avLst/>
          </a:prstGeom>
          <a:gradFill>
            <a:gsLst>
              <a:gs pos="0">
                <a:srgbClr val="FFFFFF">
                  <a:lumMod val="85000"/>
                </a:srgbClr>
              </a:gs>
              <a:gs pos="100000">
                <a:srgbClr val="FFFFFF">
                  <a:lumMod val="75000"/>
                </a:srgbClr>
              </a:gs>
            </a:gsLst>
            <a:lin ang="5400000" scaled="0"/>
          </a:gradFill>
          <a:ln w="19050">
            <a:solidFill>
              <a:srgbClr val="000000"/>
            </a:solidFill>
          </a:ln>
        </p:spPr>
        <p:txBody>
          <a:bodyPr lIns="0" tIns="0" rIns="0" bIns="0" anchor="ctr"/>
          <a:lstStyle/>
          <a:p>
            <a:pPr marL="0" marR="0" lvl="0" indent="0" algn="ctr" defTabSz="914400" rtl="0" eaLnBrk="1" fontAlgn="base" latinLnBrk="0" hangingPunct="1">
              <a:lnSpc>
                <a:spcPts val="1000"/>
              </a:lnSpc>
              <a:spcBef>
                <a:spcPct val="0"/>
              </a:spcBef>
              <a:spcAft>
                <a:spcPts val="1200"/>
              </a:spcAft>
              <a:buClrTx/>
              <a:buSzTx/>
              <a:buFontTx/>
              <a:buNone/>
              <a:tabLst/>
              <a:defRPr/>
            </a:pPr>
            <a:r>
              <a:rPr kumimoji="0" lang="en-US" sz="900" b="1" i="0" u="none" strike="noStrike" kern="0" cap="none" spc="0" normalizeH="0" baseline="0" noProof="0" dirty="0">
                <a:ln>
                  <a:noFill/>
                </a:ln>
                <a:solidFill>
                  <a:srgbClr val="00006E"/>
                </a:solidFill>
                <a:effectLst/>
                <a:uLnTx/>
                <a:uFillTx/>
                <a:latin typeface="Arial Narrow" panose="020B0606020202030204" pitchFamily="34" charset="0"/>
                <a:ea typeface="ＭＳ Ｐゴシック" pitchFamily="34" charset="-128"/>
                <a:cs typeface="Times New Roman"/>
              </a:rPr>
              <a:t>Better identify, manage, and reward talent</a:t>
            </a:r>
          </a:p>
          <a:p>
            <a:pPr marL="0" marR="0" lvl="0" indent="0" algn="ctr" defTabSz="914400" rtl="0" eaLnBrk="1" fontAlgn="base" latinLnBrk="0" hangingPunct="1">
              <a:lnSpc>
                <a:spcPts val="1000"/>
              </a:lnSpc>
              <a:spcBef>
                <a:spcPct val="0"/>
              </a:spcBef>
              <a:spcAft>
                <a:spcPts val="1200"/>
              </a:spcAft>
              <a:buClrTx/>
              <a:buSzTx/>
              <a:buFontTx/>
              <a:buNone/>
              <a:tabLst/>
              <a:defRPr/>
            </a:pPr>
            <a:r>
              <a:rPr kumimoji="0" lang="en-US" sz="900" b="1" i="0" u="none" strike="noStrike" kern="0" cap="none" spc="0" normalizeH="0" baseline="0" noProof="0" dirty="0">
                <a:ln>
                  <a:noFill/>
                </a:ln>
                <a:solidFill>
                  <a:srgbClr val="00006E"/>
                </a:solidFill>
                <a:effectLst/>
                <a:uLnTx/>
                <a:uFillTx/>
                <a:latin typeface="Arial Narrow" panose="020B0606020202030204" pitchFamily="34" charset="0"/>
                <a:ea typeface="ＭＳ Ｐゴシック" pitchFamily="34" charset="-128"/>
                <a:cs typeface="Times New Roman"/>
              </a:rPr>
              <a:t>Expand</a:t>
            </a:r>
            <a:br>
              <a:rPr kumimoji="0" lang="en-US" sz="900" b="1" i="0" u="none" strike="noStrike" kern="0" cap="none" spc="0" normalizeH="0" baseline="0" noProof="0" dirty="0">
                <a:ln>
                  <a:noFill/>
                </a:ln>
                <a:solidFill>
                  <a:srgbClr val="00006E"/>
                </a:solidFill>
                <a:effectLst/>
                <a:uLnTx/>
                <a:uFillTx/>
                <a:latin typeface="Arial Narrow" panose="020B0606020202030204" pitchFamily="34" charset="0"/>
                <a:ea typeface="ＭＳ Ｐゴシック" pitchFamily="34" charset="-128"/>
                <a:cs typeface="Times New Roman"/>
              </a:rPr>
            </a:br>
            <a:r>
              <a:rPr kumimoji="0" lang="en-US" sz="900" b="1" i="0" u="none" strike="noStrike" kern="0" cap="none" spc="0" normalizeH="0" baseline="0" noProof="0" dirty="0">
                <a:ln>
                  <a:noFill/>
                </a:ln>
                <a:solidFill>
                  <a:srgbClr val="00006E"/>
                </a:solidFill>
                <a:effectLst/>
                <a:uLnTx/>
                <a:uFillTx/>
                <a:latin typeface="Arial Narrow" panose="020B0606020202030204" pitchFamily="34" charset="0"/>
                <a:ea typeface="ＭＳ Ｐゴシック" pitchFamily="34" charset="-128"/>
                <a:cs typeface="Times New Roman"/>
              </a:rPr>
              <a:t>choice and flexibility</a:t>
            </a:r>
          </a:p>
          <a:p>
            <a:pPr marL="0" marR="0" lvl="0" indent="0" algn="ctr" defTabSz="914400" rtl="0" eaLnBrk="1" fontAlgn="base" latinLnBrk="0" hangingPunct="1">
              <a:lnSpc>
                <a:spcPts val="1000"/>
              </a:lnSpc>
              <a:spcBef>
                <a:spcPct val="0"/>
              </a:spcBef>
              <a:spcAft>
                <a:spcPts val="1200"/>
              </a:spcAft>
              <a:buClrTx/>
              <a:buSzTx/>
              <a:buFontTx/>
              <a:buNone/>
              <a:tabLst/>
              <a:defRPr/>
            </a:pPr>
            <a:r>
              <a:rPr kumimoji="0" lang="en-US" sz="900" b="1" i="0" u="none" strike="noStrike" kern="0" cap="none" spc="0" normalizeH="0" baseline="0" noProof="0" dirty="0">
                <a:ln>
                  <a:noFill/>
                </a:ln>
                <a:solidFill>
                  <a:srgbClr val="00006E"/>
                </a:solidFill>
                <a:effectLst/>
                <a:uLnTx/>
                <a:uFillTx/>
                <a:latin typeface="Arial Narrow" panose="020B0606020202030204" pitchFamily="34" charset="0"/>
                <a:ea typeface="ＭＳ Ｐゴシック" pitchFamily="34" charset="-128"/>
                <a:cs typeface="Times New Roman"/>
              </a:rPr>
              <a:t>Optimize</a:t>
            </a:r>
            <a:br>
              <a:rPr kumimoji="0" lang="en-US" sz="900" b="1" i="0" u="none" strike="noStrike" kern="0" cap="none" spc="0" normalizeH="0" baseline="0" noProof="0" dirty="0">
                <a:ln>
                  <a:noFill/>
                </a:ln>
                <a:solidFill>
                  <a:srgbClr val="00006E"/>
                </a:solidFill>
                <a:effectLst/>
                <a:uLnTx/>
                <a:uFillTx/>
                <a:latin typeface="Arial Narrow" panose="020B0606020202030204" pitchFamily="34" charset="0"/>
                <a:ea typeface="ＭＳ Ｐゴシック" pitchFamily="34" charset="-128"/>
                <a:cs typeface="Times New Roman"/>
              </a:rPr>
            </a:br>
            <a:r>
              <a:rPr kumimoji="0" lang="en-US" sz="900" b="1" i="0" u="none" strike="noStrike" kern="0" cap="none" spc="0" normalizeH="0" baseline="0" noProof="0" dirty="0">
                <a:ln>
                  <a:noFill/>
                </a:ln>
                <a:solidFill>
                  <a:srgbClr val="00006E"/>
                </a:solidFill>
                <a:effectLst/>
                <a:uLnTx/>
                <a:uFillTx/>
                <a:latin typeface="Arial Narrow" panose="020B0606020202030204" pitchFamily="34" charset="0"/>
                <a:ea typeface="ＭＳ Ｐゴシック" pitchFamily="34" charset="-128"/>
                <a:cs typeface="Times New Roman"/>
              </a:rPr>
              <a:t>Total Force</a:t>
            </a:r>
          </a:p>
        </p:txBody>
      </p:sp>
      <p:sp>
        <p:nvSpPr>
          <p:cNvPr id="31" name="TextBox 30"/>
          <p:cNvSpPr txBox="1"/>
          <p:nvPr/>
        </p:nvSpPr>
        <p:spPr>
          <a:xfrm>
            <a:off x="1889125" y="2722577"/>
            <a:ext cx="795338" cy="2103437"/>
          </a:xfrm>
          <a:prstGeom prst="rect">
            <a:avLst/>
          </a:prstGeom>
          <a:gradFill>
            <a:gsLst>
              <a:gs pos="0">
                <a:srgbClr val="FFFFFF">
                  <a:lumMod val="85000"/>
                </a:srgbClr>
              </a:gs>
              <a:gs pos="100000">
                <a:srgbClr val="FFFFFF">
                  <a:lumMod val="75000"/>
                </a:srgbClr>
              </a:gs>
            </a:gsLst>
            <a:lin ang="5400000" scaled="0"/>
          </a:gradFill>
          <a:ln w="19050">
            <a:solidFill>
              <a:srgbClr val="000000"/>
            </a:solidFill>
          </a:ln>
        </p:spPr>
        <p:txBody>
          <a:bodyPr lIns="0" tIns="0" rIns="0" bIns="0" anchor="ctr"/>
          <a:lstStyle/>
          <a:p>
            <a:pPr marL="0" marR="0" lvl="0" indent="0" algn="ctr" defTabSz="914400" rtl="0" eaLnBrk="1" fontAlgn="base" latinLnBrk="0" hangingPunct="1">
              <a:lnSpc>
                <a:spcPts val="1000"/>
              </a:lnSpc>
              <a:spcBef>
                <a:spcPct val="0"/>
              </a:spcBef>
              <a:spcAft>
                <a:spcPts val="1200"/>
              </a:spcAft>
              <a:buClrTx/>
              <a:buSzTx/>
              <a:buFontTx/>
              <a:buNone/>
              <a:tabLst/>
              <a:defRPr/>
            </a:pPr>
            <a:r>
              <a:rPr kumimoji="0" lang="en-US" sz="900" b="1" i="0" u="none" strike="noStrike" kern="0" cap="none" spc="0" normalizeH="0" baseline="0" noProof="0" dirty="0">
                <a:ln>
                  <a:noFill/>
                </a:ln>
                <a:solidFill>
                  <a:srgbClr val="00006E"/>
                </a:solidFill>
                <a:effectLst/>
                <a:uLnTx/>
                <a:uFillTx/>
                <a:latin typeface="Arial Narrow" panose="020B0606020202030204" pitchFamily="34" charset="0"/>
                <a:ea typeface="ＭＳ Ｐゴシック" pitchFamily="34" charset="-128"/>
                <a:cs typeface="Times New Roman"/>
              </a:rPr>
              <a:t>Align Navy Learning</a:t>
            </a:r>
          </a:p>
          <a:p>
            <a:pPr marL="0" marR="0" lvl="0" indent="0" algn="ctr" defTabSz="914400" rtl="0" eaLnBrk="1" fontAlgn="base" latinLnBrk="0" hangingPunct="1">
              <a:lnSpc>
                <a:spcPts val="1000"/>
              </a:lnSpc>
              <a:spcBef>
                <a:spcPct val="0"/>
              </a:spcBef>
              <a:spcAft>
                <a:spcPts val="1200"/>
              </a:spcAft>
              <a:buClrTx/>
              <a:buSzTx/>
              <a:buFontTx/>
              <a:buNone/>
              <a:tabLst/>
              <a:defRPr/>
            </a:pPr>
            <a:r>
              <a:rPr kumimoji="0" lang="en-US" sz="900" b="1" i="0" u="none" strike="noStrike" kern="0" cap="none" spc="0" normalizeH="0" baseline="0" noProof="0" dirty="0">
                <a:ln>
                  <a:noFill/>
                </a:ln>
                <a:solidFill>
                  <a:srgbClr val="00006E"/>
                </a:solidFill>
                <a:effectLst/>
                <a:uLnTx/>
                <a:uFillTx/>
                <a:latin typeface="Arial Narrow" panose="020B0606020202030204" pitchFamily="34" charset="0"/>
                <a:ea typeface="ＭＳ Ｐゴシック" pitchFamily="34" charset="-128"/>
                <a:cs typeface="Times New Roman"/>
              </a:rPr>
              <a:t>Career</a:t>
            </a:r>
            <a:br>
              <a:rPr kumimoji="0" lang="en-US" sz="900" b="1" i="0" u="none" strike="noStrike" kern="0" cap="none" spc="0" normalizeH="0" baseline="0" noProof="0" dirty="0">
                <a:ln>
                  <a:noFill/>
                </a:ln>
                <a:solidFill>
                  <a:srgbClr val="00006E"/>
                </a:solidFill>
                <a:effectLst/>
                <a:uLnTx/>
                <a:uFillTx/>
                <a:latin typeface="Arial Narrow" panose="020B0606020202030204" pitchFamily="34" charset="0"/>
                <a:ea typeface="ＭＳ Ｐゴシック" pitchFamily="34" charset="-128"/>
                <a:cs typeface="Times New Roman"/>
              </a:rPr>
            </a:br>
            <a:r>
              <a:rPr kumimoji="0" lang="en-US" sz="900" b="1" i="0" u="none" strike="noStrike" kern="0" cap="none" spc="0" normalizeH="0" baseline="0" noProof="0" dirty="0">
                <a:ln>
                  <a:noFill/>
                </a:ln>
                <a:solidFill>
                  <a:srgbClr val="00006E"/>
                </a:solidFill>
                <a:effectLst/>
                <a:uLnTx/>
                <a:uFillTx/>
                <a:latin typeface="Arial Narrow" panose="020B0606020202030204" pitchFamily="34" charset="0"/>
                <a:ea typeface="ＭＳ Ｐゴシック" pitchFamily="34" charset="-128"/>
                <a:cs typeface="Times New Roman"/>
              </a:rPr>
              <a:t>learning continuum</a:t>
            </a:r>
          </a:p>
          <a:p>
            <a:pPr marL="0" marR="0" lvl="0" indent="0" algn="ctr" defTabSz="914400" rtl="0" eaLnBrk="1" fontAlgn="base" latinLnBrk="0" hangingPunct="1">
              <a:lnSpc>
                <a:spcPts val="1000"/>
              </a:lnSpc>
              <a:spcBef>
                <a:spcPct val="0"/>
              </a:spcBef>
              <a:spcAft>
                <a:spcPts val="1200"/>
              </a:spcAft>
              <a:buClrTx/>
              <a:buSzTx/>
              <a:buFontTx/>
              <a:buNone/>
              <a:tabLst/>
              <a:defRPr/>
            </a:pPr>
            <a:r>
              <a:rPr kumimoji="0" lang="en-US" sz="900" b="1" i="0" u="none" strike="noStrike" kern="0" cap="none" spc="0" normalizeH="0" baseline="0" noProof="0" dirty="0">
                <a:ln>
                  <a:noFill/>
                </a:ln>
                <a:solidFill>
                  <a:srgbClr val="00006E"/>
                </a:solidFill>
                <a:effectLst/>
                <a:uLnTx/>
                <a:uFillTx/>
                <a:latin typeface="Arial Narrow" panose="020B0606020202030204" pitchFamily="34" charset="0"/>
                <a:ea typeface="ＭＳ Ｐゴシック" pitchFamily="34" charset="-128"/>
                <a:cs typeface="Times New Roman"/>
              </a:rPr>
              <a:t>Leverage learning technology</a:t>
            </a:r>
          </a:p>
        </p:txBody>
      </p:sp>
      <p:sp>
        <p:nvSpPr>
          <p:cNvPr id="32" name="TextBox 31"/>
          <p:cNvSpPr txBox="1"/>
          <p:nvPr/>
        </p:nvSpPr>
        <p:spPr>
          <a:xfrm>
            <a:off x="3032125" y="2722577"/>
            <a:ext cx="795338" cy="2103437"/>
          </a:xfrm>
          <a:prstGeom prst="rect">
            <a:avLst/>
          </a:prstGeom>
          <a:gradFill>
            <a:gsLst>
              <a:gs pos="0">
                <a:srgbClr val="FFFFFF">
                  <a:lumMod val="85000"/>
                </a:srgbClr>
              </a:gs>
              <a:gs pos="100000">
                <a:srgbClr val="FFFFFF">
                  <a:lumMod val="75000"/>
                </a:srgbClr>
              </a:gs>
            </a:gsLst>
            <a:lin ang="5400000" scaled="0"/>
          </a:gradFill>
          <a:ln w="19050">
            <a:solidFill>
              <a:srgbClr val="000000"/>
            </a:solidFill>
          </a:ln>
        </p:spPr>
        <p:txBody>
          <a:bodyPr lIns="0" tIns="0" rIns="0" bIns="0" anchor="ctr"/>
          <a:lstStyle/>
          <a:p>
            <a:pPr marL="0" marR="0" lvl="0" indent="0" algn="ctr" defTabSz="914400" rtl="0" eaLnBrk="1" fontAlgn="base" latinLnBrk="0" hangingPunct="1">
              <a:lnSpc>
                <a:spcPts val="1000"/>
              </a:lnSpc>
              <a:spcBef>
                <a:spcPct val="0"/>
              </a:spcBef>
              <a:spcAft>
                <a:spcPts val="1200"/>
              </a:spcAft>
              <a:buClrTx/>
              <a:buSzTx/>
              <a:buFontTx/>
              <a:buNone/>
              <a:tabLst/>
              <a:defRPr/>
            </a:pPr>
            <a:r>
              <a:rPr kumimoji="0" lang="en-US" sz="900" b="1" i="0" u="none" strike="noStrike" kern="0" cap="none" spc="0" normalizeH="0" baseline="0" noProof="0" dirty="0">
                <a:ln>
                  <a:noFill/>
                </a:ln>
                <a:solidFill>
                  <a:srgbClr val="00006E"/>
                </a:solidFill>
                <a:effectLst/>
                <a:uLnTx/>
                <a:uFillTx/>
                <a:latin typeface="Arial Narrow" panose="020B0606020202030204" pitchFamily="34" charset="0"/>
                <a:ea typeface="ＭＳ Ｐゴシック" pitchFamily="34" charset="-128"/>
                <a:cs typeface="Times New Roman"/>
              </a:rPr>
              <a:t>Leadership Development</a:t>
            </a:r>
          </a:p>
          <a:p>
            <a:pPr marL="0" marR="0" lvl="0" indent="0" algn="ctr" defTabSz="914400" rtl="0" eaLnBrk="1" fontAlgn="base" latinLnBrk="0" hangingPunct="1">
              <a:lnSpc>
                <a:spcPts val="1000"/>
              </a:lnSpc>
              <a:spcBef>
                <a:spcPct val="0"/>
              </a:spcBef>
              <a:spcAft>
                <a:spcPts val="1200"/>
              </a:spcAft>
              <a:buClrTx/>
              <a:buSzTx/>
              <a:buFontTx/>
              <a:buNone/>
              <a:tabLst/>
              <a:defRPr/>
            </a:pPr>
            <a:r>
              <a:rPr kumimoji="0" lang="en-US" sz="900" b="1" i="0" u="none" strike="noStrike" kern="0" cap="none" spc="0" normalizeH="0" baseline="0" noProof="0" dirty="0">
                <a:ln>
                  <a:noFill/>
                </a:ln>
                <a:solidFill>
                  <a:srgbClr val="00006E"/>
                </a:solidFill>
                <a:effectLst/>
                <a:uLnTx/>
                <a:uFillTx/>
                <a:latin typeface="Arial Narrow" panose="020B0606020202030204" pitchFamily="34" charset="0"/>
                <a:ea typeface="ＭＳ Ｐゴシック" pitchFamily="34" charset="-128"/>
                <a:cs typeface="Times New Roman"/>
              </a:rPr>
              <a:t>Empowerment and Trust</a:t>
            </a:r>
          </a:p>
          <a:p>
            <a:pPr marL="0" marR="0" lvl="0" indent="0" algn="ctr" defTabSz="914400" rtl="0" eaLnBrk="1" fontAlgn="base" latinLnBrk="0" hangingPunct="1">
              <a:lnSpc>
                <a:spcPts val="1000"/>
              </a:lnSpc>
              <a:spcBef>
                <a:spcPct val="0"/>
              </a:spcBef>
              <a:spcAft>
                <a:spcPts val="1200"/>
              </a:spcAft>
              <a:buClrTx/>
              <a:buSzTx/>
              <a:buFontTx/>
              <a:buNone/>
              <a:tabLst/>
              <a:defRPr/>
            </a:pPr>
            <a:r>
              <a:rPr kumimoji="0" lang="en-US" sz="900" b="1" i="0" u="none" strike="noStrike" kern="0" cap="none" spc="0" normalizeH="0" baseline="0" noProof="0" dirty="0">
                <a:ln>
                  <a:noFill/>
                </a:ln>
                <a:solidFill>
                  <a:srgbClr val="00006E"/>
                </a:solidFill>
                <a:effectLst/>
                <a:uLnTx/>
                <a:uFillTx/>
                <a:latin typeface="Arial Narrow" panose="020B0606020202030204" pitchFamily="34" charset="0"/>
                <a:ea typeface="ＭＳ Ｐゴシック" pitchFamily="34" charset="-128"/>
                <a:cs typeface="Times New Roman"/>
              </a:rPr>
              <a:t>Resilience, health, and fitness</a:t>
            </a:r>
          </a:p>
          <a:p>
            <a:pPr marL="0" marR="0" lvl="0" indent="0" algn="ctr" defTabSz="914400" rtl="0" eaLnBrk="1" fontAlgn="base" latinLnBrk="0" hangingPunct="1">
              <a:lnSpc>
                <a:spcPts val="1000"/>
              </a:lnSpc>
              <a:spcBef>
                <a:spcPct val="0"/>
              </a:spcBef>
              <a:spcAft>
                <a:spcPts val="1200"/>
              </a:spcAft>
              <a:buClrTx/>
              <a:buSzTx/>
              <a:buFontTx/>
              <a:buNone/>
              <a:tabLst/>
              <a:defRPr/>
            </a:pPr>
            <a:r>
              <a:rPr kumimoji="0" lang="en-US" sz="900" b="1" i="0" u="none" strike="noStrike" kern="0" cap="none" spc="0" normalizeH="0" baseline="0" noProof="0" dirty="0">
                <a:ln>
                  <a:noFill/>
                </a:ln>
                <a:solidFill>
                  <a:srgbClr val="00006E"/>
                </a:solidFill>
                <a:effectLst/>
                <a:uLnTx/>
                <a:uFillTx/>
                <a:latin typeface="Arial Narrow" panose="020B0606020202030204" pitchFamily="34" charset="0"/>
                <a:ea typeface="ＭＳ Ｐゴシック" pitchFamily="34" charset="-128"/>
                <a:cs typeface="Times New Roman"/>
              </a:rPr>
              <a:t>Family Balance</a:t>
            </a:r>
          </a:p>
          <a:p>
            <a:pPr marL="0" marR="0" lvl="0" indent="0" algn="ctr" defTabSz="914400" rtl="0" eaLnBrk="1" fontAlgn="base" latinLnBrk="0" hangingPunct="1">
              <a:lnSpc>
                <a:spcPts val="1000"/>
              </a:lnSpc>
              <a:spcBef>
                <a:spcPct val="0"/>
              </a:spcBef>
              <a:spcAft>
                <a:spcPts val="1200"/>
              </a:spcAft>
              <a:buClrTx/>
              <a:buSzTx/>
              <a:buFontTx/>
              <a:buNone/>
              <a:tabLst/>
              <a:defRPr/>
            </a:pPr>
            <a:r>
              <a:rPr kumimoji="0" lang="en-US" sz="900" b="1" i="0" u="none" strike="noStrike" kern="0" cap="none" spc="0" normalizeH="0" baseline="0" noProof="0" dirty="0">
                <a:ln>
                  <a:noFill/>
                </a:ln>
                <a:solidFill>
                  <a:srgbClr val="00006E"/>
                </a:solidFill>
                <a:effectLst/>
                <a:uLnTx/>
                <a:uFillTx/>
                <a:latin typeface="Arial Narrow" panose="020B0606020202030204" pitchFamily="34" charset="0"/>
                <a:ea typeface="ＭＳ Ｐゴシック" pitchFamily="34" charset="-128"/>
                <a:cs typeface="Times New Roman"/>
              </a:rPr>
              <a:t>Diverse and Inclusive</a:t>
            </a:r>
          </a:p>
        </p:txBody>
      </p:sp>
      <p:sp>
        <p:nvSpPr>
          <p:cNvPr id="33" name="TextBox 32"/>
          <p:cNvSpPr txBox="1"/>
          <p:nvPr/>
        </p:nvSpPr>
        <p:spPr>
          <a:xfrm>
            <a:off x="1803137" y="5113362"/>
            <a:ext cx="875240" cy="207749"/>
          </a:xfrm>
          <a:prstGeom prst="rect">
            <a:avLst/>
          </a:prstGeom>
          <a:noFill/>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50" b="1" i="1" u="none" strike="noStrike" kern="1200" cap="none" spc="0" normalizeH="0" baseline="0" noProof="0" dirty="0">
                <a:ln>
                  <a:noFill/>
                </a:ln>
                <a:solidFill>
                  <a:srgbClr val="FFFFFF"/>
                </a:solidFill>
                <a:effectLst/>
                <a:uLnTx/>
                <a:uFillTx/>
                <a:latin typeface="Arial" charset="0"/>
                <a:ea typeface="ＭＳ Ｐゴシック" pitchFamily="34" charset="-128"/>
                <a:cs typeface="Times New Roman"/>
              </a:rPr>
              <a:t>Innovation</a:t>
            </a:r>
          </a:p>
        </p:txBody>
      </p:sp>
      <p:sp>
        <p:nvSpPr>
          <p:cNvPr id="34" name="TextBox 33"/>
          <p:cNvSpPr txBox="1"/>
          <p:nvPr/>
        </p:nvSpPr>
        <p:spPr>
          <a:xfrm>
            <a:off x="1682118" y="5378474"/>
            <a:ext cx="1115690" cy="207749"/>
          </a:xfrm>
          <a:prstGeom prst="rect">
            <a:avLst/>
          </a:prstGeom>
          <a:noFill/>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50" b="1" i="1" u="none" strike="noStrike" kern="1200" cap="none" spc="0" normalizeH="0" baseline="0" noProof="0" dirty="0">
                <a:ln>
                  <a:noFill/>
                </a:ln>
                <a:solidFill>
                  <a:srgbClr val="FFFFFF"/>
                </a:solidFill>
                <a:effectLst/>
                <a:uLnTx/>
                <a:uFillTx/>
                <a:latin typeface="Arial" charset="0"/>
                <a:ea typeface="ＭＳ Ｐゴシック" pitchFamily="34" charset="-128"/>
                <a:cs typeface="Times New Roman"/>
              </a:rPr>
              <a:t>IT Investment</a:t>
            </a:r>
          </a:p>
        </p:txBody>
      </p:sp>
      <p:sp>
        <p:nvSpPr>
          <p:cNvPr id="35" name="Donut 34"/>
          <p:cNvSpPr/>
          <p:nvPr/>
        </p:nvSpPr>
        <p:spPr>
          <a:xfrm>
            <a:off x="5076526" y="1774476"/>
            <a:ext cx="3017520" cy="3002820"/>
          </a:xfrm>
          <a:prstGeom prst="donut">
            <a:avLst>
              <a:gd name="adj" fmla="val 22099"/>
            </a:avLst>
          </a:prstGeom>
          <a:gradFill flip="none" rotWithShape="1">
            <a:gsLst>
              <a:gs pos="100000">
                <a:srgbClr val="3399FF">
                  <a:shade val="30000"/>
                  <a:satMod val="115000"/>
                </a:srgbClr>
              </a:gs>
              <a:gs pos="30000">
                <a:srgbClr val="6699FF"/>
              </a:gs>
            </a:gsLst>
            <a:path path="circle">
              <a:fillToRect l="50000" t="50000" r="50000" b="50000"/>
            </a:path>
            <a:tileRect/>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p:spPr>
        <p:txBody>
          <a:bodyPr lIns="229617" tIns="629920" rIns="745743" bIns="467360" spcCol="1270" anchor="ctr"/>
          <a:lstStyle/>
          <a:p>
            <a:pPr marL="0" marR="0" lvl="0" indent="0" algn="ctr" defTabSz="2133600" rtl="0" eaLnBrk="0" fontAlgn="base" latinLnBrk="0" hangingPunct="0">
              <a:lnSpc>
                <a:spcPct val="90000"/>
              </a:lnSpc>
              <a:spcBef>
                <a:spcPct val="0"/>
              </a:spcBef>
              <a:spcAft>
                <a:spcPct val="35000"/>
              </a:spcAft>
              <a:buClrTx/>
              <a:buSzTx/>
              <a:buFontTx/>
              <a:buNone/>
              <a:tabLst/>
              <a:defRPr/>
            </a:pPr>
            <a:endParaRPr kumimoji="0" lang="en-US" sz="4800" b="1" i="0" u="none" strike="noStrike" kern="0" cap="none" spc="0" normalizeH="0" baseline="0" noProof="0" dirty="0">
              <a:ln>
                <a:noFill/>
              </a:ln>
              <a:solidFill>
                <a:srgbClr val="000082"/>
              </a:solidFill>
              <a:effectLst/>
              <a:uLnTx/>
              <a:uFillTx/>
              <a:latin typeface="Arial" charset="0"/>
              <a:ea typeface="MS PGothic" pitchFamily="34" charset="-128"/>
              <a:cs typeface="Times New Roman"/>
            </a:endParaRPr>
          </a:p>
        </p:txBody>
      </p:sp>
      <p:sp>
        <p:nvSpPr>
          <p:cNvPr id="36" name="Oval 35"/>
          <p:cNvSpPr/>
          <p:nvPr/>
        </p:nvSpPr>
        <p:spPr>
          <a:xfrm>
            <a:off x="1914525" y="2092348"/>
            <a:ext cx="731838" cy="731839"/>
          </a:xfrm>
          <a:prstGeom prst="ellipse">
            <a:avLst/>
          </a:prstGeom>
          <a:noFill/>
          <a:ln w="28575" cap="flat" cmpd="sng" algn="ctr">
            <a:solidFill>
              <a:srgbClr val="C00000"/>
            </a:solidFill>
            <a:prstDash val="sysDot"/>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charset="0"/>
              <a:ea typeface="MS PGothic" pitchFamily="34" charset="-128"/>
              <a:cs typeface="Times New Roman"/>
            </a:endParaRPr>
          </a:p>
        </p:txBody>
      </p:sp>
      <p:sp>
        <p:nvSpPr>
          <p:cNvPr id="37" name="Rounded Rectangle 36"/>
          <p:cNvSpPr/>
          <p:nvPr/>
        </p:nvSpPr>
        <p:spPr>
          <a:xfrm>
            <a:off x="4833950" y="1679588"/>
            <a:ext cx="3481387" cy="3200400"/>
          </a:xfrm>
          <a:prstGeom prst="roundRect">
            <a:avLst/>
          </a:prstGeom>
          <a:noFill/>
          <a:ln w="28575" cap="flat" cmpd="sng" algn="ctr">
            <a:solidFill>
              <a:srgbClr val="C00000"/>
            </a:solidFill>
            <a:prstDash val="sysDot"/>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charset="0"/>
              <a:ea typeface="MS PGothic" pitchFamily="34" charset="-128"/>
              <a:cs typeface="Times New Roman"/>
            </a:endParaRPr>
          </a:p>
        </p:txBody>
      </p:sp>
      <p:sp>
        <p:nvSpPr>
          <p:cNvPr id="38" name="Arc 37"/>
          <p:cNvSpPr/>
          <p:nvPr/>
        </p:nvSpPr>
        <p:spPr>
          <a:xfrm>
            <a:off x="2543175" y="1917712"/>
            <a:ext cx="2414588" cy="762000"/>
          </a:xfrm>
          <a:prstGeom prst="arc">
            <a:avLst>
              <a:gd name="adj1" fmla="val 11085333"/>
              <a:gd name="adj2" fmla="val 20985862"/>
            </a:avLst>
          </a:prstGeom>
          <a:noFill/>
          <a:ln w="28575" cap="flat" cmpd="sng" algn="ctr">
            <a:solidFill>
              <a:srgbClr val="C00000"/>
            </a:solidFill>
            <a:prstDash val="sysDot"/>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82"/>
              </a:solidFill>
              <a:effectLst/>
              <a:uLnTx/>
              <a:uFillTx/>
              <a:latin typeface="Arial" charset="0"/>
              <a:ea typeface="MS PGothic" pitchFamily="34" charset="-128"/>
              <a:cs typeface="Times New Roman"/>
            </a:endParaRPr>
          </a:p>
        </p:txBody>
      </p:sp>
      <p:sp>
        <p:nvSpPr>
          <p:cNvPr id="39" name="TextBox 38"/>
          <p:cNvSpPr txBox="1"/>
          <p:nvPr/>
        </p:nvSpPr>
        <p:spPr>
          <a:xfrm rot="3600000">
            <a:off x="5600058" y="2166776"/>
            <a:ext cx="2291076" cy="2103120"/>
          </a:xfrm>
          <a:prstGeom prst="rect">
            <a:avLst/>
          </a:prstGeom>
          <a:noFill/>
        </p:spPr>
        <p:txBody>
          <a:bodyPr spcFirstLastPara="1" wrap="none">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a:ea typeface="ＭＳ Ｐゴシック" pitchFamily="34" charset="-128"/>
                <a:cs typeface="Times New Roman"/>
              </a:rPr>
              <a:t>Modern Delivery at Point of Need</a:t>
            </a:r>
          </a:p>
        </p:txBody>
      </p:sp>
      <p:sp>
        <p:nvSpPr>
          <p:cNvPr id="40" name="TextBox 39"/>
          <p:cNvSpPr txBox="1"/>
          <p:nvPr/>
        </p:nvSpPr>
        <p:spPr>
          <a:xfrm rot="18000000">
            <a:off x="5300741" y="2141238"/>
            <a:ext cx="2291076" cy="2103120"/>
          </a:xfrm>
          <a:prstGeom prst="rect">
            <a:avLst/>
          </a:prstGeom>
          <a:noFill/>
        </p:spPr>
        <p:txBody>
          <a:bodyPr spcFirstLastPara="1" wrap="none">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a:ea typeface="ＭＳ Ｐゴシック" pitchFamily="34" charset="-128"/>
                <a:cs typeface="Times New Roman"/>
              </a:rPr>
              <a:t>Career-Long Learning Continuum</a:t>
            </a:r>
          </a:p>
        </p:txBody>
      </p:sp>
      <p:sp>
        <p:nvSpPr>
          <p:cNvPr id="41" name="TextBox 40"/>
          <p:cNvSpPr txBox="1"/>
          <p:nvPr/>
        </p:nvSpPr>
        <p:spPr>
          <a:xfrm>
            <a:off x="5438775" y="2597162"/>
            <a:ext cx="2291076" cy="1920240"/>
          </a:xfrm>
          <a:prstGeom prst="rect">
            <a:avLst/>
          </a:prstGeom>
          <a:noFill/>
        </p:spPr>
        <p:txBody>
          <a:bodyPr spcFirstLastPara="1" wrap="none">
            <a:prstTxWarp prst="textArchDown">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Calibri" panose="020F0502020204030204"/>
                <a:ea typeface="ＭＳ Ｐゴシック" pitchFamily="34" charset="-128"/>
                <a:cs typeface="Times New Roman"/>
              </a:rPr>
              <a:t>Integrated Content Development</a:t>
            </a:r>
          </a:p>
        </p:txBody>
      </p:sp>
      <p:sp>
        <p:nvSpPr>
          <p:cNvPr id="42" name="TextBox 41"/>
          <p:cNvSpPr txBox="1"/>
          <p:nvPr/>
        </p:nvSpPr>
        <p:spPr>
          <a:xfrm>
            <a:off x="4435493" y="4973653"/>
            <a:ext cx="1279525" cy="274637"/>
          </a:xfrm>
          <a:prstGeom prst="roundRect">
            <a:avLst/>
          </a:prstGeom>
          <a:gradFill rotWithShape="1">
            <a:gsLst>
              <a:gs pos="0">
                <a:srgbClr val="00CC99">
                  <a:tint val="50000"/>
                  <a:satMod val="300000"/>
                </a:srgbClr>
              </a:gs>
              <a:gs pos="35000">
                <a:srgbClr val="00CC99">
                  <a:tint val="37000"/>
                  <a:satMod val="300000"/>
                </a:srgbClr>
              </a:gs>
              <a:gs pos="100000">
                <a:srgbClr val="00CC99">
                  <a:tint val="15000"/>
                  <a:satMod val="350000"/>
                </a:srgbClr>
              </a:gs>
            </a:gsLst>
            <a:lin ang="16200000" scaled="1"/>
          </a:gradFill>
          <a:ln w="9525" cap="flat" cmpd="sng" algn="ctr">
            <a:solidFill>
              <a:srgbClr val="00CC99">
                <a:lumMod val="50000"/>
              </a:srgbClr>
            </a:solidFill>
            <a:prstDash val="solid"/>
          </a:ln>
          <a:effectLst>
            <a:outerShdw blurRad="40000" dist="20000" dir="5400000" rotWithShape="0">
              <a:srgbClr val="000000">
                <a:alpha val="38000"/>
              </a:srgbClr>
            </a:outerShdw>
          </a:effectLst>
        </p:spPr>
        <p:txBody>
          <a:bodyPr lIns="45720" tIns="0" rIns="45720" bIns="0"/>
          <a:lstStyle>
            <a:defPPr>
              <a:defRPr lang="en-US"/>
            </a:defPPr>
            <a:lvl1pPr algn="ctr" fontAlgn="auto">
              <a:spcBef>
                <a:spcPts val="0"/>
              </a:spcBef>
              <a:spcAft>
                <a:spcPts val="0"/>
              </a:spcAft>
              <a:defRPr sz="1000" b="1" kern="0">
                <a:solidFill>
                  <a:prstClr val="black"/>
                </a:solidFill>
                <a:latin typeface="Calibri"/>
              </a:defRPr>
            </a:lvl1pPr>
            <a:lvl2pPr>
              <a:defRPr>
                <a:solidFill>
                  <a:schemeClr val="lt1"/>
                </a:solidFill>
                <a:latin typeface="Arial" charset="0"/>
                <a:ea typeface="ＭＳ Ｐゴシック" pitchFamily="34" charset="-128"/>
                <a:cs typeface="Arial" charset="0"/>
              </a:defRPr>
            </a:lvl2pPr>
            <a:lvl3pPr>
              <a:defRPr>
                <a:solidFill>
                  <a:schemeClr val="lt1"/>
                </a:solidFill>
                <a:latin typeface="Arial" charset="0"/>
                <a:ea typeface="ＭＳ Ｐゴシック" pitchFamily="34" charset="-128"/>
                <a:cs typeface="Arial" charset="0"/>
              </a:defRPr>
            </a:lvl3pPr>
            <a:lvl4pPr>
              <a:defRPr>
                <a:solidFill>
                  <a:schemeClr val="lt1"/>
                </a:solidFill>
                <a:latin typeface="Arial" charset="0"/>
                <a:ea typeface="ＭＳ Ｐゴシック" pitchFamily="34" charset="-128"/>
                <a:cs typeface="Arial" charset="0"/>
              </a:defRPr>
            </a:lvl4pPr>
            <a:lvl5pPr>
              <a:defRPr>
                <a:solidFill>
                  <a:schemeClr val="lt1"/>
                </a:solidFill>
                <a:latin typeface="Arial" charset="0"/>
                <a:ea typeface="ＭＳ Ｐゴシック" pitchFamily="34" charset="-128"/>
                <a:cs typeface="Arial" charset="0"/>
              </a:defRPr>
            </a:lvl5pPr>
            <a:lvl6pPr>
              <a:defRPr>
                <a:solidFill>
                  <a:schemeClr val="lt1"/>
                </a:solidFill>
                <a:latin typeface="Arial" charset="0"/>
                <a:ea typeface="ＭＳ Ｐゴシック" pitchFamily="34" charset="-128"/>
                <a:cs typeface="Arial" charset="0"/>
              </a:defRPr>
            </a:lvl6pPr>
            <a:lvl7pPr>
              <a:defRPr>
                <a:solidFill>
                  <a:schemeClr val="lt1"/>
                </a:solidFill>
                <a:latin typeface="Arial" charset="0"/>
                <a:ea typeface="ＭＳ Ｐゴシック" pitchFamily="34" charset="-128"/>
                <a:cs typeface="Arial" charset="0"/>
              </a:defRPr>
            </a:lvl7pPr>
            <a:lvl8pPr>
              <a:defRPr>
                <a:solidFill>
                  <a:schemeClr val="lt1"/>
                </a:solidFill>
                <a:latin typeface="Arial" charset="0"/>
                <a:ea typeface="ＭＳ Ｐゴシック" pitchFamily="34" charset="-128"/>
                <a:cs typeface="Arial" charset="0"/>
              </a:defRPr>
            </a:lvl8pPr>
            <a:lvl9pPr>
              <a:defRPr>
                <a:solidFill>
                  <a:schemeClr val="lt1"/>
                </a:solidFill>
                <a:latin typeface="Arial" charset="0"/>
                <a:ea typeface="ＭＳ Ｐゴシック" pitchFamily="34" charset="-128"/>
                <a:cs typeface="Arial"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33CC"/>
                </a:solidFill>
                <a:effectLst/>
                <a:uLnTx/>
                <a:uFillTx/>
                <a:latin typeface="Calibri"/>
                <a:ea typeface="MS PGothic" pitchFamily="34" charset="-128"/>
                <a:cs typeface="Times New Roman"/>
              </a:rPr>
              <a:t>Commander’s Intent</a:t>
            </a:r>
          </a:p>
        </p:txBody>
      </p:sp>
      <p:sp>
        <p:nvSpPr>
          <p:cNvPr id="43" name="TextBox 42"/>
          <p:cNvSpPr txBox="1"/>
          <p:nvPr/>
        </p:nvSpPr>
        <p:spPr>
          <a:xfrm>
            <a:off x="4333875" y="5156898"/>
            <a:ext cx="4480560" cy="476995"/>
          </a:xfrm>
          <a:prstGeom prst="roundRect">
            <a:avLst/>
          </a:prstGeom>
          <a:gradFill flip="none" rotWithShape="1">
            <a:gsLst>
              <a:gs pos="0">
                <a:srgbClr val="FFFF00"/>
              </a:gs>
              <a:gs pos="80000">
                <a:srgbClr val="FFC000"/>
              </a:gs>
              <a:gs pos="100000">
                <a:srgbClr val="CC9900"/>
              </a:gs>
            </a:gsLst>
            <a:lin ang="54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45720" tIns="0" rIns="45720" bIns="0" anchor="ctr"/>
          <a:lstStyle>
            <a:defPPr>
              <a:defRPr lang="en-US"/>
            </a:defPPr>
            <a:lvl1pPr algn="ctr">
              <a:defRPr sz="14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Calibri" panose="020F0502020204030204"/>
                <a:ea typeface="ＭＳ Ｐゴシック" pitchFamily="34" charset="-128"/>
                <a:cs typeface="Times New Roman"/>
              </a:rPr>
              <a:t>Offering the right training at the right time so that our Sailors can operate their equipment at the extreme technical end of its capability to win the high-end fight</a:t>
            </a:r>
          </a:p>
        </p:txBody>
      </p:sp>
      <p:sp>
        <p:nvSpPr>
          <p:cNvPr id="44" name="Freeform 43"/>
          <p:cNvSpPr/>
          <p:nvPr/>
        </p:nvSpPr>
        <p:spPr>
          <a:xfrm>
            <a:off x="5625166" y="2312660"/>
            <a:ext cx="1920240" cy="1920240"/>
          </a:xfrm>
          <a:custGeom>
            <a:avLst/>
            <a:gdLst>
              <a:gd name="connsiteX0" fmla="*/ 0 w 2438400"/>
              <a:gd name="connsiteY0" fmla="*/ 1219200 h 2438400"/>
              <a:gd name="connsiteX1" fmla="*/ 1219200 w 2438400"/>
              <a:gd name="connsiteY1" fmla="*/ 0 h 2438400"/>
              <a:gd name="connsiteX2" fmla="*/ 2438400 w 2438400"/>
              <a:gd name="connsiteY2" fmla="*/ 1219200 h 2438400"/>
              <a:gd name="connsiteX3" fmla="*/ 1219200 w 2438400"/>
              <a:gd name="connsiteY3" fmla="*/ 2438400 h 2438400"/>
              <a:gd name="connsiteX4" fmla="*/ 0 w 2438400"/>
              <a:gd name="connsiteY4" fmla="*/ 1219200 h 243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8400" h="2438400">
                <a:moveTo>
                  <a:pt x="0" y="1219200"/>
                </a:moveTo>
                <a:cubicBezTo>
                  <a:pt x="0" y="545854"/>
                  <a:pt x="545854" y="0"/>
                  <a:pt x="1219200" y="0"/>
                </a:cubicBezTo>
                <a:cubicBezTo>
                  <a:pt x="1892546" y="0"/>
                  <a:pt x="2438400" y="545854"/>
                  <a:pt x="2438400" y="1219200"/>
                </a:cubicBezTo>
                <a:cubicBezTo>
                  <a:pt x="2438400" y="1892546"/>
                  <a:pt x="1892546" y="2438400"/>
                  <a:pt x="1219200" y="2438400"/>
                </a:cubicBezTo>
                <a:cubicBezTo>
                  <a:pt x="545854" y="2438400"/>
                  <a:pt x="0" y="1892546"/>
                  <a:pt x="0" y="1219200"/>
                </a:cubicBezTo>
                <a:close/>
              </a:path>
            </a:pathLst>
          </a:custGeom>
          <a:gradFill flip="none" rotWithShape="1">
            <a:gsLst>
              <a:gs pos="0">
                <a:srgbClr val="FFFF00"/>
              </a:gs>
              <a:gs pos="80000">
                <a:srgbClr val="FFC000"/>
              </a:gs>
              <a:gs pos="100000">
                <a:srgbClr val="CC9900"/>
              </a:gs>
            </a:gsLst>
            <a:lin ang="5400000" scaled="1"/>
            <a:tileRect/>
          </a:gradFill>
          <a:ln>
            <a:noFill/>
          </a:ln>
          <a:effectLst>
            <a:outerShdw blurRad="63500" sx="102000" sy="102000" algn="ctr" rotWithShape="0">
              <a:prstClr val="black">
                <a:alpha val="40000"/>
              </a:prstClr>
            </a:outerShdw>
          </a:effectLst>
          <a:scene3d>
            <a:camera prst="orthographicFront">
              <a:rot lat="0" lon="0" rev="0"/>
            </a:camera>
            <a:lightRig rig="threePt" dir="t">
              <a:rot lat="0" lon="0" rev="1200000"/>
            </a:lightRig>
          </a:scene3d>
          <a:sp3d>
            <a:bevelT w="63500" h="25400"/>
          </a:sp3d>
        </p:spPr>
        <p:txBody>
          <a:bodyPr lIns="45720" tIns="0" rIns="45720" b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33CC"/>
                </a:solidFill>
                <a:effectLst/>
                <a:uLnTx/>
                <a:uFillTx/>
                <a:latin typeface="Calibri" panose="020F0502020204030204"/>
                <a:ea typeface="ＭＳ Ｐゴシック" pitchFamily="34" charset="-128"/>
                <a:cs typeface="Times New Roman"/>
              </a:rPr>
              <a:t>Ready</a:t>
            </a:r>
            <a:br>
              <a:rPr kumimoji="0" lang="en-US" sz="1600" b="1" i="0" u="none" strike="noStrike" kern="0" cap="none" spc="0" normalizeH="0" baseline="0" noProof="0" dirty="0">
                <a:ln>
                  <a:noFill/>
                </a:ln>
                <a:solidFill>
                  <a:srgbClr val="0033CC"/>
                </a:solidFill>
                <a:effectLst/>
                <a:uLnTx/>
                <a:uFillTx/>
                <a:latin typeface="Calibri" panose="020F0502020204030204"/>
                <a:ea typeface="ＭＳ Ｐゴシック" pitchFamily="34" charset="-128"/>
                <a:cs typeface="Times New Roman"/>
              </a:rPr>
            </a:br>
            <a:r>
              <a:rPr kumimoji="0" lang="en-US" sz="1600" b="1" i="0" u="none" strike="noStrike" kern="0" cap="none" spc="0" normalizeH="0" baseline="0" noProof="0" dirty="0">
                <a:ln>
                  <a:noFill/>
                </a:ln>
                <a:solidFill>
                  <a:srgbClr val="0033CC"/>
                </a:solidFill>
                <a:effectLst/>
                <a:uLnTx/>
                <a:uFillTx/>
                <a:latin typeface="Calibri" panose="020F0502020204030204"/>
                <a:ea typeface="ＭＳ Ｐゴシック" pitchFamily="34" charset="-128"/>
                <a:cs typeface="Times New Roman"/>
              </a:rPr>
              <a:t>Relevant</a:t>
            </a:r>
            <a:br>
              <a:rPr kumimoji="0" lang="en-US" sz="1600" b="1" i="0" u="none" strike="noStrike" kern="0" cap="none" spc="0" normalizeH="0" baseline="0" noProof="0" dirty="0">
                <a:ln>
                  <a:noFill/>
                </a:ln>
                <a:solidFill>
                  <a:srgbClr val="0033CC"/>
                </a:solidFill>
                <a:effectLst/>
                <a:uLnTx/>
                <a:uFillTx/>
                <a:latin typeface="Calibri" panose="020F0502020204030204"/>
                <a:ea typeface="ＭＳ Ｐゴシック" pitchFamily="34" charset="-128"/>
                <a:cs typeface="Times New Roman"/>
              </a:rPr>
            </a:br>
            <a:r>
              <a:rPr kumimoji="0" lang="en-US" sz="1600" b="1" i="0" u="none" strike="noStrike" kern="0" cap="none" spc="0" normalizeH="0" baseline="0" noProof="0" dirty="0">
                <a:ln>
                  <a:noFill/>
                </a:ln>
                <a:solidFill>
                  <a:srgbClr val="0033CC"/>
                </a:solidFill>
                <a:effectLst/>
                <a:uLnTx/>
                <a:uFillTx/>
                <a:latin typeface="Calibri" panose="020F0502020204030204"/>
                <a:ea typeface="ＭＳ Ｐゴシック" pitchFamily="34" charset="-128"/>
                <a:cs typeface="Times New Roman"/>
              </a:rPr>
              <a:t>Learning</a:t>
            </a:r>
          </a:p>
        </p:txBody>
      </p:sp>
      <p:sp>
        <p:nvSpPr>
          <p:cNvPr id="45" name="Flowchart: Decision 44"/>
          <p:cNvSpPr/>
          <p:nvPr/>
        </p:nvSpPr>
        <p:spPr>
          <a:xfrm>
            <a:off x="6562725" y="1820876"/>
            <a:ext cx="46038" cy="457200"/>
          </a:xfrm>
          <a:prstGeom prst="flowChartDecision">
            <a:avLst/>
          </a:prstGeom>
          <a:solidFill>
            <a:srgbClr val="FFFFFF"/>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charset="0"/>
              <a:ea typeface="MS PGothic" pitchFamily="34" charset="-128"/>
              <a:cs typeface="Times New Roman"/>
            </a:endParaRPr>
          </a:p>
        </p:txBody>
      </p:sp>
      <p:sp>
        <p:nvSpPr>
          <p:cNvPr id="46" name="Flowchart: Decision 45"/>
          <p:cNvSpPr/>
          <p:nvPr/>
        </p:nvSpPr>
        <p:spPr>
          <a:xfrm rot="18000000">
            <a:off x="7612873" y="3696506"/>
            <a:ext cx="46039" cy="457200"/>
          </a:xfrm>
          <a:prstGeom prst="flowChartDecision">
            <a:avLst/>
          </a:prstGeom>
          <a:solidFill>
            <a:srgbClr val="FFFFFF"/>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charset="0"/>
              <a:ea typeface="MS PGothic" pitchFamily="34" charset="-128"/>
              <a:cs typeface="Times New Roman"/>
            </a:endParaRPr>
          </a:p>
        </p:txBody>
      </p:sp>
      <p:sp>
        <p:nvSpPr>
          <p:cNvPr id="47" name="Flowchart: Decision 46"/>
          <p:cNvSpPr/>
          <p:nvPr/>
        </p:nvSpPr>
        <p:spPr>
          <a:xfrm rot="3600000" flipH="1">
            <a:off x="5522125" y="3696506"/>
            <a:ext cx="46039" cy="457200"/>
          </a:xfrm>
          <a:prstGeom prst="flowChartDecision">
            <a:avLst/>
          </a:prstGeom>
          <a:solidFill>
            <a:srgbClr val="FFFFFF"/>
          </a:solidFill>
          <a:ln w="25400" cap="flat" cmpd="sng" algn="ctr">
            <a:noFill/>
            <a:prstDash val="solid"/>
          </a:ln>
          <a:effectLst>
            <a:outerShdw blurRad="50800" dist="38100" dir="5400000" algn="t" rotWithShape="0">
              <a:prstClr val="black">
                <a:alpha val="40000"/>
              </a:prstClr>
            </a:outerShdw>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charset="0"/>
              <a:ea typeface="MS PGothic" pitchFamily="34" charset="-128"/>
              <a:cs typeface="Times New Roman"/>
            </a:endParaRPr>
          </a:p>
        </p:txBody>
      </p:sp>
      <p:sp>
        <p:nvSpPr>
          <p:cNvPr id="48" name="Down Arrow 47"/>
          <p:cNvSpPr/>
          <p:nvPr/>
        </p:nvSpPr>
        <p:spPr>
          <a:xfrm rot="3600000">
            <a:off x="7167542" y="2727444"/>
            <a:ext cx="274320" cy="274320"/>
          </a:xfrm>
          <a:prstGeom prst="downArrow">
            <a:avLst/>
          </a:prstGeom>
          <a:gradFill flip="none" rotWithShape="1">
            <a:gsLst>
              <a:gs pos="100000">
                <a:srgbClr val="3399FF">
                  <a:shade val="30000"/>
                  <a:satMod val="115000"/>
                </a:srgbClr>
              </a:gs>
              <a:gs pos="30000">
                <a:srgbClr val="6699FF"/>
              </a:gs>
            </a:gsLst>
            <a:lin ang="16200000" scaled="1"/>
            <a:tileRect/>
          </a:gradFill>
          <a:ln>
            <a:noFill/>
          </a:ln>
          <a:effectLst>
            <a:innerShdw blurRad="63500" dist="50800" dir="16200000">
              <a:prstClr val="black">
                <a:alpha val="50000"/>
              </a:prstClr>
            </a:innerShdw>
          </a:effectLst>
        </p:spPr>
        <p:txBody>
          <a:bodyPr lIns="229617" tIns="629920" rIns="745743" bIns="467360" spcCol="1270" anchor="ctr"/>
          <a:lstStyle/>
          <a:p>
            <a:pPr marL="0" marR="0" lvl="0" indent="0" algn="ctr" defTabSz="2133600" rtl="0" eaLnBrk="0" fontAlgn="base" latinLnBrk="0" hangingPunct="0">
              <a:lnSpc>
                <a:spcPct val="90000"/>
              </a:lnSpc>
              <a:spcBef>
                <a:spcPct val="0"/>
              </a:spcBef>
              <a:spcAft>
                <a:spcPct val="35000"/>
              </a:spcAft>
              <a:buClrTx/>
              <a:buSzTx/>
              <a:buFontTx/>
              <a:buNone/>
              <a:tabLst/>
              <a:defRPr/>
            </a:pPr>
            <a:endParaRPr kumimoji="0" lang="en-US" sz="4800" b="1" i="0" u="none" strike="noStrike" kern="0" cap="none" spc="0" normalizeH="0" baseline="0" noProof="0" dirty="0">
              <a:ln>
                <a:noFill/>
              </a:ln>
              <a:solidFill>
                <a:srgbClr val="000082"/>
              </a:solidFill>
              <a:effectLst/>
              <a:uLnTx/>
              <a:uFillTx/>
              <a:latin typeface="Arial" charset="0"/>
              <a:ea typeface="MS PGothic" pitchFamily="34" charset="-128"/>
              <a:cs typeface="Times New Roman"/>
            </a:endParaRPr>
          </a:p>
        </p:txBody>
      </p:sp>
      <p:sp>
        <p:nvSpPr>
          <p:cNvPr id="49" name="Down Arrow 48"/>
          <p:cNvSpPr/>
          <p:nvPr/>
        </p:nvSpPr>
        <p:spPr>
          <a:xfrm rot="10800000" flipH="1">
            <a:off x="6448127" y="3970716"/>
            <a:ext cx="274320" cy="274320"/>
          </a:xfrm>
          <a:prstGeom prst="downArrow">
            <a:avLst/>
          </a:prstGeom>
          <a:gradFill flip="none" rotWithShape="1">
            <a:gsLst>
              <a:gs pos="100000">
                <a:srgbClr val="3399FF">
                  <a:shade val="30000"/>
                  <a:satMod val="115000"/>
                </a:srgbClr>
              </a:gs>
              <a:gs pos="30000">
                <a:srgbClr val="6699FF"/>
              </a:gs>
            </a:gsLst>
            <a:lin ang="16200000" scaled="1"/>
            <a:tileRect/>
          </a:gradFill>
          <a:ln>
            <a:noFill/>
          </a:ln>
          <a:effectLst>
            <a:innerShdw blurRad="63500" dist="50800" dir="16200000">
              <a:prstClr val="black">
                <a:alpha val="50000"/>
              </a:prstClr>
            </a:innerShdw>
          </a:effectLst>
        </p:spPr>
        <p:txBody>
          <a:bodyPr lIns="229617" tIns="629920" rIns="745743" bIns="467360" spcCol="1270" anchor="ctr"/>
          <a:lstStyle/>
          <a:p>
            <a:pPr marL="0" marR="0" lvl="0" indent="0" algn="ctr" defTabSz="2133600" rtl="0" eaLnBrk="0" fontAlgn="base" latinLnBrk="0" hangingPunct="0">
              <a:lnSpc>
                <a:spcPct val="90000"/>
              </a:lnSpc>
              <a:spcBef>
                <a:spcPct val="0"/>
              </a:spcBef>
              <a:spcAft>
                <a:spcPct val="35000"/>
              </a:spcAft>
              <a:buClrTx/>
              <a:buSzTx/>
              <a:buFontTx/>
              <a:buNone/>
              <a:tabLst/>
              <a:defRPr/>
            </a:pPr>
            <a:endParaRPr kumimoji="0" lang="en-US" sz="4800" b="1" i="0" u="none" strike="noStrike" kern="0" cap="none" spc="0" normalizeH="0" baseline="0" noProof="0" dirty="0">
              <a:ln>
                <a:noFill/>
              </a:ln>
              <a:solidFill>
                <a:srgbClr val="000082"/>
              </a:solidFill>
              <a:effectLst/>
              <a:uLnTx/>
              <a:uFillTx/>
              <a:latin typeface="Arial" charset="0"/>
              <a:ea typeface="MS PGothic" pitchFamily="34" charset="-128"/>
              <a:cs typeface="Times New Roman"/>
            </a:endParaRPr>
          </a:p>
        </p:txBody>
      </p:sp>
      <p:sp>
        <p:nvSpPr>
          <p:cNvPr id="50" name="Down Arrow 49"/>
          <p:cNvSpPr/>
          <p:nvPr/>
        </p:nvSpPr>
        <p:spPr>
          <a:xfrm rot="18000000" flipH="1">
            <a:off x="5732345" y="2727444"/>
            <a:ext cx="274320" cy="274320"/>
          </a:xfrm>
          <a:prstGeom prst="downArrow">
            <a:avLst/>
          </a:prstGeom>
          <a:gradFill flip="none" rotWithShape="1">
            <a:gsLst>
              <a:gs pos="100000">
                <a:srgbClr val="3399FF">
                  <a:shade val="30000"/>
                  <a:satMod val="115000"/>
                </a:srgbClr>
              </a:gs>
              <a:gs pos="30000">
                <a:srgbClr val="6699FF"/>
              </a:gs>
            </a:gsLst>
            <a:lin ang="16200000" scaled="1"/>
            <a:tileRect/>
          </a:gradFill>
          <a:ln>
            <a:noFill/>
          </a:ln>
          <a:effectLst>
            <a:innerShdw blurRad="63500" dist="50800" dir="16200000">
              <a:prstClr val="black">
                <a:alpha val="50000"/>
              </a:prstClr>
            </a:innerShdw>
          </a:effectLst>
        </p:spPr>
        <p:txBody>
          <a:bodyPr lIns="229617" tIns="629920" rIns="745743" bIns="467360" spcCol="1270" anchor="ctr"/>
          <a:lstStyle/>
          <a:p>
            <a:pPr marL="0" marR="0" lvl="0" indent="0" algn="ctr" defTabSz="2133600" rtl="0" eaLnBrk="0" fontAlgn="base" latinLnBrk="0" hangingPunct="0">
              <a:lnSpc>
                <a:spcPct val="90000"/>
              </a:lnSpc>
              <a:spcBef>
                <a:spcPct val="0"/>
              </a:spcBef>
              <a:spcAft>
                <a:spcPct val="35000"/>
              </a:spcAft>
              <a:buClrTx/>
              <a:buSzTx/>
              <a:buFontTx/>
              <a:buNone/>
              <a:tabLst/>
              <a:defRPr/>
            </a:pPr>
            <a:endParaRPr kumimoji="0" lang="en-US" sz="4800" b="1" i="0" u="none" strike="noStrike" kern="0" cap="none" spc="0" normalizeH="0" baseline="0" noProof="0" dirty="0">
              <a:ln>
                <a:noFill/>
              </a:ln>
              <a:solidFill>
                <a:srgbClr val="000082"/>
              </a:solidFill>
              <a:effectLst/>
              <a:uLnTx/>
              <a:uFillTx/>
              <a:latin typeface="Arial" charset="0"/>
              <a:ea typeface="MS PGothic" pitchFamily="34" charset="-128"/>
              <a:cs typeface="Times New Roman"/>
            </a:endParaRPr>
          </a:p>
        </p:txBody>
      </p:sp>
      <p:sp>
        <p:nvSpPr>
          <p:cNvPr id="51" name="Rounded Rectangle 50"/>
          <p:cNvSpPr/>
          <p:nvPr/>
        </p:nvSpPr>
        <p:spPr>
          <a:xfrm>
            <a:off x="365760" y="5768988"/>
            <a:ext cx="8412480" cy="548640"/>
          </a:xfrm>
          <a:prstGeom prst="roundRect">
            <a:avLst/>
          </a:prstGeom>
          <a:gradFill rotWithShape="1">
            <a:gsLst>
              <a:gs pos="0">
                <a:srgbClr val="00006E">
                  <a:tint val="50000"/>
                  <a:satMod val="300000"/>
                </a:srgbClr>
              </a:gs>
              <a:gs pos="35000">
                <a:srgbClr val="00006E">
                  <a:tint val="37000"/>
                  <a:satMod val="300000"/>
                </a:srgbClr>
              </a:gs>
              <a:gs pos="100000">
                <a:srgbClr val="00006E">
                  <a:tint val="15000"/>
                  <a:satMod val="350000"/>
                </a:srgbClr>
              </a:gs>
            </a:gsLst>
            <a:lin ang="16200000" scaled="1"/>
          </a:gradFill>
          <a:ln w="9525" cap="flat" cmpd="sng" algn="ctr">
            <a:solidFill>
              <a:srgbClr val="00006E">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0" cap="none" spc="0" normalizeH="0" baseline="0" noProof="0" dirty="0">
                <a:ln>
                  <a:noFill/>
                </a:ln>
                <a:solidFill>
                  <a:srgbClr val="000082"/>
                </a:solidFill>
                <a:effectLst/>
                <a:uLnTx/>
                <a:uFillTx/>
                <a:latin typeface="Calibri" panose="020F0502020204030204"/>
                <a:ea typeface="ＭＳ Ｐゴシック" pitchFamily="34" charset="-128"/>
                <a:cs typeface="Calibri" panose="020F0502020204030204" pitchFamily="34" charset="0"/>
              </a:rPr>
              <a:t>Improved Individual Performance and Enhanced Mission Readiness</a:t>
            </a:r>
          </a:p>
        </p:txBody>
      </p:sp>
      <p:sp>
        <p:nvSpPr>
          <p:cNvPr id="52" name="Rectangle 51"/>
          <p:cNvSpPr/>
          <p:nvPr/>
        </p:nvSpPr>
        <p:spPr>
          <a:xfrm>
            <a:off x="352443" y="5345125"/>
            <a:ext cx="3776663" cy="265112"/>
          </a:xfrm>
          <a:prstGeom prst="rect">
            <a:avLst/>
          </a:prstGeom>
          <a:solidFill>
            <a:srgbClr val="107059"/>
          </a:solidFill>
          <a:ln w="19050" cap="flat" cmpd="sng" algn="ctr">
            <a:solidFill>
              <a:srgbClr val="000000"/>
            </a:solidFill>
            <a:prstDash val="soli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FFFFFF"/>
              </a:solidFill>
              <a:effectLst/>
              <a:uLnTx/>
              <a:uFillTx/>
              <a:latin typeface="Arial" charset="0"/>
              <a:ea typeface="MS PGothic" pitchFamily="34" charset="-128"/>
              <a:cs typeface="Times New Roman"/>
            </a:endParaRPr>
          </a:p>
        </p:txBody>
      </p:sp>
      <p:sp>
        <p:nvSpPr>
          <p:cNvPr id="53" name="TextBox 52"/>
          <p:cNvSpPr txBox="1"/>
          <p:nvPr/>
        </p:nvSpPr>
        <p:spPr>
          <a:xfrm>
            <a:off x="1696289" y="5382014"/>
            <a:ext cx="1115690" cy="207749"/>
          </a:xfrm>
          <a:prstGeom prst="rect">
            <a:avLst/>
          </a:prstGeom>
          <a:noFill/>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350" b="1" i="1" u="none" strike="noStrike" kern="1200" cap="none" spc="0" normalizeH="0" baseline="0" noProof="0" dirty="0">
                <a:ln>
                  <a:noFill/>
                </a:ln>
                <a:solidFill>
                  <a:srgbClr val="FFFFFF"/>
                </a:solidFill>
                <a:effectLst/>
                <a:uLnTx/>
                <a:uFillTx/>
                <a:latin typeface="Arial" charset="0"/>
                <a:ea typeface="ＭＳ Ｐゴシック" pitchFamily="34" charset="-128"/>
                <a:cs typeface="Times New Roman"/>
              </a:rPr>
              <a:t>IT Investment</a:t>
            </a:r>
          </a:p>
        </p:txBody>
      </p:sp>
    </p:spTree>
    <p:extLst>
      <p:ext uri="{BB962C8B-B14F-4D97-AF65-F5344CB8AC3E}">
        <p14:creationId xmlns:p14="http://schemas.microsoft.com/office/powerpoint/2010/main" val="1583589837"/>
      </p:ext>
    </p:extLst>
  </p:cSld>
  <p:clrMapOvr>
    <a:masterClrMapping/>
  </p:clrMapOvr>
</p:sld>
</file>

<file path=ppt/theme/theme1.xml><?xml version="1.0" encoding="utf-8"?>
<a:theme xmlns:a="http://schemas.openxmlformats.org/drawingml/2006/main" name="NAVAIR_Brief_Title_Slide">
  <a:themeElements>
    <a:clrScheme name="NAVAIR">
      <a:dk1>
        <a:srgbClr val="002060"/>
      </a:dk1>
      <a:lt1>
        <a:sysClr val="window" lastClr="FFFFFF"/>
      </a:lt1>
      <a:dk2>
        <a:srgbClr val="000000"/>
      </a:dk2>
      <a:lt2>
        <a:srgbClr val="CCD2E2"/>
      </a:lt2>
      <a:accent1>
        <a:srgbClr val="0066CC"/>
      </a:accent1>
      <a:accent2>
        <a:srgbClr val="8DB3E2"/>
      </a:accent2>
      <a:accent3>
        <a:srgbClr val="009999"/>
      </a:accent3>
      <a:accent4>
        <a:srgbClr val="0000FF"/>
      </a:accent4>
      <a:accent5>
        <a:srgbClr val="0099CC"/>
      </a:accent5>
      <a:accent6>
        <a:srgbClr val="FFFFCC"/>
      </a:accent6>
      <a:hlink>
        <a:srgbClr val="002060"/>
      </a:hlink>
      <a:folHlink>
        <a:srgbClr val="8DB3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b="0" dirty="0" smtClean="0">
            <a:solidFill>
              <a:schemeClr val="tx1"/>
            </a:solidFill>
          </a:defRPr>
        </a:defPPr>
      </a:lstStyle>
    </a:txDef>
  </a:objectDefaults>
  <a:extraClrSchemeLst/>
  <a:extLst>
    <a:ext uri="{05A4C25C-085E-4340-85A3-A5531E510DB2}">
      <thm15:themeFamily xmlns:thm15="http://schemas.microsoft.com/office/thememl/2012/main" name="Presentation2" id="{EB7A9CA1-3C4F-4F21-AB3A-9CA7C0B8DF05}" vid="{12373A1C-1916-4E41-B0E7-3ACBC5248FB5}"/>
    </a:ext>
  </a:extLst>
</a:theme>
</file>

<file path=ppt/theme/theme2.xml><?xml version="1.0" encoding="utf-8"?>
<a:theme xmlns:a="http://schemas.openxmlformats.org/drawingml/2006/main" name="NAVAIR_Brief_Internal_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AVAIR_Brief_Internal_Slides with Config State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AVAIR_Brief_Transition_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NAVAIR_Brief_Title_Slide">
  <a:themeElements>
    <a:clrScheme name="NAVAIR">
      <a:dk1>
        <a:srgbClr val="002060"/>
      </a:dk1>
      <a:lt1>
        <a:sysClr val="window" lastClr="FFFFFF"/>
      </a:lt1>
      <a:dk2>
        <a:srgbClr val="000000"/>
      </a:dk2>
      <a:lt2>
        <a:srgbClr val="CCD2E2"/>
      </a:lt2>
      <a:accent1>
        <a:srgbClr val="0066CC"/>
      </a:accent1>
      <a:accent2>
        <a:srgbClr val="8DB3E2"/>
      </a:accent2>
      <a:accent3>
        <a:srgbClr val="009999"/>
      </a:accent3>
      <a:accent4>
        <a:srgbClr val="0000FF"/>
      </a:accent4>
      <a:accent5>
        <a:srgbClr val="0099CC"/>
      </a:accent5>
      <a:accent6>
        <a:srgbClr val="FFFFCC"/>
      </a:accent6>
      <a:hlink>
        <a:srgbClr val="002060"/>
      </a:hlink>
      <a:folHlink>
        <a:srgbClr val="8DB3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b="0" dirty="0" smtClean="0">
            <a:solidFill>
              <a:schemeClr val="tx1"/>
            </a:solidFill>
          </a:defRPr>
        </a:defPPr>
      </a:lstStyle>
    </a:txDef>
  </a:objectDefaults>
  <a:extraClrSchemeLst/>
  <a:extLst>
    <a:ext uri="{05A4C25C-085E-4340-85A3-A5531E510DB2}">
      <thm15:themeFamily xmlns:thm15="http://schemas.microsoft.com/office/thememl/2012/main" name="Presentation2" id="{EB7A9CA1-3C4F-4F21-AB3A-9CA7C0B8DF05}" vid="{12373A1C-1916-4E41-B0E7-3ACBC5248FB5}"/>
    </a:ext>
  </a:extLst>
</a:theme>
</file>

<file path=ppt/theme/theme6.xml><?xml version="1.0" encoding="utf-8"?>
<a:theme xmlns:a="http://schemas.openxmlformats.org/drawingml/2006/main" name="Office Theme">
  <a:themeElements>
    <a:clrScheme name="NAVAIR">
      <a:dk1>
        <a:srgbClr val="002060"/>
      </a:dk1>
      <a:lt1>
        <a:srgbClr val="000000"/>
      </a:lt1>
      <a:dk2>
        <a:srgbClr val="FFFFFF"/>
      </a:dk2>
      <a:lt2>
        <a:srgbClr val="99CCFF"/>
      </a:lt2>
      <a:accent1>
        <a:srgbClr val="0066CC"/>
      </a:accent1>
      <a:accent2>
        <a:srgbClr val="009999"/>
      </a:accent2>
      <a:accent3>
        <a:srgbClr val="CCECFF"/>
      </a:accent3>
      <a:accent4>
        <a:srgbClr val="0000FF"/>
      </a:accent4>
      <a:accent5>
        <a:srgbClr val="0099CC"/>
      </a:accent5>
      <a:accent6>
        <a:srgbClr val="FFFFCC"/>
      </a:accent6>
      <a:hlink>
        <a:srgbClr val="0000FF"/>
      </a:hlink>
      <a:folHlink>
        <a:srgbClr val="C0C0C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0A36F1107FBB4786197B9295D4039E" ma:contentTypeVersion="6" ma:contentTypeDescription="Create a new document." ma:contentTypeScope="" ma:versionID="cd672b49848c5675885339c0b6e95ecf">
  <xsd:schema xmlns:xsd="http://www.w3.org/2001/XMLSchema" xmlns:xs="http://www.w3.org/2001/XMLSchema" xmlns:p="http://schemas.microsoft.com/office/2006/metadata/properties" xmlns:ns2="a0fac90e-3a14-4daf-8fdd-2872a5a67340" targetNamespace="http://schemas.microsoft.com/office/2006/metadata/properties" ma:root="true" ma:fieldsID="f69d683a08ea64aa3a50138b4feab030" ns2:_="">
    <xsd:import namespace="a0fac90e-3a14-4daf-8fdd-2872a5a67340"/>
    <xsd:element name="properties">
      <xsd:complexType>
        <xsd:sequence>
          <xsd:element name="documentManagement">
            <xsd:complexType>
              <xsd:all>
                <xsd:element ref="ns2:Effective_x0020_Date" minOccurs="0"/>
                <xsd:element ref="ns2:MediaServiceMetadata" minOccurs="0"/>
                <xsd:element ref="ns2:MediaServiceFastMetadata" minOccurs="0"/>
                <xsd:element ref="ns2:MediaServiceSearchProperties" minOccurs="0"/>
                <xsd:element ref="ns2:MediaServiceObjectDetectorVersion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fac90e-3a14-4daf-8fdd-2872a5a67340" elementFormDefault="qualified">
    <xsd:import namespace="http://schemas.microsoft.com/office/2006/documentManagement/types"/>
    <xsd:import namespace="http://schemas.microsoft.com/office/infopath/2007/PartnerControls"/>
    <xsd:element name="Effective_x0020_Date" ma:index="8" nillable="true" ma:displayName="Effective Date" ma:format="DateOnly" ma:internalName="Effective_x0020_Dat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Notes" ma:index="13" nillable="true" ma:displayName="Notes" ma:format="Dropdown" ma:internalName="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ffective_x0020_Date xmlns="a0fac90e-3a14-4daf-8fdd-2872a5a67340">2025-06-18T05:00:00+00:00</Effective_x0020_Date>
    <Notes xmlns="a0fac90e-3a14-4daf-8fdd-2872a5a67340" xsi:nil="true"/>
  </documentManagement>
</p:properties>
</file>

<file path=customXml/itemProps1.xml><?xml version="1.0" encoding="utf-8"?>
<ds:datastoreItem xmlns:ds="http://schemas.openxmlformats.org/officeDocument/2006/customXml" ds:itemID="{5EAF3E5B-7332-49AB-9CB2-D3FEFAB4C6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fac90e-3a14-4daf-8fdd-2872a5a673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96286D-CEEC-45C0-913C-04E173D4C20A}">
  <ds:schemaRefs>
    <ds:schemaRef ds:uri="http://schemas.microsoft.com/sharepoint/v3/contenttype/forms"/>
  </ds:schemaRefs>
</ds:datastoreItem>
</file>

<file path=customXml/itemProps3.xml><?xml version="1.0" encoding="utf-8"?>
<ds:datastoreItem xmlns:ds="http://schemas.openxmlformats.org/officeDocument/2006/customXml" ds:itemID="{C15DDDCC-2835-4EC2-A0A3-C1643689CDA1}">
  <ds:schemaRefs>
    <ds:schemaRef ds:uri="http://schemas.microsoft.com/office/2006/metadata/properties"/>
    <ds:schemaRef ds:uri="http://schemas.microsoft.com/office/infopath/2007/PartnerControls"/>
    <ds:schemaRef ds:uri="07a98f57-01ad-4688-92dc-401ac765f606"/>
    <ds:schemaRef ds:uri="c6a4d364-0e57-414c-94c6-c9229979fc09"/>
    <ds:schemaRef ds:uri="a0fac90e-3a14-4daf-8fdd-2872a5a67340"/>
  </ds:schemaRefs>
</ds:datastoreItem>
</file>

<file path=docProps/app.xml><?xml version="1.0" encoding="utf-8"?>
<Properties xmlns="http://schemas.openxmlformats.org/officeDocument/2006/extended-properties" xmlns:vt="http://schemas.openxmlformats.org/officeDocument/2006/docPropsVTypes">
  <Template/>
  <TotalTime>11908</TotalTime>
  <Pages>24</Pages>
  <Words>4783</Words>
  <Application>Microsoft Office PowerPoint</Application>
  <PresentationFormat>On-screen Show (4:3)</PresentationFormat>
  <Paragraphs>1274</Paragraphs>
  <Slides>37</Slides>
  <Notes>31</Notes>
  <HiddenSlides>0</HiddenSlides>
  <MMClips>0</MMClips>
  <ScaleCrop>false</ScaleCrop>
  <HeadingPairs>
    <vt:vector size="4" baseType="variant">
      <vt:variant>
        <vt:lpstr>Theme</vt:lpstr>
      </vt:variant>
      <vt:variant>
        <vt:i4>5</vt:i4>
      </vt:variant>
      <vt:variant>
        <vt:lpstr>Slide Titles</vt:lpstr>
      </vt:variant>
      <vt:variant>
        <vt:i4>37</vt:i4>
      </vt:variant>
    </vt:vector>
  </HeadingPairs>
  <TitlesOfParts>
    <vt:vector size="42" baseType="lpstr">
      <vt:lpstr>NAVAIR_Brief_Title_Slide</vt:lpstr>
      <vt:lpstr>NAVAIR_Brief_Internal_Slides</vt:lpstr>
      <vt:lpstr>1_NAVAIR_Brief_Internal_Slides with Config Statement</vt:lpstr>
      <vt:lpstr>NAVAIR_Brief_Transition_Slide</vt:lpstr>
      <vt:lpstr>1_NAVAIR_Brief_Title_Slide</vt:lpstr>
      <vt:lpstr>PowerPoint Presentation</vt:lpstr>
      <vt:lpstr>PowerPoint Presentation</vt:lpstr>
      <vt:lpstr>Virtual Workshop Rules of Engagement</vt:lpstr>
      <vt:lpstr>PowerPoint Presentation</vt:lpstr>
      <vt:lpstr>In-Person Workshop Rules of Engagement</vt:lpstr>
      <vt:lpstr>Agendagenda</vt:lpstr>
      <vt:lpstr>Roll Call</vt:lpstr>
      <vt:lpstr>Purpose</vt:lpstr>
      <vt:lpstr>S2025 Overview</vt:lpstr>
      <vt:lpstr>Ready Relevant Learning (RRL) </vt:lpstr>
      <vt:lpstr>RRL Enhanced, Accessible Learning Stage (2018-2025) </vt:lpstr>
      <vt:lpstr> RRL Certification, Governance, Work Structure </vt:lpstr>
      <vt:lpstr>Introductions Roles &amp; Responsibilities</vt:lpstr>
      <vt:lpstr>Introductions Roles &amp; Responsibilities</vt:lpstr>
      <vt:lpstr>Introductions Roles &amp; Responsibilites</vt:lpstr>
      <vt:lpstr>Rating Name Current Training</vt:lpstr>
      <vt:lpstr>Assumptions and Constraints</vt:lpstr>
      <vt:lpstr>Potential Impacts</vt:lpstr>
      <vt:lpstr>Introductions and Communication Plan</vt:lpstr>
      <vt:lpstr>Risks and Mitigation</vt:lpstr>
      <vt:lpstr>GFI Received and Needed</vt:lpstr>
      <vt:lpstr>RRL Process Manual Figure 3.2 Modernized Delivery Process</vt:lpstr>
      <vt:lpstr>RRL Current and Adjusted Process</vt:lpstr>
      <vt:lpstr>PowerPoint Presentation</vt:lpstr>
      <vt:lpstr>PowerPoint Presentation</vt:lpstr>
      <vt:lpstr>PowerPoint Presentation</vt:lpstr>
      <vt:lpstr>PowerPoint Presentation</vt:lpstr>
      <vt:lpstr>PowerPoint Presentation</vt:lpstr>
      <vt:lpstr>PowerPoint Presentation</vt:lpstr>
      <vt:lpstr>Summary Requirements Deliverables</vt:lpstr>
      <vt:lpstr>RRL Requirements Process</vt:lpstr>
      <vt:lpstr>RRL Requirements Process cont.</vt:lpstr>
      <vt:lpstr>STEP 2 - Need Assessment Process</vt:lpstr>
      <vt:lpstr>Schedule</vt:lpstr>
      <vt:lpstr>Action Items </vt:lpstr>
      <vt:lpstr>Next Steps</vt:lpstr>
      <vt:lpstr>Questions</vt:lpstr>
    </vt:vector>
  </TitlesOfParts>
  <Manager>VADM Peters</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Alignment Brief Template</dc:title>
  <dc:subject>Navy Leader Development Framework Aviation Acquisition (AC-URL, AEDO, AMDO)</dc:subject>
  <dc:creator>dbg  CAPT J. Lemmon AIR-09</dc:creator>
  <cp:keywords>Navy Leader Development Framework Aviation Acquisition (AC-URL, AEDO, AMDO)</cp:keywords>
  <dc:description/>
  <cp:lastModifiedBy>Nguyen, Hung The CIV USN NETC PENSACOLA FL (USA)</cp:lastModifiedBy>
  <cp:revision>621</cp:revision>
  <cp:lastPrinted>2007-04-23T15:36:16Z</cp:lastPrinted>
  <dcterms:created xsi:type="dcterms:W3CDTF">2018-07-06T15:12:22Z</dcterms:created>
  <dcterms:modified xsi:type="dcterms:W3CDTF">2026-05-08T16:17:08Z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rief Date">
    <vt:filetime>2018-07-10T04:00:00Z</vt:filetime>
  </property>
  <property fmtid="{D5CDD505-2E9C-101B-9397-08002B2CF9AE}" pid="3" name="ContentTypeId">
    <vt:lpwstr>0x010100050A36F1107FBB4786197B9295D4039E</vt:lpwstr>
  </property>
  <property fmtid="{D5CDD505-2E9C-101B-9397-08002B2CF9AE}" pid="4" name="MediaServiceImageTags">
    <vt:lpwstr/>
  </property>
</Properties>
</file>