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1" r:id="rId10"/>
    <p:sldId id="264" r:id="rId11"/>
    <p:sldId id="265" r:id="rId12"/>
    <p:sldId id="266" r:id="rId13"/>
    <p:sldId id="302" r:id="rId14"/>
    <p:sldId id="270" r:id="rId15"/>
    <p:sldId id="267" r:id="rId16"/>
    <p:sldId id="268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300" r:id="rId27"/>
  </p:sldIdLst>
  <p:sldSz cx="12192000" cy="6858000"/>
  <p:notesSz cx="6858000" cy="9144000"/>
  <p:custDataLst>
    <p:tags r:id="rId29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124558-87A6-494B-AAEF-E25B84CBB253}" v="97" dt="2020-04-04T03:03:51.62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9CE"/>
          </a:solidFill>
        </a:fill>
      </a:tcStyle>
    </a:wholeTbl>
    <a:band2H>
      <a:tcTxStyle/>
      <a:tcStyle>
        <a:tcBdr/>
        <a:fill>
          <a:solidFill>
            <a:srgbClr val="F0F4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D4EA"/>
          </a:solidFill>
        </a:fill>
      </a:tcStyle>
    </a:wholeTbl>
    <a:band2H>
      <a:tcTxStyle/>
      <a:tcStyle>
        <a:tcBdr/>
        <a:fill>
          <a:solidFill>
            <a:srgbClr val="E6EBF5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EEF1"/>
          </a:solidFill>
        </a:fill>
      </a:tcStyle>
    </a:wholeTbl>
    <a:band2H>
      <a:tcTxStyle/>
      <a:tcStyle>
        <a:tcBdr/>
        <a:fill>
          <a:solidFill>
            <a:srgbClr val="E6F6F8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E0E9CE"/>
          </a:solidFill>
        </a:fill>
      </a:tcStyle>
    </a:wholeTbl>
    <a:band2H>
      <a:tcTxStyle/>
      <a:tcStyle>
        <a:tcBdr/>
        <a:fill>
          <a:solidFill>
            <a:srgbClr val="F0F4E8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000000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https://cdn.pixabay.com/photo/2015/07/27/20/16/book-863418__340.jpg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316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https://cdn.pixabay.com/photo/2017/07/07/12/23/elephant-2481332__340.jpg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4314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https://cdn.pixabay.com/photo/2017/07/07/12/23/elephant-2481332__340.jpg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7570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https://cdn.pixabay.com/photo/2016/10/09/17/27/fake-1726362__340.jpg</a:t>
            </a:r>
          </a:p>
          <a:p>
            <a:endParaRPr lang="en-AU" sz="1200" dirty="0">
              <a:latin typeface="+mn-lt"/>
              <a:ea typeface="+mn-ea"/>
              <a:cs typeface="+mn-cs"/>
              <a:sym typeface="Calibri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8746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https://cdn.pixabay.com/photo/2016/08/20/09/46/magnifying-glass-1607160__340.jpg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2513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https://cdn.pixabay.com/photo/2017/01/31/14/45/lips-2024681__340.png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4945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https://cdn.pixabay.com/photo/2018/07/09/17/44/baby-elephant-3526681__340.png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8048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https://cdn.pixabay.com/photo/2017/02/13/16/36/elephant-2063065__340.png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https://pixabay.com/vectors/elephant-animal-jungle-savannah-1598359/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https://cdn.pixabay.com/photo/2016/03/31/19/31/elephant-1295085__340.png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dirty="0">
              <a:latin typeface="+mn-lt"/>
              <a:ea typeface="+mn-ea"/>
              <a:cs typeface="+mn-cs"/>
              <a:sym typeface="Calibri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46875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https://cdn.pixabay.com/photo/2012/04/12/21/22/elephant-30698__340.png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53816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https://pixabay.com/vectors/elephant-animal-zoo-happy-smiling-159987/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6375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https://cdn.pixabay.com/photo/2013/07/12/14/44/elephant-148704__340.png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1738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https://cdn.pixabay.com/photo/2013/07/12/14/44/elephant-148704__340.png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5950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https://cdn.pixabay.com/photo/2013/05/29/22/25/elephant-114543__340.jpg</a:t>
            </a:r>
          </a:p>
          <a:p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https://cdn.pixabay.com/photo/2013/02/21/10/37/elephant-84186__340.jpg</a:t>
            </a:r>
          </a:p>
          <a:p>
            <a:endParaRPr lang="en-AU" sz="1200" dirty="0">
              <a:latin typeface="+mn-lt"/>
              <a:ea typeface="+mn-ea"/>
              <a:cs typeface="+mn-cs"/>
              <a:sym typeface="Calibri"/>
            </a:endParaRPr>
          </a:p>
          <a:p>
            <a:endParaRPr lang="en-AU" sz="1200" dirty="0">
              <a:latin typeface="+mn-lt"/>
              <a:ea typeface="+mn-ea"/>
              <a:cs typeface="+mn-cs"/>
              <a:sym typeface="Calibri"/>
            </a:endParaRPr>
          </a:p>
          <a:p>
            <a:endParaRPr lang="en-AU" sz="1200" dirty="0">
              <a:latin typeface="+mn-lt"/>
              <a:ea typeface="+mn-ea"/>
              <a:cs typeface="+mn-cs"/>
              <a:sym typeface="Calibri"/>
            </a:endParaRPr>
          </a:p>
          <a:p>
            <a:endParaRPr lang="en-AU" sz="1200" dirty="0">
              <a:latin typeface="+mn-lt"/>
              <a:ea typeface="+mn-ea"/>
              <a:cs typeface="+mn-cs"/>
              <a:sym typeface="Calibri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3337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https://cdn.pixabay.com/photo/2013/05/17/07/12/elephant-111695__340.jpg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+mn-lt"/>
                <a:ea typeface="+mn-ea"/>
                <a:cs typeface="+mn-cs"/>
                <a:sym typeface="Calibri"/>
              </a:rPr>
              <a:t>https://cdn.pixabay.com/photo/2017/02/03/16/36/elephant-2035481__340.jpg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10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/>
        </p:nvSpPr>
        <p:spPr>
          <a:xfrm>
            <a:off x="-6843" y="3887811"/>
            <a:ext cx="12195668" cy="45720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13" name="Rectangle 6"/>
          <p:cNvSpPr/>
          <p:nvPr/>
        </p:nvSpPr>
        <p:spPr>
          <a:xfrm>
            <a:off x="-6843" y="2059010"/>
            <a:ext cx="12195668" cy="182880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472440" y="2194560"/>
            <a:ext cx="11247120" cy="1739347"/>
          </a:xfrm>
          <a:prstGeom prst="rect">
            <a:avLst/>
          </a:prstGeom>
        </p:spPr>
        <p:txBody>
          <a:bodyPr/>
          <a:lstStyle>
            <a:lvl1pPr algn="ctr">
              <a:lnSpc>
                <a:spcPct val="80000"/>
              </a:lnSpc>
              <a:defRPr sz="6000" spc="150"/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2900" y="3915938"/>
            <a:ext cx="11506200" cy="457202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  <a:defRPr sz="2000"/>
            </a:lvl1pPr>
            <a:lvl2pPr marL="0" indent="0" algn="ctr">
              <a:buClrTx/>
              <a:buSzTx/>
              <a:buNone/>
              <a:defRPr sz="2000"/>
            </a:lvl2pPr>
            <a:lvl3pPr marL="0" indent="0" algn="ctr">
              <a:buClrTx/>
              <a:buSzTx/>
              <a:buNone/>
              <a:defRPr sz="2000"/>
            </a:lvl3pPr>
            <a:lvl4pPr marL="0" indent="0" algn="ctr">
              <a:buClrTx/>
              <a:buSzTx/>
              <a:buNone/>
              <a:defRPr sz="2000"/>
            </a:lvl4pPr>
            <a:lvl5pPr marL="0" indent="0" algn="ctr">
              <a:buClrTx/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22" name="Group 8"/>
          <p:cNvGrpSpPr/>
          <p:nvPr/>
        </p:nvGrpSpPr>
        <p:grpSpPr>
          <a:xfrm>
            <a:off x="-3" y="-17227"/>
            <a:ext cx="12221033" cy="7054382"/>
            <a:chOff x="-1" y="0"/>
            <a:chExt cx="12221031" cy="7054381"/>
          </a:xfrm>
        </p:grpSpPr>
        <p:pic>
          <p:nvPicPr>
            <p:cNvPr id="16" name="Picture 9" descr="Picture 9"/>
            <p:cNvPicPr>
              <a:picLocks noChangeAspect="1"/>
            </p:cNvPicPr>
            <p:nvPr/>
          </p:nvPicPr>
          <p:blipFill>
            <a:blip r:embed="rId2"/>
            <a:srcRect l="9721"/>
            <a:stretch>
              <a:fillRect/>
            </a:stretch>
          </p:blipFill>
          <p:spPr>
            <a:xfrm>
              <a:off x="-2" y="0"/>
              <a:ext cx="12221033" cy="7054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" name="Group 10"/>
            <p:cNvGrpSpPr/>
            <p:nvPr/>
          </p:nvGrpSpPr>
          <p:grpSpPr>
            <a:xfrm>
              <a:off x="7071028" y="3828409"/>
              <a:ext cx="3276767" cy="678433"/>
              <a:chOff x="0" y="0"/>
              <a:chExt cx="3276765" cy="678431"/>
            </a:xfrm>
          </p:grpSpPr>
          <p:sp>
            <p:nvSpPr>
              <p:cNvPr id="17" name="Rounded Rectangle 9"/>
              <p:cNvSpPr/>
              <p:nvPr/>
            </p:nvSpPr>
            <p:spPr>
              <a:xfrm rot="21089594">
                <a:off x="3158" y="23360"/>
                <a:ext cx="137985" cy="52986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orbel"/>
                    <a:ea typeface="Corbel"/>
                    <a:cs typeface="Corbel"/>
                    <a:sym typeface="Corbel"/>
                  </a:defRPr>
                </a:pPr>
                <a:endParaRPr/>
              </a:p>
            </p:txBody>
          </p:sp>
          <p:sp>
            <p:nvSpPr>
              <p:cNvPr id="18" name="Rounded Rectangle 10"/>
              <p:cNvSpPr/>
              <p:nvPr/>
            </p:nvSpPr>
            <p:spPr>
              <a:xfrm rot="1079854">
                <a:off x="1639647" y="96172"/>
                <a:ext cx="137984" cy="52986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orbel"/>
                    <a:ea typeface="Corbel"/>
                    <a:cs typeface="Corbel"/>
                    <a:sym typeface="Corbel"/>
                  </a:defRPr>
                </a:pPr>
                <a:endParaRPr/>
              </a:p>
            </p:txBody>
          </p:sp>
          <p:sp>
            <p:nvSpPr>
              <p:cNvPr id="19" name="Rounded Rectangle 11"/>
              <p:cNvSpPr/>
              <p:nvPr/>
            </p:nvSpPr>
            <p:spPr>
              <a:xfrm rot="20999672">
                <a:off x="3135228" y="11583"/>
                <a:ext cx="137984" cy="52986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orbel"/>
                    <a:ea typeface="Corbel"/>
                    <a:cs typeface="Corbel"/>
                    <a:sym typeface="Corbel"/>
                  </a:defRPr>
                </a:pPr>
                <a:endParaRPr/>
              </a:p>
            </p:txBody>
          </p:sp>
          <p:sp>
            <p:nvSpPr>
              <p:cNvPr id="20" name="Rounded Rectangle 12"/>
              <p:cNvSpPr/>
              <p:nvPr/>
            </p:nvSpPr>
            <p:spPr>
              <a:xfrm rot="1030604">
                <a:off x="3120267" y="606252"/>
                <a:ext cx="137984" cy="52986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orbel"/>
                    <a:ea typeface="Corbel"/>
                    <a:cs typeface="Corbel"/>
                    <a:sym typeface="Corbel"/>
                  </a:defRPr>
                </a:pPr>
                <a:endParaRPr/>
              </a:p>
            </p:txBody>
          </p:sp>
        </p:grpSp>
      </p:grpSp>
      <p:sp>
        <p:nvSpPr>
          <p:cNvPr id="23" name="Oval 15"/>
          <p:cNvSpPr/>
          <p:nvPr/>
        </p:nvSpPr>
        <p:spPr>
          <a:xfrm>
            <a:off x="8959115" y="2854087"/>
            <a:ext cx="673105" cy="673106"/>
          </a:xfrm>
          <a:prstGeom prst="ellipse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4" name="Rectangle 16"/>
          <p:cNvSpPr/>
          <p:nvPr/>
        </p:nvSpPr>
        <p:spPr>
          <a:xfrm>
            <a:off x="9760291" y="2351626"/>
            <a:ext cx="673103" cy="673103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5" name="Isosceles Triangle 17"/>
          <p:cNvSpPr/>
          <p:nvPr/>
        </p:nvSpPr>
        <p:spPr>
          <a:xfrm>
            <a:off x="8414087" y="2180987"/>
            <a:ext cx="673104" cy="673102"/>
          </a:xfrm>
          <a:prstGeom prst="triangl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6" name="Parallelogram 18"/>
          <p:cNvSpPr/>
          <p:nvPr/>
        </p:nvSpPr>
        <p:spPr>
          <a:xfrm>
            <a:off x="7542769" y="2200691"/>
            <a:ext cx="673103" cy="673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5400" y="0"/>
                </a:lnTo>
                <a:lnTo>
                  <a:pt x="21600" y="0"/>
                </a:lnTo>
                <a:lnTo>
                  <a:pt x="1620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7" name="Heart 19"/>
          <p:cNvSpPr/>
          <p:nvPr/>
        </p:nvSpPr>
        <p:spPr>
          <a:xfrm>
            <a:off x="10558989" y="2141670"/>
            <a:ext cx="677990" cy="664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0657" h="15999" extrusionOk="0">
                <a:moveTo>
                  <a:pt x="5328" y="3849"/>
                </a:moveTo>
                <a:cubicBezTo>
                  <a:pt x="7532" y="-5601"/>
                  <a:pt x="16128" y="3849"/>
                  <a:pt x="5328" y="15999"/>
                </a:cubicBezTo>
                <a:cubicBezTo>
                  <a:pt x="-5472" y="3849"/>
                  <a:pt x="3124" y="-5601"/>
                  <a:pt x="5328" y="3849"/>
                </a:cubicBezTo>
                <a:close/>
              </a:path>
            </a:pathLst>
          </a:custGeom>
          <a:solidFill>
            <a:srgbClr val="FF505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0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280160" y="2211494"/>
            <a:ext cx="6126480" cy="39319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90688" y="2150621"/>
            <a:ext cx="3200401" cy="34290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ClrTx/>
              <a:buSzTx/>
              <a:buNone/>
              <a:defRPr sz="1800">
                <a:solidFill>
                  <a:srgbClr val="000000"/>
                </a:solidFill>
              </a:defRPr>
            </a:lvl1pPr>
            <a:lvl2pPr marL="0" indent="0">
              <a:lnSpc>
                <a:spcPct val="95000"/>
              </a:lnSpc>
              <a:buClrTx/>
              <a:buSzTx/>
              <a:buNone/>
              <a:defRPr sz="1800">
                <a:solidFill>
                  <a:srgbClr val="000000"/>
                </a:solidFill>
              </a:defRPr>
            </a:lvl2pPr>
            <a:lvl3pPr marL="0" indent="0">
              <a:lnSpc>
                <a:spcPct val="95000"/>
              </a:lnSpc>
              <a:buClrTx/>
              <a:buSzTx/>
              <a:buNone/>
              <a:defRPr sz="1800">
                <a:solidFill>
                  <a:srgbClr val="000000"/>
                </a:solidFill>
              </a:defRPr>
            </a:lvl3pPr>
            <a:lvl4pPr marL="0" indent="0">
              <a:lnSpc>
                <a:spcPct val="95000"/>
              </a:lnSpc>
              <a:buClrTx/>
              <a:buSzTx/>
              <a:buNone/>
              <a:defRPr sz="1800">
                <a:solidFill>
                  <a:srgbClr val="000000"/>
                </a:solidFill>
              </a:defRPr>
            </a:lvl4pPr>
            <a:lvl5pPr marL="0" indent="0">
              <a:lnSpc>
                <a:spcPct val="95000"/>
              </a:lnSpc>
              <a:buClrTx/>
              <a:buSzTx/>
              <a:buNone/>
              <a:defRPr sz="18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 1"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0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280160" y="2211494"/>
            <a:ext cx="6126480" cy="39319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90688" y="2150621"/>
            <a:ext cx="3200401" cy="34290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ClrTx/>
              <a:buSzTx/>
              <a:buNone/>
              <a:defRPr sz="1800"/>
            </a:lvl1pPr>
            <a:lvl2pPr marL="0" indent="0">
              <a:lnSpc>
                <a:spcPct val="95000"/>
              </a:lnSpc>
              <a:buClrTx/>
              <a:buSzTx/>
              <a:buNone/>
              <a:defRPr sz="1800"/>
            </a:lvl2pPr>
            <a:lvl3pPr marL="0" indent="0">
              <a:lnSpc>
                <a:spcPct val="95000"/>
              </a:lnSpc>
              <a:buClrTx/>
              <a:buSzTx/>
              <a:buNone/>
              <a:defRPr sz="1800"/>
            </a:lvl3pPr>
            <a:lvl4pPr marL="0" indent="0">
              <a:lnSpc>
                <a:spcPct val="95000"/>
              </a:lnSpc>
              <a:buClrTx/>
              <a:buSzTx/>
              <a:buNone/>
              <a:defRPr sz="1800"/>
            </a:lvl4pPr>
            <a:lvl5pPr marL="0" indent="0">
              <a:lnSpc>
                <a:spcPct val="95000"/>
              </a:lnSpc>
              <a:buClrTx/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  <a:defRPr sz="2400"/>
            </a:lvl1pPr>
            <a:lvl2pPr marL="0" indent="0" algn="ctr">
              <a:buClrTx/>
              <a:buSzTx/>
              <a:buNone/>
              <a:defRPr sz="2400"/>
            </a:lvl2pPr>
            <a:lvl3pPr marL="0" indent="0" algn="ctr">
              <a:buClrTx/>
              <a:buSzTx/>
              <a:buNone/>
              <a:defRPr sz="2400"/>
            </a:lvl3pPr>
            <a:lvl4pPr marL="0" indent="0" algn="ctr">
              <a:buClrTx/>
              <a:buSzTx/>
              <a:buNone/>
              <a:defRPr sz="2400"/>
            </a:lvl4pPr>
            <a:lvl5pPr marL="0" indent="0" algn="ctr">
              <a:buClrTx/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33" name="Group 6"/>
          <p:cNvGrpSpPr/>
          <p:nvPr/>
        </p:nvGrpSpPr>
        <p:grpSpPr>
          <a:xfrm>
            <a:off x="-4" y="0"/>
            <a:ext cx="12268206" cy="6887498"/>
            <a:chOff x="-2" y="0"/>
            <a:chExt cx="12268204" cy="6887497"/>
          </a:xfrm>
        </p:grpSpPr>
        <p:pic>
          <p:nvPicPr>
            <p:cNvPr id="130" name="Picture 7" descr="Picture 7"/>
            <p:cNvPicPr>
              <a:picLocks noChangeAspect="1"/>
            </p:cNvPicPr>
            <p:nvPr/>
          </p:nvPicPr>
          <p:blipFill>
            <a:blip r:embed="rId2"/>
            <a:srcRect l="6570" t="16308"/>
            <a:stretch>
              <a:fillRect/>
            </a:stretch>
          </p:blipFill>
          <p:spPr>
            <a:xfrm>
              <a:off x="-3" y="0"/>
              <a:ext cx="12268206" cy="68874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" name="Rounded Rectangle 8"/>
            <p:cNvSpPr/>
            <p:nvPr/>
          </p:nvSpPr>
          <p:spPr>
            <a:xfrm rot="4396381">
              <a:off x="8532461" y="4747554"/>
              <a:ext cx="94110" cy="27434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132" name="Rounded Rectangle 9"/>
            <p:cNvSpPr/>
            <p:nvPr/>
          </p:nvSpPr>
          <p:spPr>
            <a:xfrm rot="4396381">
              <a:off x="10296966" y="4747555"/>
              <a:ext cx="94110" cy="27434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</p:grpSp>
      <p:sp>
        <p:nvSpPr>
          <p:cNvPr id="134" name="Oval 10"/>
          <p:cNvSpPr/>
          <p:nvPr/>
        </p:nvSpPr>
        <p:spPr>
          <a:xfrm>
            <a:off x="9573759" y="2632842"/>
            <a:ext cx="673105" cy="673105"/>
          </a:xfrm>
          <a:prstGeom prst="ellipse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135" name="Rectangle 11"/>
          <p:cNvSpPr/>
          <p:nvPr/>
        </p:nvSpPr>
        <p:spPr>
          <a:xfrm>
            <a:off x="9894319" y="1733836"/>
            <a:ext cx="673103" cy="673103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136" name="Isosceles Triangle 12"/>
          <p:cNvSpPr/>
          <p:nvPr/>
        </p:nvSpPr>
        <p:spPr>
          <a:xfrm>
            <a:off x="8866640" y="1741459"/>
            <a:ext cx="673103" cy="673103"/>
          </a:xfrm>
          <a:prstGeom prst="triangl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137" name="Parallelogram 13"/>
          <p:cNvSpPr/>
          <p:nvPr/>
        </p:nvSpPr>
        <p:spPr>
          <a:xfrm>
            <a:off x="8628374" y="2797942"/>
            <a:ext cx="673103" cy="673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5400" y="0"/>
                </a:lnTo>
                <a:lnTo>
                  <a:pt x="21600" y="0"/>
                </a:lnTo>
                <a:lnTo>
                  <a:pt x="1620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138" name="Heart 14"/>
          <p:cNvSpPr/>
          <p:nvPr/>
        </p:nvSpPr>
        <p:spPr>
          <a:xfrm>
            <a:off x="10718423" y="2291917"/>
            <a:ext cx="677990" cy="664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0657" h="15999" extrusionOk="0">
                <a:moveTo>
                  <a:pt x="5328" y="3849"/>
                </a:moveTo>
                <a:cubicBezTo>
                  <a:pt x="7532" y="-5601"/>
                  <a:pt x="16128" y="3849"/>
                  <a:pt x="5328" y="15999"/>
                </a:cubicBezTo>
                <a:cubicBezTo>
                  <a:pt x="-5472" y="3849"/>
                  <a:pt x="3124" y="-5601"/>
                  <a:pt x="5328" y="3849"/>
                </a:cubicBezTo>
                <a:close/>
              </a:path>
            </a:pathLst>
          </a:custGeom>
          <a:solidFill>
            <a:srgbClr val="FF505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6" descr="Picture 6"/>
          <p:cNvPicPr>
            <a:picLocks noChangeAspect="1"/>
          </p:cNvPicPr>
          <p:nvPr/>
        </p:nvPicPr>
        <p:blipFill>
          <a:blip r:embed="rId2"/>
          <a:srcRect r="36869"/>
          <a:stretch>
            <a:fillRect/>
          </a:stretch>
        </p:blipFill>
        <p:spPr>
          <a:xfrm>
            <a:off x="5323656" y="1624991"/>
            <a:ext cx="6868344" cy="5092743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221731"/>
            <a:ext cx="256538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6"/>
          <p:cNvSpPr/>
          <p:nvPr/>
        </p:nvSpPr>
        <p:spPr>
          <a:xfrm>
            <a:off x="482" y="176109"/>
            <a:ext cx="12188954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1202919" y="284175"/>
            <a:ext cx="9784081" cy="1508762"/>
          </a:xfrm>
          <a:prstGeom prst="rect">
            <a:avLst/>
          </a:prstGeom>
        </p:spPr>
        <p:txBody>
          <a:bodyPr lIns="45719" tIns="45719" rIns="45719" bIns="45719"/>
          <a:lstStyle/>
          <a:p>
            <a:r>
              <a:t>Title Text</a:t>
            </a:r>
          </a:p>
        </p:txBody>
      </p:sp>
      <p:sp>
        <p:nvSpPr>
          <p:cNvPr id="15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280160" y="2211494"/>
            <a:ext cx="6126480" cy="39319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90688" y="2150621"/>
            <a:ext cx="3200401" cy="342900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lnSpc>
                <a:spcPct val="95000"/>
              </a:lnSpc>
              <a:buClrTx/>
              <a:buSzTx/>
              <a:buNone/>
              <a:defRPr sz="1800"/>
            </a:lvl1pPr>
            <a:lvl2pPr marL="0" indent="457200">
              <a:lnSpc>
                <a:spcPct val="95000"/>
              </a:lnSpc>
              <a:buClrTx/>
              <a:buSzTx/>
              <a:buNone/>
              <a:defRPr sz="1800"/>
            </a:lvl2pPr>
            <a:lvl3pPr marL="0" indent="914400">
              <a:lnSpc>
                <a:spcPct val="95000"/>
              </a:lnSpc>
              <a:buClrTx/>
              <a:buSzTx/>
              <a:buNone/>
              <a:defRPr sz="1800"/>
            </a:lvl3pPr>
            <a:lvl4pPr marL="0" indent="1371600">
              <a:lnSpc>
                <a:spcPct val="95000"/>
              </a:lnSpc>
              <a:buClrTx/>
              <a:buSzTx/>
              <a:buNone/>
              <a:defRPr sz="1800"/>
            </a:lvl4pPr>
            <a:lvl5pPr marL="0" indent="1828800">
              <a:lnSpc>
                <a:spcPct val="95000"/>
              </a:lnSpc>
              <a:buClrTx/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58926" y="6470796"/>
            <a:ext cx="256541" cy="269241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6"/>
          <p:cNvSpPr/>
          <p:nvPr/>
        </p:nvSpPr>
        <p:spPr>
          <a:xfrm>
            <a:off x="-6843" y="2059010"/>
            <a:ext cx="12195668" cy="182880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45" name="Rectangle 7"/>
          <p:cNvSpPr/>
          <p:nvPr/>
        </p:nvSpPr>
        <p:spPr>
          <a:xfrm>
            <a:off x="-6843" y="3887811"/>
            <a:ext cx="12195668" cy="45720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475487" y="2194560"/>
            <a:ext cx="11247122" cy="1737362"/>
          </a:xfrm>
          <a:prstGeom prst="rect">
            <a:avLst/>
          </a:prstGeom>
        </p:spPr>
        <p:txBody>
          <a:bodyPr/>
          <a:lstStyle>
            <a:lvl1pPr algn="ctr">
              <a:lnSpc>
                <a:spcPct val="80000"/>
              </a:lnSpc>
              <a:defRPr sz="6000" spc="150"/>
            </a:lvl1pPr>
          </a:lstStyle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7472" y="3911827"/>
            <a:ext cx="11503153" cy="457202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  <a:defRPr sz="2000"/>
            </a:lvl1pPr>
            <a:lvl2pPr marL="0" indent="0" algn="ctr">
              <a:buClrTx/>
              <a:buSzTx/>
              <a:buNone/>
              <a:defRPr sz="2000"/>
            </a:lvl2pPr>
            <a:lvl3pPr marL="0" indent="0" algn="ctr">
              <a:buClrTx/>
              <a:buSzTx/>
              <a:buNone/>
              <a:defRPr sz="2000"/>
            </a:lvl3pPr>
            <a:lvl4pPr marL="0" indent="0" algn="ctr">
              <a:buClrTx/>
              <a:buSzTx/>
              <a:buNone/>
              <a:defRPr sz="2000"/>
            </a:lvl4pPr>
            <a:lvl5pPr marL="0" indent="0" algn="ctr">
              <a:buClrTx/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05342" y="2011678"/>
            <a:ext cx="4754883" cy="420624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7008" y="1913470"/>
            <a:ext cx="4754880" cy="743096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2100"/>
            </a:lvl1pPr>
            <a:lvl2pPr marL="0" indent="0">
              <a:buClrTx/>
              <a:buSzTx/>
              <a:buNone/>
              <a:defRPr sz="2100"/>
            </a:lvl2pPr>
            <a:lvl3pPr marL="0" indent="0">
              <a:buClrTx/>
              <a:buSzTx/>
              <a:buNone/>
              <a:defRPr sz="2100"/>
            </a:lvl3pPr>
            <a:lvl4pPr marL="0" indent="0">
              <a:buClrTx/>
              <a:buSzTx/>
              <a:buNone/>
              <a:defRPr sz="2100"/>
            </a:lvl4pPr>
            <a:lvl5pPr marL="0" indent="0">
              <a:buClrTx/>
              <a:buSz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31230" y="1913470"/>
            <a:ext cx="4754882" cy="743096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07008" y="2120052"/>
            <a:ext cx="6126480" cy="4114803"/>
          </a:xfrm>
          <a:prstGeom prst="rect">
            <a:avLst/>
          </a:prstGeom>
        </p:spPr>
        <p:txBody>
          <a:bodyPr/>
          <a:lstStyle>
            <a:lvl1pPr marL="182879" indent="-182879">
              <a:defRPr sz="3200"/>
            </a:lvl1pPr>
            <a:lvl2pPr marL="437605" indent="-209004">
              <a:defRPr sz="3200"/>
            </a:lvl2pPr>
            <a:lvl3pPr marL="701040" indent="-243840">
              <a:defRPr sz="3200"/>
            </a:lvl3pPr>
            <a:lvl4pPr marL="978408" indent="-292608">
              <a:defRPr sz="3200"/>
            </a:lvl4pPr>
            <a:lvl5pPr marL="1207008" indent="-292608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789023" y="2147485"/>
            <a:ext cx="3200401" cy="343232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0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280160" y="2211494"/>
            <a:ext cx="6126480" cy="39319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90688" y="2150621"/>
            <a:ext cx="3200401" cy="34290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ClrTx/>
              <a:buSzTx/>
              <a:buNone/>
              <a:defRPr sz="1800"/>
            </a:lvl1pPr>
            <a:lvl2pPr marL="0" indent="0">
              <a:lnSpc>
                <a:spcPct val="95000"/>
              </a:lnSpc>
              <a:buClrTx/>
              <a:buSzTx/>
              <a:buNone/>
              <a:defRPr sz="1800"/>
            </a:lvl2pPr>
            <a:lvl3pPr marL="0" indent="0">
              <a:lnSpc>
                <a:spcPct val="95000"/>
              </a:lnSpc>
              <a:buClrTx/>
              <a:buSzTx/>
              <a:buNone/>
              <a:defRPr sz="1800"/>
            </a:lvl3pPr>
            <a:lvl4pPr marL="0" indent="0">
              <a:lnSpc>
                <a:spcPct val="95000"/>
              </a:lnSpc>
              <a:buClrTx/>
              <a:buSzTx/>
              <a:buNone/>
              <a:defRPr sz="1800"/>
            </a:lvl4pPr>
            <a:lvl5pPr marL="0" indent="0">
              <a:lnSpc>
                <a:spcPct val="95000"/>
              </a:lnSpc>
              <a:buClrTx/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02919" y="284174"/>
            <a:ext cx="9784082" cy="1508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202919" y="2011678"/>
            <a:ext cx="9784082" cy="42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58926" y="6470797"/>
            <a:ext cx="256539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1pPr>
      <a:lvl2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2pPr>
      <a:lvl3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3pPr>
      <a:lvl4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4pPr>
      <a:lvl5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5pPr>
      <a:lvl6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6pPr>
      <a:lvl7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7pPr>
      <a:lvl8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8pPr>
      <a:lvl9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9pPr>
    </p:titleStyle>
    <p:bodyStyle>
      <a:lvl1pPr marL="182879" marR="0" indent="-18287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FFFFFF"/>
        </a:buClr>
        <a:buSzPct val="100000"/>
        <a:buFontTx/>
        <a:buChar char="▪"/>
        <a:tabLst/>
        <a:defRPr sz="22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1pPr>
      <a:lvl2pPr marL="429768" marR="0" indent="-201166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FFFFFF"/>
        </a:buClr>
        <a:buSzPct val="100000"/>
        <a:buFontTx/>
        <a:buChar char="▪"/>
        <a:tabLst/>
        <a:defRPr sz="22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2pPr>
      <a:lvl3pPr marL="680719" marR="0" indent="-22351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FFFFFF"/>
        </a:buClr>
        <a:buSzPct val="100000"/>
        <a:buFontTx/>
        <a:buChar char="▪"/>
        <a:tabLst/>
        <a:defRPr sz="22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3pPr>
      <a:lvl4pPr marL="937260" marR="0" indent="-25145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FFFFFF"/>
        </a:buClr>
        <a:buSzPct val="100000"/>
        <a:buFontTx/>
        <a:buChar char="▪"/>
        <a:tabLst/>
        <a:defRPr sz="22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4pPr>
      <a:lvl5pPr marL="1165860" marR="0" indent="-25146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FFFFFF"/>
        </a:buClr>
        <a:buSzPct val="100000"/>
        <a:buFontTx/>
        <a:buChar char="▪"/>
        <a:tabLst/>
        <a:defRPr sz="22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5pPr>
      <a:lvl6pPr marL="1370324" marR="0" indent="-314325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FFFFFF"/>
        </a:buClr>
        <a:buSzPct val="100000"/>
        <a:buFontTx/>
        <a:buChar char="▪"/>
        <a:tabLst/>
        <a:defRPr sz="22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6pPr>
      <a:lvl7pPr marL="1557524" marR="0" indent="-314325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FFFFFF"/>
        </a:buClr>
        <a:buSzPct val="100000"/>
        <a:buFontTx/>
        <a:buChar char="▪"/>
        <a:tabLst/>
        <a:defRPr sz="22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7pPr>
      <a:lvl8pPr marL="1714724" marR="0" indent="-314325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FFFFFF"/>
        </a:buClr>
        <a:buSzPct val="100000"/>
        <a:buFontTx/>
        <a:buChar char="▪"/>
        <a:tabLst/>
        <a:defRPr sz="22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8pPr>
      <a:lvl9pPr marL="1891925" marR="0" indent="-314325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FFFFFF"/>
        </a:buClr>
        <a:buSzPct val="100000"/>
        <a:buFontTx/>
        <a:buChar char="▪"/>
        <a:tabLst/>
        <a:defRPr sz="22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6.m4a"/><Relationship Id="rId7" Type="http://schemas.openxmlformats.org/officeDocument/2006/relationships/image" Target="../media/image16.png"/><Relationship Id="rId2" Type="http://schemas.microsoft.com/office/2007/relationships/media" Target="../media/media6.m4a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openxmlformats.org/officeDocument/2006/relationships/hyperlink" Target="https://pixabay.com/en/elephant-animal-zoo-happy-smiling-159987/" TargetMode="External"/><Relationship Id="rId2" Type="http://schemas.microsoft.com/office/2007/relationships/media" Target="../media/media4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Box 261"/>
          <p:cNvSpPr txBox="1"/>
          <p:nvPr/>
        </p:nvSpPr>
        <p:spPr>
          <a:xfrm>
            <a:off x="8939814" y="100133"/>
            <a:ext cx="2218119" cy="757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TIME LIMIT: </a:t>
            </a:r>
            <a:endParaRPr>
              <a:solidFill>
                <a:srgbClr val="FFFFFF"/>
              </a:solidFill>
            </a:endParaRP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40 minutes</a:t>
            </a:r>
          </a:p>
        </p:txBody>
      </p:sp>
      <p:sp>
        <p:nvSpPr>
          <p:cNvPr id="169" name="TextBox 99"/>
          <p:cNvSpPr txBox="1"/>
          <p:nvPr/>
        </p:nvSpPr>
        <p:spPr>
          <a:xfrm>
            <a:off x="842624" y="598234"/>
            <a:ext cx="6331174" cy="6124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2800">
                <a:solidFill>
                  <a:srgbClr val="1130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AU" dirty="0"/>
              <a:t>Topic; </a:t>
            </a:r>
            <a:r>
              <a:rPr lang="en-US" sz="2800" dirty="0">
                <a:sym typeface="Arial"/>
              </a:rPr>
              <a:t>Interpreting, </a:t>
            </a:r>
            <a:r>
              <a:rPr lang="en-US" sz="2800" dirty="0" err="1">
                <a:sym typeface="Arial"/>
              </a:rPr>
              <a:t>analysing</a:t>
            </a:r>
            <a:r>
              <a:rPr lang="en-US" sz="2800" dirty="0">
                <a:sym typeface="Arial"/>
              </a:rPr>
              <a:t>, evaluating.</a:t>
            </a:r>
            <a:endParaRPr lang="en-AU" sz="2800" dirty="0">
              <a:sym typeface="Arial"/>
            </a:endParaRPr>
          </a:p>
          <a:p>
            <a:pPr>
              <a:buSzPct val="100000"/>
              <a:defRPr sz="2800">
                <a:solidFill>
                  <a:srgbClr val="1130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Lesson Title: </a:t>
            </a:r>
            <a:endParaRPr i="1" dirty="0"/>
          </a:p>
          <a:p>
            <a:pPr marL="914400" lvl="1" indent="-457200">
              <a:buSzPct val="100000"/>
              <a:buFont typeface="Arial"/>
              <a:buChar char="•"/>
              <a:defRPr sz="2800" i="1">
                <a:solidFill>
                  <a:srgbClr val="1130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Imaginative And Informative</a:t>
            </a:r>
            <a:endParaRPr dirty="0">
              <a:solidFill>
                <a:srgbClr val="FFFFFF"/>
              </a:solidFill>
            </a:endParaRPr>
          </a:p>
          <a:p>
            <a:pPr>
              <a:buSzPct val="100000"/>
              <a:defRPr sz="2800">
                <a:solidFill>
                  <a:srgbClr val="1130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Student Subject and Grade:</a:t>
            </a:r>
          </a:p>
          <a:p>
            <a:pPr marL="914400" lvl="1" indent="-457200">
              <a:buSzPct val="100000"/>
              <a:buFont typeface="Arial"/>
              <a:buChar char="•"/>
              <a:defRPr sz="2800" i="1">
                <a:solidFill>
                  <a:srgbClr val="1130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Literature &amp; Literacy - </a:t>
            </a:r>
          </a:p>
          <a:p>
            <a:pPr lvl="3" indent="685800">
              <a:defRPr sz="2800" i="1">
                <a:solidFill>
                  <a:srgbClr val="1130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                     Kindergarten</a:t>
            </a:r>
            <a:endParaRPr dirty="0">
              <a:solidFill>
                <a:srgbClr val="FFFFFF"/>
              </a:solidFill>
            </a:endParaRPr>
          </a:p>
          <a:p>
            <a:pPr>
              <a:buSzPct val="100000"/>
              <a:defRPr sz="2800">
                <a:solidFill>
                  <a:srgbClr val="1130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Curriculum alignment:</a:t>
            </a:r>
          </a:p>
          <a:p>
            <a:pPr marL="914400" lvl="1" indent="-457200">
              <a:buSzPct val="100000"/>
              <a:buFont typeface="Arial"/>
              <a:buChar char="•"/>
              <a:defRPr sz="2800" i="1">
                <a:solidFill>
                  <a:srgbClr val="1130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ACELY1648</a:t>
            </a:r>
          </a:p>
          <a:p>
            <a:pPr>
              <a:buSzPct val="100000"/>
              <a:defRPr sz="2800">
                <a:solidFill>
                  <a:srgbClr val="1130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Learning Objective:</a:t>
            </a:r>
          </a:p>
          <a:p>
            <a:pPr marL="914400" lvl="1" indent="-457200">
              <a:buSzPct val="100000"/>
              <a:buFont typeface="Arial"/>
              <a:buChar char="•"/>
              <a:defRPr sz="2800">
                <a:solidFill>
                  <a:srgbClr val="1130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Students should be able to identify differences between imaginative and informative texts. </a:t>
            </a:r>
          </a:p>
          <a:p>
            <a:pPr marL="457200" indent="-457200">
              <a:buSzPct val="1000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70" name="TextBox 1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33" name="TextBox 5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234" name="Rectangle 7"/>
          <p:cNvSpPr txBox="1"/>
          <p:nvPr/>
        </p:nvSpPr>
        <p:spPr>
          <a:xfrm>
            <a:off x="204985" y="462493"/>
            <a:ext cx="11961453" cy="107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latin typeface="Corbel"/>
                <a:ea typeface="Corbel"/>
                <a:cs typeface="Corbel"/>
                <a:sym typeface="Corbel"/>
              </a:defRPr>
            </a:pPr>
            <a:r>
              <a:t>Imaginative and Informative Texts</a:t>
            </a:r>
          </a:p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Is this story imaginative or informative? </a:t>
            </a:r>
          </a:p>
        </p:txBody>
      </p:sp>
      <p:sp>
        <p:nvSpPr>
          <p:cNvPr id="235" name="Rounded Rectangle"/>
          <p:cNvSpPr/>
          <p:nvPr/>
        </p:nvSpPr>
        <p:spPr>
          <a:xfrm>
            <a:off x="574933" y="1860910"/>
            <a:ext cx="10182754" cy="4522135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>
            <a:solidFill>
              <a:srgbClr val="0C9771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 sz="200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38" name="African Elephants"/>
          <p:cNvSpPr txBox="1"/>
          <p:nvPr/>
        </p:nvSpPr>
        <p:spPr>
          <a:xfrm>
            <a:off x="3331893" y="1646945"/>
            <a:ext cx="5528214" cy="1140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defRPr sz="2900" b="1">
                <a:latin typeface="Corbel"/>
                <a:ea typeface="Corbel"/>
                <a:cs typeface="Corbel"/>
                <a:sym typeface="Corbel"/>
              </a:defRPr>
            </a:pPr>
            <a:endParaRPr/>
          </a:p>
          <a:p>
            <a:pPr defTabSz="914400">
              <a:lnSpc>
                <a:spcPct val="90000"/>
              </a:lnSpc>
              <a:spcBef>
                <a:spcPts val="600"/>
              </a:spcBef>
              <a:defRPr sz="4000" b="1">
                <a:latin typeface="Corbel"/>
                <a:ea typeface="Corbel"/>
                <a:cs typeface="Corbel"/>
                <a:sym typeface="Corbel"/>
              </a:defRPr>
            </a:pPr>
            <a:r>
              <a:t>African Elephants</a:t>
            </a:r>
          </a:p>
        </p:txBody>
      </p:sp>
      <p:pic>
        <p:nvPicPr>
          <p:cNvPr id="239" name="Screen Shot 2020-02-20 at 1.13.31 PM.png" descr="Screen Shot 2020-02-20 at 1.13.31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611" y="2360952"/>
            <a:ext cx="2829047" cy="3738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Screen Shot 2020-02-20 at 1.14.35 PM.png" descr="Screen Shot 2020-02-20 at 1.14.35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96" y="2564687"/>
            <a:ext cx="3376925" cy="3525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A1.m4a" descr="A1.m4a"/>
          <p:cNvPicPr>
            <a:picLocks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14074" y="215951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57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4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23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44" name="TextBox 5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245" name="Rectangle 7"/>
          <p:cNvSpPr txBox="1"/>
          <p:nvPr/>
        </p:nvSpPr>
        <p:spPr>
          <a:xfrm>
            <a:off x="204985" y="462493"/>
            <a:ext cx="11961453" cy="107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latin typeface="Corbel"/>
                <a:ea typeface="Corbel"/>
                <a:cs typeface="Corbel"/>
                <a:sym typeface="Corbel"/>
              </a:defRPr>
            </a:pPr>
            <a:r>
              <a:t>Imaginative and Informative Texts</a:t>
            </a:r>
          </a:p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Is this story imaginative or informative? </a:t>
            </a:r>
          </a:p>
        </p:txBody>
      </p:sp>
      <p:sp>
        <p:nvSpPr>
          <p:cNvPr id="246" name="Rounded Rectangle"/>
          <p:cNvSpPr/>
          <p:nvPr/>
        </p:nvSpPr>
        <p:spPr>
          <a:xfrm>
            <a:off x="142446" y="1933330"/>
            <a:ext cx="12023991" cy="4462178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>
            <a:solidFill>
              <a:srgbClr val="0C9771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 sz="200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49" name="African Elephants"/>
          <p:cNvSpPr txBox="1"/>
          <p:nvPr/>
        </p:nvSpPr>
        <p:spPr>
          <a:xfrm>
            <a:off x="3331893" y="1646945"/>
            <a:ext cx="5528214" cy="1140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defRPr sz="2900" b="1">
                <a:latin typeface="Corbel"/>
                <a:ea typeface="Corbel"/>
                <a:cs typeface="Corbel"/>
                <a:sym typeface="Corbel"/>
              </a:defRPr>
            </a:pPr>
            <a:endParaRPr/>
          </a:p>
          <a:p>
            <a:pPr defTabSz="914400">
              <a:lnSpc>
                <a:spcPct val="90000"/>
              </a:lnSpc>
              <a:spcBef>
                <a:spcPts val="600"/>
              </a:spcBef>
              <a:defRPr sz="4000" b="1">
                <a:latin typeface="Corbel"/>
                <a:ea typeface="Corbel"/>
                <a:cs typeface="Corbel"/>
                <a:sym typeface="Corbel"/>
              </a:defRPr>
            </a:pPr>
            <a:r>
              <a:t>African Elephants</a:t>
            </a:r>
          </a:p>
        </p:txBody>
      </p:sp>
      <p:pic>
        <p:nvPicPr>
          <p:cNvPr id="250" name="Screen Shot 2020-02-20 at 1.13.58 PM.png" descr="Screen Shot 2020-02-20 at 1.13.58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40" y="2898706"/>
            <a:ext cx="4267201" cy="3175001"/>
          </a:xfrm>
          <a:prstGeom prst="rect">
            <a:avLst/>
          </a:prstGeom>
          <a:ln w="12700">
            <a:solidFill>
              <a:srgbClr val="0C9771"/>
            </a:solidFill>
          </a:ln>
        </p:spPr>
      </p:pic>
      <p:pic>
        <p:nvPicPr>
          <p:cNvPr id="251" name="Screen Shot 2020-02-20 at 1.15.48 PM.png" descr="Screen Shot 2020-02-20 at 1.15.48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2401" y="2898706"/>
            <a:ext cx="4554755" cy="3107950"/>
          </a:xfrm>
          <a:prstGeom prst="rect">
            <a:avLst/>
          </a:prstGeom>
          <a:ln w="12700">
            <a:solidFill>
              <a:srgbClr val="0C9771"/>
            </a:solidFill>
          </a:ln>
        </p:spPr>
      </p:pic>
      <p:pic>
        <p:nvPicPr>
          <p:cNvPr id="252" name="Screen Shot 2020-02-20 at 1.21.04 PM.png" descr="Screen Shot 2020-02-20 at 1.21.04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9921" y="3211633"/>
            <a:ext cx="2984501" cy="3086101"/>
          </a:xfrm>
          <a:prstGeom prst="rect">
            <a:avLst/>
          </a:prstGeom>
          <a:ln w="12700">
            <a:solidFill>
              <a:srgbClr val="0C9771"/>
            </a:solidFill>
          </a:ln>
        </p:spPr>
      </p:pic>
      <p:pic>
        <p:nvPicPr>
          <p:cNvPr id="253" name="A2.m4a" descr="A2.m4a"/>
          <p:cNvPicPr>
            <a:picLocks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44422" y="212548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5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23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56" name="TextBox 5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257" name="Rectangle 7"/>
          <p:cNvSpPr txBox="1"/>
          <p:nvPr/>
        </p:nvSpPr>
        <p:spPr>
          <a:xfrm>
            <a:off x="204985" y="462493"/>
            <a:ext cx="11961453" cy="107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latin typeface="Corbel"/>
                <a:ea typeface="Corbel"/>
                <a:cs typeface="Corbel"/>
                <a:sym typeface="Corbel"/>
              </a:defRPr>
            </a:pPr>
            <a:r>
              <a:t>Imaginative and Informative Texts</a:t>
            </a:r>
          </a:p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Is this story imaginative or informative? </a:t>
            </a:r>
          </a:p>
        </p:txBody>
      </p:sp>
      <p:sp>
        <p:nvSpPr>
          <p:cNvPr id="258" name="Rounded Rectangle"/>
          <p:cNvSpPr/>
          <p:nvPr/>
        </p:nvSpPr>
        <p:spPr>
          <a:xfrm>
            <a:off x="289648" y="1957319"/>
            <a:ext cx="10182754" cy="443819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>
            <a:solidFill>
              <a:srgbClr val="0C9771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 sz="200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61" name="Is this story imaginative or informative?…"/>
          <p:cNvSpPr txBox="1"/>
          <p:nvPr/>
        </p:nvSpPr>
        <p:spPr>
          <a:xfrm>
            <a:off x="289648" y="2078923"/>
            <a:ext cx="9888350" cy="4168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Is this story imaginative or informative? 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How do you know? What clues did the story give you to tell you what kind it was? 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Was there a named character in the story? Explain. 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Was there a problem in the story? 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Were there any facts in this story? Explain. 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How is the story “Elliot the Elephant” different than “African Elephants”? Explain. </a:t>
            </a:r>
          </a:p>
          <a:p>
            <a:pPr defTabSz="914400">
              <a:lnSpc>
                <a:spcPct val="90000"/>
              </a:lnSpc>
              <a:spcBef>
                <a:spcPts val="600"/>
              </a:spcBef>
              <a:defRPr sz="2900" b="1">
                <a:latin typeface="Corbel"/>
                <a:ea typeface="Corbel"/>
                <a:cs typeface="Corbel"/>
                <a:sym typeface="Corbel"/>
              </a:defRPr>
            </a:pPr>
            <a:endParaRPr dirty="0"/>
          </a:p>
        </p:txBody>
      </p:sp>
      <p:pic>
        <p:nvPicPr>
          <p:cNvPr id="262" name="Screen Shot 2020-02-20 at 1.24.50 PM.png" descr="Screen Shot 2020-02-20 at 1.24.5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617" y="3030672"/>
            <a:ext cx="2897572" cy="2249018"/>
          </a:xfrm>
          <a:prstGeom prst="rect">
            <a:avLst/>
          </a:prstGeom>
          <a:ln w="12700">
            <a:solidFill>
              <a:srgbClr val="0C9771"/>
            </a:solidFill>
          </a:ln>
        </p:spPr>
      </p:pic>
    </p:spTree>
    <p:custDataLst>
      <p:tags r:id="rId1"/>
    </p:custData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23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56" name="TextBox 5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257" name="Rectangle 7"/>
          <p:cNvSpPr txBox="1"/>
          <p:nvPr/>
        </p:nvSpPr>
        <p:spPr>
          <a:xfrm>
            <a:off x="204985" y="462493"/>
            <a:ext cx="11961453" cy="107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latin typeface="Corbel"/>
                <a:ea typeface="Corbel"/>
                <a:cs typeface="Corbel"/>
                <a:sym typeface="Corbel"/>
              </a:defRPr>
            </a:pPr>
            <a:r>
              <a:t>Imaginative and Informative Texts</a:t>
            </a:r>
          </a:p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Is this story imaginative or informative? </a:t>
            </a:r>
          </a:p>
        </p:txBody>
      </p:sp>
      <p:sp>
        <p:nvSpPr>
          <p:cNvPr id="258" name="Rounded Rectangle"/>
          <p:cNvSpPr/>
          <p:nvPr/>
        </p:nvSpPr>
        <p:spPr>
          <a:xfrm>
            <a:off x="289648" y="1957319"/>
            <a:ext cx="10182754" cy="443819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>
            <a:solidFill>
              <a:srgbClr val="0C9771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 sz="200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61" name="Is this story imaginative or informative?…"/>
          <p:cNvSpPr txBox="1"/>
          <p:nvPr/>
        </p:nvSpPr>
        <p:spPr>
          <a:xfrm>
            <a:off x="289648" y="2078923"/>
            <a:ext cx="7110393" cy="2331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lang="en-AU" dirty="0"/>
              <a:t>T</a:t>
            </a:r>
            <a:r>
              <a:rPr dirty="0"/>
              <a:t>his story</a:t>
            </a:r>
            <a:r>
              <a:rPr lang="en-AU" dirty="0"/>
              <a:t> was</a:t>
            </a:r>
            <a:r>
              <a:rPr dirty="0"/>
              <a:t> informative</a:t>
            </a:r>
            <a:r>
              <a:rPr lang="en-AU" dirty="0"/>
              <a:t>.</a:t>
            </a:r>
            <a:r>
              <a:rPr dirty="0"/>
              <a:t> 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lang="en-AU" dirty="0"/>
              <a:t>T</a:t>
            </a:r>
            <a:r>
              <a:rPr dirty="0"/>
              <a:t>here </a:t>
            </a:r>
            <a:r>
              <a:rPr lang="en-AU" dirty="0"/>
              <a:t>were m</a:t>
            </a:r>
            <a:r>
              <a:rPr dirty="0"/>
              <a:t>any facts in this story. 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</a:t>
            </a:r>
            <a:r>
              <a:rPr lang="en-AU" dirty="0"/>
              <a:t>The story took place in the real world, using real animals characters.</a:t>
            </a:r>
            <a:endParaRPr dirty="0"/>
          </a:p>
          <a:p>
            <a:pPr defTabSz="914400">
              <a:lnSpc>
                <a:spcPct val="90000"/>
              </a:lnSpc>
              <a:spcBef>
                <a:spcPts val="600"/>
              </a:spcBef>
              <a:defRPr sz="2900" b="1">
                <a:latin typeface="Corbel"/>
                <a:ea typeface="Corbel"/>
                <a:cs typeface="Corbel"/>
                <a:sym typeface="Corbel"/>
              </a:defRPr>
            </a:pPr>
            <a:endParaRPr dirty="0"/>
          </a:p>
        </p:txBody>
      </p:sp>
      <p:pic>
        <p:nvPicPr>
          <p:cNvPr id="262" name="Screen Shot 2020-02-20 at 1.24.50 PM.png" descr="Screen Shot 2020-02-20 at 1.24.5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001" y="3147668"/>
            <a:ext cx="2897572" cy="2249018"/>
          </a:xfrm>
          <a:prstGeom prst="rect">
            <a:avLst/>
          </a:prstGeom>
          <a:ln w="12700">
            <a:solidFill>
              <a:srgbClr val="0C977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99137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9B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ectangle 125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86" name="Rectangle 1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9B7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87" name="Rectangle 129"/>
          <p:cNvSpPr/>
          <p:nvPr/>
        </p:nvSpPr>
        <p:spPr>
          <a:xfrm>
            <a:off x="7540358" y="0"/>
            <a:ext cx="4651644" cy="6858000"/>
          </a:xfrm>
          <a:prstGeom prst="rect">
            <a:avLst/>
          </a:prstGeom>
          <a:solidFill>
            <a:srgbClr val="60606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88" name="Rectangle 131"/>
          <p:cNvSpPr/>
          <p:nvPr/>
        </p:nvSpPr>
        <p:spPr>
          <a:xfrm>
            <a:off x="7540358" y="2224215"/>
            <a:ext cx="4651644" cy="173818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grpSp>
        <p:nvGrpSpPr>
          <p:cNvPr id="307" name="Text Placeholder 2"/>
          <p:cNvGrpSpPr/>
          <p:nvPr/>
        </p:nvGrpSpPr>
        <p:grpSpPr>
          <a:xfrm>
            <a:off x="965198" y="929429"/>
            <a:ext cx="5606331" cy="5008081"/>
            <a:chOff x="0" y="0"/>
            <a:chExt cx="5606329" cy="5008080"/>
          </a:xfrm>
        </p:grpSpPr>
        <p:sp>
          <p:nvSpPr>
            <p:cNvPr id="289" name="Rounded Rectangle"/>
            <p:cNvSpPr/>
            <p:nvPr/>
          </p:nvSpPr>
          <p:spPr>
            <a:xfrm>
              <a:off x="-1" y="0"/>
              <a:ext cx="5606331" cy="690770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290" name="Square"/>
            <p:cNvSpPr/>
            <p:nvPr/>
          </p:nvSpPr>
          <p:spPr>
            <a:xfrm>
              <a:off x="208955" y="155422"/>
              <a:ext cx="379925" cy="379926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291" name="Gauge student understanding."/>
            <p:cNvSpPr txBox="1"/>
            <p:nvPr/>
          </p:nvSpPr>
          <p:spPr>
            <a:xfrm>
              <a:off x="797837" y="145278"/>
              <a:ext cx="4808490" cy="400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3106" tIns="73106" rIns="73106" bIns="73106" numCol="1" anchor="ctr">
              <a:spAutoFit/>
            </a:bodyPr>
            <a:lstStyle>
              <a:lvl1pPr defTabSz="622300">
                <a:lnSpc>
                  <a:spcPct val="90000"/>
                </a:lnSpc>
                <a:spcBef>
                  <a:spcPts val="500"/>
                </a:spcBef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Gauge student understanding.</a:t>
              </a:r>
            </a:p>
          </p:txBody>
        </p:sp>
        <p:sp>
          <p:nvSpPr>
            <p:cNvPr id="292" name="Rounded Rectangle"/>
            <p:cNvSpPr/>
            <p:nvPr/>
          </p:nvSpPr>
          <p:spPr>
            <a:xfrm>
              <a:off x="-1" y="863460"/>
              <a:ext cx="5606331" cy="690771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293" name="Square"/>
            <p:cNvSpPr/>
            <p:nvPr/>
          </p:nvSpPr>
          <p:spPr>
            <a:xfrm>
              <a:off x="208955" y="1018884"/>
              <a:ext cx="379925" cy="379926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294" name="Questions"/>
            <p:cNvSpPr txBox="1"/>
            <p:nvPr/>
          </p:nvSpPr>
          <p:spPr>
            <a:xfrm>
              <a:off x="797837" y="1008739"/>
              <a:ext cx="4808490" cy="400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3106" tIns="73106" rIns="73106" bIns="73106" numCol="1" anchor="ctr">
              <a:spAutoFit/>
            </a:bodyPr>
            <a:lstStyle>
              <a:lvl1pPr defTabSz="622300">
                <a:lnSpc>
                  <a:spcPct val="90000"/>
                </a:lnSpc>
                <a:spcBef>
                  <a:spcPts val="500"/>
                </a:spcBef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Questions</a:t>
              </a:r>
            </a:p>
          </p:txBody>
        </p:sp>
        <p:sp>
          <p:nvSpPr>
            <p:cNvPr id="295" name="Rounded Rectangle"/>
            <p:cNvSpPr/>
            <p:nvPr/>
          </p:nvSpPr>
          <p:spPr>
            <a:xfrm>
              <a:off x="-1" y="1726922"/>
              <a:ext cx="5606331" cy="690771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296" name="Square"/>
            <p:cNvSpPr/>
            <p:nvPr/>
          </p:nvSpPr>
          <p:spPr>
            <a:xfrm>
              <a:off x="208955" y="1882345"/>
              <a:ext cx="379925" cy="379925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297" name="1. Why is it important to read and listen to stories from different cultures?"/>
            <p:cNvSpPr txBox="1"/>
            <p:nvPr/>
          </p:nvSpPr>
          <p:spPr>
            <a:xfrm>
              <a:off x="797837" y="1872202"/>
              <a:ext cx="4808490" cy="400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3106" tIns="73106" rIns="73106" bIns="73106" numCol="1" anchor="ctr">
              <a:spAutoFit/>
            </a:bodyPr>
            <a:lstStyle>
              <a:lvl1pPr defTabSz="622300">
                <a:lnSpc>
                  <a:spcPct val="90000"/>
                </a:lnSpc>
                <a:spcBef>
                  <a:spcPts val="500"/>
                </a:spcBef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1. What are imaginative texts? </a:t>
              </a:r>
            </a:p>
          </p:txBody>
        </p:sp>
        <p:sp>
          <p:nvSpPr>
            <p:cNvPr id="298" name="Rounded Rectangle"/>
            <p:cNvSpPr/>
            <p:nvPr/>
          </p:nvSpPr>
          <p:spPr>
            <a:xfrm>
              <a:off x="-1" y="2590385"/>
              <a:ext cx="5606331" cy="690771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299" name="Square"/>
            <p:cNvSpPr/>
            <p:nvPr/>
          </p:nvSpPr>
          <p:spPr>
            <a:xfrm>
              <a:off x="208955" y="2745808"/>
              <a:ext cx="379925" cy="379925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00" name="2. Is making up a story similar to lying?"/>
            <p:cNvSpPr txBox="1"/>
            <p:nvPr/>
          </p:nvSpPr>
          <p:spPr>
            <a:xfrm>
              <a:off x="797837" y="2735664"/>
              <a:ext cx="4808490" cy="400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3106" tIns="73106" rIns="73106" bIns="73106" numCol="1" anchor="ctr">
              <a:spAutoFit/>
            </a:bodyPr>
            <a:lstStyle>
              <a:lvl1pPr defTabSz="622300">
                <a:lnSpc>
                  <a:spcPct val="90000"/>
                </a:lnSpc>
                <a:spcBef>
                  <a:spcPts val="500"/>
                </a:spcBef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2.  What are informative texts? </a:t>
              </a:r>
            </a:p>
          </p:txBody>
        </p:sp>
        <p:sp>
          <p:nvSpPr>
            <p:cNvPr id="301" name="Rounded Rectangle"/>
            <p:cNvSpPr/>
            <p:nvPr/>
          </p:nvSpPr>
          <p:spPr>
            <a:xfrm>
              <a:off x="-1" y="3453848"/>
              <a:ext cx="5606331" cy="690771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02" name="Square"/>
            <p:cNvSpPr/>
            <p:nvPr/>
          </p:nvSpPr>
          <p:spPr>
            <a:xfrm>
              <a:off x="208955" y="3609271"/>
              <a:ext cx="379925" cy="379925"/>
            </a:xfrm>
            <a:prstGeom prst="rect">
              <a:avLst/>
            </a:prstGeom>
            <a:blipFill rotWithShape="1">
              <a:blip r:embed="rId7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03" name="3. Do stories have to contain words?"/>
            <p:cNvSpPr txBox="1"/>
            <p:nvPr/>
          </p:nvSpPr>
          <p:spPr>
            <a:xfrm>
              <a:off x="797837" y="3484826"/>
              <a:ext cx="4808490" cy="62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3106" tIns="73106" rIns="73106" bIns="73106" numCol="1" anchor="ctr">
              <a:spAutoFit/>
            </a:bodyPr>
            <a:lstStyle>
              <a:lvl1pPr defTabSz="622300">
                <a:lnSpc>
                  <a:spcPct val="90000"/>
                </a:lnSpc>
                <a:spcBef>
                  <a:spcPts val="500"/>
                </a:spcBef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3. Is “Elliot The Elephant” imaginative or informative? Is “African Elephants” imaginative of informative? </a:t>
              </a:r>
            </a:p>
          </p:txBody>
        </p:sp>
        <p:sp>
          <p:nvSpPr>
            <p:cNvPr id="304" name="Rounded Rectangle"/>
            <p:cNvSpPr/>
            <p:nvPr/>
          </p:nvSpPr>
          <p:spPr>
            <a:xfrm>
              <a:off x="-1" y="4317310"/>
              <a:ext cx="5606331" cy="690771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05" name="Square"/>
            <p:cNvSpPr/>
            <p:nvPr/>
          </p:nvSpPr>
          <p:spPr>
            <a:xfrm>
              <a:off x="208955" y="4472733"/>
              <a:ext cx="379925" cy="379925"/>
            </a:xfrm>
            <a:prstGeom prst="rect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06" name="Approximately 2 minutes"/>
            <p:cNvSpPr txBox="1"/>
            <p:nvPr/>
          </p:nvSpPr>
          <p:spPr>
            <a:xfrm>
              <a:off x="797837" y="4462588"/>
              <a:ext cx="4808490" cy="400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3106" tIns="73106" rIns="73106" bIns="73106" numCol="1" anchor="ctr">
              <a:spAutoFit/>
            </a:bodyPr>
            <a:lstStyle>
              <a:lvl1pPr defTabSz="622300">
                <a:lnSpc>
                  <a:spcPct val="90000"/>
                </a:lnSpc>
                <a:spcBef>
                  <a:spcPts val="500"/>
                </a:spcBef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Approximately 2 minutes</a:t>
              </a:r>
            </a:p>
          </p:txBody>
        </p:sp>
      </p:grpSp>
      <p:sp>
        <p:nvSpPr>
          <p:cNvPr id="308" name="TextBox 7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101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65" name="Rectangle 103"/>
          <p:cNvSpPr/>
          <p:nvPr/>
        </p:nvSpPr>
        <p:spPr>
          <a:xfrm>
            <a:off x="0" y="-3"/>
            <a:ext cx="12192000" cy="6858004"/>
          </a:xfrm>
          <a:prstGeom prst="rect">
            <a:avLst/>
          </a:prstGeom>
          <a:solidFill>
            <a:srgbClr val="17406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66" name="Rectangle 105"/>
          <p:cNvSpPr/>
          <p:nvPr/>
        </p:nvSpPr>
        <p:spPr>
          <a:xfrm>
            <a:off x="-2" y="0"/>
            <a:ext cx="4059084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67" name="Rectangle 107"/>
          <p:cNvSpPr/>
          <p:nvPr/>
        </p:nvSpPr>
        <p:spPr>
          <a:xfrm>
            <a:off x="-1" y="0"/>
            <a:ext cx="719331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68" name="TextBox 7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269" name="Text Placeholder 2"/>
          <p:cNvSpPr txBox="1">
            <a:spLocks noGrp="1"/>
          </p:cNvSpPr>
          <p:nvPr>
            <p:ph type="body" idx="1"/>
          </p:nvPr>
        </p:nvSpPr>
        <p:spPr>
          <a:xfrm>
            <a:off x="4242322" y="114150"/>
            <a:ext cx="7753539" cy="6005545"/>
          </a:xfrm>
          <a:prstGeom prst="rect">
            <a:avLst/>
          </a:prstGeom>
        </p:spPr>
        <p:txBody>
          <a:bodyPr anchor="ctr"/>
          <a:lstStyle>
            <a:lvl1pPr marL="457200" indent="-182879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115000"/>
              <a:buChar char="▪"/>
              <a:defRPr sz="3200"/>
            </a:lvl1pPr>
            <a:lvl2pPr marL="914399" indent="-182879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115000"/>
              <a:buChar char="▪"/>
              <a:defRPr sz="3200"/>
            </a:lvl2pPr>
          </a:lstStyle>
          <a:p>
            <a:r>
              <a:t>Check-up Time!</a:t>
            </a:r>
          </a:p>
          <a:p>
            <a:pPr lvl="1"/>
            <a:r>
              <a:t> What are imaginative texts? 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ctangle 101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72" name="Rectangle 103"/>
          <p:cNvSpPr/>
          <p:nvPr/>
        </p:nvSpPr>
        <p:spPr>
          <a:xfrm>
            <a:off x="0" y="-3"/>
            <a:ext cx="12192000" cy="6858004"/>
          </a:xfrm>
          <a:prstGeom prst="rect">
            <a:avLst/>
          </a:prstGeom>
          <a:solidFill>
            <a:srgbClr val="17406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73" name="Rectangle 105"/>
          <p:cNvSpPr/>
          <p:nvPr/>
        </p:nvSpPr>
        <p:spPr>
          <a:xfrm>
            <a:off x="-2" y="0"/>
            <a:ext cx="4059084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74" name="Rectangle 107"/>
          <p:cNvSpPr/>
          <p:nvPr/>
        </p:nvSpPr>
        <p:spPr>
          <a:xfrm>
            <a:off x="-1" y="0"/>
            <a:ext cx="719331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75" name="TextBox 7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276" name="Text Placeholder 2"/>
          <p:cNvSpPr txBox="1">
            <a:spLocks noGrp="1"/>
          </p:cNvSpPr>
          <p:nvPr>
            <p:ph type="body" idx="1"/>
          </p:nvPr>
        </p:nvSpPr>
        <p:spPr>
          <a:xfrm>
            <a:off x="4255022" y="114150"/>
            <a:ext cx="7638644" cy="6106847"/>
          </a:xfrm>
          <a:prstGeom prst="rect">
            <a:avLst/>
          </a:prstGeom>
        </p:spPr>
        <p:txBody>
          <a:bodyPr anchor="ctr"/>
          <a:lstStyle>
            <a:lvl1pPr marL="457200" indent="-182879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115000"/>
              <a:buChar char="▪"/>
              <a:defRPr sz="3200"/>
            </a:lvl1pPr>
            <a:lvl2pPr marL="914399" indent="-182879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115000"/>
              <a:buChar char="▪"/>
              <a:defRPr sz="3200"/>
            </a:lvl2pPr>
          </a:lstStyle>
          <a:p>
            <a:r>
              <a:t>Check-up Time!</a:t>
            </a:r>
          </a:p>
          <a:p>
            <a:pPr lvl="1"/>
            <a:r>
              <a:t> What are informative texts?  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Rectangle 101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79" name="Rectangle 103"/>
          <p:cNvSpPr/>
          <p:nvPr/>
        </p:nvSpPr>
        <p:spPr>
          <a:xfrm>
            <a:off x="0" y="-3"/>
            <a:ext cx="12192000" cy="6858004"/>
          </a:xfrm>
          <a:prstGeom prst="rect">
            <a:avLst/>
          </a:prstGeom>
          <a:solidFill>
            <a:srgbClr val="17406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80" name="Rectangle 105"/>
          <p:cNvSpPr/>
          <p:nvPr/>
        </p:nvSpPr>
        <p:spPr>
          <a:xfrm>
            <a:off x="-2" y="0"/>
            <a:ext cx="4059084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81" name="Rectangle 107"/>
          <p:cNvSpPr/>
          <p:nvPr/>
        </p:nvSpPr>
        <p:spPr>
          <a:xfrm>
            <a:off x="-1" y="0"/>
            <a:ext cx="719331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82" name="TextBox 7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283" name="Text Placeholder 2"/>
          <p:cNvSpPr txBox="1">
            <a:spLocks noGrp="1"/>
          </p:cNvSpPr>
          <p:nvPr>
            <p:ph type="body" idx="1"/>
          </p:nvPr>
        </p:nvSpPr>
        <p:spPr>
          <a:xfrm>
            <a:off x="4204222" y="152250"/>
            <a:ext cx="7715933" cy="5976027"/>
          </a:xfrm>
          <a:prstGeom prst="rect">
            <a:avLst/>
          </a:prstGeom>
        </p:spPr>
        <p:txBody>
          <a:bodyPr anchor="ctr"/>
          <a:lstStyle>
            <a:lvl1pPr marL="457200" indent="-182879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115000"/>
              <a:buChar char="▪"/>
              <a:defRPr sz="3200"/>
            </a:lvl1pPr>
            <a:lvl2pPr marL="914399" indent="-182879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115000"/>
              <a:buChar char="▪"/>
              <a:defRPr sz="3200"/>
            </a:lvl2pPr>
          </a:lstStyle>
          <a:p>
            <a:r>
              <a:t>Check-up Time!</a:t>
            </a:r>
          </a:p>
          <a:p>
            <a:pPr lvl="1"/>
            <a:r>
              <a:t> How are imaginative and informative texts different?  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9B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ectangle 125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311" name="Rectangle 1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9B7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312" name="Rectangle 129"/>
          <p:cNvSpPr/>
          <p:nvPr/>
        </p:nvSpPr>
        <p:spPr>
          <a:xfrm>
            <a:off x="7540358" y="0"/>
            <a:ext cx="4651644" cy="6858000"/>
          </a:xfrm>
          <a:prstGeom prst="rect">
            <a:avLst/>
          </a:prstGeom>
          <a:solidFill>
            <a:srgbClr val="60606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313" name="Rectangle 131"/>
          <p:cNvSpPr/>
          <p:nvPr/>
        </p:nvSpPr>
        <p:spPr>
          <a:xfrm>
            <a:off x="7540358" y="2224215"/>
            <a:ext cx="4651644" cy="173818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grpSp>
        <p:nvGrpSpPr>
          <p:cNvPr id="332" name="Text Placeholder 2"/>
          <p:cNvGrpSpPr/>
          <p:nvPr/>
        </p:nvGrpSpPr>
        <p:grpSpPr>
          <a:xfrm>
            <a:off x="965198" y="929429"/>
            <a:ext cx="5606331" cy="5008081"/>
            <a:chOff x="0" y="0"/>
            <a:chExt cx="5606329" cy="5008080"/>
          </a:xfrm>
        </p:grpSpPr>
        <p:sp>
          <p:nvSpPr>
            <p:cNvPr id="314" name="Rounded Rectangle"/>
            <p:cNvSpPr/>
            <p:nvPr/>
          </p:nvSpPr>
          <p:spPr>
            <a:xfrm>
              <a:off x="-1" y="0"/>
              <a:ext cx="5606331" cy="690770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15" name="Square"/>
            <p:cNvSpPr/>
            <p:nvPr/>
          </p:nvSpPr>
          <p:spPr>
            <a:xfrm>
              <a:off x="208955" y="155422"/>
              <a:ext cx="379925" cy="379926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16" name="Gauge student understanding."/>
            <p:cNvSpPr txBox="1"/>
            <p:nvPr/>
          </p:nvSpPr>
          <p:spPr>
            <a:xfrm>
              <a:off x="797837" y="145278"/>
              <a:ext cx="4808490" cy="400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3106" tIns="73106" rIns="73106" bIns="73106" numCol="1" anchor="ctr">
              <a:spAutoFit/>
            </a:bodyPr>
            <a:lstStyle>
              <a:lvl1pPr defTabSz="622300">
                <a:lnSpc>
                  <a:spcPct val="90000"/>
                </a:lnSpc>
                <a:spcBef>
                  <a:spcPts val="500"/>
                </a:spcBef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Gauge student understanding.</a:t>
              </a:r>
            </a:p>
          </p:txBody>
        </p:sp>
        <p:sp>
          <p:nvSpPr>
            <p:cNvPr id="317" name="Rounded Rectangle"/>
            <p:cNvSpPr/>
            <p:nvPr/>
          </p:nvSpPr>
          <p:spPr>
            <a:xfrm>
              <a:off x="-1" y="863460"/>
              <a:ext cx="5606331" cy="690771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18" name="Square"/>
            <p:cNvSpPr/>
            <p:nvPr/>
          </p:nvSpPr>
          <p:spPr>
            <a:xfrm>
              <a:off x="208955" y="1018884"/>
              <a:ext cx="379925" cy="379926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19" name="Discussions"/>
            <p:cNvSpPr txBox="1"/>
            <p:nvPr/>
          </p:nvSpPr>
          <p:spPr>
            <a:xfrm>
              <a:off x="797837" y="1008739"/>
              <a:ext cx="4808490" cy="400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3106" tIns="73106" rIns="73106" bIns="73106" numCol="1" anchor="ctr">
              <a:spAutoFit/>
            </a:bodyPr>
            <a:lstStyle>
              <a:lvl1pPr defTabSz="622300">
                <a:lnSpc>
                  <a:spcPct val="90000"/>
                </a:lnSpc>
                <a:spcBef>
                  <a:spcPts val="500"/>
                </a:spcBef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Discussions</a:t>
              </a:r>
            </a:p>
          </p:txBody>
        </p:sp>
        <p:sp>
          <p:nvSpPr>
            <p:cNvPr id="320" name="Rounded Rectangle"/>
            <p:cNvSpPr/>
            <p:nvPr/>
          </p:nvSpPr>
          <p:spPr>
            <a:xfrm>
              <a:off x="-1" y="1726922"/>
              <a:ext cx="5606331" cy="690771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21" name="Square"/>
            <p:cNvSpPr/>
            <p:nvPr/>
          </p:nvSpPr>
          <p:spPr>
            <a:xfrm>
              <a:off x="208955" y="1882345"/>
              <a:ext cx="379925" cy="379925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22" name="1. It is important to learn about different cultures all around the world. You will learn new things."/>
            <p:cNvSpPr txBox="1"/>
            <p:nvPr/>
          </p:nvSpPr>
          <p:spPr>
            <a:xfrm>
              <a:off x="797837" y="1872202"/>
              <a:ext cx="4808490" cy="400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3106" tIns="73106" rIns="73106" bIns="73106" numCol="1" anchor="ctr">
              <a:spAutoFit/>
            </a:bodyPr>
            <a:lstStyle>
              <a:lvl1pPr defTabSz="622300">
                <a:lnSpc>
                  <a:spcPct val="90000"/>
                </a:lnSpc>
                <a:spcBef>
                  <a:spcPts val="500"/>
                </a:spcBef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rPr dirty="0"/>
                <a:t>1.  Imaginative texts are made up. </a:t>
              </a:r>
            </a:p>
          </p:txBody>
        </p:sp>
        <p:sp>
          <p:nvSpPr>
            <p:cNvPr id="323" name="Rounded Rectangle"/>
            <p:cNvSpPr/>
            <p:nvPr/>
          </p:nvSpPr>
          <p:spPr>
            <a:xfrm>
              <a:off x="-1" y="2590385"/>
              <a:ext cx="5606331" cy="690771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24" name="Square"/>
            <p:cNvSpPr/>
            <p:nvPr/>
          </p:nvSpPr>
          <p:spPr>
            <a:xfrm>
              <a:off x="208955" y="2745808"/>
              <a:ext cx="379925" cy="379925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25" name="2. No. Making up a story is for entertainment. You are using your imagination and being creative."/>
            <p:cNvSpPr txBox="1"/>
            <p:nvPr/>
          </p:nvSpPr>
          <p:spPr>
            <a:xfrm>
              <a:off x="797837" y="2735664"/>
              <a:ext cx="4808490" cy="400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3106" tIns="73106" rIns="73106" bIns="73106" numCol="1" anchor="ctr">
              <a:spAutoFit/>
            </a:bodyPr>
            <a:lstStyle>
              <a:lvl1pPr defTabSz="622300">
                <a:lnSpc>
                  <a:spcPct val="90000"/>
                </a:lnSpc>
                <a:spcBef>
                  <a:spcPts val="500"/>
                </a:spcBef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rPr dirty="0"/>
                <a:t>2.  Informational texts contain facts and are real. </a:t>
              </a:r>
            </a:p>
          </p:txBody>
        </p:sp>
        <p:sp>
          <p:nvSpPr>
            <p:cNvPr id="326" name="Rounded Rectangle"/>
            <p:cNvSpPr/>
            <p:nvPr/>
          </p:nvSpPr>
          <p:spPr>
            <a:xfrm>
              <a:off x="-1" y="3453848"/>
              <a:ext cx="5606331" cy="690771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27" name="Square"/>
            <p:cNvSpPr/>
            <p:nvPr/>
          </p:nvSpPr>
          <p:spPr>
            <a:xfrm>
              <a:off x="208955" y="3609271"/>
              <a:ext cx="379925" cy="379925"/>
            </a:xfrm>
            <a:prstGeom prst="rect">
              <a:avLst/>
            </a:prstGeom>
            <a:blipFill rotWithShape="1">
              <a:blip r:embed="rId7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28" name="3. Many stories contain words, but they do not have to. A dancer or a painter can tell a story without words."/>
            <p:cNvSpPr txBox="1"/>
            <p:nvPr/>
          </p:nvSpPr>
          <p:spPr>
            <a:xfrm>
              <a:off x="797837" y="3484826"/>
              <a:ext cx="4808490" cy="62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3106" tIns="73106" rIns="73106" bIns="73106" numCol="1" anchor="ctr">
              <a:spAutoFit/>
            </a:bodyPr>
            <a:lstStyle>
              <a:lvl1pPr defTabSz="622300">
                <a:lnSpc>
                  <a:spcPct val="90000"/>
                </a:lnSpc>
                <a:spcBef>
                  <a:spcPts val="500"/>
                </a:spcBef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3. “Elliot The Elephant” is imaginative and “African Elephants” is informative. </a:t>
              </a:r>
            </a:p>
          </p:txBody>
        </p:sp>
        <p:sp>
          <p:nvSpPr>
            <p:cNvPr id="329" name="Rounded Rectangle"/>
            <p:cNvSpPr/>
            <p:nvPr/>
          </p:nvSpPr>
          <p:spPr>
            <a:xfrm>
              <a:off x="-1" y="4317310"/>
              <a:ext cx="5606331" cy="690771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30" name="Square"/>
            <p:cNvSpPr/>
            <p:nvPr/>
          </p:nvSpPr>
          <p:spPr>
            <a:xfrm>
              <a:off x="208955" y="4472733"/>
              <a:ext cx="379925" cy="379925"/>
            </a:xfrm>
            <a:prstGeom prst="rect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31" name="Approximately 2 minutes"/>
            <p:cNvSpPr txBox="1"/>
            <p:nvPr/>
          </p:nvSpPr>
          <p:spPr>
            <a:xfrm>
              <a:off x="797837" y="4462588"/>
              <a:ext cx="4808490" cy="400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3106" tIns="73106" rIns="73106" bIns="73106" numCol="1" anchor="ctr">
              <a:spAutoFit/>
            </a:bodyPr>
            <a:lstStyle>
              <a:lvl1pPr defTabSz="622300">
                <a:lnSpc>
                  <a:spcPct val="90000"/>
                </a:lnSpc>
                <a:spcBef>
                  <a:spcPts val="500"/>
                </a:spcBef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Approximately 2 minutes</a:t>
              </a:r>
            </a:p>
          </p:txBody>
        </p:sp>
      </p:grpSp>
      <p:sp>
        <p:nvSpPr>
          <p:cNvPr id="333" name="TextBox 7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9B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Rectangle 4"/>
          <p:cNvSpPr txBox="1"/>
          <p:nvPr/>
        </p:nvSpPr>
        <p:spPr>
          <a:xfrm>
            <a:off x="3363696" y="706178"/>
            <a:ext cx="4894926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5400">
                <a:ln w="1841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dirty="0"/>
              <a:t>Student Exercise</a:t>
            </a:r>
            <a:endParaRPr sz="1000" dirty="0"/>
          </a:p>
        </p:txBody>
      </p:sp>
      <p:sp>
        <p:nvSpPr>
          <p:cNvPr id="336" name="TextBox 9"/>
          <p:cNvSpPr txBox="1"/>
          <p:nvPr/>
        </p:nvSpPr>
        <p:spPr>
          <a:xfrm>
            <a:off x="4553665" y="6449386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337" name="What was the problem in the story?"/>
          <p:cNvSpPr txBox="1"/>
          <p:nvPr/>
        </p:nvSpPr>
        <p:spPr>
          <a:xfrm>
            <a:off x="845599" y="1969715"/>
            <a:ext cx="10877958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 b="1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lang="en-AU" dirty="0"/>
              <a:t>Name some other </a:t>
            </a:r>
            <a:r>
              <a:rPr dirty="0"/>
              <a:t>imaginative texts? </a:t>
            </a:r>
          </a:p>
        </p:txBody>
      </p:sp>
      <p:sp>
        <p:nvSpPr>
          <p:cNvPr id="338" name="HINT: Another word for this is fiction."/>
          <p:cNvSpPr txBox="1"/>
          <p:nvPr/>
        </p:nvSpPr>
        <p:spPr>
          <a:xfrm>
            <a:off x="7307088" y="3977833"/>
            <a:ext cx="3415144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b="1"/>
              <a:t>HINT</a:t>
            </a:r>
            <a:r>
              <a:t>: Another word for this is fiction. </a:t>
            </a:r>
          </a:p>
        </p:txBody>
      </p:sp>
      <p:pic>
        <p:nvPicPr>
          <p:cNvPr id="339" name="Screen Shot 2020-02-20 at 1.37.08 PM.png" descr="Screen Shot 2020-02-20 at 1.37.0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658" y="2566697"/>
            <a:ext cx="4002973" cy="3796246"/>
          </a:xfrm>
          <a:prstGeom prst="rect">
            <a:avLst/>
          </a:prstGeom>
          <a:ln w="12700">
            <a:solidFill>
              <a:srgbClr val="0C9771"/>
            </a:solidFill>
          </a:ln>
        </p:spPr>
      </p:pic>
    </p:spTree>
    <p:custDataLst>
      <p:tags r:id="rId1"/>
    </p:custData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261"/>
          <p:cNvSpPr txBox="1"/>
          <p:nvPr/>
        </p:nvSpPr>
        <p:spPr>
          <a:xfrm>
            <a:off x="8939814" y="100133"/>
            <a:ext cx="2218119" cy="757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TIME LIMIT: </a:t>
            </a:r>
            <a:endParaRPr>
              <a:solidFill>
                <a:srgbClr val="FFFFFF"/>
              </a:solidFill>
            </a:endParaRP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40 minutes</a:t>
            </a:r>
          </a:p>
        </p:txBody>
      </p:sp>
      <p:sp>
        <p:nvSpPr>
          <p:cNvPr id="173" name="TextBox 99"/>
          <p:cNvSpPr txBox="1"/>
          <p:nvPr/>
        </p:nvSpPr>
        <p:spPr>
          <a:xfrm>
            <a:off x="842625" y="435007"/>
            <a:ext cx="5207656" cy="5426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57200" indent="-457200">
              <a:buSzPct val="100000"/>
              <a:buFont typeface="Arial"/>
              <a:buChar char="•"/>
              <a:defRPr sz="2800">
                <a:solidFill>
                  <a:srgbClr val="1130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Lesson sequence</a:t>
            </a:r>
            <a:endParaRPr>
              <a:solidFill>
                <a:srgbClr val="FFFFFF"/>
              </a:solidFill>
            </a:endParaRPr>
          </a:p>
          <a:p>
            <a:pPr marL="457200" indent="-457200">
              <a:buSzPct val="100000"/>
              <a:buFont typeface="Arial"/>
              <a:buChar char="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The lesson will begin by </a:t>
            </a:r>
            <a:r>
              <a:rPr b="1"/>
              <a:t>Introducing</a:t>
            </a:r>
            <a:r>
              <a:t> the topic. </a:t>
            </a:r>
            <a:endParaRPr>
              <a:solidFill>
                <a:srgbClr val="FFFFFF"/>
              </a:solidFill>
            </a:endParaRPr>
          </a:p>
          <a:p>
            <a:pPr marL="457200" indent="-457200">
              <a:buSzPct val="100000"/>
              <a:buFont typeface="Arial"/>
              <a:buChar char="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Teacher </a:t>
            </a:r>
            <a:r>
              <a:rPr b="1"/>
              <a:t>gauges prior knowledge </a:t>
            </a:r>
            <a:r>
              <a:t>of students by asking everyday questions about the topic </a:t>
            </a:r>
            <a:r>
              <a:rPr b="1"/>
              <a:t>or revising </a:t>
            </a:r>
            <a:r>
              <a:t>a previous lesson.</a:t>
            </a:r>
            <a:endParaRPr>
              <a:solidFill>
                <a:srgbClr val="FFFFFF"/>
              </a:solidFill>
            </a:endParaRPr>
          </a:p>
          <a:p>
            <a:pPr marL="457200" indent="-457200">
              <a:buSzPct val="100000"/>
              <a:buFont typeface="Arial"/>
              <a:buChar char="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Teacher </a:t>
            </a:r>
            <a:r>
              <a:rPr b="1"/>
              <a:t>explains</a:t>
            </a:r>
            <a:r>
              <a:t> topic using powerpoint /video. </a:t>
            </a:r>
            <a:endParaRPr>
              <a:solidFill>
                <a:srgbClr val="FFFFFF"/>
              </a:solidFill>
            </a:endParaRPr>
          </a:p>
          <a:p>
            <a:pPr marL="457200" indent="-457200">
              <a:buSzPct val="100000"/>
              <a:buFont typeface="Arial"/>
              <a:buChar char="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Teacher further </a:t>
            </a:r>
            <a:r>
              <a:rPr b="1"/>
              <a:t>demonstrates</a:t>
            </a:r>
            <a:r>
              <a:t> topic using worked examples from simplest to hardest level of difficulty.</a:t>
            </a:r>
            <a:endParaRPr>
              <a:solidFill>
                <a:srgbClr val="FFFFFF"/>
              </a:solidFill>
            </a:endParaRPr>
          </a:p>
          <a:p>
            <a:pPr marL="457200" indent="-457200">
              <a:buSzPct val="100000"/>
              <a:buFont typeface="Arial"/>
              <a:buChar char="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Teacher </a:t>
            </a:r>
            <a:r>
              <a:rPr b="1"/>
              <a:t>gauges student understanding</a:t>
            </a:r>
            <a:r>
              <a:t>.</a:t>
            </a:r>
            <a:endParaRPr>
              <a:solidFill>
                <a:srgbClr val="FFFFFF"/>
              </a:solidFill>
            </a:endParaRPr>
          </a:p>
          <a:p>
            <a:pPr marL="457200" indent="-457200">
              <a:buSzPct val="100000"/>
              <a:buFont typeface="Arial"/>
              <a:buChar char="➢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Students attempt </a:t>
            </a:r>
            <a:r>
              <a:rPr b="0"/>
              <a:t>further tasks as a group/individually as teacher observes.</a:t>
            </a:r>
            <a:endParaRPr>
              <a:solidFill>
                <a:srgbClr val="FFFFFF"/>
              </a:solidFill>
            </a:endParaRPr>
          </a:p>
          <a:p>
            <a:pPr marL="457200" indent="-457200">
              <a:buSzPct val="100000"/>
              <a:buFont typeface="Arial"/>
              <a:buChar char="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Teacher </a:t>
            </a:r>
            <a:r>
              <a:rPr b="1"/>
              <a:t>recognises</a:t>
            </a:r>
            <a:r>
              <a:t> student comprehension then </a:t>
            </a:r>
            <a:r>
              <a:rPr b="1"/>
              <a:t>summarises</a:t>
            </a:r>
            <a:r>
              <a:t> topic.</a:t>
            </a:r>
            <a:endParaRPr>
              <a:solidFill>
                <a:srgbClr val="FFFFFF"/>
              </a:solidFill>
            </a:endParaRPr>
          </a:p>
          <a:p>
            <a:pPr marL="457200" indent="-457200">
              <a:buSzPct val="100000"/>
              <a:buFont typeface="Arial"/>
              <a:buChar char="➢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Student complete follow up </a:t>
            </a:r>
            <a:r>
              <a:rPr b="0"/>
              <a:t>worksheets in class or as homework.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4" name="TextBox 4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9B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3"/>
          <p:cNvSpPr txBox="1"/>
          <p:nvPr/>
        </p:nvSpPr>
        <p:spPr>
          <a:xfrm>
            <a:off x="3429712" y="618365"/>
            <a:ext cx="4894926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5400">
                <a:ln w="1841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dirty="0"/>
              <a:t>Student Exercise</a:t>
            </a:r>
            <a:endParaRPr sz="1000" dirty="0"/>
          </a:p>
        </p:txBody>
      </p:sp>
      <p:sp>
        <p:nvSpPr>
          <p:cNvPr id="342" name="Rectangle 9"/>
          <p:cNvSpPr txBox="1"/>
          <p:nvPr/>
        </p:nvSpPr>
        <p:spPr>
          <a:xfrm>
            <a:off x="308959" y="1969203"/>
            <a:ext cx="11574082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 b="1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lang="en-AU" dirty="0"/>
              <a:t>Name some </a:t>
            </a:r>
            <a:r>
              <a:rPr dirty="0"/>
              <a:t>informative texts?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4553665" y="6449386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344" name="HINT: Another word for this is nonfiction."/>
          <p:cNvSpPr txBox="1"/>
          <p:nvPr/>
        </p:nvSpPr>
        <p:spPr>
          <a:xfrm>
            <a:off x="6608808" y="3629126"/>
            <a:ext cx="489165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b="1"/>
              <a:t>HINT</a:t>
            </a:r>
            <a:r>
              <a:t>: Another word for this is nonfiction.  </a:t>
            </a:r>
          </a:p>
        </p:txBody>
      </p:sp>
      <p:pic>
        <p:nvPicPr>
          <p:cNvPr id="345" name="Screen Shot 2020-02-20 at 1.40.35 PM.png" descr="Screen Shot 2020-02-20 at 1.40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835" y="2739085"/>
            <a:ext cx="4590865" cy="3450957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9B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Rectangle 5"/>
          <p:cNvSpPr txBox="1"/>
          <p:nvPr/>
        </p:nvSpPr>
        <p:spPr>
          <a:xfrm>
            <a:off x="3547030" y="638853"/>
            <a:ext cx="4894926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5400">
                <a:ln w="1841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dirty="0"/>
              <a:t>Student Exercise</a:t>
            </a:r>
            <a:endParaRPr sz="1000" dirty="0"/>
          </a:p>
        </p:txBody>
      </p:sp>
      <p:sp>
        <p:nvSpPr>
          <p:cNvPr id="348" name="TextBox 12"/>
          <p:cNvSpPr txBox="1"/>
          <p:nvPr/>
        </p:nvSpPr>
        <p:spPr>
          <a:xfrm>
            <a:off x="4553665" y="6449386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349" name="What was the problem in the story?"/>
          <p:cNvSpPr txBox="1"/>
          <p:nvPr/>
        </p:nvSpPr>
        <p:spPr>
          <a:xfrm>
            <a:off x="845599" y="1969715"/>
            <a:ext cx="10877958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 b="1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dirty="0"/>
              <a:t>Out of the two stories you listened to, which one </a:t>
            </a:r>
            <a:r>
              <a:rPr lang="en-AU" dirty="0"/>
              <a:t>had imaginary characters?</a:t>
            </a:r>
            <a:endParaRPr dirty="0"/>
          </a:p>
        </p:txBody>
      </p:sp>
      <p:sp>
        <p:nvSpPr>
          <p:cNvPr id="350" name="HINT:…"/>
          <p:cNvSpPr txBox="1"/>
          <p:nvPr/>
        </p:nvSpPr>
        <p:spPr>
          <a:xfrm>
            <a:off x="7621327" y="3364075"/>
            <a:ext cx="3342977" cy="2326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b="1"/>
              <a:t>HINT</a:t>
            </a:r>
            <a:r>
              <a:t>: </a:t>
            </a:r>
          </a:p>
          <a:p>
            <a:r>
              <a:t>The first story was “Elliot the Elephant” and it was about a little elephant who had to leave his family. The second story was “African Elephants” and contained information about African elephants.  </a:t>
            </a:r>
          </a:p>
        </p:txBody>
      </p:sp>
      <p:pic>
        <p:nvPicPr>
          <p:cNvPr id="351" name="Screen Shot 2020-02-20 at 1.45.54 PM.png" descr="Screen Shot 2020-02-20 at 1.45.5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443" y="3290069"/>
            <a:ext cx="4292601" cy="2768601"/>
          </a:xfrm>
          <a:prstGeom prst="rect">
            <a:avLst/>
          </a:prstGeom>
          <a:ln w="12700">
            <a:solidFill>
              <a:srgbClr val="0C9771"/>
            </a:solidFill>
          </a:ln>
        </p:spPr>
      </p:pic>
    </p:spTree>
    <p:custDataLst>
      <p:tags r:id="rId1"/>
    </p:custData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Rectangle 125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grpSp>
        <p:nvGrpSpPr>
          <p:cNvPr id="372" name="Text Placeholder 2"/>
          <p:cNvGrpSpPr/>
          <p:nvPr/>
        </p:nvGrpSpPr>
        <p:grpSpPr>
          <a:xfrm>
            <a:off x="1541525" y="953715"/>
            <a:ext cx="9832112" cy="5370193"/>
            <a:chOff x="-1" y="-1"/>
            <a:chExt cx="9832110" cy="5370192"/>
          </a:xfrm>
        </p:grpSpPr>
        <p:sp>
          <p:nvSpPr>
            <p:cNvPr id="354" name="Rounded Rectangle"/>
            <p:cNvSpPr/>
            <p:nvPr/>
          </p:nvSpPr>
          <p:spPr>
            <a:xfrm>
              <a:off x="-1" y="-1"/>
              <a:ext cx="9832110" cy="74071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55" name="Square"/>
            <p:cNvSpPr/>
            <p:nvPr/>
          </p:nvSpPr>
          <p:spPr>
            <a:xfrm>
              <a:off x="224064" y="166659"/>
              <a:ext cx="407396" cy="407396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56" name="Summarise topic."/>
            <p:cNvSpPr txBox="1"/>
            <p:nvPr/>
          </p:nvSpPr>
          <p:spPr>
            <a:xfrm>
              <a:off x="855524" y="114164"/>
              <a:ext cx="8976583" cy="512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390" tIns="78390" rIns="78390" bIns="78390" numCol="1" anchor="ctr">
              <a:spAutoFit/>
            </a:bodyPr>
            <a:lstStyle>
              <a:lvl1pPr defTabSz="1066800">
                <a:lnSpc>
                  <a:spcPct val="90000"/>
                </a:lnSpc>
                <a:spcBef>
                  <a:spcPts val="1000"/>
                </a:spcBef>
                <a:defRPr sz="2400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Summarise topic.</a:t>
              </a:r>
            </a:p>
          </p:txBody>
        </p:sp>
        <p:sp>
          <p:nvSpPr>
            <p:cNvPr id="357" name="Rounded Rectangle"/>
            <p:cNvSpPr/>
            <p:nvPr/>
          </p:nvSpPr>
          <p:spPr>
            <a:xfrm>
              <a:off x="-1" y="925895"/>
              <a:ext cx="9832110" cy="740717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58" name="Square"/>
            <p:cNvSpPr/>
            <p:nvPr/>
          </p:nvSpPr>
          <p:spPr>
            <a:xfrm>
              <a:off x="224064" y="1092555"/>
              <a:ext cx="407396" cy="407395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59" name="Summarise the topic and explanation previously provided information to check if students have understood the concepts."/>
            <p:cNvSpPr txBox="1"/>
            <p:nvPr/>
          </p:nvSpPr>
          <p:spPr>
            <a:xfrm>
              <a:off x="855524" y="952430"/>
              <a:ext cx="8976583" cy="687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390" tIns="78390" rIns="78390" bIns="7839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Summarise the topic and explanation previously provided information to check if students have understood the concepts.</a:t>
              </a:r>
            </a:p>
          </p:txBody>
        </p:sp>
        <p:sp>
          <p:nvSpPr>
            <p:cNvPr id="360" name="Rounded Rectangle"/>
            <p:cNvSpPr/>
            <p:nvPr/>
          </p:nvSpPr>
          <p:spPr>
            <a:xfrm>
              <a:off x="-1" y="1851788"/>
              <a:ext cx="9832110" cy="740717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61" name="Arrow"/>
            <p:cNvSpPr/>
            <p:nvPr/>
          </p:nvSpPr>
          <p:spPr>
            <a:xfrm>
              <a:off x="224064" y="2018449"/>
              <a:ext cx="407396" cy="407395"/>
            </a:xfrm>
            <a:prstGeom prst="rightArrow">
              <a:avLst>
                <a:gd name="adj1" fmla="val 50000"/>
                <a:gd name="adj2" fmla="val 50000"/>
              </a:avLst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62" name="1. Storytellers can be authors, artists, and even you."/>
            <p:cNvSpPr txBox="1"/>
            <p:nvPr/>
          </p:nvSpPr>
          <p:spPr>
            <a:xfrm>
              <a:off x="855524" y="2004054"/>
              <a:ext cx="8976583" cy="436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390" tIns="78390" rIns="78390" bIns="7839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rPr dirty="0"/>
                <a:t>1. </a:t>
              </a:r>
              <a:r>
                <a:rPr lang="en-US" dirty="0"/>
                <a:t>Imaginative texts are made up.</a:t>
              </a:r>
              <a:endParaRPr dirty="0"/>
            </a:p>
          </p:txBody>
        </p:sp>
        <p:sp>
          <p:nvSpPr>
            <p:cNvPr id="363" name="Rounded Rectangle"/>
            <p:cNvSpPr/>
            <p:nvPr/>
          </p:nvSpPr>
          <p:spPr>
            <a:xfrm>
              <a:off x="-1" y="2777683"/>
              <a:ext cx="9832110" cy="740717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64" name="Square"/>
            <p:cNvSpPr/>
            <p:nvPr/>
          </p:nvSpPr>
          <p:spPr>
            <a:xfrm>
              <a:off x="224064" y="2944344"/>
              <a:ext cx="407396" cy="407395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65" name="2. It is important to read and listen to different stories all over the world."/>
            <p:cNvSpPr txBox="1"/>
            <p:nvPr/>
          </p:nvSpPr>
          <p:spPr>
            <a:xfrm>
              <a:off x="855524" y="2760852"/>
              <a:ext cx="8976583" cy="7743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390" tIns="78390" rIns="78390" bIns="7839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rPr dirty="0"/>
                <a:t>2. </a:t>
              </a:r>
              <a:r>
                <a:rPr lang="en-US" dirty="0"/>
                <a:t>2.  Informational texts contain facts and are real. </a:t>
              </a:r>
            </a:p>
            <a:p>
              <a:endParaRPr dirty="0"/>
            </a:p>
          </p:txBody>
        </p:sp>
        <p:sp>
          <p:nvSpPr>
            <p:cNvPr id="366" name="Rounded Rectangle"/>
            <p:cNvSpPr/>
            <p:nvPr/>
          </p:nvSpPr>
          <p:spPr>
            <a:xfrm>
              <a:off x="-1" y="3703578"/>
              <a:ext cx="9832110" cy="740717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67" name="Square"/>
            <p:cNvSpPr/>
            <p:nvPr/>
          </p:nvSpPr>
          <p:spPr>
            <a:xfrm>
              <a:off x="224064" y="3870240"/>
              <a:ext cx="407396" cy="407395"/>
            </a:xfrm>
            <a:prstGeom prst="rect">
              <a:avLst/>
            </a:prstGeom>
            <a:blipFill rotWithShape="1">
              <a:blip r:embed="rId7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68" name="3. “Tiddalick the Frog” is an aboriginal story about how a frog drank the water in an entire lake."/>
            <p:cNvSpPr txBox="1"/>
            <p:nvPr/>
          </p:nvSpPr>
          <p:spPr>
            <a:xfrm>
              <a:off x="855524" y="3855845"/>
              <a:ext cx="8976583" cy="436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390" tIns="78390" rIns="78390" bIns="7839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rPr dirty="0"/>
                <a:t>3</a:t>
              </a:r>
              <a:r>
                <a:rPr lang="en-AU" dirty="0"/>
                <a:t>There are several types of imaginary texts and informational texts.</a:t>
              </a:r>
              <a:endParaRPr dirty="0"/>
            </a:p>
          </p:txBody>
        </p:sp>
        <p:sp>
          <p:nvSpPr>
            <p:cNvPr id="369" name="Rounded Rectangle"/>
            <p:cNvSpPr/>
            <p:nvPr/>
          </p:nvSpPr>
          <p:spPr>
            <a:xfrm>
              <a:off x="-1" y="4629474"/>
              <a:ext cx="9832110" cy="740717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70" name="Square"/>
            <p:cNvSpPr/>
            <p:nvPr/>
          </p:nvSpPr>
          <p:spPr>
            <a:xfrm>
              <a:off x="224064" y="4796133"/>
              <a:ext cx="407396" cy="407396"/>
            </a:xfrm>
            <a:prstGeom prst="rect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sp>
          <p:nvSpPr>
            <p:cNvPr id="371" name="Approximately 2-5 minutes"/>
            <p:cNvSpPr txBox="1"/>
            <p:nvPr/>
          </p:nvSpPr>
          <p:spPr>
            <a:xfrm>
              <a:off x="855524" y="4781738"/>
              <a:ext cx="8976583" cy="436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390" tIns="78390" rIns="78390" bIns="78390" numCol="1" anchor="ctr">
              <a:spAutoFit/>
            </a:bodyPr>
            <a:lstStyle>
              <a:lvl1pPr defTabSz="844550">
                <a:lnSpc>
                  <a:spcPct val="90000"/>
                </a:lnSpc>
                <a:spcBef>
                  <a:spcPts val="700"/>
                </a:spcBef>
                <a:defRPr sz="1900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Approximately 2-5 minutes</a:t>
              </a:r>
            </a:p>
          </p:txBody>
        </p:sp>
      </p:grpSp>
      <p:sp>
        <p:nvSpPr>
          <p:cNvPr id="373" name="TextBox 4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ectangle 125"/>
          <p:cNvSpPr/>
          <p:nvPr/>
        </p:nvSpPr>
        <p:spPr>
          <a:xfrm>
            <a:off x="481" y="176109"/>
            <a:ext cx="12188956" cy="129285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376" name="TextBox 1"/>
          <p:cNvSpPr txBox="1"/>
          <p:nvPr/>
        </p:nvSpPr>
        <p:spPr>
          <a:xfrm>
            <a:off x="483869" y="541868"/>
            <a:ext cx="11510010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lang="en-AU" dirty="0"/>
              <a:t>Discussion or  </a:t>
            </a:r>
            <a:r>
              <a:rPr dirty="0"/>
              <a:t>Worksheet</a:t>
            </a:r>
            <a:r>
              <a:rPr lang="en-AU"/>
              <a:t> questions</a:t>
            </a:r>
            <a:r>
              <a:t> </a:t>
            </a:r>
            <a:r>
              <a:rPr lang="en-AU" dirty="0"/>
              <a:t>can </a:t>
            </a:r>
            <a:r>
              <a:rPr dirty="0"/>
              <a:t>be completed online or printed for homework.</a:t>
            </a:r>
          </a:p>
        </p:txBody>
      </p:sp>
      <p:graphicFrame>
        <p:nvGraphicFramePr>
          <p:cNvPr id="377" name="Table 3"/>
          <p:cNvGraphicFramePr/>
          <p:nvPr>
            <p:extLst>
              <p:ext uri="{D42A27DB-BD31-4B8C-83A1-F6EECF244321}">
                <p14:modId xmlns:p14="http://schemas.microsoft.com/office/powerpoint/2010/main" val="3093065390"/>
              </p:ext>
            </p:extLst>
          </p:nvPr>
        </p:nvGraphicFramePr>
        <p:xfrm>
          <a:off x="483869" y="1638046"/>
          <a:ext cx="11340929" cy="4744999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1340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2804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ym typeface="Helvetica"/>
                        </a:rPr>
                        <a:t>9. What was Elliot’s problem in the story “Elliot The Elephant”?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88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>
                          <a:sym typeface="Helvetica"/>
                        </a:rPr>
                        <a:t>10. What was Elliot’s solution to his problem in the story “Elliot The Elephant”?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88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>
                          <a:sym typeface="Helvetica"/>
                        </a:rPr>
                        <a:t>11. Why did Elliot have to leave his mother and other family members in the story “Elliot The Elephant”?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88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>
                          <a:sym typeface="Helvetica"/>
                        </a:rPr>
                        <a:t>12. What is a fact you learned from the text “African elephants”?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88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>
                          <a:sym typeface="Helvetica"/>
                        </a:rPr>
                        <a:t>13. What is another fact you learned from the text “African elephants”?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888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>
                          <a:sym typeface="Helvetica"/>
                        </a:rPr>
                        <a:t>14. How are both passages similar? 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888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>
                          <a:sym typeface="Helvetica"/>
                        </a:rPr>
                        <a:t>15. How are the passages different? 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888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dirty="0">
                          <a:sym typeface="Helvetica"/>
                        </a:rPr>
                        <a:t>16. Look at the images for both stories. Which ones are imaginative and which ones are informative? 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78" name="TextBox 5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dirty="0"/>
              <a:t>Property of OA4E©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Rectangle 125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381" name="TextBox 1"/>
          <p:cNvSpPr txBox="1"/>
          <p:nvPr/>
        </p:nvSpPr>
        <p:spPr>
          <a:xfrm>
            <a:off x="483869" y="97368"/>
            <a:ext cx="1151001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dirty="0"/>
              <a:t>Answers to </a:t>
            </a:r>
            <a:r>
              <a:rPr lang="en-AU" dirty="0"/>
              <a:t>discussion </a:t>
            </a:r>
            <a:r>
              <a:rPr dirty="0"/>
              <a:t>worksheets.</a:t>
            </a:r>
          </a:p>
        </p:txBody>
      </p:sp>
      <p:graphicFrame>
        <p:nvGraphicFramePr>
          <p:cNvPr id="382" name="Table 3"/>
          <p:cNvGraphicFramePr/>
          <p:nvPr>
            <p:extLst>
              <p:ext uri="{D42A27DB-BD31-4B8C-83A1-F6EECF244321}">
                <p14:modId xmlns:p14="http://schemas.microsoft.com/office/powerpoint/2010/main" val="3437161533"/>
              </p:ext>
            </p:extLst>
          </p:nvPr>
        </p:nvGraphicFramePr>
        <p:xfrm>
          <a:off x="348563" y="1251866"/>
          <a:ext cx="11303859" cy="4832275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1303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8885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ym typeface="Helvetica"/>
                        </a:rPr>
                        <a:t>9. Elliot’s problem was that he had to leave his herd and become a man. 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88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>
                          <a:sym typeface="Helvetica"/>
                        </a:rPr>
                        <a:t>10. Elliot left and found his own herd. 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88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>
                          <a:sym typeface="Helvetica"/>
                        </a:rPr>
                        <a:t>11. All male elephants at that age must leave and start their own herd. 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88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>
                          <a:sym typeface="Helvetica"/>
                        </a:rPr>
                        <a:t>12. I learned that the end of their trunk works like fingers. 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88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>
                          <a:sym typeface="Helvetica"/>
                        </a:rPr>
                        <a:t>13. Elephants spray dirt on themselves to keep the bugs away and to stay war during Thanksgiving. 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888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>
                          <a:sym typeface="Helvetica"/>
                        </a:rPr>
                        <a:t>14. The passages are similar because they are both about elephants and both about the male elephant needing to leave. 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888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>
                          <a:sym typeface="Helvetica"/>
                        </a:rPr>
                        <a:t>15. One passage is fictional and the other contains all facts. 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888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dirty="0">
                          <a:sym typeface="Helvetica"/>
                        </a:rPr>
                        <a:t>16. The images for “Elliot The Elephant” are fake. The images for “African Elephants” are of real elephants. 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E09962C-716A-41ED-9C81-F7CB6061AA64}"/>
              </a:ext>
            </a:extLst>
          </p:cNvPr>
          <p:cNvSpPr/>
          <p:nvPr/>
        </p:nvSpPr>
        <p:spPr>
          <a:xfrm>
            <a:off x="4718052" y="6284536"/>
            <a:ext cx="2162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Property of OA4E©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tangle 125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385" name="TextBox 1"/>
          <p:cNvSpPr txBox="1"/>
          <p:nvPr/>
        </p:nvSpPr>
        <p:spPr>
          <a:xfrm>
            <a:off x="483869" y="541867"/>
            <a:ext cx="11510010" cy="1031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CONGRATULATIONS</a:t>
            </a:r>
          </a:p>
          <a:p>
            <a:pPr algn="ctr">
              <a:defRPr sz="3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You have completed the topic.</a:t>
            </a:r>
          </a:p>
        </p:txBody>
      </p:sp>
      <p:pic>
        <p:nvPicPr>
          <p:cNvPr id="38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926" y="2650114"/>
            <a:ext cx="4586748" cy="3205946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TextBox 6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388" name="TextBox 2"/>
          <p:cNvSpPr txBox="1"/>
          <p:nvPr/>
        </p:nvSpPr>
        <p:spPr>
          <a:xfrm>
            <a:off x="391503" y="6485138"/>
            <a:ext cx="2995349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Images provided by Pixabay.com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87A35A-3855-48C7-9F9B-D3D2D489C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7C68C7-46A5-4BDC-A516-6EFD7585A8DD}"/>
              </a:ext>
            </a:extLst>
          </p:cNvPr>
          <p:cNvSpPr txBox="1"/>
          <p:nvPr/>
        </p:nvSpPr>
        <p:spPr>
          <a:xfrm>
            <a:off x="5726097" y="6427433"/>
            <a:ext cx="412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Not for reproduction. Property of OA4E©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530856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23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177" name="Title 1"/>
          <p:cNvSpPr txBox="1">
            <a:spLocks noGrp="1"/>
          </p:cNvSpPr>
          <p:nvPr>
            <p:ph type="title"/>
          </p:nvPr>
        </p:nvSpPr>
        <p:spPr>
          <a:xfrm>
            <a:off x="263118" y="54187"/>
            <a:ext cx="11665764" cy="1508762"/>
          </a:xfrm>
          <a:prstGeom prst="rect">
            <a:avLst/>
          </a:prstGeom>
        </p:spPr>
        <p:txBody>
          <a:bodyPr/>
          <a:lstStyle/>
          <a:p>
            <a:r>
              <a:t>Imaginative And Informative Texts  </a:t>
            </a:r>
          </a:p>
        </p:txBody>
      </p:sp>
      <p:sp>
        <p:nvSpPr>
          <p:cNvPr id="178" name="TextBox 5"/>
          <p:cNvSpPr txBox="1"/>
          <p:nvPr/>
        </p:nvSpPr>
        <p:spPr>
          <a:xfrm>
            <a:off x="5121102" y="6510045"/>
            <a:ext cx="1949794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179" name="Introduction…"/>
          <p:cNvSpPr txBox="1"/>
          <p:nvPr/>
        </p:nvSpPr>
        <p:spPr>
          <a:xfrm>
            <a:off x="-70383" y="1333302"/>
            <a:ext cx="9502004" cy="5802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5720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3500" u="sng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Introduction</a:t>
            </a:r>
          </a:p>
          <a:p>
            <a:pPr defTabSz="914400">
              <a:lnSpc>
                <a:spcPct val="90000"/>
              </a:lnSpc>
              <a:spcBef>
                <a:spcPts val="600"/>
              </a:spcBef>
              <a:defRPr sz="2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dirty="0"/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 Do you know the differences between imaginative and informative texts? 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Imaginative texts </a:t>
            </a:r>
          </a:p>
          <a:p>
            <a:pPr marL="1052763" lvl="2" indent="-290763" defTabSz="914400">
              <a:lnSpc>
                <a:spcPct val="90000"/>
              </a:lnSpc>
              <a:spcBef>
                <a:spcPts val="600"/>
              </a:spcBef>
              <a:buSzPct val="60000"/>
              <a:buBlip>
                <a:blip r:embed="rId4"/>
              </a:buBlip>
              <a:defRPr sz="2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 Also called fiction</a:t>
            </a:r>
          </a:p>
          <a:p>
            <a:pPr marL="1052763" lvl="2" indent="-290763" defTabSz="914400">
              <a:lnSpc>
                <a:spcPct val="90000"/>
              </a:lnSpc>
              <a:spcBef>
                <a:spcPts val="600"/>
              </a:spcBef>
              <a:buSzPct val="60000"/>
              <a:buBlip>
                <a:blip r:embed="rId4"/>
              </a:buBlip>
              <a:defRPr sz="2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 Imaginative texts are made up. It is a story that is not real. 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Informative texts </a:t>
            </a:r>
          </a:p>
          <a:p>
            <a:pPr marL="1052763" lvl="2" indent="-290763" defTabSz="914400">
              <a:lnSpc>
                <a:spcPct val="90000"/>
              </a:lnSpc>
              <a:spcBef>
                <a:spcPts val="600"/>
              </a:spcBef>
              <a:buSzPct val="60000"/>
              <a:buBlip>
                <a:blip r:embed="rId4"/>
              </a:buBlip>
              <a:defRPr sz="2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 Also called nonfiction</a:t>
            </a:r>
          </a:p>
          <a:p>
            <a:pPr marL="1052763" lvl="2" indent="-290763" defTabSz="914400">
              <a:lnSpc>
                <a:spcPct val="90000"/>
              </a:lnSpc>
              <a:spcBef>
                <a:spcPts val="600"/>
              </a:spcBef>
              <a:buSzPct val="60000"/>
              <a:buBlip>
                <a:blip r:embed="rId4"/>
              </a:buBlip>
              <a:defRPr sz="29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 Informative texts are based on real life. They are true and based on facts. </a:t>
            </a:r>
          </a:p>
        </p:txBody>
      </p:sp>
      <p:pic>
        <p:nvPicPr>
          <p:cNvPr id="180" name="Screen Shot 2020-02-20 at 12.52.43 PM.png" descr="Screen Shot 2020-02-20 at 12.52.4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7645" y="1356351"/>
            <a:ext cx="3344629" cy="2727659"/>
          </a:xfrm>
          <a:prstGeom prst="rect">
            <a:avLst/>
          </a:prstGeom>
          <a:ln w="12700">
            <a:solidFill>
              <a:srgbClr val="0C9771"/>
            </a:solidFill>
          </a:ln>
        </p:spPr>
      </p:pic>
    </p:spTree>
    <p:custDataLst>
      <p:tags r:id="rId1"/>
    </p:custData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23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183" name="TextBox 5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184" name="Rectangle 7"/>
          <p:cNvSpPr txBox="1"/>
          <p:nvPr/>
        </p:nvSpPr>
        <p:spPr>
          <a:xfrm>
            <a:off x="204985" y="462493"/>
            <a:ext cx="11961453" cy="107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latin typeface="Corbel"/>
                <a:ea typeface="Corbel"/>
                <a:cs typeface="Corbel"/>
                <a:sym typeface="Corbel"/>
              </a:defRPr>
            </a:pPr>
            <a:r>
              <a:t>Imaginative and Informative Texts</a:t>
            </a:r>
          </a:p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Is this story imaginative or informative? </a:t>
            </a:r>
          </a:p>
        </p:txBody>
      </p:sp>
      <p:sp>
        <p:nvSpPr>
          <p:cNvPr id="185" name="Rounded Rectangle"/>
          <p:cNvSpPr/>
          <p:nvPr/>
        </p:nvSpPr>
        <p:spPr>
          <a:xfrm>
            <a:off x="1519881" y="1854391"/>
            <a:ext cx="8316097" cy="4528654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>
            <a:solidFill>
              <a:srgbClr val="0C9771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 sz="200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188" name="Elliot The Elephant"/>
          <p:cNvSpPr txBox="1"/>
          <p:nvPr/>
        </p:nvSpPr>
        <p:spPr>
          <a:xfrm>
            <a:off x="3019155" y="1660259"/>
            <a:ext cx="5528213" cy="1140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defRPr sz="2900" b="1">
                <a:latin typeface="Corbel"/>
                <a:ea typeface="Corbel"/>
                <a:cs typeface="Corbel"/>
                <a:sym typeface="Corbel"/>
              </a:defRPr>
            </a:pPr>
            <a:endParaRPr/>
          </a:p>
          <a:p>
            <a:pPr defTabSz="914400">
              <a:lnSpc>
                <a:spcPct val="90000"/>
              </a:lnSpc>
              <a:spcBef>
                <a:spcPts val="600"/>
              </a:spcBef>
              <a:defRPr sz="4000" b="1">
                <a:latin typeface="Corbel"/>
                <a:ea typeface="Corbel"/>
                <a:cs typeface="Corbel"/>
                <a:sym typeface="Corbel"/>
              </a:defRPr>
            </a:pPr>
            <a:r>
              <a:t>Elliot The Elephant</a:t>
            </a:r>
          </a:p>
        </p:txBody>
      </p:sp>
      <p:pic>
        <p:nvPicPr>
          <p:cNvPr id="189" name="Screen Shot 2020-02-20 at 1.01.23 PM.png" descr="Screen Shot 2020-02-20 at 1.01.2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243" y="3097583"/>
            <a:ext cx="4021491" cy="3175001"/>
          </a:xfrm>
          <a:prstGeom prst="rect">
            <a:avLst/>
          </a:prstGeom>
          <a:ln w="12700">
            <a:solidFill>
              <a:srgbClr val="0C9771"/>
            </a:solidFill>
          </a:ln>
        </p:spPr>
      </p:pic>
      <p:pic>
        <p:nvPicPr>
          <p:cNvPr id="190" name="E1.m4a" descr="E1.m4a"/>
          <p:cNvPicPr>
            <a:picLocks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6734" y="209189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02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23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193" name="TextBox 5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194" name="Rectangle 7"/>
          <p:cNvSpPr txBox="1"/>
          <p:nvPr/>
        </p:nvSpPr>
        <p:spPr>
          <a:xfrm>
            <a:off x="204985" y="462493"/>
            <a:ext cx="11961453" cy="107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latin typeface="Corbel"/>
                <a:ea typeface="Corbel"/>
                <a:cs typeface="Corbel"/>
                <a:sym typeface="Corbel"/>
              </a:defRPr>
            </a:pPr>
            <a:r>
              <a:t>Imaginative and Informative Texts</a:t>
            </a:r>
          </a:p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Is this story imaginative or informative? </a:t>
            </a:r>
          </a:p>
        </p:txBody>
      </p:sp>
      <p:sp>
        <p:nvSpPr>
          <p:cNvPr id="195" name="Rounded Rectangle"/>
          <p:cNvSpPr/>
          <p:nvPr/>
        </p:nvSpPr>
        <p:spPr>
          <a:xfrm>
            <a:off x="142446" y="1854391"/>
            <a:ext cx="11201057" cy="4528654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>
            <a:solidFill>
              <a:srgbClr val="0C9771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 sz="200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198" name="Elliot The Elephant"/>
          <p:cNvSpPr txBox="1"/>
          <p:nvPr/>
        </p:nvSpPr>
        <p:spPr>
          <a:xfrm>
            <a:off x="3019155" y="1660259"/>
            <a:ext cx="5528213" cy="1140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defRPr sz="2900" b="1">
                <a:latin typeface="Corbel"/>
                <a:ea typeface="Corbel"/>
                <a:cs typeface="Corbel"/>
                <a:sym typeface="Corbel"/>
              </a:defRPr>
            </a:pPr>
            <a:endParaRPr/>
          </a:p>
          <a:p>
            <a:pPr defTabSz="914400">
              <a:lnSpc>
                <a:spcPct val="90000"/>
              </a:lnSpc>
              <a:spcBef>
                <a:spcPts val="600"/>
              </a:spcBef>
              <a:defRPr sz="4000" b="1">
                <a:latin typeface="Corbel"/>
                <a:ea typeface="Corbel"/>
                <a:cs typeface="Corbel"/>
                <a:sym typeface="Corbel"/>
              </a:defRPr>
            </a:pPr>
            <a:r>
              <a:t>Elliot The Elephant</a:t>
            </a:r>
          </a:p>
        </p:txBody>
      </p:sp>
      <p:pic>
        <p:nvPicPr>
          <p:cNvPr id="199" name="Screen Shot 2020-02-20 at 1.03.00 PM.png" descr="Screen Shot 2020-02-20 at 1.03.00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94" y="2757216"/>
            <a:ext cx="4318001" cy="335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Screen Shot 2020-02-20 at 1.03.34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8635" y="2708356"/>
            <a:ext cx="4343401" cy="3325416"/>
          </a:xfrm>
          <a:prstGeom prst="rect">
            <a:avLst/>
          </a:prstGeom>
          <a:ln w="12700">
            <a:solidFill>
              <a:srgbClr val="0C9771"/>
            </a:solidFill>
          </a:ln>
        </p:spPr>
      </p:pic>
      <p:pic>
        <p:nvPicPr>
          <p:cNvPr id="201" name="E2.m4a" descr="E2.m4a"/>
          <p:cNvPicPr>
            <a:picLocks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1771" y="210411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79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23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04" name="TextBox 5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205" name="Rectangle 7"/>
          <p:cNvSpPr txBox="1"/>
          <p:nvPr/>
        </p:nvSpPr>
        <p:spPr>
          <a:xfrm>
            <a:off x="204985" y="462493"/>
            <a:ext cx="11961453" cy="107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latin typeface="Corbel"/>
                <a:ea typeface="Corbel"/>
                <a:cs typeface="Corbel"/>
                <a:sym typeface="Corbel"/>
              </a:defRPr>
            </a:pPr>
            <a:r>
              <a:t>Imaginative and Informative Texts</a:t>
            </a:r>
          </a:p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Is this story imaginative or informative? </a:t>
            </a:r>
          </a:p>
        </p:txBody>
      </p:sp>
      <p:sp>
        <p:nvSpPr>
          <p:cNvPr id="206" name="Rounded Rectangle"/>
          <p:cNvSpPr/>
          <p:nvPr/>
        </p:nvSpPr>
        <p:spPr>
          <a:xfrm>
            <a:off x="142447" y="1854391"/>
            <a:ext cx="10182754" cy="454111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>
            <a:solidFill>
              <a:srgbClr val="0C9771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 sz="200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09" name="Elliot The Elephant"/>
          <p:cNvSpPr txBox="1"/>
          <p:nvPr/>
        </p:nvSpPr>
        <p:spPr>
          <a:xfrm>
            <a:off x="3019155" y="1660259"/>
            <a:ext cx="5528213" cy="1140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defRPr sz="2900" b="1">
                <a:latin typeface="Corbel"/>
                <a:ea typeface="Corbel"/>
                <a:cs typeface="Corbel"/>
                <a:sym typeface="Corbel"/>
              </a:defRPr>
            </a:pPr>
            <a:endParaRPr/>
          </a:p>
          <a:p>
            <a:pPr defTabSz="914400">
              <a:lnSpc>
                <a:spcPct val="90000"/>
              </a:lnSpc>
              <a:spcBef>
                <a:spcPts val="600"/>
              </a:spcBef>
              <a:defRPr sz="4000" b="1">
                <a:latin typeface="Corbel"/>
                <a:ea typeface="Corbel"/>
                <a:cs typeface="Corbel"/>
                <a:sym typeface="Corbel"/>
              </a:defRPr>
            </a:pPr>
            <a:r>
              <a:t>Elliot The Elephant</a:t>
            </a:r>
          </a:p>
        </p:txBody>
      </p:sp>
      <p:pic>
        <p:nvPicPr>
          <p:cNvPr id="210" name="Screen Shot 2020-02-20 at 1.05.01 PM.png" descr="Screen Shot 2020-02-20 at 1.05.01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624" y="2925335"/>
            <a:ext cx="2590801" cy="3441701"/>
          </a:xfrm>
          <a:prstGeom prst="rect">
            <a:avLst/>
          </a:prstGeom>
          <a:ln w="12700">
            <a:solidFill>
              <a:srgbClr val="0C9771"/>
            </a:solidFill>
          </a:ln>
        </p:spPr>
      </p:pic>
      <p:pic>
        <p:nvPicPr>
          <p:cNvPr id="211" name="E3.m4a" descr="E3.m4a"/>
          <p:cNvPicPr>
            <a:picLocks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7455" y="222921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8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23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14" name="TextBox 5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215" name="Rectangle 7"/>
          <p:cNvSpPr txBox="1"/>
          <p:nvPr/>
        </p:nvSpPr>
        <p:spPr>
          <a:xfrm>
            <a:off x="204985" y="462493"/>
            <a:ext cx="11961453" cy="107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latin typeface="Corbel"/>
                <a:ea typeface="Corbel"/>
                <a:cs typeface="Corbel"/>
                <a:sym typeface="Corbel"/>
              </a:defRPr>
            </a:pPr>
            <a:r>
              <a:t>Imaginative and Informative Texts</a:t>
            </a:r>
          </a:p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Is this story imaginative or informative? </a:t>
            </a:r>
          </a:p>
        </p:txBody>
      </p:sp>
      <p:sp>
        <p:nvSpPr>
          <p:cNvPr id="216" name="Rounded Rectangle"/>
          <p:cNvSpPr/>
          <p:nvPr/>
        </p:nvSpPr>
        <p:spPr>
          <a:xfrm>
            <a:off x="574934" y="1841929"/>
            <a:ext cx="10182754" cy="454111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>
            <a:solidFill>
              <a:srgbClr val="0C9771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 sz="200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19" name="Elliot The Elephant"/>
          <p:cNvSpPr txBox="1"/>
          <p:nvPr/>
        </p:nvSpPr>
        <p:spPr>
          <a:xfrm>
            <a:off x="3019155" y="1660259"/>
            <a:ext cx="5528213" cy="1140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defRPr sz="2900" b="1">
                <a:latin typeface="Corbel"/>
                <a:ea typeface="Corbel"/>
                <a:cs typeface="Corbel"/>
                <a:sym typeface="Corbel"/>
              </a:defRPr>
            </a:pPr>
            <a:endParaRPr/>
          </a:p>
          <a:p>
            <a:pPr defTabSz="914400">
              <a:lnSpc>
                <a:spcPct val="90000"/>
              </a:lnSpc>
              <a:spcBef>
                <a:spcPts val="600"/>
              </a:spcBef>
              <a:defRPr sz="4000" b="1">
                <a:latin typeface="Corbel"/>
                <a:ea typeface="Corbel"/>
                <a:cs typeface="Corbel"/>
                <a:sym typeface="Corbel"/>
              </a:defRPr>
            </a:pPr>
            <a:r>
              <a:t>Elliot The Elephant</a:t>
            </a:r>
          </a:p>
        </p:txBody>
      </p:sp>
      <p:pic>
        <p:nvPicPr>
          <p:cNvPr id="220" name="Screen Shot 2020-02-20 at 1.06.0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4169565" y="3023431"/>
            <a:ext cx="2671267" cy="3136901"/>
          </a:xfrm>
          <a:prstGeom prst="rect">
            <a:avLst/>
          </a:prstGeom>
          <a:ln w="12700">
            <a:solidFill>
              <a:srgbClr val="0C9771"/>
            </a:solidFill>
          </a:ln>
        </p:spPr>
      </p:pic>
      <p:pic>
        <p:nvPicPr>
          <p:cNvPr id="221" name="E4.m4a" descr="E4.m4a"/>
          <p:cNvPicPr>
            <a:picLocks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4199" y="214999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5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23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24" name="TextBox 5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225" name="Rectangle 7"/>
          <p:cNvSpPr txBox="1"/>
          <p:nvPr/>
        </p:nvSpPr>
        <p:spPr>
          <a:xfrm>
            <a:off x="204985" y="462493"/>
            <a:ext cx="11961453" cy="107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latin typeface="Corbel"/>
                <a:ea typeface="Corbel"/>
                <a:cs typeface="Corbel"/>
                <a:sym typeface="Corbel"/>
              </a:defRPr>
            </a:pPr>
            <a:r>
              <a:t>Imaginative and Informative Texts</a:t>
            </a:r>
          </a:p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Is this story imaginative or informative? </a:t>
            </a:r>
          </a:p>
        </p:txBody>
      </p:sp>
      <p:sp>
        <p:nvSpPr>
          <p:cNvPr id="226" name="Rounded Rectangle"/>
          <p:cNvSpPr/>
          <p:nvPr/>
        </p:nvSpPr>
        <p:spPr>
          <a:xfrm>
            <a:off x="148442" y="1619633"/>
            <a:ext cx="11893034" cy="4867574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>
            <a:solidFill>
              <a:srgbClr val="0C9771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 sz="200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29" name="Is this story imaginative or informative?…"/>
          <p:cNvSpPr txBox="1"/>
          <p:nvPr/>
        </p:nvSpPr>
        <p:spPr>
          <a:xfrm>
            <a:off x="204985" y="1768181"/>
            <a:ext cx="9888350" cy="4570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Is this story imaginative or informative? 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How do you know? What clues did the story give you to tell you what kind it was? 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Was Elliot an imaginative or informative character? Explain. 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What was Elliot’s problem in the story? 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Are the events that happened in the story imaginative or informative?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What is the setting? 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 Is the setting imaginative or informative? Explain.</a:t>
            </a:r>
          </a:p>
        </p:txBody>
      </p:sp>
      <p:pic>
        <p:nvPicPr>
          <p:cNvPr id="230" name="Screen Shot 2020-02-20 at 1.10.33 PM.png" descr="Screen Shot 2020-02-20 at 1.1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2484" y="4244316"/>
            <a:ext cx="2509516" cy="2613684"/>
          </a:xfrm>
          <a:prstGeom prst="rect">
            <a:avLst/>
          </a:prstGeom>
          <a:ln w="12700">
            <a:solidFill>
              <a:srgbClr val="0C9771"/>
            </a:solidFill>
          </a:ln>
        </p:spPr>
      </p:pic>
    </p:spTree>
    <p:custDataLst>
      <p:tags r:id="rId1"/>
    </p:custData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23"/>
          <p:cNvSpPr/>
          <p:nvPr/>
        </p:nvSpPr>
        <p:spPr>
          <a:xfrm>
            <a:off x="481" y="176109"/>
            <a:ext cx="12188956" cy="164591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24" name="TextBox 5"/>
          <p:cNvSpPr txBox="1"/>
          <p:nvPr/>
        </p:nvSpPr>
        <p:spPr>
          <a:xfrm>
            <a:off x="5043847" y="6383045"/>
            <a:ext cx="1949793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Property of OA4E©</a:t>
            </a:r>
          </a:p>
        </p:txBody>
      </p:sp>
      <p:sp>
        <p:nvSpPr>
          <p:cNvPr id="225" name="Rectangle 7"/>
          <p:cNvSpPr txBox="1"/>
          <p:nvPr/>
        </p:nvSpPr>
        <p:spPr>
          <a:xfrm>
            <a:off x="204985" y="462493"/>
            <a:ext cx="11961453" cy="107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Imaginative and Informative Texts</a:t>
            </a:r>
          </a:p>
          <a:p>
            <a:pPr indent="274320" defTabSz="914400">
              <a:lnSpc>
                <a:spcPct val="90000"/>
              </a:lnSpc>
              <a:spcBef>
                <a:spcPts val="700"/>
              </a:spcBef>
              <a:defRPr sz="3200" b="1" i="1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Is this story imaginative or informative? </a:t>
            </a:r>
            <a:r>
              <a:rPr lang="en-AU" dirty="0"/>
              <a:t> Answers to questions.</a:t>
            </a:r>
            <a:endParaRPr dirty="0"/>
          </a:p>
        </p:txBody>
      </p:sp>
      <p:sp>
        <p:nvSpPr>
          <p:cNvPr id="226" name="Rounded Rectangle"/>
          <p:cNvSpPr/>
          <p:nvPr/>
        </p:nvSpPr>
        <p:spPr>
          <a:xfrm>
            <a:off x="148442" y="1619633"/>
            <a:ext cx="11893034" cy="4867574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>
            <a:solidFill>
              <a:srgbClr val="0C9771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>
              <a:defRPr sz="200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229" name="Is this story imaginative or informative?…"/>
          <p:cNvSpPr txBox="1"/>
          <p:nvPr/>
        </p:nvSpPr>
        <p:spPr>
          <a:xfrm>
            <a:off x="204985" y="1768181"/>
            <a:ext cx="9888350" cy="369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lang="en-AU" dirty="0"/>
              <a:t>T</a:t>
            </a:r>
            <a:r>
              <a:rPr dirty="0"/>
              <a:t>his story imaginative</a:t>
            </a:r>
            <a:r>
              <a:rPr lang="en-AU" dirty="0"/>
              <a:t>.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How do you know? What clues did the story give you to tell you what kind it was? 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lang="en-US" dirty="0"/>
              <a:t>Elliot was an imaginative or made up character.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Elliot’s problem in the story</a:t>
            </a:r>
            <a:r>
              <a:rPr lang="en-AU" dirty="0"/>
              <a:t> was his fear of being left by his family.</a:t>
            </a:r>
            <a:r>
              <a:rPr dirty="0"/>
              <a:t> </a:t>
            </a:r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lang="en-AU" dirty="0"/>
              <a:t>T</a:t>
            </a:r>
            <a:r>
              <a:rPr dirty="0"/>
              <a:t>he events that happened in the story </a:t>
            </a:r>
            <a:r>
              <a:rPr lang="en-AU" dirty="0"/>
              <a:t>are </a:t>
            </a:r>
            <a:r>
              <a:rPr dirty="0"/>
              <a:t>imaginative</a:t>
            </a:r>
            <a:r>
              <a:rPr lang="en-AU" dirty="0"/>
              <a:t>.</a:t>
            </a:r>
            <a:endParaRPr dirty="0"/>
          </a:p>
          <a:p>
            <a:pPr marL="274320" indent="-182879" defTabSz="91440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15000"/>
              <a:buChar char="▪"/>
              <a:defRPr sz="2900" b="1">
                <a:latin typeface="Corbel"/>
                <a:ea typeface="Corbel"/>
                <a:cs typeface="Corbel"/>
                <a:sym typeface="Corbel"/>
              </a:defRPr>
            </a:pPr>
            <a:r>
              <a:rPr lang="en-AU" dirty="0"/>
              <a:t>T</a:t>
            </a:r>
            <a:r>
              <a:rPr dirty="0"/>
              <a:t>he setting</a:t>
            </a:r>
            <a:r>
              <a:rPr lang="en-AU" dirty="0"/>
              <a:t> is</a:t>
            </a:r>
            <a:r>
              <a:rPr dirty="0"/>
              <a:t> imaginative</a:t>
            </a:r>
            <a:r>
              <a:rPr lang="en-AU" dirty="0"/>
              <a:t> in an imaginary place</a:t>
            </a:r>
            <a:r>
              <a:rPr dirty="0"/>
              <a:t>.</a:t>
            </a:r>
          </a:p>
        </p:txBody>
      </p:sp>
      <p:pic>
        <p:nvPicPr>
          <p:cNvPr id="230" name="Screen Shot 2020-02-20 at 1.10.33 PM.png" descr="Screen Shot 2020-02-20 at 1.1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2484" y="4244316"/>
            <a:ext cx="2509516" cy="2613684"/>
          </a:xfrm>
          <a:prstGeom prst="rect">
            <a:avLst/>
          </a:prstGeom>
          <a:ln w="12700">
            <a:solidFill>
              <a:srgbClr val="0C977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428136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anded">
  <a:themeElements>
    <a:clrScheme name="Banded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Banded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5875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5875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5875" dir="5400000" rotWithShape="0">
              <a:srgbClr val="000000">
                <a:alpha val="6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15875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5875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anded">
  <a:themeElements>
    <a:clrScheme name="Bande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Banded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5875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5875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5875" dir="5400000" rotWithShape="0">
              <a:srgbClr val="000000">
                <a:alpha val="6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15875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5875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1544</Words>
  <Application>Microsoft Office PowerPoint</Application>
  <PresentationFormat>Widescreen</PresentationFormat>
  <Paragraphs>189</Paragraphs>
  <Slides>26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Corbel</vt:lpstr>
      <vt:lpstr>Helvetica</vt:lpstr>
      <vt:lpstr>Banded</vt:lpstr>
      <vt:lpstr>PowerPoint Presentation</vt:lpstr>
      <vt:lpstr>PowerPoint Presentation</vt:lpstr>
      <vt:lpstr>Imaginative And Informative Texts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Literacy ACELY1648</dc:title>
  <dc:creator/>
  <cp:keywords>Foundation Literacy ACELY1648</cp:keywords>
  <cp:lastModifiedBy/>
  <cp:revision>1</cp:revision>
  <dcterms:modified xsi:type="dcterms:W3CDTF">2020-04-04T03:03:51Z</dcterms:modified>
  <cp:category>Interpreting, analysing, evaluating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E16A9208-51C0-4E50-BD52-A48EA53A1721</vt:lpwstr>
  </property>
  <property fmtid="{D5CDD505-2E9C-101B-9397-08002B2CF9AE}" pid="3" name="ArticulatePath">
    <vt:lpwstr>Foundation Literacy ACELY1648 (Lesson13) ED</vt:lpwstr>
  </property>
</Properties>
</file>