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2" r:id="rId1"/>
  </p:sldMasterIdLst>
  <p:notesMasterIdLst>
    <p:notesMasterId r:id="rId25"/>
  </p:notesMasterIdLst>
  <p:sldIdLst>
    <p:sldId id="277" r:id="rId2"/>
    <p:sldId id="256" r:id="rId3"/>
    <p:sldId id="272" r:id="rId4"/>
    <p:sldId id="273" r:id="rId5"/>
    <p:sldId id="257" r:id="rId6"/>
    <p:sldId id="259" r:id="rId7"/>
    <p:sldId id="258" r:id="rId8"/>
    <p:sldId id="263" r:id="rId9"/>
    <p:sldId id="276" r:id="rId10"/>
    <p:sldId id="278" r:id="rId11"/>
    <p:sldId id="267" r:id="rId12"/>
    <p:sldId id="260" r:id="rId13"/>
    <p:sldId id="275" r:id="rId14"/>
    <p:sldId id="261" r:id="rId15"/>
    <p:sldId id="262" r:id="rId16"/>
    <p:sldId id="264" r:id="rId17"/>
    <p:sldId id="265" r:id="rId18"/>
    <p:sldId id="266" r:id="rId19"/>
    <p:sldId id="268" r:id="rId20"/>
    <p:sldId id="269" r:id="rId21"/>
    <p:sldId id="274" r:id="rId22"/>
    <p:sldId id="270" r:id="rId23"/>
    <p:sldId id="27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2"/>
    <p:restoredTop sz="88904"/>
  </p:normalViewPr>
  <p:slideViewPr>
    <p:cSldViewPr snapToGrid="0">
      <p:cViewPr varScale="1">
        <p:scale>
          <a:sx n="154" d="100"/>
          <a:sy n="154" d="100"/>
        </p:scale>
        <p:origin x="816"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3" d="100"/>
        <a:sy n="1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155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8697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Begin with</a:t>
            </a:r>
          </a:p>
          <a:p>
            <a:r>
              <a:rPr lang="en-US" dirty="0"/>
              <a:t>Anecdote</a:t>
            </a:r>
          </a:p>
          <a:p>
            <a:r>
              <a:rPr lang="en-US" dirty="0"/>
              <a:t>Statistics/ fun fact</a:t>
            </a:r>
          </a:p>
          <a:p>
            <a:r>
              <a:rPr lang="en-US" dirty="0"/>
              <a:t>Quotes</a:t>
            </a:r>
          </a:p>
          <a:p>
            <a:r>
              <a:rPr lang="en-US" dirty="0"/>
              <a:t>Scenario/intense description</a:t>
            </a:r>
          </a:p>
          <a:p>
            <a:r>
              <a:rPr lang="en-US" dirty="0" err="1"/>
              <a:t>Derscriptoive</a:t>
            </a:r>
            <a:r>
              <a:rPr lang="en-US" dirty="0"/>
              <a:t> set the scene</a:t>
            </a:r>
          </a:p>
          <a:p>
            <a:endParaRPr lang="en-US" dirty="0"/>
          </a:p>
        </p:txBody>
      </p:sp>
    </p:spTree>
    <p:extLst>
      <p:ext uri="{BB962C8B-B14F-4D97-AF65-F5344CB8AC3E}">
        <p14:creationId xmlns:p14="http://schemas.microsoft.com/office/powerpoint/2010/main" val="61684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t>Started</a:t>
            </a:r>
            <a:r>
              <a:rPr lang="en-US" sz="2400" baseline="0" dirty="0"/>
              <a:t> writing for </a:t>
            </a:r>
            <a:r>
              <a:rPr lang="en-US" sz="2400" baseline="0" dirty="0" err="1"/>
              <a:t>pybliceuatio</a:t>
            </a:r>
            <a:r>
              <a:rPr lang="en-US" sz="2400" baseline="0" dirty="0"/>
              <a:t> </a:t>
            </a:r>
            <a:r>
              <a:rPr lang="en-US" sz="2400" baseline="0" dirty="0" err="1"/>
              <a:t>associaton</a:t>
            </a:r>
            <a:r>
              <a:rPr lang="en-US" sz="2400" baseline="0" dirty="0"/>
              <a:t> </a:t>
            </a:r>
            <a:r>
              <a:rPr lang="en-US" sz="2400" baseline="0" dirty="0" err="1"/>
              <a:t>reseqrch</a:t>
            </a:r>
            <a:r>
              <a:rPr lang="en-US" sz="2400" baseline="0" dirty="0"/>
              <a:t> publications</a:t>
            </a:r>
          </a:p>
          <a:p>
            <a:r>
              <a:rPr lang="en-US" sz="2400" baseline="0" dirty="0" err="1"/>
              <a:t>Subsunmmed</a:t>
            </a:r>
            <a:r>
              <a:rPr lang="en-US" sz="2400" baseline="0" dirty="0"/>
              <a:t> by popular I </a:t>
            </a:r>
            <a:r>
              <a:rPr lang="en-US" sz="2400" baseline="0" dirty="0" err="1"/>
              <a:t>nternational</a:t>
            </a:r>
            <a:r>
              <a:rPr lang="en-US" sz="2400" baseline="0" dirty="0"/>
              <a:t> publication</a:t>
            </a:r>
          </a:p>
          <a:p>
            <a:r>
              <a:rPr lang="en-US" sz="2400" baseline="0" dirty="0"/>
              <a:t>Started teaching:</a:t>
            </a:r>
          </a:p>
          <a:p>
            <a:r>
              <a:rPr lang="en-US" sz="2400" baseline="0" dirty="0"/>
              <a:t>Submitted </a:t>
            </a:r>
            <a:r>
              <a:rPr lang="en-US" sz="2400" baseline="0" dirty="0" err="1"/>
              <a:t>nfeatures</a:t>
            </a:r>
            <a:r>
              <a:rPr lang="en-US" sz="2400" baseline="0" dirty="0"/>
              <a:t> to Ed Leadership</a:t>
            </a:r>
          </a:p>
          <a:p>
            <a:r>
              <a:rPr lang="en-US" sz="2400" baseline="0" dirty="0"/>
              <a:t>Why mind were accepted</a:t>
            </a:r>
            <a:endParaRPr lang="en-US" sz="2400" dirty="0"/>
          </a:p>
        </p:txBody>
      </p:sp>
    </p:spTree>
    <p:extLst>
      <p:ext uri="{BB962C8B-B14F-4D97-AF65-F5344CB8AC3E}">
        <p14:creationId xmlns:p14="http://schemas.microsoft.com/office/powerpoint/2010/main" val="128073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462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705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3693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224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5442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92BCD8F8-6ACA-4173-BA1C-533BD147E87D}"/>
            </a:ext>
          </a:extLst>
        </p:cNvPr>
        <p:cNvGrpSpPr/>
        <p:nvPr/>
      </p:nvGrpSpPr>
      <p:grpSpPr>
        <a:xfrm>
          <a:off x="0" y="0"/>
          <a:ext cx="0" cy="0"/>
          <a:chOff x="0" y="0"/>
          <a:chExt cx="0" cy="0"/>
        </a:xfrm>
      </p:grpSpPr>
      <p:sp>
        <p:nvSpPr>
          <p:cNvPr id="65" name="Google Shape;65;g18d6c7614d25eddd_0:notes">
            <a:extLst>
              <a:ext uri="{FF2B5EF4-FFF2-40B4-BE49-F238E27FC236}">
                <a16:creationId xmlns:a16="http://schemas.microsoft.com/office/drawing/2014/main" id="{ABD1854A-93D8-F130-D97F-C13D140FE8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8d6c7614d25eddd_0:notes">
            <a:extLst>
              <a:ext uri="{FF2B5EF4-FFF2-40B4-BE49-F238E27FC236}">
                <a16:creationId xmlns:a16="http://schemas.microsoft.com/office/drawing/2014/main" id="{1FA9DA80-1044-72CA-A1B4-DE440302CA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090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730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Presentation inspired by </a:t>
            </a:r>
            <a:r>
              <a:rPr lang="en-US" sz="2000" dirty="0" err="1"/>
              <a:t>Substack</a:t>
            </a:r>
            <a:r>
              <a:rPr lang="en-US" sz="2000" dirty="0"/>
              <a:t>.</a:t>
            </a:r>
          </a:p>
          <a:p>
            <a:pPr marL="0" lvl="0" indent="0" algn="l" rtl="0">
              <a:spcBef>
                <a:spcPts val="0"/>
              </a:spcBef>
              <a:spcAft>
                <a:spcPts val="0"/>
              </a:spcAft>
              <a:buNone/>
            </a:pPr>
            <a:r>
              <a:rPr lang="en-US" sz="2000" dirty="0"/>
              <a:t> </a:t>
            </a:r>
            <a:r>
              <a:rPr lang="en-US" sz="2000" dirty="0" err="1"/>
              <a:t>Copywright</a:t>
            </a:r>
            <a:r>
              <a:rPr lang="en-US" sz="2000" baseline="0" dirty="0"/>
              <a:t> </a:t>
            </a:r>
            <a:r>
              <a:rPr lang="en-US" sz="2000" baseline="0" dirty="0" err="1"/>
              <a:t>ussues</a:t>
            </a:r>
            <a:r>
              <a:rPr lang="en-US" sz="2000" baseline="0" dirty="0"/>
              <a:t> of </a:t>
            </a:r>
            <a:r>
              <a:rPr lang="en-US" sz="2000" baseline="0" dirty="0" err="1"/>
              <a:t>exampes</a:t>
            </a:r>
            <a:r>
              <a:rPr lang="en-US" sz="2000" baseline="0" dirty="0"/>
              <a:t>…looked to my own.  </a:t>
            </a:r>
            <a:r>
              <a:rPr lang="en-US" sz="2000" baseline="0" dirty="0" err="1"/>
              <a:t>Oooops</a:t>
            </a:r>
            <a:endParaRPr lang="en-US" sz="2000" dirty="0"/>
          </a:p>
          <a:p>
            <a:pPr marL="0" lvl="0" indent="0" algn="l" rtl="0">
              <a:spcBef>
                <a:spcPts val="0"/>
              </a:spcBef>
              <a:spcAft>
                <a:spcPts val="0"/>
              </a:spcAft>
              <a:buNone/>
            </a:pPr>
            <a:endParaRPr lang="en-US" sz="2000" dirty="0"/>
          </a:p>
          <a:p>
            <a:pPr marL="0" lvl="0" indent="0" algn="l" rtl="0">
              <a:spcBef>
                <a:spcPts val="0"/>
              </a:spcBef>
              <a:spcAft>
                <a:spcPts val="0"/>
              </a:spcAft>
              <a:buNone/>
            </a:pPr>
            <a:endParaRPr lang="en-US" sz="2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8EEB6-5D1B-8C97-ED96-E8E668D87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9C14E-52E1-320C-BE24-52A88D6B3D1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3C43931-FAE5-FE6A-C961-AA5F2EE65CC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306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0871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605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Linjk</a:t>
            </a:r>
            <a:r>
              <a:rPr lang="en-US" dirty="0"/>
              <a:t> to Sub stack</a:t>
            </a:r>
          </a:p>
          <a:p>
            <a:endParaRPr lang="en-US" dirty="0"/>
          </a:p>
          <a:p>
            <a:r>
              <a:rPr lang="en-US" dirty="0"/>
              <a:t>Looking for examples, first thought of many excellent </a:t>
            </a:r>
            <a:r>
              <a:rPr lang="en-US" dirty="0" err="1"/>
              <a:t>substacks</a:t>
            </a:r>
            <a:r>
              <a:rPr lang="en-US" dirty="0"/>
              <a:t>, but…permission </a:t>
            </a:r>
          </a:p>
          <a:p>
            <a:r>
              <a:rPr lang="en-US" dirty="0"/>
              <a:t>Checked, and my own </a:t>
            </a:r>
            <a:r>
              <a:rPr lang="en-US" dirty="0" err="1"/>
              <a:t>substack</a:t>
            </a:r>
            <a:r>
              <a:rPr lang="en-US" dirty="0"/>
              <a:t> sucked., could have </a:t>
            </a:r>
            <a:r>
              <a:rPr lang="en-US" dirty="0" err="1"/>
              <a:t>benefgited</a:t>
            </a:r>
            <a:r>
              <a:rPr lang="en-US" dirty="0"/>
              <a:t> from the things I talk about here.</a:t>
            </a:r>
          </a:p>
        </p:txBody>
      </p:sp>
    </p:spTree>
    <p:extLst>
      <p:ext uri="{BB962C8B-B14F-4D97-AF65-F5344CB8AC3E}">
        <p14:creationId xmlns:p14="http://schemas.microsoft.com/office/powerpoint/2010/main" val="244298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Reminded of EN102</a:t>
            </a:r>
          </a:p>
          <a:p>
            <a:pPr marL="0" lvl="0" indent="0" algn="l" rtl="0">
              <a:spcBef>
                <a:spcPts val="0"/>
              </a:spcBef>
              <a:spcAft>
                <a:spcPts val="0"/>
              </a:spcAft>
              <a:buNone/>
            </a:pPr>
            <a:r>
              <a:rPr lang="en-US" dirty="0"/>
              <a:t>At beginning,  pre-</a:t>
            </a:r>
            <a:r>
              <a:rPr lang="en-US" dirty="0" err="1"/>
              <a:t>courxe</a:t>
            </a:r>
            <a:r>
              <a:rPr lang="en-US" baseline="0" dirty="0"/>
              <a:t> examples, lots of good ideas, use of </a:t>
            </a:r>
            <a:r>
              <a:rPr lang="en-US" baseline="0" dirty="0" err="1"/>
              <a:t>anguage</a:t>
            </a:r>
            <a:r>
              <a:rPr lang="en-US" baseline="0" dirty="0"/>
              <a:t>, grammar, but hard to follow and MEH</a:t>
            </a:r>
          </a:p>
          <a:p>
            <a:pPr marL="0" lvl="0" indent="0" algn="l" rtl="0">
              <a:spcBef>
                <a:spcPts val="0"/>
              </a:spcBef>
              <a:spcAft>
                <a:spcPts val="0"/>
              </a:spcAft>
              <a:buNone/>
            </a:pPr>
            <a:r>
              <a:rPr lang="en-US" baseline="0" dirty="0"/>
              <a:t>Final essay, passed the course based on ratings by two independent instructors.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What happened?</a:t>
            </a:r>
            <a:endParaRPr lang="en-US" dirty="0"/>
          </a:p>
          <a:p>
            <a:endParaRPr lang="en-US" dirty="0"/>
          </a:p>
        </p:txBody>
      </p:sp>
    </p:spTree>
    <p:extLst>
      <p:ext uri="{BB962C8B-B14F-4D97-AF65-F5344CB8AC3E}">
        <p14:creationId xmlns:p14="http://schemas.microsoft.com/office/powerpoint/2010/main" val="162237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d1f1c5b3159eeef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d1f1c5b3159eeef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pPr>
            <a:r>
              <a:rPr lang="en-US" sz="2000" dirty="0"/>
              <a:t>Had success writing </a:t>
            </a:r>
            <a:r>
              <a:rPr lang="en-US" sz="2000" baseline="0" dirty="0"/>
              <a:t> </a:t>
            </a:r>
            <a:r>
              <a:rPr lang="en-US" sz="2000" baseline="0" dirty="0" err="1"/>
              <a:t>fgeature</a:t>
            </a:r>
            <a:r>
              <a:rPr lang="en-US" sz="2000" baseline="0" dirty="0"/>
              <a:t> type articles beginning at age 16, newspaper, local </a:t>
            </a:r>
            <a:r>
              <a:rPr lang="en-US" sz="2000" baseline="0" dirty="0" err="1"/>
              <a:t>pub,icatiko</a:t>
            </a:r>
            <a:r>
              <a:rPr lang="en-US" sz="2000" baseline="0" dirty="0"/>
              <a:t> s: Gazette, Mexico </a:t>
            </a:r>
            <a:r>
              <a:rPr lang="en-US" sz="2000" baseline="0" dirty="0" err="1"/>
              <a:t>Exoatriot</a:t>
            </a:r>
            <a:r>
              <a:rPr lang="en-US" sz="2000" baseline="0" dirty="0"/>
              <a:t> </a:t>
            </a:r>
            <a:r>
              <a:rPr lang="en-US" sz="2000" baseline="0" dirty="0" err="1"/>
              <a:t>pb,ucations</a:t>
            </a:r>
            <a:endParaRPr lang="en-US" sz="2000" baseline="0" dirty="0"/>
          </a:p>
          <a:p>
            <a:pPr marL="342900" lvl="0" indent="-342900" algn="l" rtl="0">
              <a:spcBef>
                <a:spcPts val="0"/>
              </a:spcBef>
              <a:spcAft>
                <a:spcPts val="0"/>
              </a:spcAft>
            </a:pPr>
            <a:r>
              <a:rPr lang="en-US" sz="2000" baseline="0" dirty="0"/>
              <a:t>My </a:t>
            </a:r>
            <a:r>
              <a:rPr lang="en-US" sz="2000" baseline="0" dirty="0" err="1"/>
              <a:t>method..topic</a:t>
            </a:r>
            <a:r>
              <a:rPr lang="en-US" sz="2000" baseline="0" dirty="0"/>
              <a:t>, intro, ending, write to the e </a:t>
            </a:r>
            <a:r>
              <a:rPr lang="en-US" sz="2000" baseline="0" dirty="0" err="1"/>
              <a:t>nd</a:t>
            </a:r>
            <a:r>
              <a:rPr lang="en-US" sz="2000" baseline="0" dirty="0"/>
              <a:t>.</a:t>
            </a:r>
          </a:p>
          <a:p>
            <a:pPr marL="342900" lvl="0" indent="-342900" algn="l" rtl="0">
              <a:spcBef>
                <a:spcPts val="0"/>
              </a:spcBef>
              <a:spcAft>
                <a:spcPts val="0"/>
              </a:spcAft>
            </a:pPr>
            <a:r>
              <a:rPr lang="en-US" sz="2000" baseline="0" dirty="0"/>
              <a:t>But </a:t>
            </a:r>
            <a:r>
              <a:rPr lang="en-US" sz="2000" baseline="0" dirty="0" err="1"/>
              <a:t>headtwitch</a:t>
            </a:r>
            <a:r>
              <a:rPr lang="en-US" sz="2000" baseline="0" dirty="0"/>
              <a:t>=u </a:t>
            </a:r>
            <a:r>
              <a:rPr lang="en-US" sz="2000" baseline="0" dirty="0" err="1"/>
              <a:t>nmany</a:t>
            </a:r>
            <a:r>
              <a:rPr lang="en-US" sz="2000" baseline="0" dirty="0"/>
              <a:t> rewrites to make </a:t>
            </a:r>
            <a:r>
              <a:rPr lang="en-US" sz="2000" baseline="0" dirty="0" err="1"/>
              <a:t>orderout</a:t>
            </a:r>
            <a:r>
              <a:rPr lang="en-US" sz="2000" baseline="0" dirty="0"/>
              <a:t> </a:t>
            </a:r>
            <a:r>
              <a:rPr lang="en-US" sz="2000" baseline="0" dirty="0" err="1"/>
              <a:t>olf</a:t>
            </a:r>
            <a:r>
              <a:rPr lang="en-US" sz="2000" baseline="0" dirty="0"/>
              <a:t> chaos</a:t>
            </a:r>
          </a:p>
          <a:p>
            <a:pPr marL="342900" lvl="0" indent="-342900" algn="l" rtl="0">
              <a:spcBef>
                <a:spcPts val="0"/>
              </a:spcBef>
              <a:spcAft>
                <a:spcPts val="0"/>
              </a:spcAft>
            </a:pPr>
            <a:r>
              <a:rPr lang="en-US" sz="2000" baseline="0" dirty="0"/>
              <a:t>PLANNER</a:t>
            </a:r>
            <a:endParaRPr sz="2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90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8d6c7614d25edd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8d6c7614d25edd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How-to: Recipe articles that only get to recipe at the end.  See, New York Times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906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826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3" y="4840039"/>
            <a:ext cx="1205958" cy="303461"/>
          </a:xfrm>
        </p:spPr>
        <p:txBody>
          <a:bodyPr/>
          <a:lstStyle>
            <a:lvl1pPr>
              <a:defRPr baseline="0">
                <a:solidFill>
                  <a:schemeClr val="tx2"/>
                </a:solidFill>
              </a:defRPr>
            </a:lvl1pPr>
          </a:lstStyle>
          <a:p>
            <a:fld id="{8E095E76-D5CC-E045-BBE0-7EE15302E11C}" type="datetime1">
              <a:rPr lang="en-US" smtClean="0"/>
              <a:t>10/19/24</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r>
              <a:rPr lang="en-US"/>
              <a:t>Maryland Writers Association - Annual Conference -  Brain to Bookshelf - 2024 - Baltimore, MD</a:t>
            </a:r>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515383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E28AE5-E6F5-EB45-84B3-CD0380E9DF0C}" type="datetime1">
              <a:rPr lang="en-US" smtClean="0"/>
              <a:t>10/19/24</a:t>
            </a:fld>
            <a:endParaRPr lang="en-US"/>
          </a:p>
        </p:txBody>
      </p:sp>
      <p:sp>
        <p:nvSpPr>
          <p:cNvPr id="5" name="Footer Placeholder 4"/>
          <p:cNvSpPr>
            <a:spLocks noGrp="1"/>
          </p:cNvSpPr>
          <p:nvPr>
            <p:ph type="ftr" sz="quarter" idx="11"/>
          </p:nvPr>
        </p:nvSpPr>
        <p:spPr/>
        <p:txBody>
          <a:bodyPr/>
          <a:lstStyle/>
          <a:p>
            <a:r>
              <a:rPr lang="en-US"/>
              <a:t>Maryland Writers Association - Annual Conference -  Brain to Bookshelf - 2024 - Baltimore, MD</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5258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69138F-6FEB-9344-A35F-E2983799E923}" type="datetime1">
              <a:rPr lang="en-US" smtClean="0"/>
              <a:t>10/19/24</a:t>
            </a:fld>
            <a:endParaRPr lang="en-US"/>
          </a:p>
        </p:txBody>
      </p:sp>
      <p:sp>
        <p:nvSpPr>
          <p:cNvPr id="5" name="Footer Placeholder 4"/>
          <p:cNvSpPr>
            <a:spLocks noGrp="1"/>
          </p:cNvSpPr>
          <p:nvPr>
            <p:ph type="ftr" sz="quarter" idx="11"/>
          </p:nvPr>
        </p:nvSpPr>
        <p:spPr/>
        <p:txBody>
          <a:bodyPr/>
          <a:lstStyle/>
          <a:p>
            <a:r>
              <a:rPr lang="en-US"/>
              <a:t>Maryland Writers Association - Annual Conference -  Brain to Bookshelf - 2024 - Baltimore, MD</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912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5738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5037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07540D-09CE-0A4B-8673-D9BBCD72AFC3}" type="datetime1">
              <a:rPr lang="en-US" smtClean="0"/>
              <a:t>10/19/24</a:t>
            </a:fld>
            <a:endParaRPr lang="en-US"/>
          </a:p>
        </p:txBody>
      </p:sp>
      <p:sp>
        <p:nvSpPr>
          <p:cNvPr id="5" name="Footer Placeholder 4"/>
          <p:cNvSpPr>
            <a:spLocks noGrp="1"/>
          </p:cNvSpPr>
          <p:nvPr>
            <p:ph type="ftr" sz="quarter" idx="11"/>
          </p:nvPr>
        </p:nvSpPr>
        <p:spPr/>
        <p:txBody>
          <a:bodyPr/>
          <a:lstStyle/>
          <a:p>
            <a:r>
              <a:rPr lang="en-US"/>
              <a:t>Maryland Writers Association - Annual Conference -  Brain to Bookshelf - 2024 - Baltimore, MD</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791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FF65ABA0-B3CE-A948-8797-584FA8A011AC}" type="datetime1">
              <a:rPr lang="en-US" smtClean="0"/>
              <a:t>10/19/24</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r>
              <a:rPr lang="en-US"/>
              <a:t>Maryland Writers Association - Annual Conference -  Brain to Bookshelf - 2024 - Baltimore, MD</a:t>
            </a:r>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16029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C73D47-0886-F74F-BBCC-85962AB7DF23}" type="datetime1">
              <a:rPr lang="en-US" smtClean="0"/>
              <a:t>10/19/24</a:t>
            </a:fld>
            <a:endParaRPr lang="en-US"/>
          </a:p>
        </p:txBody>
      </p:sp>
      <p:sp>
        <p:nvSpPr>
          <p:cNvPr id="6" name="Footer Placeholder 5"/>
          <p:cNvSpPr>
            <a:spLocks noGrp="1"/>
          </p:cNvSpPr>
          <p:nvPr>
            <p:ph type="ftr" sz="quarter" idx="11"/>
          </p:nvPr>
        </p:nvSpPr>
        <p:spPr/>
        <p:txBody>
          <a:bodyPr/>
          <a:lstStyle/>
          <a:p>
            <a:r>
              <a:rPr lang="en-US"/>
              <a:t>Maryland Writers Association - Annual Conference -  Brain to Bookshelf - 2024 - Baltimore, MD</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8688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1BA2D9-9669-0F48-B2B6-8748B88A4BEB}" type="datetime1">
              <a:rPr lang="en-US" smtClean="0"/>
              <a:t>10/19/24</a:t>
            </a:fld>
            <a:endParaRPr lang="en-US"/>
          </a:p>
        </p:txBody>
      </p:sp>
      <p:sp>
        <p:nvSpPr>
          <p:cNvPr id="8" name="Footer Placeholder 7"/>
          <p:cNvSpPr>
            <a:spLocks noGrp="1"/>
          </p:cNvSpPr>
          <p:nvPr>
            <p:ph type="ftr" sz="quarter" idx="11"/>
          </p:nvPr>
        </p:nvSpPr>
        <p:spPr/>
        <p:txBody>
          <a:bodyPr/>
          <a:lstStyle/>
          <a:p>
            <a:r>
              <a:rPr lang="en-US"/>
              <a:t>Maryland Writers Association - Annual Conference -  Brain to Bookshelf - 2024 - Baltimore, MD</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167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88532-8747-BE4F-AFF2-90A816E83CA2}" type="datetime1">
              <a:rPr lang="en-US" smtClean="0"/>
              <a:t>10/19/24</a:t>
            </a:fld>
            <a:endParaRPr lang="en-US"/>
          </a:p>
        </p:txBody>
      </p:sp>
      <p:sp>
        <p:nvSpPr>
          <p:cNvPr id="4" name="Footer Placeholder 3"/>
          <p:cNvSpPr>
            <a:spLocks noGrp="1"/>
          </p:cNvSpPr>
          <p:nvPr>
            <p:ph type="ftr" sz="quarter" idx="11"/>
          </p:nvPr>
        </p:nvSpPr>
        <p:spPr/>
        <p:txBody>
          <a:bodyPr/>
          <a:lstStyle/>
          <a:p>
            <a:r>
              <a:rPr lang="en-US"/>
              <a:t>Maryland Writers Association - Annual Conference -  Brain to Bookshelf - 2024 - Baltimore, MD</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157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D24B0-5067-B74A-BF3E-CFB01C54FF35}" type="datetime1">
              <a:rPr lang="en-US" smtClean="0"/>
              <a:t>10/19/24</a:t>
            </a:fld>
            <a:endParaRPr lang="en-US"/>
          </a:p>
        </p:txBody>
      </p:sp>
      <p:sp>
        <p:nvSpPr>
          <p:cNvPr id="3" name="Footer Placeholder 2"/>
          <p:cNvSpPr>
            <a:spLocks noGrp="1"/>
          </p:cNvSpPr>
          <p:nvPr>
            <p:ph type="ftr" sz="quarter" idx="11"/>
          </p:nvPr>
        </p:nvSpPr>
        <p:spPr/>
        <p:txBody>
          <a:bodyPr/>
          <a:lstStyle/>
          <a:p>
            <a:r>
              <a:rPr lang="en-US"/>
              <a:t>Maryland Writers Association - Annual Conference -  Brain to Bookshelf - 2024 - Baltimore, MD</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86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0"/>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737C4D52-5881-1845-8F9E-B5783CC49B72}" type="datetime1">
              <a:rPr lang="en-US" smtClean="0"/>
              <a:t>10/19/24</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r>
              <a:rPr lang="en-US"/>
              <a:t>Maryland Writers Association - Annual Conference -  Brain to Bookshelf - 2024 - Baltimore, MD</a:t>
            </a: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113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1E035CCC-1C5E-6549-B5DE-8C7170800608}" type="datetime1">
              <a:rPr lang="en-US" smtClean="0"/>
              <a:t>10/19/24</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r>
              <a:rPr lang="en-US"/>
              <a:t>Maryland Writers Association - Annual Conference -  Brain to Bookshelf - 2024 - Baltimore, MD</a:t>
            </a:r>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011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64A4EEA0-E1B3-D347-B828-5F39618ED1D3}" type="datetime1">
              <a:rPr lang="en-US" smtClean="0"/>
              <a:t>10/19/24</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r>
              <a:rPr lang="en-US"/>
              <a:t>Maryland Writers Association - Annual Conference -  Brain to Bookshelf - 2024 - Baltimore, MD</a:t>
            </a:r>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428871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sldNum="0" hdr="0" dt="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tinyurl.com/hxp7mtcp"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ytimes.com/2024/10/16/climate/sugar-maple-tree-pennsylvania.html?smid=nytcore-ios-share&amp;referringSource=articleSha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quetzallitheauthor.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susanzimmermanorozco.substac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FBD36-33CA-BFCB-82B6-3B35B3C5E699}"/>
              </a:ext>
            </a:extLst>
          </p:cNvPr>
          <p:cNvSpPr>
            <a:spLocks noGrp="1"/>
          </p:cNvSpPr>
          <p:nvPr>
            <p:ph type="title"/>
          </p:nvPr>
        </p:nvSpPr>
        <p:spPr>
          <a:xfrm>
            <a:off x="1028700" y="514350"/>
            <a:ext cx="7200900" cy="605533"/>
          </a:xfrm>
        </p:spPr>
        <p:txBody>
          <a:bodyPr>
            <a:noAutofit/>
          </a:bodyPr>
          <a:lstStyle/>
          <a:p>
            <a:r>
              <a:rPr lang="en-US" sz="4000" dirty="0">
                <a:solidFill>
                  <a:srgbClr val="0070C0"/>
                </a:solidFill>
              </a:rPr>
              <a:t>Please visit: </a:t>
            </a:r>
            <a:r>
              <a:rPr lang="en-US" sz="4000" dirty="0" err="1">
                <a:solidFill>
                  <a:srgbClr val="0070C0"/>
                </a:solidFill>
              </a:rPr>
              <a:t>Quetzallitheauthor.com</a:t>
            </a:r>
            <a:br>
              <a:rPr lang="en-US" sz="4000" dirty="0"/>
            </a:br>
            <a:endParaRPr lang="en-US" sz="4000" dirty="0"/>
          </a:p>
        </p:txBody>
      </p:sp>
      <p:sp>
        <p:nvSpPr>
          <p:cNvPr id="3" name="Content Placeholder 2">
            <a:extLst>
              <a:ext uri="{FF2B5EF4-FFF2-40B4-BE49-F238E27FC236}">
                <a16:creationId xmlns:a16="http://schemas.microsoft.com/office/drawing/2014/main" id="{DCCBA770-A99F-380A-D3FB-970DBFB2049B}"/>
              </a:ext>
            </a:extLst>
          </p:cNvPr>
          <p:cNvSpPr>
            <a:spLocks noGrp="1"/>
          </p:cNvSpPr>
          <p:nvPr>
            <p:ph idx="1"/>
          </p:nvPr>
        </p:nvSpPr>
        <p:spPr>
          <a:xfrm>
            <a:off x="1028700" y="1714500"/>
            <a:ext cx="4524399" cy="2716184"/>
          </a:xfrm>
        </p:spPr>
        <p:txBody>
          <a:bodyPr>
            <a:normAutofit lnSpcReduction="10000"/>
          </a:bodyPr>
          <a:lstStyle/>
          <a:p>
            <a:pPr marL="0" indent="0">
              <a:buNone/>
            </a:pPr>
            <a:r>
              <a:rPr lang="en-US" sz="2800" dirty="0"/>
              <a:t>In an effort to save paper, all publications used in the presentation as well as a copy of the PowerPoint can be found on my website, </a:t>
            </a:r>
            <a:r>
              <a:rPr lang="en-US" sz="2800" dirty="0" err="1"/>
              <a:t>quetzallitheauthor.com</a:t>
            </a:r>
            <a:r>
              <a:rPr lang="en-US" sz="2800" dirty="0"/>
              <a:t>. Thank you!</a:t>
            </a:r>
          </a:p>
        </p:txBody>
      </p:sp>
      <p:sp>
        <p:nvSpPr>
          <p:cNvPr id="5" name="Footer Placeholder 4">
            <a:extLst>
              <a:ext uri="{FF2B5EF4-FFF2-40B4-BE49-F238E27FC236}">
                <a16:creationId xmlns:a16="http://schemas.microsoft.com/office/drawing/2014/main" id="{8E2C1427-C340-42CA-A6AD-F8269238BCA0}"/>
              </a:ext>
            </a:extLst>
          </p:cNvPr>
          <p:cNvSpPr>
            <a:spLocks noGrp="1"/>
          </p:cNvSpPr>
          <p:nvPr>
            <p:ph type="ftr" sz="quarter" idx="11"/>
          </p:nvPr>
        </p:nvSpPr>
        <p:spPr/>
        <p:txBody>
          <a:bodyPr/>
          <a:lstStyle/>
          <a:p>
            <a:r>
              <a:rPr lang="en-US"/>
              <a:t>Maryland Writers Association - Annual Conference -  Brain to Bookshelf - 2024 - Baltimore, MD</a:t>
            </a:r>
          </a:p>
        </p:txBody>
      </p:sp>
      <p:pic>
        <p:nvPicPr>
          <p:cNvPr id="7" name="Picture 6" descr="A qr code on a white background&#10;&#10;Description automatically generated">
            <a:extLst>
              <a:ext uri="{FF2B5EF4-FFF2-40B4-BE49-F238E27FC236}">
                <a16:creationId xmlns:a16="http://schemas.microsoft.com/office/drawing/2014/main" id="{4663E115-7FB7-AE0B-22E1-5ABC30829B70}"/>
              </a:ext>
            </a:extLst>
          </p:cNvPr>
          <p:cNvPicPr>
            <a:picLocks noChangeAspect="1"/>
          </p:cNvPicPr>
          <p:nvPr/>
        </p:nvPicPr>
        <p:blipFill>
          <a:blip r:embed="rId3"/>
          <a:stretch>
            <a:fillRect/>
          </a:stretch>
        </p:blipFill>
        <p:spPr>
          <a:xfrm>
            <a:off x="5644539" y="1805940"/>
            <a:ext cx="2936036" cy="2890750"/>
          </a:xfrm>
          <a:prstGeom prst="rect">
            <a:avLst/>
          </a:prstGeom>
        </p:spPr>
      </p:pic>
    </p:spTree>
    <p:extLst>
      <p:ext uri="{BB962C8B-B14F-4D97-AF65-F5344CB8AC3E}">
        <p14:creationId xmlns:p14="http://schemas.microsoft.com/office/powerpoint/2010/main" val="376524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13B248-C89B-DF0B-7819-6233785F16D0}"/>
              </a:ext>
            </a:extLst>
          </p:cNvPr>
          <p:cNvSpPr>
            <a:spLocks noGrp="1"/>
          </p:cNvSpPr>
          <p:nvPr>
            <p:ph type="ftr" sz="quarter" idx="11"/>
          </p:nvPr>
        </p:nvSpPr>
        <p:spPr/>
        <p:txBody>
          <a:bodyPr/>
          <a:lstStyle/>
          <a:p>
            <a:r>
              <a:rPr lang="en-US"/>
              <a:t>Maryland Writers Association - Annual Conference -  Brain to Bookshelf - 2024 - Baltimore, MD</a:t>
            </a:r>
          </a:p>
        </p:txBody>
      </p:sp>
      <p:sp>
        <p:nvSpPr>
          <p:cNvPr id="9" name="TextBox 8">
            <a:extLst>
              <a:ext uri="{FF2B5EF4-FFF2-40B4-BE49-F238E27FC236}">
                <a16:creationId xmlns:a16="http://schemas.microsoft.com/office/drawing/2014/main" id="{960DD352-34B6-2640-F1F6-E92C0958982C}"/>
              </a:ext>
            </a:extLst>
          </p:cNvPr>
          <p:cNvSpPr txBox="1"/>
          <p:nvPr/>
        </p:nvSpPr>
        <p:spPr>
          <a:xfrm>
            <a:off x="1030778" y="2571750"/>
            <a:ext cx="5503025" cy="1846659"/>
          </a:xfrm>
          <a:prstGeom prst="rect">
            <a:avLst/>
          </a:prstGeom>
          <a:noFill/>
        </p:spPr>
        <p:txBody>
          <a:bodyPr wrap="square" rtlCol="0">
            <a:spAutoFit/>
          </a:bodyPr>
          <a:lstStyle/>
          <a:p>
            <a:r>
              <a:rPr lang="en-US" dirty="0"/>
              <a:t>Begin with:</a:t>
            </a:r>
          </a:p>
          <a:p>
            <a:pPr marL="285750" indent="-285750">
              <a:buFont typeface="Arial" panose="020B0604020202020204" pitchFamily="34" charset="0"/>
              <a:buChar char="•"/>
            </a:pPr>
            <a:r>
              <a:rPr lang="en-US" sz="2400" dirty="0"/>
              <a:t>Anecdote</a:t>
            </a:r>
          </a:p>
          <a:p>
            <a:pPr marL="285750" indent="-285750">
              <a:buFont typeface="Arial" panose="020B0604020202020204" pitchFamily="34" charset="0"/>
              <a:buChar char="•"/>
            </a:pPr>
            <a:r>
              <a:rPr lang="en-US" sz="2400" dirty="0"/>
              <a:t>Statistics/ fun fact</a:t>
            </a:r>
          </a:p>
          <a:p>
            <a:pPr marL="285750" indent="-285750">
              <a:buFont typeface="Arial" panose="020B0604020202020204" pitchFamily="34" charset="0"/>
              <a:buChar char="•"/>
            </a:pPr>
            <a:r>
              <a:rPr lang="en-US" sz="2400" dirty="0"/>
              <a:t>Quotes</a:t>
            </a:r>
          </a:p>
          <a:p>
            <a:pPr marL="285750" indent="-285750">
              <a:buFont typeface="Arial" panose="020B0604020202020204" pitchFamily="34" charset="0"/>
              <a:buChar char="•"/>
            </a:pPr>
            <a:r>
              <a:rPr lang="en-US" sz="2400" dirty="0"/>
              <a:t>Scenario/intense description</a:t>
            </a:r>
          </a:p>
        </p:txBody>
      </p:sp>
      <p:sp>
        <p:nvSpPr>
          <p:cNvPr id="10" name="TextBox 9">
            <a:extLst>
              <a:ext uri="{FF2B5EF4-FFF2-40B4-BE49-F238E27FC236}">
                <a16:creationId xmlns:a16="http://schemas.microsoft.com/office/drawing/2014/main" id="{30CBA43F-F70B-C886-D846-B30AEFA2F177}"/>
              </a:ext>
            </a:extLst>
          </p:cNvPr>
          <p:cNvSpPr txBox="1"/>
          <p:nvPr/>
        </p:nvSpPr>
        <p:spPr>
          <a:xfrm>
            <a:off x="2518757" y="232756"/>
            <a:ext cx="6276108" cy="2246769"/>
          </a:xfrm>
          <a:prstGeom prst="rect">
            <a:avLst/>
          </a:prstGeom>
          <a:noFill/>
        </p:spPr>
        <p:txBody>
          <a:bodyPr wrap="square" rtlCol="0">
            <a:spAutoFit/>
          </a:bodyPr>
          <a:lstStyle/>
          <a:p>
            <a:pPr algn="ctr"/>
            <a:r>
              <a:rPr lang="en-US" sz="2800" dirty="0">
                <a:solidFill>
                  <a:srgbClr val="FF0000"/>
                </a:solidFill>
              </a:rPr>
              <a:t>Introduction</a:t>
            </a:r>
          </a:p>
          <a:p>
            <a:pPr marL="285750" indent="-285750">
              <a:buFont typeface="Arial" panose="020B0604020202020204" pitchFamily="34" charset="0"/>
              <a:buChar char="•"/>
            </a:pPr>
            <a:r>
              <a:rPr lang="en-US" sz="2800" dirty="0"/>
              <a:t>Hook</a:t>
            </a:r>
          </a:p>
          <a:p>
            <a:pPr marL="285750" indent="-285750">
              <a:buFont typeface="Arial" panose="020B0604020202020204" pitchFamily="34" charset="0"/>
              <a:buChar char="•"/>
            </a:pPr>
            <a:r>
              <a:rPr lang="en-US" sz="2800" dirty="0"/>
              <a:t>Background</a:t>
            </a:r>
          </a:p>
          <a:p>
            <a:pPr marL="285750" indent="-285750">
              <a:buFont typeface="Arial" panose="020B0604020202020204" pitchFamily="34" charset="0"/>
              <a:buChar char="•"/>
            </a:pPr>
            <a:r>
              <a:rPr lang="en-US" sz="2800" dirty="0"/>
              <a:t>Statement or situation that alludes to the content/purpose</a:t>
            </a:r>
          </a:p>
        </p:txBody>
      </p:sp>
    </p:spTree>
    <p:extLst>
      <p:ext uri="{BB962C8B-B14F-4D97-AF65-F5344CB8AC3E}">
        <p14:creationId xmlns:p14="http://schemas.microsoft.com/office/powerpoint/2010/main" val="141346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9BE5-4989-16E3-8CCD-128CF7B87CE7}"/>
              </a:ext>
            </a:extLst>
          </p:cNvPr>
          <p:cNvSpPr>
            <a:spLocks noGrp="1"/>
          </p:cNvSpPr>
          <p:nvPr>
            <p:ph type="title"/>
          </p:nvPr>
        </p:nvSpPr>
        <p:spPr>
          <a:xfrm>
            <a:off x="1028700" y="514351"/>
            <a:ext cx="7200900" cy="656723"/>
          </a:xfrm>
        </p:spPr>
        <p:txBody>
          <a:bodyPr>
            <a:normAutofit fontScale="90000"/>
          </a:bodyPr>
          <a:lstStyle/>
          <a:p>
            <a:r>
              <a:rPr lang="en-US" b="1" dirty="0">
                <a:latin typeface="Calibri" panose="020F0502020204030204" pitchFamily="34" charset="0"/>
                <a:cs typeface="Calibri" panose="020F0502020204030204" pitchFamily="34" charset="0"/>
              </a:rPr>
              <a:t>Standard Introduction that you learned in high school</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E3BC20A-8B35-2E55-80AB-545F2640FC5A}"/>
              </a:ext>
            </a:extLst>
          </p:cNvPr>
          <p:cNvSpPr>
            <a:spLocks noGrp="1"/>
          </p:cNvSpPr>
          <p:nvPr>
            <p:ph idx="1"/>
          </p:nvPr>
        </p:nvSpPr>
        <p:spPr>
          <a:xfrm>
            <a:off x="1943100" y="1479883"/>
            <a:ext cx="7200900" cy="3149266"/>
          </a:xfrm>
          <a:solidFill>
            <a:schemeClr val="bg1"/>
          </a:solidFill>
        </p:spPr>
        <p:txBody>
          <a:bodyPr>
            <a:normAutofit fontScale="92500"/>
          </a:bodyPr>
          <a:lstStyle/>
          <a:p>
            <a:pPr marL="0" indent="0">
              <a:buNone/>
            </a:pPr>
            <a:r>
              <a:rPr lang="en-US" sz="2800" b="0" i="0" u="none" strike="noStrike" dirty="0">
                <a:solidFill>
                  <a:srgbClr val="000000"/>
                </a:solidFill>
                <a:effectLst/>
                <a:latin typeface="Calibri" panose="020F0502020204030204" pitchFamily="34" charset="0"/>
                <a:cs typeface="Calibri" panose="020F0502020204030204" pitchFamily="34" charset="0"/>
              </a:rPr>
              <a:t>Nationally, educators have had difficulty educating the wave of unaccompanied minors who are coming across the United States' southwest border.  T</a:t>
            </a:r>
            <a:r>
              <a:rPr lang="en-US" sz="2800" dirty="0">
                <a:solidFill>
                  <a:srgbClr val="000000"/>
                </a:solidFill>
                <a:latin typeface="Calibri" panose="020F0502020204030204" pitchFamily="34" charset="0"/>
                <a:cs typeface="Calibri" panose="020F0502020204030204" pitchFamily="34" charset="0"/>
              </a:rPr>
              <a:t>eachers have no experience teaching these students because they are often uneducated in their own countries and don’t speak English. Fortunately, schools and the students themselves have found creative ways to succeed despite the challenges.</a:t>
            </a:r>
            <a:endParaRPr lang="en-US" sz="2800" dirty="0">
              <a:solidFill>
                <a:schemeClr val="tx1"/>
              </a:solidFill>
              <a:latin typeface="Calibri" panose="020F0502020204030204" pitchFamily="34" charset="0"/>
              <a:cs typeface="Calibri" panose="020F0502020204030204" pitchFamily="34" charset="0"/>
            </a:endParaRPr>
          </a:p>
        </p:txBody>
      </p:sp>
      <p:sp>
        <p:nvSpPr>
          <p:cNvPr id="4" name="Multiply 3">
            <a:extLst>
              <a:ext uri="{FF2B5EF4-FFF2-40B4-BE49-F238E27FC236}">
                <a16:creationId xmlns:a16="http://schemas.microsoft.com/office/drawing/2014/main" id="{82EF7111-EA68-115A-B713-68FEB6EACED2}"/>
              </a:ext>
            </a:extLst>
          </p:cNvPr>
          <p:cNvSpPr/>
          <p:nvPr/>
        </p:nvSpPr>
        <p:spPr>
          <a:xfrm>
            <a:off x="2053817" y="842712"/>
            <a:ext cx="5684922" cy="3637548"/>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6" name="Footer Placeholder 5">
            <a:extLst>
              <a:ext uri="{FF2B5EF4-FFF2-40B4-BE49-F238E27FC236}">
                <a16:creationId xmlns:a16="http://schemas.microsoft.com/office/drawing/2014/main" id="{24D06F65-492F-A197-9498-FCC482EBB511}"/>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41346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BD772-6E06-CA99-07A6-F69E6436D7B4}"/>
              </a:ext>
            </a:extLst>
          </p:cNvPr>
          <p:cNvSpPr>
            <a:spLocks noGrp="1"/>
          </p:cNvSpPr>
          <p:nvPr>
            <p:ph type="body" idx="1"/>
          </p:nvPr>
        </p:nvSpPr>
        <p:spPr>
          <a:xfrm>
            <a:off x="792962" y="682989"/>
            <a:ext cx="8039337" cy="4159944"/>
          </a:xfrm>
        </p:spPr>
        <p:txBody>
          <a:bodyPr>
            <a:noAutofit/>
          </a:bodyPr>
          <a:lstStyle/>
          <a:p>
            <a:pPr marL="114300" indent="0" algn="l">
              <a:buNone/>
            </a:pPr>
            <a:r>
              <a:rPr lang="en-US" sz="2200" b="0" i="0" u="none" strike="noStrike" dirty="0">
                <a:solidFill>
                  <a:srgbClr val="000000"/>
                </a:solidFill>
                <a:effectLst/>
                <a:latin typeface="Calibri" panose="020F0502020204030204" pitchFamily="34" charset="0"/>
                <a:cs typeface="Calibri" panose="020F0502020204030204" pitchFamily="34" charset="0"/>
              </a:rPr>
              <a:t>When 8-year-old Nelson Rivera arrived at Mills-Parole Elementary School in Annapolis, Maryland, this fall, he spent the first day of class crying. Later in the year, at ease and among friends in the classroom, Nelson was able to explain the story behind his tears:</a:t>
            </a:r>
          </a:p>
          <a:p>
            <a:pPr marL="114300" indent="0" algn="ctr">
              <a:buNone/>
            </a:pPr>
            <a:r>
              <a:rPr lang="en-US" sz="2200" b="0" i="1" dirty="0">
                <a:effectLst/>
                <a:latin typeface="Calibri" panose="020F0502020204030204" pitchFamily="34" charset="0"/>
                <a:cs typeface="Calibri" panose="020F0502020204030204" pitchFamily="34" charset="0"/>
              </a:rPr>
              <a:t>I was crying because of the color of the school, the walls; it's the same color as the cell where I was in jail. I was afraid they were going to lock me up again and never let me out.</a:t>
            </a:r>
            <a:endParaRPr lang="en-US" sz="2200" i="1" dirty="0">
              <a:effectLst/>
              <a:latin typeface="Calibri" panose="020F0502020204030204" pitchFamily="34" charset="0"/>
              <a:cs typeface="Calibri" panose="020F0502020204030204" pitchFamily="34" charset="0"/>
            </a:endParaRPr>
          </a:p>
          <a:p>
            <a:pPr marL="114300" indent="0" algn="l">
              <a:buNone/>
            </a:pPr>
            <a:r>
              <a:rPr lang="en-US" sz="2200" b="0" i="0" u="none" strike="noStrike" dirty="0">
                <a:solidFill>
                  <a:srgbClr val="000000"/>
                </a:solidFill>
                <a:effectLst/>
                <a:latin typeface="Calibri" panose="020F0502020204030204" pitchFamily="34" charset="0"/>
                <a:cs typeface="Calibri" panose="020F0502020204030204" pitchFamily="34" charset="0"/>
              </a:rPr>
              <a:t>More and more educators have been scrambling to educate the wave of unaccompanied minors like Nelson who have flowed across the United States' southwest border. Many of these "border kids" are being resettled in areas as far-flung as New Hampshire and South Carolina, where services for English language learners (ELLs) may be minimal or new.</a:t>
            </a:r>
          </a:p>
        </p:txBody>
      </p:sp>
      <p:sp>
        <p:nvSpPr>
          <p:cNvPr id="5" name="TextBox 4">
            <a:extLst>
              <a:ext uri="{FF2B5EF4-FFF2-40B4-BE49-F238E27FC236}">
                <a16:creationId xmlns:a16="http://schemas.microsoft.com/office/drawing/2014/main" id="{E8F84C10-A094-7131-C140-D858AB2CB21E}"/>
              </a:ext>
            </a:extLst>
          </p:cNvPr>
          <p:cNvSpPr txBox="1"/>
          <p:nvPr/>
        </p:nvSpPr>
        <p:spPr>
          <a:xfrm>
            <a:off x="6380612" y="5524372"/>
            <a:ext cx="6320588" cy="369332"/>
          </a:xfrm>
          <a:prstGeom prst="rect">
            <a:avLst/>
          </a:prstGeom>
          <a:noFill/>
        </p:spPr>
        <p:txBody>
          <a:bodyPr wrap="square">
            <a:spAutoFit/>
          </a:bodyPr>
          <a:lstStyle/>
          <a:p>
            <a:endParaRPr lang="en-US" dirty="0"/>
          </a:p>
        </p:txBody>
      </p:sp>
      <p:sp>
        <p:nvSpPr>
          <p:cNvPr id="9" name="Title 8">
            <a:extLst>
              <a:ext uri="{FF2B5EF4-FFF2-40B4-BE49-F238E27FC236}">
                <a16:creationId xmlns:a16="http://schemas.microsoft.com/office/drawing/2014/main" id="{28F64FB3-09C2-4719-CF1B-CAEA4547D38C}"/>
              </a:ext>
            </a:extLst>
          </p:cNvPr>
          <p:cNvSpPr>
            <a:spLocks noGrp="1"/>
          </p:cNvSpPr>
          <p:nvPr>
            <p:ph type="title"/>
          </p:nvPr>
        </p:nvSpPr>
        <p:spPr>
          <a:xfrm>
            <a:off x="792962" y="110289"/>
            <a:ext cx="7532890" cy="572700"/>
          </a:xfrm>
        </p:spPr>
        <p:txBody>
          <a:bodyPr>
            <a:normAutofit fontScale="90000"/>
          </a:bodyPr>
          <a:lstStyle/>
          <a:p>
            <a:r>
              <a:rPr lang="en-US" b="1" dirty="0">
                <a:latin typeface="Calibri" panose="020F0502020204030204" pitchFamily="34" charset="0"/>
                <a:cs typeface="Calibri" panose="020F0502020204030204" pitchFamily="34" charset="0"/>
              </a:rPr>
              <a:t>“Border Kids in the Land of the Brave”</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335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A5B10E-67DD-4A5C-1567-E2A3E41E7D2E}"/>
              </a:ext>
            </a:extLst>
          </p:cNvPr>
          <p:cNvSpPr>
            <a:spLocks noGrp="1"/>
          </p:cNvSpPr>
          <p:nvPr>
            <p:ph type="body" idx="1"/>
          </p:nvPr>
        </p:nvSpPr>
        <p:spPr>
          <a:xfrm>
            <a:off x="864523" y="4023873"/>
            <a:ext cx="7641918" cy="604406"/>
          </a:xfrm>
        </p:spPr>
        <p:txBody>
          <a:bodyPr>
            <a:normAutofit fontScale="32500" lnSpcReduction="20000"/>
          </a:bodyPr>
          <a:lstStyle/>
          <a:p>
            <a:pPr marL="114300" indent="0">
              <a:buNone/>
            </a:pPr>
            <a:r>
              <a:rPr lang="en-US" sz="9600" dirty="0">
                <a:latin typeface="Arial" panose="020B0604020202020204" pitchFamily="34" charset="0"/>
                <a:cs typeface="Arial" panose="020B0604020202020204" pitchFamily="34" charset="0"/>
              </a:rPr>
              <a:t>Strong closing – “Aha!” or “Aww” or “Yes!”</a:t>
            </a:r>
          </a:p>
          <a:p>
            <a:endParaRPr lang="en-US" dirty="0"/>
          </a:p>
        </p:txBody>
      </p:sp>
      <p:sp>
        <p:nvSpPr>
          <p:cNvPr id="2" name="TextBox 1">
            <a:extLst>
              <a:ext uri="{FF2B5EF4-FFF2-40B4-BE49-F238E27FC236}">
                <a16:creationId xmlns:a16="http://schemas.microsoft.com/office/drawing/2014/main" id="{9895B731-FB01-20D9-F671-93C1357524E2}"/>
              </a:ext>
            </a:extLst>
          </p:cNvPr>
          <p:cNvSpPr txBox="1"/>
          <p:nvPr/>
        </p:nvSpPr>
        <p:spPr>
          <a:xfrm>
            <a:off x="955965" y="817424"/>
            <a:ext cx="8636922" cy="2954655"/>
          </a:xfrm>
          <a:prstGeom prst="rect">
            <a:avLst/>
          </a:prstGeom>
          <a:noFill/>
        </p:spPr>
        <p:txBody>
          <a:bodyPr wrap="square" rtlCol="0">
            <a:spAutoFit/>
          </a:bodyPr>
          <a:lstStyle/>
          <a:p>
            <a:pPr algn="just"/>
            <a:r>
              <a:rPr lang="en-US" dirty="0"/>
              <a:t> </a:t>
            </a:r>
            <a:r>
              <a:rPr lang="en-US" sz="2800" dirty="0">
                <a:effectLst/>
                <a:latin typeface="Arial" panose="020B0604020202020204" pitchFamily="34" charset="0"/>
                <a:cs typeface="Arial" panose="020B0604020202020204" pitchFamily="34" charset="0"/>
              </a:rPr>
              <a:t>Conclusion</a:t>
            </a:r>
          </a:p>
          <a:p>
            <a:pPr>
              <a:buFont typeface="+mj-lt"/>
              <a:buAutoNum type="arabicPeriod"/>
            </a:pPr>
            <a:r>
              <a:rPr lang="en-US" sz="2800" dirty="0">
                <a:latin typeface="Arial" panose="020B0604020202020204" pitchFamily="34" charset="0"/>
                <a:cs typeface="Arial" panose="020B0604020202020204" pitchFamily="34" charset="0"/>
              </a:rPr>
              <a:t> A</a:t>
            </a:r>
            <a:r>
              <a:rPr lang="en-US" sz="2800" dirty="0">
                <a:effectLst/>
                <a:latin typeface="Arial" panose="020B0604020202020204" pitchFamily="34" charset="0"/>
                <a:cs typeface="Arial" panose="020B0604020202020204" pitchFamily="34" charset="0"/>
              </a:rPr>
              <a:t>n anecdote or example that relates back to the Introduction</a:t>
            </a:r>
          </a:p>
          <a:p>
            <a:pPr>
              <a:buFont typeface="+mj-lt"/>
              <a:buAutoNum type="arabicPeriod"/>
            </a:pPr>
            <a:r>
              <a:rPr lang="en-US" sz="2800" dirty="0">
                <a:effectLst/>
                <a:latin typeface="Arial" panose="020B0604020202020204" pitchFamily="34" charset="0"/>
                <a:cs typeface="Arial" panose="020B0604020202020204" pitchFamily="34" charset="0"/>
              </a:rPr>
              <a:t>Importance of topic</a:t>
            </a:r>
          </a:p>
          <a:p>
            <a:pPr>
              <a:buFont typeface="+mj-lt"/>
              <a:buAutoNum type="arabicPeriod"/>
            </a:pPr>
            <a:r>
              <a:rPr lang="en-US" sz="2800" dirty="0">
                <a:effectLst/>
                <a:latin typeface="Arial" panose="020B0604020202020204" pitchFamily="34" charset="0"/>
                <a:cs typeface="Arial" panose="020B0604020202020204" pitchFamily="34" charset="0"/>
              </a:rPr>
              <a:t>Strong closing statement – “Aha!” or “Aww” or “Yes!”</a:t>
            </a:r>
          </a:p>
          <a:p>
            <a:endParaRPr lang="en-US" dirty="0"/>
          </a:p>
        </p:txBody>
      </p:sp>
    </p:spTree>
    <p:extLst>
      <p:ext uri="{BB962C8B-B14F-4D97-AF65-F5344CB8AC3E}">
        <p14:creationId xmlns:p14="http://schemas.microsoft.com/office/powerpoint/2010/main" val="16067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6DB265-B094-5C49-EA33-0DD298F96719}"/>
              </a:ext>
            </a:extLst>
          </p:cNvPr>
          <p:cNvSpPr txBox="1"/>
          <p:nvPr/>
        </p:nvSpPr>
        <p:spPr>
          <a:xfrm>
            <a:off x="703542" y="909756"/>
            <a:ext cx="8214680" cy="3323987"/>
          </a:xfrm>
          <a:prstGeom prst="rect">
            <a:avLst/>
          </a:prstGeom>
          <a:solidFill>
            <a:schemeClr val="bg1"/>
          </a:solidFill>
        </p:spPr>
        <p:txBody>
          <a:bodyPr wrap="square" rtlCol="0">
            <a:spAutoFit/>
          </a:bodyPr>
          <a:lstStyle/>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Schools have met the challenge of educating unaccompanied  minors in many ways. For example, they co-teach with ESOL or bilingual teachers, group students with other students who speaks their language, and encourage them to make friends. The youngest children adapt quickly, but even teens can be motivated to graduate and go on to college.</a:t>
            </a:r>
          </a:p>
          <a:p>
            <a:endParaRPr lang="en-US" sz="2400" dirty="0">
              <a:latin typeface="Calibri" panose="020F0502020204030204" pitchFamily="34" charset="0"/>
              <a:cs typeface="Calibri" panose="020F0502020204030204" pitchFamily="34" charset="0"/>
            </a:endParaRPr>
          </a:p>
          <a:p>
            <a:endParaRPr lang="en-US" dirty="0"/>
          </a:p>
        </p:txBody>
      </p:sp>
      <p:sp>
        <p:nvSpPr>
          <p:cNvPr id="12" name="Text Placeholder 2">
            <a:extLst>
              <a:ext uri="{FF2B5EF4-FFF2-40B4-BE49-F238E27FC236}">
                <a16:creationId xmlns:a16="http://schemas.microsoft.com/office/drawing/2014/main" id="{53D2FE0C-2817-32D5-B256-7385B66748D4}"/>
              </a:ext>
            </a:extLst>
          </p:cNvPr>
          <p:cNvSpPr txBox="1">
            <a:spLocks/>
          </p:cNvSpPr>
          <p:nvPr/>
        </p:nvSpPr>
        <p:spPr>
          <a:xfrm>
            <a:off x="703542" y="1106693"/>
            <a:ext cx="8214680" cy="3306166"/>
          </a:xfrm>
          <a:prstGeom prst="rect">
            <a:avLst/>
          </a:prstGeom>
          <a:solidFill>
            <a:schemeClr val="bg1"/>
          </a:solidFill>
        </p:spPr>
        <p:txBody>
          <a:bodyPr spcFirstLastPara="1" vert="horz" wrap="square" lIns="91425" tIns="91425" rIns="91425" bIns="91425" rtlCol="0" anchor="t" anchorCtr="0">
            <a:noAutofit/>
          </a:bodyPr>
          <a:lstStyle>
            <a:lvl1pPr marL="457200" lvl="0" indent="-342900" algn="l" defTabSz="685800" rtl="0" eaLnBrk="1" latinLnBrk="0" hangingPunct="1">
              <a:lnSpc>
                <a:spcPct val="94000"/>
              </a:lnSpc>
              <a:spcBef>
                <a:spcPts val="0"/>
              </a:spcBef>
              <a:spcAft>
                <a:spcPts val="0"/>
              </a:spcAft>
              <a:buSzPts val="1800"/>
              <a:buFont typeface="Franklin Gothic Book" panose="020B0503020102020204" pitchFamily="34" charset="0"/>
              <a:buChar char="●"/>
              <a:defRPr sz="1500" kern="1200" baseline="0">
                <a:solidFill>
                  <a:schemeClr val="tx2"/>
                </a:solidFill>
                <a:latin typeface="+mn-lt"/>
                <a:ea typeface="+mn-ea"/>
                <a:cs typeface="+mn-cs"/>
              </a:defRPr>
            </a:lvl1pPr>
            <a:lvl2pPr marL="914400" lvl="1"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500" i="1" kern="1200" baseline="0">
                <a:solidFill>
                  <a:schemeClr val="tx2"/>
                </a:solidFill>
                <a:latin typeface="+mn-lt"/>
                <a:ea typeface="+mn-ea"/>
                <a:cs typeface="+mn-cs"/>
              </a:defRPr>
            </a:lvl2pPr>
            <a:lvl3pPr marL="1371600" lvl="2"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kern="1200" baseline="0">
                <a:solidFill>
                  <a:schemeClr val="tx2"/>
                </a:solidFill>
                <a:latin typeface="+mn-lt"/>
                <a:ea typeface="+mn-ea"/>
                <a:cs typeface="+mn-cs"/>
              </a:defRPr>
            </a:lvl3pPr>
            <a:lvl4pPr marL="1828800" lvl="3"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i="1" kern="1200" baseline="0">
                <a:solidFill>
                  <a:schemeClr val="tx2"/>
                </a:solidFill>
                <a:latin typeface="+mn-lt"/>
                <a:ea typeface="+mn-ea"/>
                <a:cs typeface="+mn-cs"/>
              </a:defRPr>
            </a:lvl4pPr>
            <a:lvl5pPr marL="2286000" lvl="4"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kern="1200" baseline="0">
                <a:solidFill>
                  <a:schemeClr val="tx2"/>
                </a:solidFill>
                <a:latin typeface="+mn-lt"/>
                <a:ea typeface="+mn-ea"/>
                <a:cs typeface="+mn-cs"/>
              </a:defRPr>
            </a:lvl5pPr>
            <a:lvl6pPr marL="2743200" lvl="5"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i="1" kern="1200" baseline="0">
                <a:solidFill>
                  <a:schemeClr val="tx2"/>
                </a:solidFill>
                <a:latin typeface="+mn-lt"/>
                <a:ea typeface="+mn-ea"/>
                <a:cs typeface="+mn-cs"/>
              </a:defRPr>
            </a:lvl6pPr>
            <a:lvl7pPr marL="3200400" lvl="6"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7pPr>
            <a:lvl8pPr marL="3657600" lvl="7"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i="1" kern="1200" baseline="0">
                <a:solidFill>
                  <a:schemeClr val="tx2"/>
                </a:solidFill>
                <a:latin typeface="+mn-lt"/>
                <a:ea typeface="+mn-ea"/>
                <a:cs typeface="+mn-cs"/>
              </a:defRPr>
            </a:lvl8pPr>
            <a:lvl9pPr marL="4114800" lvl="8"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9pPr>
          </a:lstStyle>
          <a:p>
            <a:pPr marL="114300" indent="0">
              <a:buFont typeface="Franklin Gothic Book" panose="020B0503020102020204" pitchFamily="34" charset="0"/>
              <a:buNone/>
            </a:pPr>
            <a:r>
              <a:rPr lang="en-US" sz="2200" dirty="0">
                <a:solidFill>
                  <a:srgbClr val="000000"/>
                </a:solidFill>
                <a:latin typeface="Literata"/>
              </a:rPr>
              <a:t>In the fall of 2014, as I was interviewing students for this article, there was an undertone of hostility among media reports about "those children" who were massing at our borders and apparently demanding to be taken in, fed, clothed, and educated. The older students I interviewed were keenly aware of that sentiment, sensitive to it, and eager to prove their desire to become productive citizens. …I explained that the closing words of the U.S. national anthem proclaim that we are "the land of the free and the home of the brave." Surely their courage and yearning to be free are the embodiment of these fundamental American values.</a:t>
            </a:r>
            <a:endParaRPr lang="en-US" sz="2200" dirty="0"/>
          </a:p>
        </p:txBody>
      </p:sp>
    </p:spTree>
    <p:extLst>
      <p:ext uri="{BB962C8B-B14F-4D97-AF65-F5344CB8AC3E}">
        <p14:creationId xmlns:p14="http://schemas.microsoft.com/office/powerpoint/2010/main" val="94984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44F5-D878-9BCD-EC02-545B0F23670D}"/>
              </a:ext>
            </a:extLst>
          </p:cNvPr>
          <p:cNvSpPr>
            <a:spLocks noGrp="1"/>
          </p:cNvSpPr>
          <p:nvPr>
            <p:ph type="title"/>
          </p:nvPr>
        </p:nvSpPr>
        <p:spPr>
          <a:xfrm>
            <a:off x="1478330" y="158473"/>
            <a:ext cx="8520600" cy="543081"/>
          </a:xfrm>
        </p:spPr>
        <p:txBody>
          <a:bodyPr>
            <a:normAutofit fontScale="90000"/>
          </a:bodyPr>
          <a:lstStyle/>
          <a:p>
            <a:r>
              <a:rPr lang="en-US" i="1" dirty="0">
                <a:latin typeface="Arial Narrow" panose="020B0604020202020204" pitchFamily="34" charset="0"/>
                <a:cs typeface="Arial Narrow" panose="020B0604020202020204" pitchFamily="34" charset="0"/>
              </a:rPr>
              <a:t>Five Reasons you, Too, Should Be a Writer</a:t>
            </a:r>
            <a:br>
              <a:rPr lang="en-US" dirty="0">
                <a:latin typeface="Arial Narrow" panose="020B0604020202020204" pitchFamily="34" charset="0"/>
                <a:cs typeface="Arial Narrow" panose="020B0604020202020204" pitchFamily="34" charset="0"/>
              </a:rPr>
            </a:br>
            <a:br>
              <a:rPr lang="en-US" dirty="0">
                <a:latin typeface="Arial Narrow" panose="020B0604020202020204" pitchFamily="34" charset="0"/>
                <a:cs typeface="Arial Narrow" panose="020B0604020202020204" pitchFamily="34" charset="0"/>
              </a:rPr>
            </a:br>
            <a:br>
              <a:rPr lang="en-US" b="0" i="1" u="none" strike="noStrike" dirty="0">
                <a:solidFill>
                  <a:srgbClr val="1B1B1B"/>
                </a:solidFill>
                <a:effectLst/>
                <a:latin typeface="Old Standard TT"/>
              </a:rPr>
            </a:br>
            <a:br>
              <a:rPr lang="en-US" b="0" i="1" u="none" strike="noStrike" dirty="0">
                <a:solidFill>
                  <a:srgbClr val="1B1B1B"/>
                </a:solidFill>
                <a:effectLst/>
                <a:latin typeface="Old Standard TT"/>
              </a:rPr>
            </a:br>
            <a:br>
              <a:rPr lang="en-US" b="0" i="0" u="none" strike="noStrike" dirty="0">
                <a:solidFill>
                  <a:srgbClr val="1B1B1B"/>
                </a:solidFill>
                <a:effectLst/>
                <a:latin typeface="Old Standard TT"/>
              </a:rPr>
            </a:br>
            <a:br>
              <a:rPr lang="en-US" dirty="0"/>
            </a:br>
            <a:br>
              <a:rPr lang="en-US" dirty="0"/>
            </a:br>
            <a:endParaRPr lang="en-US" dirty="0"/>
          </a:p>
        </p:txBody>
      </p:sp>
      <p:sp>
        <p:nvSpPr>
          <p:cNvPr id="3" name="Text Placeholder 2">
            <a:extLst>
              <a:ext uri="{FF2B5EF4-FFF2-40B4-BE49-F238E27FC236}">
                <a16:creationId xmlns:a16="http://schemas.microsoft.com/office/drawing/2014/main" id="{D98C8CEB-604E-406E-2C1A-72F446EE2F60}"/>
              </a:ext>
            </a:extLst>
          </p:cNvPr>
          <p:cNvSpPr>
            <a:spLocks noGrp="1"/>
          </p:cNvSpPr>
          <p:nvPr>
            <p:ph type="body" idx="1"/>
          </p:nvPr>
        </p:nvSpPr>
        <p:spPr>
          <a:xfrm>
            <a:off x="645751" y="1392182"/>
            <a:ext cx="8418751" cy="2488998"/>
          </a:xfrm>
        </p:spPr>
        <p:txBody>
          <a:bodyPr>
            <a:noAutofit/>
          </a:bodyPr>
          <a:lstStyle/>
          <a:p>
            <a:pPr marL="114300" indent="0" algn="l">
              <a:buNone/>
            </a:pPr>
            <a:r>
              <a:rPr lang="en-US" sz="2400" u="none" strike="noStrike" dirty="0">
                <a:solidFill>
                  <a:srgbClr val="1B1B1B"/>
                </a:solidFill>
                <a:effectLst/>
                <a:latin typeface="Arial Narrow" panose="020B0604020202020204" pitchFamily="34" charset="0"/>
                <a:cs typeface="Arial Narrow" panose="020B0604020202020204" pitchFamily="34" charset="0"/>
              </a:rPr>
              <a:t>…If the fun of writing has been sucked dry from your life, I want to restore it. There is no one else in the world like you. Write the best-selling story of your life! So my present to you is this , 5 reasons you should start writing:</a:t>
            </a:r>
          </a:p>
          <a:p>
            <a:pPr marL="114300" indent="0" algn="l">
              <a:buNone/>
            </a:pPr>
            <a:endParaRPr lang="en-US" sz="2400" dirty="0">
              <a:solidFill>
                <a:srgbClr val="1B1B1B"/>
              </a:solidFill>
              <a:latin typeface="Arial Narrow" panose="020B0604020202020204" pitchFamily="34" charset="0"/>
              <a:cs typeface="Arial Narrow" panose="020B0604020202020204" pitchFamily="34" charset="0"/>
            </a:endParaRPr>
          </a:p>
        </p:txBody>
      </p:sp>
      <p:sp>
        <p:nvSpPr>
          <p:cNvPr id="6" name="TextBox 5">
            <a:extLst>
              <a:ext uri="{FF2B5EF4-FFF2-40B4-BE49-F238E27FC236}">
                <a16:creationId xmlns:a16="http://schemas.microsoft.com/office/drawing/2014/main" id="{D330074F-AC5A-2EFA-7B72-1E9CBB7A940D}"/>
              </a:ext>
            </a:extLst>
          </p:cNvPr>
          <p:cNvSpPr txBox="1"/>
          <p:nvPr/>
        </p:nvSpPr>
        <p:spPr>
          <a:xfrm>
            <a:off x="645751" y="3155274"/>
            <a:ext cx="7144905" cy="892552"/>
          </a:xfrm>
          <a:prstGeom prst="rect">
            <a:avLst/>
          </a:prstGeom>
          <a:noFill/>
        </p:spPr>
        <p:txBody>
          <a:bodyPr wrap="none" rtlCol="0">
            <a:spAutoFit/>
          </a:bodyPr>
          <a:lstStyle/>
          <a:p>
            <a:r>
              <a:rPr lang="en-US" b="0" i="0" u="none" strike="noStrike" dirty="0">
                <a:solidFill>
                  <a:srgbClr val="1B1B1B"/>
                </a:solidFill>
                <a:effectLst/>
                <a:latin typeface="Old Standard TT"/>
              </a:rPr>
              <a:t> </a:t>
            </a:r>
            <a:r>
              <a:rPr lang="en-US" sz="2800" b="1" dirty="0">
                <a:latin typeface="Arial" panose="020B0604020202020204" pitchFamily="34" charset="0"/>
                <a:cs typeface="Arial" panose="020B0604020202020204" pitchFamily="34" charset="0"/>
              </a:rPr>
              <a:t>Closing</a:t>
            </a:r>
          </a:p>
          <a:p>
            <a:r>
              <a:rPr lang="en-US" sz="2400" u="none" strike="noStrike" dirty="0">
                <a:solidFill>
                  <a:srgbClr val="1B1B1B"/>
                </a:solidFill>
                <a:effectLst/>
                <a:latin typeface="Arial Narrow" panose="020B0604020202020204" pitchFamily="34" charset="0"/>
                <a:cs typeface="Arial Narrow" panose="020B0604020202020204" pitchFamily="34" charset="0"/>
              </a:rPr>
              <a:t>Excuse me. Why are you still staring at this page? Get writing</a:t>
            </a:r>
            <a:r>
              <a:rPr lang="en-US" b="0" i="0" u="none" strike="noStrike" dirty="0">
                <a:solidFill>
                  <a:srgbClr val="1B1B1B"/>
                </a:solidFill>
                <a:effectLst/>
                <a:latin typeface="Old Standard TT"/>
              </a:rPr>
              <a:t>!</a:t>
            </a:r>
            <a:endParaRPr lang="en-US" dirty="0"/>
          </a:p>
        </p:txBody>
      </p:sp>
      <p:sp>
        <p:nvSpPr>
          <p:cNvPr id="7" name="TextBox 6">
            <a:extLst>
              <a:ext uri="{FF2B5EF4-FFF2-40B4-BE49-F238E27FC236}">
                <a16:creationId xmlns:a16="http://schemas.microsoft.com/office/drawing/2014/main" id="{E5E9E95F-01C7-ED33-89CC-D41E66A466AA}"/>
              </a:ext>
            </a:extLst>
          </p:cNvPr>
          <p:cNvSpPr txBox="1"/>
          <p:nvPr/>
        </p:nvSpPr>
        <p:spPr>
          <a:xfrm>
            <a:off x="5738630" y="558740"/>
            <a:ext cx="1216230" cy="369332"/>
          </a:xfrm>
          <a:prstGeom prst="rect">
            <a:avLst/>
          </a:prstGeom>
          <a:noFill/>
        </p:spPr>
        <p:txBody>
          <a:bodyPr wrap="none" rtlCol="0">
            <a:spAutoFit/>
          </a:bodyPr>
          <a:lstStyle/>
          <a:p>
            <a:r>
              <a:rPr lang="en-US" dirty="0">
                <a:solidFill>
                  <a:srgbClr val="002060"/>
                </a:solidFill>
                <a:hlinkClick r:id="rId3"/>
              </a:rPr>
              <a:t>5 Reasons</a:t>
            </a:r>
            <a:endParaRPr lang="en-US" dirty="0">
              <a:solidFill>
                <a:srgbClr val="002060"/>
              </a:solidFill>
            </a:endParaRPr>
          </a:p>
        </p:txBody>
      </p:sp>
      <p:sp>
        <p:nvSpPr>
          <p:cNvPr id="8" name="TextBox 7">
            <a:extLst>
              <a:ext uri="{FF2B5EF4-FFF2-40B4-BE49-F238E27FC236}">
                <a16:creationId xmlns:a16="http://schemas.microsoft.com/office/drawing/2014/main" id="{01CC0978-5249-C30F-4D19-EF7CB3680738}"/>
              </a:ext>
            </a:extLst>
          </p:cNvPr>
          <p:cNvSpPr txBox="1"/>
          <p:nvPr/>
        </p:nvSpPr>
        <p:spPr>
          <a:xfrm>
            <a:off x="717670" y="785258"/>
            <a:ext cx="372951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205164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6B4522-DBE9-D55B-40D3-BD276660AA03}"/>
              </a:ext>
            </a:extLst>
          </p:cNvPr>
          <p:cNvSpPr txBox="1">
            <a:spLocks/>
          </p:cNvSpPr>
          <p:nvPr/>
        </p:nvSpPr>
        <p:spPr>
          <a:xfrm>
            <a:off x="1587998" y="2701460"/>
            <a:ext cx="1570662" cy="494444"/>
          </a:xfrm>
          <a:prstGeom prst="rect">
            <a:avLst/>
          </a:prstGeom>
        </p:spPr>
        <p:txBody>
          <a:bodyPr vert="horz" lIns="91440" tIns="45720" rIns="91440" bIns="45720" rtlCol="0">
            <a:norm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hlinkClick r:id="rId3"/>
              </a:rPr>
              <a:t>A Fading Tree</a:t>
            </a:r>
          </a:p>
        </p:txBody>
      </p:sp>
      <p:sp>
        <p:nvSpPr>
          <p:cNvPr id="3" name="Content Placeholder 2">
            <a:extLst>
              <a:ext uri="{FF2B5EF4-FFF2-40B4-BE49-F238E27FC236}">
                <a16:creationId xmlns:a16="http://schemas.microsoft.com/office/drawing/2014/main" id="{F08270F2-231A-2657-DBC3-BC065CEAE8DD}"/>
              </a:ext>
            </a:extLst>
          </p:cNvPr>
          <p:cNvSpPr>
            <a:spLocks noGrp="1"/>
          </p:cNvSpPr>
          <p:nvPr>
            <p:ph idx="1"/>
          </p:nvPr>
        </p:nvSpPr>
        <p:spPr>
          <a:xfrm>
            <a:off x="6566471" y="893209"/>
            <a:ext cx="1570662" cy="494444"/>
          </a:xfrm>
        </p:spPr>
        <p:txBody>
          <a:bodyPr/>
          <a:lstStyle/>
          <a:p>
            <a:pPr marL="0" indent="0">
              <a:buNone/>
            </a:pPr>
            <a:r>
              <a:rPr lang="en-US" dirty="0">
                <a:hlinkClick r:id="rId3"/>
              </a:rPr>
              <a:t>A Fading Tree</a:t>
            </a:r>
          </a:p>
        </p:txBody>
      </p:sp>
      <p:pic>
        <p:nvPicPr>
          <p:cNvPr id="5" name="Picture 4" descr="A person holding a chainsaw next to a large tree trunk&#10;&#10;Description automatically generated">
            <a:extLst>
              <a:ext uri="{FF2B5EF4-FFF2-40B4-BE49-F238E27FC236}">
                <a16:creationId xmlns:a16="http://schemas.microsoft.com/office/drawing/2014/main" id="{194C08CC-6C6E-231D-0072-A3CC9ADAF823}"/>
              </a:ext>
            </a:extLst>
          </p:cNvPr>
          <p:cNvPicPr>
            <a:picLocks noChangeAspect="1"/>
          </p:cNvPicPr>
          <p:nvPr/>
        </p:nvPicPr>
        <p:blipFill>
          <a:blip r:embed="rId4"/>
          <a:stretch>
            <a:fillRect/>
          </a:stretch>
        </p:blipFill>
        <p:spPr>
          <a:xfrm>
            <a:off x="594383" y="0"/>
            <a:ext cx="4043175" cy="4438436"/>
          </a:xfrm>
          <a:prstGeom prst="rect">
            <a:avLst/>
          </a:prstGeom>
        </p:spPr>
      </p:pic>
      <p:pic>
        <p:nvPicPr>
          <p:cNvPr id="6" name="Picture 5" descr="A person holding a chainsaw next to a large tree trunk&#10;&#10;Description automatically generated">
            <a:extLst>
              <a:ext uri="{FF2B5EF4-FFF2-40B4-BE49-F238E27FC236}">
                <a16:creationId xmlns:a16="http://schemas.microsoft.com/office/drawing/2014/main" id="{B289AEA0-98FF-2175-CC3E-1DB49E3D401C}"/>
              </a:ext>
            </a:extLst>
          </p:cNvPr>
          <p:cNvPicPr>
            <a:picLocks noChangeAspect="1"/>
          </p:cNvPicPr>
          <p:nvPr/>
        </p:nvPicPr>
        <p:blipFill>
          <a:blip r:embed="rId4"/>
          <a:stretch>
            <a:fillRect/>
          </a:stretch>
        </p:blipFill>
        <p:spPr>
          <a:xfrm flipH="1">
            <a:off x="10853437" y="5794625"/>
            <a:ext cx="957066" cy="1217526"/>
          </a:xfrm>
          <a:prstGeom prst="rect">
            <a:avLst/>
          </a:prstGeom>
        </p:spPr>
      </p:pic>
      <p:sp>
        <p:nvSpPr>
          <p:cNvPr id="8" name="TextBox 7">
            <a:extLst>
              <a:ext uri="{FF2B5EF4-FFF2-40B4-BE49-F238E27FC236}">
                <a16:creationId xmlns:a16="http://schemas.microsoft.com/office/drawing/2014/main" id="{CB457F42-C25C-5C92-56B7-73D59E2097D5}"/>
              </a:ext>
            </a:extLst>
          </p:cNvPr>
          <p:cNvSpPr txBox="1"/>
          <p:nvPr/>
        </p:nvSpPr>
        <p:spPr>
          <a:xfrm>
            <a:off x="5044186" y="1674687"/>
            <a:ext cx="3781315" cy="3139321"/>
          </a:xfrm>
          <a:prstGeom prst="rect">
            <a:avLst/>
          </a:prstGeom>
          <a:noFill/>
        </p:spPr>
        <p:txBody>
          <a:bodyPr wrap="square" rtlCol="0">
            <a:spAutoFit/>
          </a:bodyPr>
          <a:lstStyle/>
          <a:p>
            <a:r>
              <a:rPr lang="en-US" dirty="0"/>
              <a:t>By Darlyn Brewer </a:t>
            </a:r>
            <a:r>
              <a:rPr lang="en-US" dirty="0" err="1"/>
              <a:t>Hoffstot</a:t>
            </a:r>
            <a:endParaRPr lang="en-US" dirty="0"/>
          </a:p>
          <a:p>
            <a:r>
              <a:rPr lang="en-US" dirty="0"/>
              <a:t>Photographs by Kristian Thacker</a:t>
            </a:r>
          </a:p>
          <a:p>
            <a:r>
              <a:rPr lang="en-US" dirty="0"/>
              <a:t>New York Times, 10/16/2024</a:t>
            </a:r>
          </a:p>
          <a:p>
            <a:r>
              <a:rPr lang="en-US" dirty="0">
                <a:effectLst/>
                <a:latin typeface="Helvetica Neue" panose="02000503000000020004" pitchFamily="2" charset="0"/>
                <a:hlinkClick r:id="rId3"/>
              </a:rPr>
              <a:t>https://www.nytimes.com/2024/10/16/climate/sugar-maple-tree-pennsylvania.html?smid=nytcore-ios-share&amp;referringSource=articleShare</a:t>
            </a:r>
            <a:endParaRPr lang="en-US" dirty="0">
              <a:effectLst/>
              <a:latin typeface="Helvetica Neue" panose="02000503000000020004" pitchFamily="2" charset="0"/>
            </a:endParaRPr>
          </a:p>
          <a:p>
            <a:endParaRPr lang="en-US" dirty="0"/>
          </a:p>
          <a:p>
            <a:endParaRPr lang="en-US" dirty="0"/>
          </a:p>
        </p:txBody>
      </p:sp>
      <p:sp>
        <p:nvSpPr>
          <p:cNvPr id="4" name="Footer Placeholder 3">
            <a:extLst>
              <a:ext uri="{FF2B5EF4-FFF2-40B4-BE49-F238E27FC236}">
                <a16:creationId xmlns:a16="http://schemas.microsoft.com/office/drawing/2014/main" id="{F665B692-950B-1729-A2FA-F17F5559FFB1}"/>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330226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E23F5-46D7-AF9F-D282-880DEE723DD2}"/>
              </a:ext>
            </a:extLst>
          </p:cNvPr>
          <p:cNvSpPr txBox="1"/>
          <p:nvPr/>
        </p:nvSpPr>
        <p:spPr>
          <a:xfrm>
            <a:off x="678095" y="1328488"/>
            <a:ext cx="8286499"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“When you live a long time with trees, they become part of you.”</a:t>
            </a:r>
          </a:p>
        </p:txBody>
      </p:sp>
      <p:sp>
        <p:nvSpPr>
          <p:cNvPr id="3" name="TextBox 2">
            <a:extLst>
              <a:ext uri="{FF2B5EF4-FFF2-40B4-BE49-F238E27FC236}">
                <a16:creationId xmlns:a16="http://schemas.microsoft.com/office/drawing/2014/main" id="{60F2D086-0EEB-226E-CB1C-290846CAE106}"/>
              </a:ext>
            </a:extLst>
          </p:cNvPr>
          <p:cNvSpPr txBox="1"/>
          <p:nvPr/>
        </p:nvSpPr>
        <p:spPr>
          <a:xfrm>
            <a:off x="852755" y="666061"/>
            <a:ext cx="2044470"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Introduction</a:t>
            </a:r>
          </a:p>
        </p:txBody>
      </p:sp>
      <p:sp>
        <p:nvSpPr>
          <p:cNvPr id="4" name="TextBox 3">
            <a:extLst>
              <a:ext uri="{FF2B5EF4-FFF2-40B4-BE49-F238E27FC236}">
                <a16:creationId xmlns:a16="http://schemas.microsoft.com/office/drawing/2014/main" id="{F9E7A65A-9FB5-2E4B-D0BE-454867B20AEE}"/>
              </a:ext>
            </a:extLst>
          </p:cNvPr>
          <p:cNvSpPr txBox="1"/>
          <p:nvPr/>
        </p:nvSpPr>
        <p:spPr>
          <a:xfrm>
            <a:off x="888671" y="2346917"/>
            <a:ext cx="1972638"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Conclusion</a:t>
            </a:r>
          </a:p>
        </p:txBody>
      </p:sp>
      <p:sp>
        <p:nvSpPr>
          <p:cNvPr id="5" name="TextBox 4">
            <a:extLst>
              <a:ext uri="{FF2B5EF4-FFF2-40B4-BE49-F238E27FC236}">
                <a16:creationId xmlns:a16="http://schemas.microsoft.com/office/drawing/2014/main" id="{152B86F4-95F8-A418-A99E-3EADF58012D6}"/>
              </a:ext>
            </a:extLst>
          </p:cNvPr>
          <p:cNvSpPr txBox="1"/>
          <p:nvPr/>
        </p:nvSpPr>
        <p:spPr>
          <a:xfrm>
            <a:off x="852755" y="2870137"/>
            <a:ext cx="6215865" cy="1200329"/>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birds that once called the old maple home have had to move on, to sing elsewhere. So must I.”</a:t>
            </a:r>
          </a:p>
        </p:txBody>
      </p:sp>
      <p:sp>
        <p:nvSpPr>
          <p:cNvPr id="7" name="Footer Placeholder 6">
            <a:extLst>
              <a:ext uri="{FF2B5EF4-FFF2-40B4-BE49-F238E27FC236}">
                <a16:creationId xmlns:a16="http://schemas.microsoft.com/office/drawing/2014/main" id="{21BC2D00-C924-630D-8E9F-4B951F356876}"/>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261827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9784F-383C-9BFB-51D2-F14DC8D6E77A}"/>
              </a:ext>
            </a:extLst>
          </p:cNvPr>
          <p:cNvSpPr txBox="1"/>
          <p:nvPr/>
        </p:nvSpPr>
        <p:spPr>
          <a:xfrm>
            <a:off x="2301412" y="1376737"/>
            <a:ext cx="3751220" cy="923330"/>
          </a:xfrm>
          <a:prstGeom prst="rect">
            <a:avLst/>
          </a:prstGeom>
          <a:noFill/>
        </p:spPr>
        <p:txBody>
          <a:bodyPr wrap="none" rtlCol="0">
            <a:spAutoFit/>
          </a:bodyPr>
          <a:lstStyle/>
          <a:p>
            <a:r>
              <a:rPr lang="en-US" sz="5400" dirty="0">
                <a:latin typeface="Calibri" panose="020F0502020204030204" pitchFamily="34" charset="0"/>
                <a:cs typeface="Calibri" panose="020F0502020204030204" pitchFamily="34" charset="0"/>
              </a:rPr>
              <a:t>Organization</a:t>
            </a:r>
          </a:p>
        </p:txBody>
      </p:sp>
      <p:sp>
        <p:nvSpPr>
          <p:cNvPr id="4" name="Footer Placeholder 3">
            <a:extLst>
              <a:ext uri="{FF2B5EF4-FFF2-40B4-BE49-F238E27FC236}">
                <a16:creationId xmlns:a16="http://schemas.microsoft.com/office/drawing/2014/main" id="{00F13DD5-4B00-EEBD-D96A-063805C48A3D}"/>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185146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1EC8AF74-C27C-8BE1-2D5A-234F85D9D930}"/>
            </a:ext>
          </a:extLst>
        </p:cNvPr>
        <p:cNvGrpSpPr/>
        <p:nvPr/>
      </p:nvGrpSpPr>
      <p:grpSpPr>
        <a:xfrm>
          <a:off x="0" y="0"/>
          <a:ext cx="0" cy="0"/>
          <a:chOff x="0" y="0"/>
          <a:chExt cx="0" cy="0"/>
        </a:xfrm>
      </p:grpSpPr>
      <p:sp>
        <p:nvSpPr>
          <p:cNvPr id="68" name="Google Shape;68;p15">
            <a:extLst>
              <a:ext uri="{FF2B5EF4-FFF2-40B4-BE49-F238E27FC236}">
                <a16:creationId xmlns:a16="http://schemas.microsoft.com/office/drawing/2014/main" id="{756CCD00-DDE6-7CC3-035D-DF7BAA5B4E6D}"/>
              </a:ext>
            </a:extLst>
          </p:cNvPr>
          <p:cNvSpPr txBox="1">
            <a:spLocks noGrp="1"/>
          </p:cNvSpPr>
          <p:nvPr>
            <p:ph type="title"/>
          </p:nvPr>
        </p:nvSpPr>
        <p:spPr>
          <a:xfrm>
            <a:off x="681788" y="280639"/>
            <a:ext cx="8150511"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Rhetorical Forms</a:t>
            </a:r>
            <a:endParaRPr dirty="0"/>
          </a:p>
        </p:txBody>
      </p:sp>
      <p:sp>
        <p:nvSpPr>
          <p:cNvPr id="69" name="Google Shape;69;p15">
            <a:extLst>
              <a:ext uri="{FF2B5EF4-FFF2-40B4-BE49-F238E27FC236}">
                <a16:creationId xmlns:a16="http://schemas.microsoft.com/office/drawing/2014/main" id="{2BABA8D8-241D-230E-BD35-FC67D920B499}"/>
              </a:ext>
            </a:extLst>
          </p:cNvPr>
          <p:cNvSpPr txBox="1">
            <a:spLocks noGrp="1"/>
          </p:cNvSpPr>
          <p:nvPr>
            <p:ph type="body" idx="1"/>
          </p:nvPr>
        </p:nvSpPr>
        <p:spPr>
          <a:xfrm>
            <a:off x="780693" y="1069096"/>
            <a:ext cx="8051606" cy="3680750"/>
          </a:xfrm>
          <a:prstGeom prst="rect">
            <a:avLst/>
          </a:prstGeom>
        </p:spPr>
        <p:txBody>
          <a:bodyPr spcFirstLastPara="1" wrap="square" lIns="91425" tIns="91425" rIns="91425" bIns="91425" anchor="ctr" anchorCtr="0">
            <a:noAutofit/>
          </a:bodyPr>
          <a:lstStyle/>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Chronological Order: Arranging information based on a timeline, ideal for historical events or processes that unfold over time. </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Order of Importance: Presenting points from most important to least important, useful when prioritizing</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 Compare and Contrast: Analyzing similarities and differences between two or more subjects. </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Problem-Solution: Identifying a problem and then proposing solutions, often used in persuasive essays</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Spatial/descriptive</a:t>
            </a: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How to do something</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Cause-and-Effect: Examining the causes of an event and its subsequent effects, often most important to least.</a:t>
            </a:r>
            <a:endParaRP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2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0" y="2040600"/>
            <a:ext cx="9144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2" name="TextBox 1">
            <a:extLst>
              <a:ext uri="{FF2B5EF4-FFF2-40B4-BE49-F238E27FC236}">
                <a16:creationId xmlns:a16="http://schemas.microsoft.com/office/drawing/2014/main" id="{0780F68D-C70F-C846-5E69-B5A77771D3E2}"/>
              </a:ext>
            </a:extLst>
          </p:cNvPr>
          <p:cNvSpPr txBox="1"/>
          <p:nvPr/>
        </p:nvSpPr>
        <p:spPr>
          <a:xfrm>
            <a:off x="734562" y="977108"/>
            <a:ext cx="6869397" cy="1661993"/>
          </a:xfrm>
          <a:prstGeom prst="rect">
            <a:avLst/>
          </a:prstGeom>
          <a:noFill/>
        </p:spPr>
        <p:txBody>
          <a:bodyPr wrap="square" rtlCol="0">
            <a:spAutoFit/>
          </a:bodyPr>
          <a:lstStyle/>
          <a:p>
            <a:pPr marL="0" lvl="0" indent="0" algn="ctr" rtl="0">
              <a:spcBef>
                <a:spcPts val="0"/>
              </a:spcBef>
              <a:spcAft>
                <a:spcPts val="0"/>
              </a:spcAft>
              <a:buNone/>
            </a:pPr>
            <a:r>
              <a:rPr lang="en-US" sz="2800" b="1" dirty="0">
                <a:solidFill>
                  <a:srgbClr val="000000"/>
                </a:solidFill>
              </a:rPr>
              <a:t>Back to Basics: </a:t>
            </a:r>
          </a:p>
          <a:p>
            <a:pPr marL="0" lvl="0" indent="0" algn="ctr" rtl="0">
              <a:spcBef>
                <a:spcPts val="0"/>
              </a:spcBef>
              <a:spcAft>
                <a:spcPts val="0"/>
              </a:spcAft>
              <a:buNone/>
            </a:pPr>
            <a:r>
              <a:rPr lang="en-US" sz="2800" b="1" dirty="0">
                <a:solidFill>
                  <a:srgbClr val="000000"/>
                </a:solidFill>
              </a:rPr>
              <a:t>Rhetorical Forms for Jumpstarting Works of Non-Fiction</a:t>
            </a:r>
          </a:p>
          <a:p>
            <a:endParaRPr lang="en-US" dirty="0"/>
          </a:p>
        </p:txBody>
      </p:sp>
      <p:sp>
        <p:nvSpPr>
          <p:cNvPr id="3" name="TextBox 2">
            <a:extLst>
              <a:ext uri="{FF2B5EF4-FFF2-40B4-BE49-F238E27FC236}">
                <a16:creationId xmlns:a16="http://schemas.microsoft.com/office/drawing/2014/main" id="{46BF1727-67AE-DD55-92E7-E18065C3A751}"/>
              </a:ext>
            </a:extLst>
          </p:cNvPr>
          <p:cNvSpPr txBox="1"/>
          <p:nvPr/>
        </p:nvSpPr>
        <p:spPr>
          <a:xfrm>
            <a:off x="2106201" y="2639101"/>
            <a:ext cx="594873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Articles –But Not News: WWWWWH </a:t>
            </a:r>
          </a:p>
          <a:p>
            <a:pPr marL="457200" indent="-457200">
              <a:buFont typeface="Arial" panose="020B0604020202020204" pitchFamily="34" charset="0"/>
              <a:buChar char="•"/>
            </a:pPr>
            <a:r>
              <a:rPr lang="en-US" sz="2800" dirty="0"/>
              <a:t>Essays</a:t>
            </a:r>
          </a:p>
          <a:p>
            <a:pPr marL="457200" indent="-457200">
              <a:buFont typeface="Arial" panose="020B0604020202020204" pitchFamily="34" charset="0"/>
              <a:buChar char="•"/>
            </a:pPr>
            <a:r>
              <a:rPr lang="en-US" sz="2800" dirty="0" err="1"/>
              <a:t>Substack</a:t>
            </a:r>
            <a:r>
              <a:rPr lang="en-US" sz="2800" dirty="0"/>
              <a:t> </a:t>
            </a:r>
          </a:p>
          <a:p>
            <a:pPr marL="457200" indent="-457200">
              <a:buFont typeface="Arial" panose="020B0604020202020204" pitchFamily="34" charset="0"/>
              <a:buChar char="•"/>
            </a:pPr>
            <a:r>
              <a:rPr lang="en-US" sz="2800" dirty="0"/>
              <a:t>Memoirs</a:t>
            </a:r>
          </a:p>
        </p:txBody>
      </p:sp>
      <p:sp>
        <p:nvSpPr>
          <p:cNvPr id="5" name="Footer Placeholder 4">
            <a:extLst>
              <a:ext uri="{FF2B5EF4-FFF2-40B4-BE49-F238E27FC236}">
                <a16:creationId xmlns:a16="http://schemas.microsoft.com/office/drawing/2014/main" id="{BD69BA7F-0E47-0769-A24A-56AA15416B03}"/>
              </a:ext>
            </a:extLst>
          </p:cNvPr>
          <p:cNvSpPr>
            <a:spLocks noGrp="1"/>
          </p:cNvSpPr>
          <p:nvPr>
            <p:ph type="ftr" sz="quarter" idx="11"/>
          </p:nvPr>
        </p:nvSpPr>
        <p:spPr/>
        <p:txBody>
          <a:bodyPr/>
          <a:lstStyle/>
          <a:p>
            <a:r>
              <a:rPr lang="en-US"/>
              <a:t>Maryland Writers Association - Annual Conference -  Brain to Bookshelf - 2024 - Baltimore, MD</a:t>
            </a:r>
          </a:p>
        </p:txBody>
      </p:sp>
      <p:sp>
        <p:nvSpPr>
          <p:cNvPr id="6" name="TextBox 5">
            <a:extLst>
              <a:ext uri="{FF2B5EF4-FFF2-40B4-BE49-F238E27FC236}">
                <a16:creationId xmlns:a16="http://schemas.microsoft.com/office/drawing/2014/main" id="{C2E064AB-D617-5A1A-F89B-F263F556A63D}"/>
              </a:ext>
            </a:extLst>
          </p:cNvPr>
          <p:cNvSpPr txBox="1"/>
          <p:nvPr/>
        </p:nvSpPr>
        <p:spPr>
          <a:xfrm>
            <a:off x="4163786" y="163285"/>
            <a:ext cx="4860134" cy="461665"/>
          </a:xfrm>
          <a:prstGeom prst="rect">
            <a:avLst/>
          </a:prstGeom>
          <a:noFill/>
        </p:spPr>
        <p:txBody>
          <a:bodyPr wrap="square" rtlCol="0">
            <a:spAutoFit/>
          </a:bodyPr>
          <a:lstStyle/>
          <a:p>
            <a:pPr marL="0" lvl="0" indent="0" algn="ctr" rtl="0">
              <a:spcBef>
                <a:spcPts val="0"/>
              </a:spcBef>
              <a:spcAft>
                <a:spcPts val="0"/>
              </a:spcAft>
              <a:buNone/>
            </a:pPr>
            <a:r>
              <a:rPr lang="en-US" sz="2400" b="1" dirty="0">
                <a:solidFill>
                  <a:srgbClr val="C00000"/>
                </a:solidFill>
              </a:rPr>
              <a:t>SUSAN ZIMMERMAN OROZC0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058C54-1052-FDE6-EF46-6E3E78272169}"/>
              </a:ext>
            </a:extLst>
          </p:cNvPr>
          <p:cNvSpPr txBox="1"/>
          <p:nvPr/>
        </p:nvSpPr>
        <p:spPr>
          <a:xfrm>
            <a:off x="952820" y="361150"/>
            <a:ext cx="2375522" cy="369332"/>
          </a:xfrm>
          <a:prstGeom prst="rect">
            <a:avLst/>
          </a:prstGeom>
          <a:noFill/>
        </p:spPr>
        <p:txBody>
          <a:bodyPr wrap="none" rtlCol="0">
            <a:spAutoFit/>
          </a:bodyPr>
          <a:lstStyle/>
          <a:p>
            <a:r>
              <a:rPr lang="en-US" dirty="0"/>
              <a:t>Compare and Contrast</a:t>
            </a:r>
          </a:p>
        </p:txBody>
      </p:sp>
      <p:sp>
        <p:nvSpPr>
          <p:cNvPr id="3" name="TextBox 2">
            <a:extLst>
              <a:ext uri="{FF2B5EF4-FFF2-40B4-BE49-F238E27FC236}">
                <a16:creationId xmlns:a16="http://schemas.microsoft.com/office/drawing/2014/main" id="{CA04A7C6-D9D0-5577-08A6-F3696EFA1522}"/>
              </a:ext>
            </a:extLst>
          </p:cNvPr>
          <p:cNvSpPr txBox="1"/>
          <p:nvPr/>
        </p:nvSpPr>
        <p:spPr>
          <a:xfrm>
            <a:off x="952820" y="845244"/>
            <a:ext cx="2228370" cy="5262979"/>
          </a:xfrm>
          <a:prstGeom prst="rect">
            <a:avLst/>
          </a:prstGeom>
          <a:noFill/>
        </p:spPr>
        <p:txBody>
          <a:bodyPr wrap="square" rtlCol="0">
            <a:spAutoFit/>
          </a:bodyPr>
          <a:lstStyle/>
          <a:p>
            <a:r>
              <a:rPr lang="en-US" sz="2200" dirty="0"/>
              <a:t>Intro</a:t>
            </a:r>
          </a:p>
          <a:p>
            <a:endParaRPr lang="en-US" sz="2200" dirty="0"/>
          </a:p>
          <a:p>
            <a:r>
              <a:rPr lang="en-US" sz="2200" dirty="0">
                <a:solidFill>
                  <a:srgbClr val="FF0000"/>
                </a:solidFill>
              </a:rPr>
              <a:t>Point 1 A</a:t>
            </a:r>
          </a:p>
          <a:p>
            <a:r>
              <a:rPr lang="en-US" sz="2200" dirty="0">
                <a:solidFill>
                  <a:srgbClr val="00B050"/>
                </a:solidFill>
              </a:rPr>
              <a:t>Point 1 B</a:t>
            </a:r>
          </a:p>
          <a:p>
            <a:endParaRPr lang="en-US" sz="2200" dirty="0"/>
          </a:p>
          <a:p>
            <a:r>
              <a:rPr lang="en-US" sz="2200" dirty="0">
                <a:solidFill>
                  <a:srgbClr val="FF0000"/>
                </a:solidFill>
              </a:rPr>
              <a:t>Point 2A</a:t>
            </a:r>
          </a:p>
          <a:p>
            <a:r>
              <a:rPr lang="en-US" sz="2200" dirty="0">
                <a:solidFill>
                  <a:srgbClr val="00B050"/>
                </a:solidFill>
              </a:rPr>
              <a:t>Point 2B</a:t>
            </a:r>
          </a:p>
          <a:p>
            <a:endParaRPr lang="en-US" sz="2200" dirty="0"/>
          </a:p>
          <a:p>
            <a:r>
              <a:rPr lang="en-US" sz="2200" dirty="0">
                <a:solidFill>
                  <a:srgbClr val="FF0000"/>
                </a:solidFill>
              </a:rPr>
              <a:t>Point 3A</a:t>
            </a:r>
          </a:p>
          <a:p>
            <a:r>
              <a:rPr lang="en-US" sz="2200" dirty="0">
                <a:solidFill>
                  <a:srgbClr val="00B050"/>
                </a:solidFill>
              </a:rPr>
              <a:t>Point 3B</a:t>
            </a:r>
          </a:p>
          <a:p>
            <a:endParaRPr lang="en-US" sz="2200" dirty="0"/>
          </a:p>
          <a:p>
            <a:r>
              <a:rPr lang="en-US" sz="2200" dirty="0"/>
              <a:t>Conclusion</a:t>
            </a:r>
          </a:p>
          <a:p>
            <a:endParaRPr lang="en-US" dirty="0"/>
          </a:p>
          <a:p>
            <a:br>
              <a:rPr lang="en-US" dirty="0"/>
            </a:br>
            <a:endParaRPr lang="en-US" dirty="0"/>
          </a:p>
          <a:p>
            <a:endParaRPr lang="en-US" dirty="0"/>
          </a:p>
        </p:txBody>
      </p:sp>
      <p:sp>
        <p:nvSpPr>
          <p:cNvPr id="4" name="TextBox 3">
            <a:extLst>
              <a:ext uri="{FF2B5EF4-FFF2-40B4-BE49-F238E27FC236}">
                <a16:creationId xmlns:a16="http://schemas.microsoft.com/office/drawing/2014/main" id="{F23E9EBD-4144-F3BE-7FDF-3338F2996E60}"/>
              </a:ext>
            </a:extLst>
          </p:cNvPr>
          <p:cNvSpPr txBox="1"/>
          <p:nvPr/>
        </p:nvSpPr>
        <p:spPr>
          <a:xfrm>
            <a:off x="5654168" y="845242"/>
            <a:ext cx="2228370" cy="4924425"/>
          </a:xfrm>
          <a:prstGeom prst="rect">
            <a:avLst/>
          </a:prstGeom>
          <a:noFill/>
        </p:spPr>
        <p:txBody>
          <a:bodyPr wrap="square" rtlCol="0">
            <a:spAutoFit/>
          </a:bodyPr>
          <a:lstStyle/>
          <a:p>
            <a:r>
              <a:rPr lang="en-US" sz="2200" dirty="0"/>
              <a:t>Intro</a:t>
            </a:r>
          </a:p>
          <a:p>
            <a:endParaRPr lang="en-US" sz="2200" dirty="0"/>
          </a:p>
          <a:p>
            <a:r>
              <a:rPr lang="en-US" sz="2200" dirty="0">
                <a:solidFill>
                  <a:srgbClr val="FF0000"/>
                </a:solidFill>
              </a:rPr>
              <a:t>Point 1 A</a:t>
            </a:r>
          </a:p>
          <a:p>
            <a:r>
              <a:rPr lang="en-US" sz="2200" dirty="0">
                <a:solidFill>
                  <a:srgbClr val="FF0000"/>
                </a:solidFill>
              </a:rPr>
              <a:t>Point 2A</a:t>
            </a:r>
          </a:p>
          <a:p>
            <a:r>
              <a:rPr lang="en-US" sz="2200" dirty="0">
                <a:solidFill>
                  <a:srgbClr val="FF0000"/>
                </a:solidFill>
              </a:rPr>
              <a:t>Point 3A</a:t>
            </a:r>
          </a:p>
          <a:p>
            <a:endParaRPr lang="en-US" sz="2200" dirty="0"/>
          </a:p>
          <a:p>
            <a:r>
              <a:rPr lang="en-US" sz="2200" dirty="0">
                <a:solidFill>
                  <a:srgbClr val="00B050"/>
                </a:solidFill>
              </a:rPr>
              <a:t>Point 1B</a:t>
            </a:r>
          </a:p>
          <a:p>
            <a:r>
              <a:rPr lang="en-US" sz="2200" dirty="0">
                <a:solidFill>
                  <a:srgbClr val="00B050"/>
                </a:solidFill>
              </a:rPr>
              <a:t>Point 2B</a:t>
            </a:r>
          </a:p>
          <a:p>
            <a:r>
              <a:rPr lang="en-US" sz="2200" dirty="0">
                <a:solidFill>
                  <a:srgbClr val="00B050"/>
                </a:solidFill>
              </a:rPr>
              <a:t>Point 3B</a:t>
            </a:r>
          </a:p>
          <a:p>
            <a:endParaRPr lang="en-US" sz="2200" dirty="0"/>
          </a:p>
          <a:p>
            <a:r>
              <a:rPr lang="en-US" sz="2200" dirty="0"/>
              <a:t>Conclusion</a:t>
            </a:r>
          </a:p>
          <a:p>
            <a:endParaRPr lang="en-US" dirty="0"/>
          </a:p>
          <a:p>
            <a:br>
              <a:rPr lang="en-US" dirty="0"/>
            </a:br>
            <a:endParaRPr lang="en-US" dirty="0"/>
          </a:p>
          <a:p>
            <a:endParaRPr lang="en-US" dirty="0"/>
          </a:p>
        </p:txBody>
      </p:sp>
      <p:grpSp>
        <p:nvGrpSpPr>
          <p:cNvPr id="8" name="Group 7">
            <a:extLst>
              <a:ext uri="{FF2B5EF4-FFF2-40B4-BE49-F238E27FC236}">
                <a16:creationId xmlns:a16="http://schemas.microsoft.com/office/drawing/2014/main" id="{567E66DF-76F0-B94E-9A84-88232E37A3C0}"/>
              </a:ext>
            </a:extLst>
          </p:cNvPr>
          <p:cNvGrpSpPr/>
          <p:nvPr/>
        </p:nvGrpSpPr>
        <p:grpSpPr>
          <a:xfrm>
            <a:off x="3112035" y="2385370"/>
            <a:ext cx="1582911" cy="922084"/>
            <a:chOff x="3081298" y="2385370"/>
            <a:chExt cx="1582911" cy="922084"/>
          </a:xfrm>
        </p:grpSpPr>
        <p:sp>
          <p:nvSpPr>
            <p:cNvPr id="5" name="Right Arrow 4">
              <a:extLst>
                <a:ext uri="{FF2B5EF4-FFF2-40B4-BE49-F238E27FC236}">
                  <a16:creationId xmlns:a16="http://schemas.microsoft.com/office/drawing/2014/main" id="{61296CC1-57F3-1217-2CFE-84601D493143}"/>
                </a:ext>
              </a:extLst>
            </p:cNvPr>
            <p:cNvSpPr/>
            <p:nvPr/>
          </p:nvSpPr>
          <p:spPr>
            <a:xfrm>
              <a:off x="3081298" y="2385370"/>
              <a:ext cx="1582911" cy="922084"/>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TextBox 5">
              <a:extLst>
                <a:ext uri="{FF2B5EF4-FFF2-40B4-BE49-F238E27FC236}">
                  <a16:creationId xmlns:a16="http://schemas.microsoft.com/office/drawing/2014/main" id="{FC7CDDEA-E7CC-89A2-8E1F-C980D5643A5F}"/>
                </a:ext>
              </a:extLst>
            </p:cNvPr>
            <p:cNvSpPr txBox="1"/>
            <p:nvPr/>
          </p:nvSpPr>
          <p:spPr>
            <a:xfrm>
              <a:off x="3357923" y="2661746"/>
              <a:ext cx="1029660" cy="369332"/>
            </a:xfrm>
            <a:prstGeom prst="rect">
              <a:avLst/>
            </a:prstGeom>
            <a:noFill/>
          </p:spPr>
          <p:txBody>
            <a:bodyPr wrap="square" rtlCol="0">
              <a:spAutoFit/>
            </a:bodyPr>
            <a:lstStyle/>
            <a:p>
              <a:r>
                <a:rPr lang="en-US" b="1" dirty="0"/>
                <a:t>OR</a:t>
              </a:r>
            </a:p>
          </p:txBody>
        </p:sp>
      </p:grpSp>
      <p:sp>
        <p:nvSpPr>
          <p:cNvPr id="9" name="Footer Placeholder 8">
            <a:extLst>
              <a:ext uri="{FF2B5EF4-FFF2-40B4-BE49-F238E27FC236}">
                <a16:creationId xmlns:a16="http://schemas.microsoft.com/office/drawing/2014/main" id="{0FF0BBB6-B895-7E52-E907-FB203F19DC18}"/>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24196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E4CB-DE1A-2AA3-C945-0D4D81B110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184312-C3BD-47E6-3B91-47924289973E}"/>
              </a:ext>
            </a:extLst>
          </p:cNvPr>
          <p:cNvSpPr txBox="1"/>
          <p:nvPr/>
        </p:nvSpPr>
        <p:spPr>
          <a:xfrm>
            <a:off x="952820" y="361150"/>
            <a:ext cx="2711961" cy="400110"/>
          </a:xfrm>
          <a:prstGeom prst="rect">
            <a:avLst/>
          </a:prstGeom>
          <a:noFill/>
        </p:spPr>
        <p:txBody>
          <a:bodyPr wrap="none" rtlCol="0">
            <a:spAutoFit/>
          </a:bodyPr>
          <a:lstStyle/>
          <a:p>
            <a:r>
              <a:rPr lang="en-US" sz="2000" b="1" dirty="0"/>
              <a:t>Compare and Contrast</a:t>
            </a:r>
          </a:p>
        </p:txBody>
      </p:sp>
      <p:sp>
        <p:nvSpPr>
          <p:cNvPr id="4" name="TextBox 3">
            <a:extLst>
              <a:ext uri="{FF2B5EF4-FFF2-40B4-BE49-F238E27FC236}">
                <a16:creationId xmlns:a16="http://schemas.microsoft.com/office/drawing/2014/main" id="{B16216BF-C717-371E-F13A-EE2576256BD5}"/>
              </a:ext>
            </a:extLst>
          </p:cNvPr>
          <p:cNvSpPr txBox="1"/>
          <p:nvPr/>
        </p:nvSpPr>
        <p:spPr>
          <a:xfrm>
            <a:off x="5162005" y="728986"/>
            <a:ext cx="2228370" cy="4924425"/>
          </a:xfrm>
          <a:prstGeom prst="rect">
            <a:avLst/>
          </a:prstGeom>
          <a:noFill/>
        </p:spPr>
        <p:txBody>
          <a:bodyPr wrap="square" rtlCol="0">
            <a:spAutoFit/>
          </a:bodyPr>
          <a:lstStyle/>
          <a:p>
            <a:endParaRPr lang="en-US" sz="2200" dirty="0"/>
          </a:p>
          <a:p>
            <a:r>
              <a:rPr lang="en-US" sz="2200" dirty="0">
                <a:solidFill>
                  <a:srgbClr val="FF0000"/>
                </a:solidFill>
              </a:rPr>
              <a:t>Point 1 A</a:t>
            </a:r>
          </a:p>
          <a:p>
            <a:r>
              <a:rPr lang="en-US" sz="2200" dirty="0">
                <a:solidFill>
                  <a:srgbClr val="FF0000"/>
                </a:solidFill>
              </a:rPr>
              <a:t>Point 2A</a:t>
            </a:r>
          </a:p>
          <a:p>
            <a:r>
              <a:rPr lang="en-US" sz="2200" dirty="0">
                <a:solidFill>
                  <a:srgbClr val="FF0000"/>
                </a:solidFill>
              </a:rPr>
              <a:t>Point 3A</a:t>
            </a:r>
          </a:p>
          <a:p>
            <a:endParaRPr lang="en-US" sz="2200" dirty="0"/>
          </a:p>
          <a:p>
            <a:r>
              <a:rPr lang="en-US" sz="2200" dirty="0">
                <a:solidFill>
                  <a:srgbClr val="00B050"/>
                </a:solidFill>
              </a:rPr>
              <a:t>Point 1B</a:t>
            </a:r>
          </a:p>
          <a:p>
            <a:endParaRPr lang="en-US" sz="2200" dirty="0">
              <a:solidFill>
                <a:srgbClr val="00B050"/>
              </a:solidFill>
            </a:endParaRPr>
          </a:p>
          <a:p>
            <a:r>
              <a:rPr lang="en-US" sz="2200" dirty="0">
                <a:solidFill>
                  <a:srgbClr val="00B050"/>
                </a:solidFill>
              </a:rPr>
              <a:t>Point 2B</a:t>
            </a:r>
          </a:p>
          <a:p>
            <a:endParaRPr lang="en-US" sz="2200" dirty="0">
              <a:solidFill>
                <a:srgbClr val="00B050"/>
              </a:solidFill>
            </a:endParaRPr>
          </a:p>
          <a:p>
            <a:r>
              <a:rPr lang="en-US" sz="2200" dirty="0">
                <a:solidFill>
                  <a:srgbClr val="00B050"/>
                </a:solidFill>
              </a:rPr>
              <a:t>Point 3B</a:t>
            </a:r>
          </a:p>
          <a:p>
            <a:endParaRPr lang="en-US" sz="2200" dirty="0"/>
          </a:p>
          <a:p>
            <a:endParaRPr lang="en-US" dirty="0"/>
          </a:p>
          <a:p>
            <a:br>
              <a:rPr lang="en-US" dirty="0"/>
            </a:br>
            <a:endParaRPr lang="en-US" dirty="0"/>
          </a:p>
          <a:p>
            <a:endParaRPr lang="en-US" dirty="0"/>
          </a:p>
        </p:txBody>
      </p:sp>
      <p:sp>
        <p:nvSpPr>
          <p:cNvPr id="7" name="TextBox 6">
            <a:extLst>
              <a:ext uri="{FF2B5EF4-FFF2-40B4-BE49-F238E27FC236}">
                <a16:creationId xmlns:a16="http://schemas.microsoft.com/office/drawing/2014/main" id="{82707C3F-EB93-ACBD-F962-3FDD9AEDEBC7}"/>
              </a:ext>
            </a:extLst>
          </p:cNvPr>
          <p:cNvSpPr txBox="1"/>
          <p:nvPr/>
        </p:nvSpPr>
        <p:spPr>
          <a:xfrm>
            <a:off x="5081767" y="218584"/>
            <a:ext cx="3803272"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Autumn is the best season!</a:t>
            </a:r>
          </a:p>
        </p:txBody>
      </p:sp>
      <p:grpSp>
        <p:nvGrpSpPr>
          <p:cNvPr id="50" name="Group 49">
            <a:extLst>
              <a:ext uri="{FF2B5EF4-FFF2-40B4-BE49-F238E27FC236}">
                <a16:creationId xmlns:a16="http://schemas.microsoft.com/office/drawing/2014/main" id="{556EAD1E-3264-3D4E-398E-7B10A8FDA01B}"/>
              </a:ext>
            </a:extLst>
          </p:cNvPr>
          <p:cNvGrpSpPr/>
          <p:nvPr/>
        </p:nvGrpSpPr>
        <p:grpSpPr>
          <a:xfrm>
            <a:off x="1604560" y="1035273"/>
            <a:ext cx="7209403" cy="3400627"/>
            <a:chOff x="1900008" y="1126026"/>
            <a:chExt cx="7128665" cy="3400627"/>
          </a:xfrm>
          <a:solidFill>
            <a:schemeClr val="bg1"/>
          </a:solidFill>
        </p:grpSpPr>
        <p:sp>
          <p:nvSpPr>
            <p:cNvPr id="11" name="TextBox 10">
              <a:extLst>
                <a:ext uri="{FF2B5EF4-FFF2-40B4-BE49-F238E27FC236}">
                  <a16:creationId xmlns:a16="http://schemas.microsoft.com/office/drawing/2014/main" id="{C0DC8DA7-2793-F6D3-0CD0-E01CB2818A15}"/>
                </a:ext>
              </a:extLst>
            </p:cNvPr>
            <p:cNvSpPr txBox="1"/>
            <p:nvPr/>
          </p:nvSpPr>
          <p:spPr>
            <a:xfrm>
              <a:off x="6736173" y="1208274"/>
              <a:ext cx="1099225" cy="369332"/>
            </a:xfrm>
            <a:prstGeom prst="rect">
              <a:avLst/>
            </a:prstGeom>
            <a:grpFill/>
          </p:spPr>
          <p:txBody>
            <a:bodyPr wrap="square" rtlCol="0">
              <a:spAutoFit/>
            </a:bodyPr>
            <a:lstStyle/>
            <a:p>
              <a:r>
                <a:rPr lang="en-US" dirty="0"/>
                <a:t>Sports!</a:t>
              </a:r>
            </a:p>
          </p:txBody>
        </p:sp>
        <p:sp>
          <p:nvSpPr>
            <p:cNvPr id="12" name="TextBox 11">
              <a:extLst>
                <a:ext uri="{FF2B5EF4-FFF2-40B4-BE49-F238E27FC236}">
                  <a16:creationId xmlns:a16="http://schemas.microsoft.com/office/drawing/2014/main" id="{76C1EEC2-822F-BDC3-1518-A530A78C1EC9}"/>
                </a:ext>
              </a:extLst>
            </p:cNvPr>
            <p:cNvSpPr txBox="1"/>
            <p:nvPr/>
          </p:nvSpPr>
          <p:spPr>
            <a:xfrm>
              <a:off x="6557264" y="1589849"/>
              <a:ext cx="2228370" cy="369332"/>
            </a:xfrm>
            <a:prstGeom prst="rect">
              <a:avLst/>
            </a:prstGeom>
            <a:grpFill/>
          </p:spPr>
          <p:txBody>
            <a:bodyPr wrap="square" rtlCol="0">
              <a:spAutoFit/>
            </a:bodyPr>
            <a:lstStyle/>
            <a:p>
              <a:r>
                <a:rPr lang="en-US" dirty="0"/>
                <a:t>Leaves/weather</a:t>
              </a:r>
            </a:p>
          </p:txBody>
        </p:sp>
        <p:sp>
          <p:nvSpPr>
            <p:cNvPr id="13" name="TextBox 12">
              <a:extLst>
                <a:ext uri="{FF2B5EF4-FFF2-40B4-BE49-F238E27FC236}">
                  <a16:creationId xmlns:a16="http://schemas.microsoft.com/office/drawing/2014/main" id="{7C49CFEB-6EA9-F71E-1E95-F425F21EC426}"/>
                </a:ext>
              </a:extLst>
            </p:cNvPr>
            <p:cNvSpPr txBox="1"/>
            <p:nvPr/>
          </p:nvSpPr>
          <p:spPr>
            <a:xfrm>
              <a:off x="6674349" y="1959181"/>
              <a:ext cx="1852998" cy="369332"/>
            </a:xfrm>
            <a:prstGeom prst="rect">
              <a:avLst/>
            </a:prstGeom>
            <a:grpFill/>
          </p:spPr>
          <p:txBody>
            <a:bodyPr wrap="square" rtlCol="0">
              <a:spAutoFit/>
            </a:bodyPr>
            <a:lstStyle/>
            <a:p>
              <a:r>
                <a:rPr lang="en-US" dirty="0"/>
                <a:t>Holidays/Events</a:t>
              </a:r>
            </a:p>
          </p:txBody>
        </p:sp>
        <p:sp>
          <p:nvSpPr>
            <p:cNvPr id="14" name="TextBox 13">
              <a:extLst>
                <a:ext uri="{FF2B5EF4-FFF2-40B4-BE49-F238E27FC236}">
                  <a16:creationId xmlns:a16="http://schemas.microsoft.com/office/drawing/2014/main" id="{936C4FFC-4356-692E-E045-446E6D0FD848}"/>
                </a:ext>
              </a:extLst>
            </p:cNvPr>
            <p:cNvSpPr txBox="1"/>
            <p:nvPr/>
          </p:nvSpPr>
          <p:spPr>
            <a:xfrm>
              <a:off x="6661676" y="2521863"/>
              <a:ext cx="2366997" cy="646331"/>
            </a:xfrm>
            <a:prstGeom prst="rect">
              <a:avLst/>
            </a:prstGeom>
            <a:grpFill/>
          </p:spPr>
          <p:txBody>
            <a:bodyPr wrap="square" rtlCol="0">
              <a:spAutoFit/>
            </a:bodyPr>
            <a:lstStyle/>
            <a:p>
              <a:r>
                <a:rPr lang="en-US" dirty="0"/>
                <a:t>Parents stretched thin with kids’ sports</a:t>
              </a:r>
            </a:p>
          </p:txBody>
        </p:sp>
        <p:sp>
          <p:nvSpPr>
            <p:cNvPr id="15" name="TextBox 14">
              <a:extLst>
                <a:ext uri="{FF2B5EF4-FFF2-40B4-BE49-F238E27FC236}">
                  <a16:creationId xmlns:a16="http://schemas.microsoft.com/office/drawing/2014/main" id="{00B314B7-15E4-26B3-92DC-F804B7ABF6FC}"/>
                </a:ext>
              </a:extLst>
            </p:cNvPr>
            <p:cNvSpPr txBox="1"/>
            <p:nvPr/>
          </p:nvSpPr>
          <p:spPr>
            <a:xfrm>
              <a:off x="6641095" y="3233991"/>
              <a:ext cx="1981023" cy="646331"/>
            </a:xfrm>
            <a:prstGeom prst="rect">
              <a:avLst/>
            </a:prstGeom>
            <a:grpFill/>
          </p:spPr>
          <p:txBody>
            <a:bodyPr wrap="square" rtlCol="0">
              <a:spAutoFit/>
            </a:bodyPr>
            <a:lstStyle/>
            <a:p>
              <a:r>
                <a:rPr lang="en-US" dirty="0"/>
                <a:t>Leaves fall, grey days, sad scenery</a:t>
              </a:r>
            </a:p>
          </p:txBody>
        </p:sp>
        <p:sp>
          <p:nvSpPr>
            <p:cNvPr id="17" name="TextBox 16">
              <a:extLst>
                <a:ext uri="{FF2B5EF4-FFF2-40B4-BE49-F238E27FC236}">
                  <a16:creationId xmlns:a16="http://schemas.microsoft.com/office/drawing/2014/main" id="{4D6A4593-CB9A-33D8-C16B-8FFA7AFC4F46}"/>
                </a:ext>
              </a:extLst>
            </p:cNvPr>
            <p:cNvSpPr txBox="1"/>
            <p:nvPr/>
          </p:nvSpPr>
          <p:spPr>
            <a:xfrm>
              <a:off x="6568932" y="3880322"/>
              <a:ext cx="2346676" cy="646331"/>
            </a:xfrm>
            <a:prstGeom prst="rect">
              <a:avLst/>
            </a:prstGeom>
            <a:grpFill/>
          </p:spPr>
          <p:txBody>
            <a:bodyPr wrap="square" rtlCol="0">
              <a:spAutoFit/>
            </a:bodyPr>
            <a:lstStyle/>
            <a:p>
              <a:r>
                <a:rPr lang="en-US" dirty="0"/>
                <a:t>Nostalgia, winter is coming</a:t>
              </a:r>
            </a:p>
          </p:txBody>
        </p:sp>
        <p:grpSp>
          <p:nvGrpSpPr>
            <p:cNvPr id="49" name="Group 48">
              <a:extLst>
                <a:ext uri="{FF2B5EF4-FFF2-40B4-BE49-F238E27FC236}">
                  <a16:creationId xmlns:a16="http://schemas.microsoft.com/office/drawing/2014/main" id="{39B12299-FDA5-AC46-118A-8573C3CF7149}"/>
                </a:ext>
              </a:extLst>
            </p:cNvPr>
            <p:cNvGrpSpPr/>
            <p:nvPr/>
          </p:nvGrpSpPr>
          <p:grpSpPr>
            <a:xfrm>
              <a:off x="1900008" y="1126026"/>
              <a:ext cx="3320001" cy="3214613"/>
              <a:chOff x="1900008" y="1126026"/>
              <a:chExt cx="3320001" cy="3214613"/>
            </a:xfrm>
            <a:grpFill/>
          </p:grpSpPr>
          <p:sp>
            <p:nvSpPr>
              <p:cNvPr id="10" name="TextBox 9">
                <a:extLst>
                  <a:ext uri="{FF2B5EF4-FFF2-40B4-BE49-F238E27FC236}">
                    <a16:creationId xmlns:a16="http://schemas.microsoft.com/office/drawing/2014/main" id="{B1ADA2E3-6700-BD9A-D6D1-95782E4970A5}"/>
                  </a:ext>
                </a:extLst>
              </p:cNvPr>
              <p:cNvSpPr txBox="1"/>
              <p:nvPr/>
            </p:nvSpPr>
            <p:spPr>
              <a:xfrm>
                <a:off x="2019708" y="1126026"/>
                <a:ext cx="1099225" cy="369332"/>
              </a:xfrm>
              <a:prstGeom prst="rect">
                <a:avLst/>
              </a:prstGeom>
              <a:grpFill/>
            </p:spPr>
            <p:txBody>
              <a:bodyPr wrap="square" rtlCol="0">
                <a:spAutoFit/>
              </a:bodyPr>
              <a:lstStyle/>
              <a:p>
                <a:r>
                  <a:rPr lang="en-US" dirty="0"/>
                  <a:t>Sports</a:t>
                </a:r>
              </a:p>
            </p:txBody>
          </p:sp>
          <p:sp>
            <p:nvSpPr>
              <p:cNvPr id="26" name="TextBox 25">
                <a:extLst>
                  <a:ext uri="{FF2B5EF4-FFF2-40B4-BE49-F238E27FC236}">
                    <a16:creationId xmlns:a16="http://schemas.microsoft.com/office/drawing/2014/main" id="{2AC5FBDB-5BA5-0BBD-391A-AB9F85CB2447}"/>
                  </a:ext>
                </a:extLst>
              </p:cNvPr>
              <p:cNvSpPr txBox="1"/>
              <p:nvPr/>
            </p:nvSpPr>
            <p:spPr>
              <a:xfrm>
                <a:off x="2020075" y="1417424"/>
                <a:ext cx="2219135" cy="646331"/>
              </a:xfrm>
              <a:prstGeom prst="rect">
                <a:avLst/>
              </a:prstGeom>
              <a:grpFill/>
            </p:spPr>
            <p:txBody>
              <a:bodyPr wrap="square">
                <a:spAutoFit/>
              </a:bodyPr>
              <a:lstStyle/>
              <a:p>
                <a:r>
                  <a:rPr lang="en-US" dirty="0"/>
                  <a:t>Parents stretched thin with kids’ sports</a:t>
                </a:r>
              </a:p>
            </p:txBody>
          </p:sp>
          <p:sp>
            <p:nvSpPr>
              <p:cNvPr id="28" name="TextBox 27">
                <a:extLst>
                  <a:ext uri="{FF2B5EF4-FFF2-40B4-BE49-F238E27FC236}">
                    <a16:creationId xmlns:a16="http://schemas.microsoft.com/office/drawing/2014/main" id="{204934B7-2F7F-D4F6-30FD-E659A7C1B02D}"/>
                  </a:ext>
                </a:extLst>
              </p:cNvPr>
              <p:cNvSpPr txBox="1"/>
              <p:nvPr/>
            </p:nvSpPr>
            <p:spPr>
              <a:xfrm>
                <a:off x="1957143" y="2521862"/>
                <a:ext cx="3262866" cy="646331"/>
              </a:xfrm>
              <a:prstGeom prst="rect">
                <a:avLst/>
              </a:prstGeom>
              <a:grpFill/>
            </p:spPr>
            <p:txBody>
              <a:bodyPr wrap="square">
                <a:spAutoFit/>
              </a:bodyPr>
              <a:lstStyle/>
              <a:p>
                <a:r>
                  <a:rPr lang="en-US" dirty="0"/>
                  <a:t>Leaves fall, grey days, sad scenery</a:t>
                </a:r>
              </a:p>
            </p:txBody>
          </p:sp>
          <p:sp>
            <p:nvSpPr>
              <p:cNvPr id="37" name="TextBox 36">
                <a:extLst>
                  <a:ext uri="{FF2B5EF4-FFF2-40B4-BE49-F238E27FC236}">
                    <a16:creationId xmlns:a16="http://schemas.microsoft.com/office/drawing/2014/main" id="{12BF359E-4271-34E4-7606-C63C64968611}"/>
                  </a:ext>
                </a:extLst>
              </p:cNvPr>
              <p:cNvSpPr txBox="1"/>
              <p:nvPr/>
            </p:nvSpPr>
            <p:spPr>
              <a:xfrm>
                <a:off x="1975024" y="2170487"/>
                <a:ext cx="2842295" cy="369332"/>
              </a:xfrm>
              <a:prstGeom prst="rect">
                <a:avLst/>
              </a:prstGeom>
              <a:grpFill/>
            </p:spPr>
            <p:txBody>
              <a:bodyPr wrap="square">
                <a:spAutoFit/>
              </a:bodyPr>
              <a:lstStyle/>
              <a:p>
                <a:r>
                  <a:rPr lang="en-US" dirty="0"/>
                  <a:t>Leaves/weather</a:t>
                </a:r>
              </a:p>
            </p:txBody>
          </p:sp>
          <p:sp>
            <p:nvSpPr>
              <p:cNvPr id="38" name="TextBox 37">
                <a:extLst>
                  <a:ext uri="{FF2B5EF4-FFF2-40B4-BE49-F238E27FC236}">
                    <a16:creationId xmlns:a16="http://schemas.microsoft.com/office/drawing/2014/main" id="{67809CC0-9E25-56DB-AAD3-42D52DAEB1A6}"/>
                  </a:ext>
                </a:extLst>
              </p:cNvPr>
              <p:cNvSpPr txBox="1"/>
              <p:nvPr/>
            </p:nvSpPr>
            <p:spPr>
              <a:xfrm>
                <a:off x="1900008" y="3694308"/>
                <a:ext cx="2346676" cy="646331"/>
              </a:xfrm>
              <a:prstGeom prst="rect">
                <a:avLst/>
              </a:prstGeom>
              <a:grpFill/>
            </p:spPr>
            <p:txBody>
              <a:bodyPr wrap="square" rtlCol="0">
                <a:spAutoFit/>
              </a:bodyPr>
              <a:lstStyle/>
              <a:p>
                <a:r>
                  <a:rPr lang="en-US" dirty="0"/>
                  <a:t>Nostalgia, winter is coming</a:t>
                </a:r>
              </a:p>
            </p:txBody>
          </p:sp>
          <p:sp>
            <p:nvSpPr>
              <p:cNvPr id="39" name="TextBox 38">
                <a:extLst>
                  <a:ext uri="{FF2B5EF4-FFF2-40B4-BE49-F238E27FC236}">
                    <a16:creationId xmlns:a16="http://schemas.microsoft.com/office/drawing/2014/main" id="{2A693AAC-D1B5-F2EF-9A3D-43324EC4662D}"/>
                  </a:ext>
                </a:extLst>
              </p:cNvPr>
              <p:cNvSpPr txBox="1"/>
              <p:nvPr/>
            </p:nvSpPr>
            <p:spPr>
              <a:xfrm>
                <a:off x="1909927" y="3311738"/>
                <a:ext cx="1781503" cy="369332"/>
              </a:xfrm>
              <a:prstGeom prst="rect">
                <a:avLst/>
              </a:prstGeom>
              <a:grpFill/>
            </p:spPr>
            <p:txBody>
              <a:bodyPr wrap="square">
                <a:spAutoFit/>
              </a:bodyPr>
              <a:lstStyle/>
              <a:p>
                <a:r>
                  <a:rPr lang="en-US" dirty="0"/>
                  <a:t>Holidays/Events</a:t>
                </a:r>
              </a:p>
            </p:txBody>
          </p:sp>
        </p:grpSp>
      </p:grpSp>
      <p:sp>
        <p:nvSpPr>
          <p:cNvPr id="43" name="TextBox 42">
            <a:extLst>
              <a:ext uri="{FF2B5EF4-FFF2-40B4-BE49-F238E27FC236}">
                <a16:creationId xmlns:a16="http://schemas.microsoft.com/office/drawing/2014/main" id="{CB5362A2-1A69-E8A7-AF91-8C1F31B47AD5}"/>
              </a:ext>
            </a:extLst>
          </p:cNvPr>
          <p:cNvSpPr txBox="1"/>
          <p:nvPr/>
        </p:nvSpPr>
        <p:spPr>
          <a:xfrm>
            <a:off x="655863" y="1035273"/>
            <a:ext cx="1245052" cy="3477875"/>
          </a:xfrm>
          <a:prstGeom prst="rect">
            <a:avLst/>
          </a:prstGeom>
          <a:noFill/>
        </p:spPr>
        <p:txBody>
          <a:bodyPr wrap="square" rtlCol="0">
            <a:spAutoFit/>
          </a:bodyPr>
          <a:lstStyle>
            <a:defPPr>
              <a:defRPr lang="en-US"/>
            </a:defPPr>
            <a:lvl1pPr>
              <a:defRPr sz="2200">
                <a:solidFill>
                  <a:srgbClr val="FF0000"/>
                </a:solidFill>
              </a:defRPr>
            </a:lvl1pPr>
          </a:lstStyle>
          <a:p>
            <a:r>
              <a:rPr lang="en-US" dirty="0"/>
              <a:t>Point 1A</a:t>
            </a:r>
          </a:p>
          <a:p>
            <a:r>
              <a:rPr lang="en-US" dirty="0">
                <a:solidFill>
                  <a:srgbClr val="00B050"/>
                </a:solidFill>
              </a:rPr>
              <a:t>Point 1B</a:t>
            </a:r>
          </a:p>
          <a:p>
            <a:endParaRPr lang="en-US" dirty="0"/>
          </a:p>
          <a:p>
            <a:r>
              <a:rPr lang="en-US" dirty="0"/>
              <a:t>Point 2A</a:t>
            </a:r>
          </a:p>
          <a:p>
            <a:r>
              <a:rPr lang="en-US" dirty="0">
                <a:solidFill>
                  <a:srgbClr val="00B050"/>
                </a:solidFill>
              </a:rPr>
              <a:t>Point 2B</a:t>
            </a:r>
          </a:p>
          <a:p>
            <a:endParaRPr lang="en-US" dirty="0"/>
          </a:p>
          <a:p>
            <a:endParaRPr lang="en-US" dirty="0"/>
          </a:p>
          <a:p>
            <a:r>
              <a:rPr lang="en-US" dirty="0"/>
              <a:t>Point 3A</a:t>
            </a:r>
          </a:p>
          <a:p>
            <a:r>
              <a:rPr lang="en-US" dirty="0">
                <a:solidFill>
                  <a:srgbClr val="00B050"/>
                </a:solidFill>
              </a:rPr>
              <a:t>Point 3B</a:t>
            </a:r>
          </a:p>
          <a:p>
            <a:endParaRPr lang="en-US" dirty="0"/>
          </a:p>
        </p:txBody>
      </p:sp>
      <p:sp>
        <p:nvSpPr>
          <p:cNvPr id="45" name="TextBox 44">
            <a:extLst>
              <a:ext uri="{FF2B5EF4-FFF2-40B4-BE49-F238E27FC236}">
                <a16:creationId xmlns:a16="http://schemas.microsoft.com/office/drawing/2014/main" id="{1B8F5F0D-1D30-2E48-A5CA-B91E6D6ACFDF}"/>
              </a:ext>
            </a:extLst>
          </p:cNvPr>
          <p:cNvSpPr txBox="1"/>
          <p:nvPr/>
        </p:nvSpPr>
        <p:spPr>
          <a:xfrm>
            <a:off x="3402572" y="880944"/>
            <a:ext cx="1901178" cy="430887"/>
          </a:xfrm>
          <a:prstGeom prst="rect">
            <a:avLst/>
          </a:prstGeom>
          <a:noFill/>
        </p:spPr>
        <p:txBody>
          <a:bodyPr wrap="square" rtlCol="0">
            <a:spAutoFit/>
          </a:bodyPr>
          <a:lstStyle/>
          <a:p>
            <a:r>
              <a:rPr lang="en-US" sz="2200" b="1" dirty="0">
                <a:solidFill>
                  <a:srgbClr val="0070C0"/>
                </a:solidFill>
              </a:rPr>
              <a:t>Introduction </a:t>
            </a:r>
          </a:p>
        </p:txBody>
      </p:sp>
      <p:sp>
        <p:nvSpPr>
          <p:cNvPr id="48" name="TextBox 47">
            <a:extLst>
              <a:ext uri="{FF2B5EF4-FFF2-40B4-BE49-F238E27FC236}">
                <a16:creationId xmlns:a16="http://schemas.microsoft.com/office/drawing/2014/main" id="{0529D0D3-A68F-C855-E6E5-939C5C2DC6ED}"/>
              </a:ext>
            </a:extLst>
          </p:cNvPr>
          <p:cNvSpPr txBox="1"/>
          <p:nvPr/>
        </p:nvSpPr>
        <p:spPr>
          <a:xfrm>
            <a:off x="3457140" y="4398789"/>
            <a:ext cx="1602890" cy="430887"/>
          </a:xfrm>
          <a:prstGeom prst="rect">
            <a:avLst/>
          </a:prstGeom>
          <a:noFill/>
        </p:spPr>
        <p:txBody>
          <a:bodyPr wrap="square" rtlCol="0">
            <a:spAutoFit/>
          </a:bodyPr>
          <a:lstStyle/>
          <a:p>
            <a:r>
              <a:rPr lang="en-US" sz="2200" b="1" dirty="0">
                <a:solidFill>
                  <a:srgbClr val="0070C0"/>
                </a:solidFill>
              </a:rPr>
              <a:t>Conclusion</a:t>
            </a:r>
          </a:p>
        </p:txBody>
      </p:sp>
      <p:grpSp>
        <p:nvGrpSpPr>
          <p:cNvPr id="52" name="Group 51">
            <a:extLst>
              <a:ext uri="{FF2B5EF4-FFF2-40B4-BE49-F238E27FC236}">
                <a16:creationId xmlns:a16="http://schemas.microsoft.com/office/drawing/2014/main" id="{02BE5C45-1D98-2935-18B5-890705CF0F16}"/>
              </a:ext>
            </a:extLst>
          </p:cNvPr>
          <p:cNvGrpSpPr/>
          <p:nvPr/>
        </p:nvGrpSpPr>
        <p:grpSpPr>
          <a:xfrm>
            <a:off x="5172434" y="961108"/>
            <a:ext cx="3628805" cy="3409025"/>
            <a:chOff x="5303750" y="1170083"/>
            <a:chExt cx="3628805" cy="3409025"/>
          </a:xfrm>
        </p:grpSpPr>
        <p:sp>
          <p:nvSpPr>
            <p:cNvPr id="51" name="Rectangle 50">
              <a:extLst>
                <a:ext uri="{FF2B5EF4-FFF2-40B4-BE49-F238E27FC236}">
                  <a16:creationId xmlns:a16="http://schemas.microsoft.com/office/drawing/2014/main" id="{12F125AE-1533-19B0-E490-00DF76BEC5A0}"/>
                </a:ext>
              </a:extLst>
            </p:cNvPr>
            <p:cNvSpPr/>
            <p:nvPr/>
          </p:nvSpPr>
          <p:spPr>
            <a:xfrm>
              <a:off x="5303750" y="1170083"/>
              <a:ext cx="3628805" cy="3409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 name="TextBox 5">
              <a:extLst>
                <a:ext uri="{FF2B5EF4-FFF2-40B4-BE49-F238E27FC236}">
                  <a16:creationId xmlns:a16="http://schemas.microsoft.com/office/drawing/2014/main" id="{0302E381-40B8-4553-897D-EDC713E42834}"/>
                </a:ext>
              </a:extLst>
            </p:cNvPr>
            <p:cNvSpPr txBox="1"/>
            <p:nvPr/>
          </p:nvSpPr>
          <p:spPr>
            <a:xfrm>
              <a:off x="6680333" y="2426004"/>
              <a:ext cx="1189994" cy="584775"/>
            </a:xfrm>
            <a:prstGeom prst="rect">
              <a:avLst/>
            </a:prstGeom>
            <a:noFill/>
          </p:spPr>
          <p:txBody>
            <a:bodyPr wrap="square" rtlCol="0">
              <a:spAutoFit/>
            </a:bodyPr>
            <a:lstStyle/>
            <a:p>
              <a:r>
                <a:rPr lang="en-US" sz="3200" b="1" dirty="0">
                  <a:solidFill>
                    <a:srgbClr val="0070C0"/>
                  </a:solidFill>
                </a:rPr>
                <a:t>OR</a:t>
              </a:r>
            </a:p>
          </p:txBody>
        </p:sp>
      </p:grpSp>
      <p:sp>
        <p:nvSpPr>
          <p:cNvPr id="5" name="Footer Placeholder 4">
            <a:extLst>
              <a:ext uri="{FF2B5EF4-FFF2-40B4-BE49-F238E27FC236}">
                <a16:creationId xmlns:a16="http://schemas.microsoft.com/office/drawing/2014/main" id="{AA5A0E28-AD6B-A132-C13F-2AF7CE049132}"/>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69692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201159F-1E1F-A6A2-D233-74EF35C6DE7A}"/>
              </a:ext>
            </a:extLst>
          </p:cNvPr>
          <p:cNvGrpSpPr/>
          <p:nvPr/>
        </p:nvGrpSpPr>
        <p:grpSpPr>
          <a:xfrm>
            <a:off x="957423" y="76840"/>
            <a:ext cx="2677125" cy="891654"/>
            <a:chOff x="957423" y="76840"/>
            <a:chExt cx="2677125" cy="891654"/>
          </a:xfrm>
        </p:grpSpPr>
        <p:sp>
          <p:nvSpPr>
            <p:cNvPr id="2" name="TextBox 1">
              <a:extLst>
                <a:ext uri="{FF2B5EF4-FFF2-40B4-BE49-F238E27FC236}">
                  <a16:creationId xmlns:a16="http://schemas.microsoft.com/office/drawing/2014/main" id="{F0AB0139-50D5-BF2F-EE34-C6EEB255EFAC}"/>
                </a:ext>
              </a:extLst>
            </p:cNvPr>
            <p:cNvSpPr txBox="1"/>
            <p:nvPr/>
          </p:nvSpPr>
          <p:spPr>
            <a:xfrm>
              <a:off x="2033679" y="222837"/>
              <a:ext cx="1600869" cy="461665"/>
            </a:xfrm>
            <a:prstGeom prst="rect">
              <a:avLst/>
            </a:prstGeom>
            <a:noFill/>
          </p:spPr>
          <p:txBody>
            <a:bodyPr wrap="square" rtlCol="0">
              <a:spAutoFit/>
            </a:bodyPr>
            <a:lstStyle/>
            <a:p>
              <a:r>
                <a:rPr lang="en-US" sz="2400" b="1" dirty="0"/>
                <a:t>Just Do It!</a:t>
              </a:r>
            </a:p>
          </p:txBody>
        </p:sp>
        <p:pic>
          <p:nvPicPr>
            <p:cNvPr id="4" name="Picture 3" descr="A red swoosh logo&#10;&#10;Description automatically generated">
              <a:extLst>
                <a:ext uri="{FF2B5EF4-FFF2-40B4-BE49-F238E27FC236}">
                  <a16:creationId xmlns:a16="http://schemas.microsoft.com/office/drawing/2014/main" id="{75701970-8C7B-99B8-A672-44388934BBF6}"/>
                </a:ext>
              </a:extLst>
            </p:cNvPr>
            <p:cNvPicPr>
              <a:picLocks noChangeAspect="1"/>
            </p:cNvPicPr>
            <p:nvPr/>
          </p:nvPicPr>
          <p:blipFill>
            <a:blip r:embed="rId3"/>
            <a:stretch>
              <a:fillRect/>
            </a:stretch>
          </p:blipFill>
          <p:spPr>
            <a:xfrm>
              <a:off x="957423" y="76840"/>
              <a:ext cx="974119" cy="891654"/>
            </a:xfrm>
            <a:prstGeom prst="rect">
              <a:avLst/>
            </a:prstGeom>
          </p:spPr>
        </p:pic>
      </p:grpSp>
      <p:sp>
        <p:nvSpPr>
          <p:cNvPr id="6" name="TextBox 5">
            <a:extLst>
              <a:ext uri="{FF2B5EF4-FFF2-40B4-BE49-F238E27FC236}">
                <a16:creationId xmlns:a16="http://schemas.microsoft.com/office/drawing/2014/main" id="{21A9F918-ED43-E7F9-5DD6-D2FA6D609317}"/>
              </a:ext>
            </a:extLst>
          </p:cNvPr>
          <p:cNvSpPr txBox="1"/>
          <p:nvPr/>
        </p:nvSpPr>
        <p:spPr>
          <a:xfrm>
            <a:off x="4180114" y="222836"/>
            <a:ext cx="2918299" cy="461665"/>
          </a:xfrm>
          <a:prstGeom prst="rect">
            <a:avLst/>
          </a:prstGeom>
          <a:noFill/>
        </p:spPr>
        <p:txBody>
          <a:bodyPr wrap="none" rtlCol="0">
            <a:spAutoFit/>
          </a:bodyPr>
          <a:lstStyle/>
          <a:p>
            <a:r>
              <a:rPr lang="en-US" sz="2400" b="1" dirty="0"/>
              <a:t>Compare &amp; Contrast</a:t>
            </a:r>
          </a:p>
        </p:txBody>
      </p:sp>
      <p:sp>
        <p:nvSpPr>
          <p:cNvPr id="7" name="TextBox 6">
            <a:extLst>
              <a:ext uri="{FF2B5EF4-FFF2-40B4-BE49-F238E27FC236}">
                <a16:creationId xmlns:a16="http://schemas.microsoft.com/office/drawing/2014/main" id="{BC982C08-2B42-99A3-71D5-DBFEE02CE026}"/>
              </a:ext>
            </a:extLst>
          </p:cNvPr>
          <p:cNvSpPr txBox="1"/>
          <p:nvPr/>
        </p:nvSpPr>
        <p:spPr>
          <a:xfrm>
            <a:off x="618756" y="753050"/>
            <a:ext cx="8525244" cy="430887"/>
          </a:xfrm>
          <a:prstGeom prst="rect">
            <a:avLst/>
          </a:prstGeom>
          <a:noFill/>
        </p:spPr>
        <p:txBody>
          <a:bodyPr wrap="square" rtlCol="0">
            <a:spAutoFit/>
          </a:bodyPr>
          <a:lstStyle/>
          <a:p>
            <a:r>
              <a:rPr lang="en-US" sz="2200" b="1" dirty="0">
                <a:latin typeface="Calibri" panose="020F0502020204030204" pitchFamily="34" charset="0"/>
                <a:cs typeface="Calibri" panose="020F0502020204030204" pitchFamily="34" charset="0"/>
              </a:rPr>
              <a:t>INTRO: Social media has been both a blessing and a curse for authors.</a:t>
            </a:r>
          </a:p>
        </p:txBody>
      </p:sp>
      <p:sp>
        <p:nvSpPr>
          <p:cNvPr id="10" name="TextBox 9">
            <a:extLst>
              <a:ext uri="{FF2B5EF4-FFF2-40B4-BE49-F238E27FC236}">
                <a16:creationId xmlns:a16="http://schemas.microsoft.com/office/drawing/2014/main" id="{97A86BB1-D4C0-51F0-B21C-54C7892B169B}"/>
              </a:ext>
            </a:extLst>
          </p:cNvPr>
          <p:cNvSpPr txBox="1"/>
          <p:nvPr/>
        </p:nvSpPr>
        <p:spPr>
          <a:xfrm>
            <a:off x="4701824" y="1533379"/>
            <a:ext cx="2449689" cy="430887"/>
          </a:xfrm>
          <a:prstGeom prst="rect">
            <a:avLst/>
          </a:prstGeom>
          <a:noFill/>
        </p:spPr>
        <p:txBody>
          <a:bodyPr wrap="square" rtlCol="0">
            <a:spAutoFit/>
          </a:bodyPr>
          <a:lstStyle/>
          <a:p>
            <a:r>
              <a:rPr lang="en-US" sz="2200" b="1" dirty="0"/>
              <a:t>POINT 2A</a:t>
            </a:r>
          </a:p>
        </p:txBody>
      </p:sp>
      <p:sp>
        <p:nvSpPr>
          <p:cNvPr id="12" name="TextBox 11">
            <a:extLst>
              <a:ext uri="{FF2B5EF4-FFF2-40B4-BE49-F238E27FC236}">
                <a16:creationId xmlns:a16="http://schemas.microsoft.com/office/drawing/2014/main" id="{B12FB658-346D-6E57-BF5B-FE8D153BE3C7}"/>
              </a:ext>
            </a:extLst>
          </p:cNvPr>
          <p:cNvSpPr txBox="1"/>
          <p:nvPr/>
        </p:nvSpPr>
        <p:spPr>
          <a:xfrm>
            <a:off x="767644" y="2355698"/>
            <a:ext cx="2144889" cy="769441"/>
          </a:xfrm>
          <a:prstGeom prst="rect">
            <a:avLst/>
          </a:prstGeom>
          <a:noFill/>
        </p:spPr>
        <p:txBody>
          <a:bodyPr wrap="square" rtlCol="0">
            <a:spAutoFit/>
          </a:bodyPr>
          <a:lstStyle/>
          <a:p>
            <a:endParaRPr lang="en-US" sz="2200" b="1" dirty="0"/>
          </a:p>
          <a:p>
            <a:r>
              <a:rPr lang="en-US" sz="2200" b="1" dirty="0"/>
              <a:t>POINT 2A</a:t>
            </a:r>
          </a:p>
        </p:txBody>
      </p:sp>
      <p:sp>
        <p:nvSpPr>
          <p:cNvPr id="13" name="TextBox 12">
            <a:extLst>
              <a:ext uri="{FF2B5EF4-FFF2-40B4-BE49-F238E27FC236}">
                <a16:creationId xmlns:a16="http://schemas.microsoft.com/office/drawing/2014/main" id="{80B52657-D36D-6E24-A2D5-186B377F0B7F}"/>
              </a:ext>
            </a:extLst>
          </p:cNvPr>
          <p:cNvSpPr txBox="1"/>
          <p:nvPr/>
        </p:nvSpPr>
        <p:spPr>
          <a:xfrm>
            <a:off x="767644" y="3313233"/>
            <a:ext cx="1648178" cy="769441"/>
          </a:xfrm>
          <a:prstGeom prst="rect">
            <a:avLst/>
          </a:prstGeom>
          <a:noFill/>
        </p:spPr>
        <p:txBody>
          <a:bodyPr wrap="square" rtlCol="0">
            <a:spAutoFit/>
          </a:bodyPr>
          <a:lstStyle/>
          <a:p>
            <a:endParaRPr lang="en-US" sz="2200" b="1" dirty="0"/>
          </a:p>
          <a:p>
            <a:r>
              <a:rPr lang="en-US" sz="2200" b="1" dirty="0"/>
              <a:t>POINT 3A</a:t>
            </a:r>
          </a:p>
        </p:txBody>
      </p:sp>
      <p:sp>
        <p:nvSpPr>
          <p:cNvPr id="19" name="TextBox 18">
            <a:extLst>
              <a:ext uri="{FF2B5EF4-FFF2-40B4-BE49-F238E27FC236}">
                <a16:creationId xmlns:a16="http://schemas.microsoft.com/office/drawing/2014/main" id="{9DD6B0E5-634D-E180-6012-AFA29855F1B4}"/>
              </a:ext>
            </a:extLst>
          </p:cNvPr>
          <p:cNvSpPr txBox="1"/>
          <p:nvPr/>
        </p:nvSpPr>
        <p:spPr>
          <a:xfrm>
            <a:off x="767644" y="1569875"/>
            <a:ext cx="2449689" cy="430887"/>
          </a:xfrm>
          <a:prstGeom prst="rect">
            <a:avLst/>
          </a:prstGeom>
          <a:noFill/>
        </p:spPr>
        <p:txBody>
          <a:bodyPr wrap="square" rtlCol="0">
            <a:spAutoFit/>
          </a:bodyPr>
          <a:lstStyle/>
          <a:p>
            <a:r>
              <a:rPr lang="en-US" sz="2200" b="1" dirty="0"/>
              <a:t>POINT 1A</a:t>
            </a:r>
          </a:p>
        </p:txBody>
      </p:sp>
      <p:sp>
        <p:nvSpPr>
          <p:cNvPr id="20" name="TextBox 19">
            <a:extLst>
              <a:ext uri="{FF2B5EF4-FFF2-40B4-BE49-F238E27FC236}">
                <a16:creationId xmlns:a16="http://schemas.microsoft.com/office/drawing/2014/main" id="{E4A4599A-6CE8-C564-7DC9-4A58A2C558E9}"/>
              </a:ext>
            </a:extLst>
          </p:cNvPr>
          <p:cNvSpPr txBox="1"/>
          <p:nvPr/>
        </p:nvSpPr>
        <p:spPr>
          <a:xfrm>
            <a:off x="4701823" y="2421146"/>
            <a:ext cx="2449689" cy="769441"/>
          </a:xfrm>
          <a:prstGeom prst="rect">
            <a:avLst/>
          </a:prstGeom>
          <a:noFill/>
        </p:spPr>
        <p:txBody>
          <a:bodyPr wrap="square" rtlCol="0">
            <a:spAutoFit/>
          </a:bodyPr>
          <a:lstStyle/>
          <a:p>
            <a:endParaRPr lang="en-US" sz="2200" b="1" dirty="0"/>
          </a:p>
          <a:p>
            <a:r>
              <a:rPr lang="en-US" sz="2200" b="1" dirty="0"/>
              <a:t>POINT 2B</a:t>
            </a:r>
          </a:p>
        </p:txBody>
      </p:sp>
      <p:sp>
        <p:nvSpPr>
          <p:cNvPr id="21" name="TextBox 20">
            <a:extLst>
              <a:ext uri="{FF2B5EF4-FFF2-40B4-BE49-F238E27FC236}">
                <a16:creationId xmlns:a16="http://schemas.microsoft.com/office/drawing/2014/main" id="{E4D65319-7A2D-C266-F201-F4DA4F980F0E}"/>
              </a:ext>
            </a:extLst>
          </p:cNvPr>
          <p:cNvSpPr txBox="1"/>
          <p:nvPr/>
        </p:nvSpPr>
        <p:spPr>
          <a:xfrm>
            <a:off x="4881378" y="3520231"/>
            <a:ext cx="2449689" cy="769441"/>
          </a:xfrm>
          <a:prstGeom prst="rect">
            <a:avLst/>
          </a:prstGeom>
          <a:noFill/>
        </p:spPr>
        <p:txBody>
          <a:bodyPr wrap="square" rtlCol="0">
            <a:spAutoFit/>
          </a:bodyPr>
          <a:lstStyle/>
          <a:p>
            <a:endParaRPr lang="en-US" sz="2200" b="1" dirty="0"/>
          </a:p>
          <a:p>
            <a:r>
              <a:rPr lang="en-US" sz="2200" b="1" dirty="0"/>
              <a:t>POINT 3B</a:t>
            </a:r>
          </a:p>
        </p:txBody>
      </p:sp>
      <p:sp>
        <p:nvSpPr>
          <p:cNvPr id="3" name="TextBox 2">
            <a:extLst>
              <a:ext uri="{FF2B5EF4-FFF2-40B4-BE49-F238E27FC236}">
                <a16:creationId xmlns:a16="http://schemas.microsoft.com/office/drawing/2014/main" id="{9FA78592-AE2A-35B6-ED65-7DF784924908}"/>
              </a:ext>
            </a:extLst>
          </p:cNvPr>
          <p:cNvSpPr txBox="1"/>
          <p:nvPr/>
        </p:nvSpPr>
        <p:spPr>
          <a:xfrm flipH="1">
            <a:off x="859097" y="4489776"/>
            <a:ext cx="2144889" cy="430887"/>
          </a:xfrm>
          <a:prstGeom prst="rect">
            <a:avLst/>
          </a:prstGeom>
          <a:noFill/>
        </p:spPr>
        <p:txBody>
          <a:bodyPr wrap="square" rtlCol="0">
            <a:spAutoFit/>
          </a:bodyPr>
          <a:lstStyle/>
          <a:p>
            <a:r>
              <a:rPr lang="en-US" sz="2200" b="1" dirty="0">
                <a:latin typeface="Calibri" panose="020F0502020204030204" pitchFamily="34" charset="0"/>
                <a:cs typeface="Calibri" panose="020F0502020204030204" pitchFamily="34" charset="0"/>
              </a:rPr>
              <a:t>CONCUSION: </a:t>
            </a:r>
          </a:p>
        </p:txBody>
      </p:sp>
      <p:sp>
        <p:nvSpPr>
          <p:cNvPr id="9" name="Title 8">
            <a:extLst>
              <a:ext uri="{FF2B5EF4-FFF2-40B4-BE49-F238E27FC236}">
                <a16:creationId xmlns:a16="http://schemas.microsoft.com/office/drawing/2014/main" id="{26ADE750-5917-CE71-9CD1-213839F46F14}"/>
              </a:ext>
            </a:extLst>
          </p:cNvPr>
          <p:cNvSpPr>
            <a:spLocks noGrp="1"/>
          </p:cNvSpPr>
          <p:nvPr>
            <p:ph type="title" idx="4294967295"/>
          </p:nvPr>
        </p:nvSpPr>
        <p:spPr/>
        <p:txBody>
          <a:bodyPr/>
          <a:lstStyle/>
          <a:p>
            <a:r>
              <a:rPr lang="en-US" dirty="0"/>
              <a:t>‘</a:t>
            </a:r>
          </a:p>
        </p:txBody>
      </p:sp>
      <p:sp>
        <p:nvSpPr>
          <p:cNvPr id="11" name="Footer Placeholder 10">
            <a:extLst>
              <a:ext uri="{FF2B5EF4-FFF2-40B4-BE49-F238E27FC236}">
                <a16:creationId xmlns:a16="http://schemas.microsoft.com/office/drawing/2014/main" id="{AC6174E2-110F-29BF-DA8A-3EDF32F717D8}"/>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306938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5BA45-00AB-4E87-1C61-B4C127D79A88}"/>
              </a:ext>
            </a:extLst>
          </p:cNvPr>
          <p:cNvSpPr txBox="1"/>
          <p:nvPr/>
        </p:nvSpPr>
        <p:spPr>
          <a:xfrm>
            <a:off x="1885245" y="620889"/>
            <a:ext cx="4967111" cy="461665"/>
          </a:xfrm>
          <a:prstGeom prst="rect">
            <a:avLst/>
          </a:prstGeom>
          <a:noFill/>
        </p:spPr>
        <p:txBody>
          <a:bodyPr wrap="square" rtlCol="0">
            <a:spAutoFit/>
          </a:bodyPr>
          <a:lstStyle/>
          <a:p>
            <a:r>
              <a:rPr lang="en-US" sz="2400" b="1" dirty="0">
                <a:hlinkClick r:id="rId3"/>
              </a:rPr>
              <a:t>QUETZALLITHEAUTHOR.COM</a:t>
            </a:r>
            <a:endParaRPr lang="en-US" sz="2400" b="1" dirty="0"/>
          </a:p>
        </p:txBody>
      </p:sp>
      <p:sp>
        <p:nvSpPr>
          <p:cNvPr id="3" name="Title 2">
            <a:extLst>
              <a:ext uri="{FF2B5EF4-FFF2-40B4-BE49-F238E27FC236}">
                <a16:creationId xmlns:a16="http://schemas.microsoft.com/office/drawing/2014/main" id="{8BCC2F31-CE12-0CAE-7C3E-ECF1FA864AF4}"/>
              </a:ext>
            </a:extLst>
          </p:cNvPr>
          <p:cNvSpPr>
            <a:spLocks noGrp="1"/>
          </p:cNvSpPr>
          <p:nvPr>
            <p:ph type="title" idx="4294967295"/>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a:t>
            </a:r>
          </a:p>
        </p:txBody>
      </p:sp>
      <p:sp>
        <p:nvSpPr>
          <p:cNvPr id="5" name="Footer Placeholder 4">
            <a:extLst>
              <a:ext uri="{FF2B5EF4-FFF2-40B4-BE49-F238E27FC236}">
                <a16:creationId xmlns:a16="http://schemas.microsoft.com/office/drawing/2014/main" id="{0464FD28-E12A-B0E2-2753-B790E8A06453}"/>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254514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3F35EE4-38A2-E3C6-67F1-E3603EDFCF81}"/>
              </a:ext>
            </a:extLst>
          </p:cNvPr>
          <p:cNvPicPr>
            <a:picLocks noChangeAspect="1"/>
          </p:cNvPicPr>
          <p:nvPr/>
        </p:nvPicPr>
        <p:blipFill>
          <a:blip r:embed="rId3"/>
          <a:stretch>
            <a:fillRect/>
          </a:stretch>
        </p:blipFill>
        <p:spPr>
          <a:xfrm>
            <a:off x="1446963" y="54104"/>
            <a:ext cx="6174702" cy="5009010"/>
          </a:xfrm>
          <a:prstGeom prst="rect">
            <a:avLst/>
          </a:prstGeom>
        </p:spPr>
      </p:pic>
      <p:sp>
        <p:nvSpPr>
          <p:cNvPr id="2" name="Text Placeholder 1">
            <a:extLst>
              <a:ext uri="{FF2B5EF4-FFF2-40B4-BE49-F238E27FC236}">
                <a16:creationId xmlns:a16="http://schemas.microsoft.com/office/drawing/2014/main" id="{248A83E3-E42D-F9B2-F25C-0CAFD9752082}"/>
              </a:ext>
            </a:extLst>
          </p:cNvPr>
          <p:cNvSpPr>
            <a:spLocks noGrp="1"/>
          </p:cNvSpPr>
          <p:nvPr>
            <p:ph type="body" idx="1"/>
          </p:nvPr>
        </p:nvSpPr>
        <p:spPr>
          <a:xfrm>
            <a:off x="550254" y="2571750"/>
            <a:ext cx="1396519" cy="605100"/>
          </a:xfrm>
        </p:spPr>
        <p:txBody>
          <a:bodyPr/>
          <a:lstStyle/>
          <a:p>
            <a:r>
              <a:rPr lang="en-US" dirty="0">
                <a:hlinkClick r:id="rId4"/>
              </a:rPr>
              <a:t>Quetzalli</a:t>
            </a:r>
          </a:p>
        </p:txBody>
      </p:sp>
      <p:sp>
        <p:nvSpPr>
          <p:cNvPr id="5" name="Text Placeholder 1">
            <a:extLst>
              <a:ext uri="{FF2B5EF4-FFF2-40B4-BE49-F238E27FC236}">
                <a16:creationId xmlns:a16="http://schemas.microsoft.com/office/drawing/2014/main" id="{04093766-BA87-026B-6AD9-5E3FE23741AB}"/>
              </a:ext>
            </a:extLst>
          </p:cNvPr>
          <p:cNvSpPr txBox="1">
            <a:spLocks/>
          </p:cNvSpPr>
          <p:nvPr/>
        </p:nvSpPr>
        <p:spPr>
          <a:xfrm>
            <a:off x="-346456" y="-550996"/>
            <a:ext cx="1396519" cy="605100"/>
          </a:xfrm>
          <a:prstGeom prst="rect">
            <a:avLst/>
          </a:prstGeom>
        </p:spPr>
        <p:txBody>
          <a:bodyPr spcFirstLastPara="1" vert="horz" wrap="square" lIns="91425" tIns="91425" rIns="91425" bIns="91425" rtlCol="0" anchor="ctr" anchorCtr="0">
            <a:normAutofit/>
          </a:bodyPr>
          <a:lstStyle>
            <a:lvl1pPr marL="457200" lvl="0" indent="-228600" algn="l" defTabSz="685800" rtl="0" eaLnBrk="1" latinLnBrk="0" hangingPunct="1">
              <a:lnSpc>
                <a:spcPct val="100000"/>
              </a:lnSpc>
              <a:spcBef>
                <a:spcPts val="0"/>
              </a:spcBef>
              <a:spcAft>
                <a:spcPts val="0"/>
              </a:spcAft>
              <a:buSzPts val="1800"/>
              <a:buFont typeface="Franklin Gothic Book" panose="020B0503020102020204" pitchFamily="34" charset="0"/>
              <a:buNone/>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r>
              <a:rPr lang="en-US" dirty="0">
                <a:hlinkClick r:id="rId4"/>
              </a:rPr>
              <a:t>Quetzalli</a:t>
            </a:r>
          </a:p>
        </p:txBody>
      </p:sp>
      <p:sp>
        <p:nvSpPr>
          <p:cNvPr id="6" name="TextBox 5">
            <a:extLst>
              <a:ext uri="{FF2B5EF4-FFF2-40B4-BE49-F238E27FC236}">
                <a16:creationId xmlns:a16="http://schemas.microsoft.com/office/drawing/2014/main" id="{DE36AD21-4880-2368-F7A8-6510AB77E123}"/>
              </a:ext>
            </a:extLst>
          </p:cNvPr>
          <p:cNvSpPr txBox="1"/>
          <p:nvPr/>
        </p:nvSpPr>
        <p:spPr>
          <a:xfrm>
            <a:off x="2431701" y="5365819"/>
            <a:ext cx="5546690" cy="461665"/>
          </a:xfrm>
          <a:prstGeom prst="rect">
            <a:avLst/>
          </a:prstGeom>
          <a:noFill/>
        </p:spPr>
        <p:txBody>
          <a:bodyPr wrap="square" rtlCol="0">
            <a:spAutoFit/>
          </a:bodyPr>
          <a:lstStyle/>
          <a:p>
            <a:r>
              <a:rPr lang="en-US" sz="2400" b="1" dirty="0" err="1"/>
              <a:t>Susanzimmermanorozco.com</a:t>
            </a:r>
            <a:endParaRPr lang="en-US" sz="2400" b="1" dirty="0"/>
          </a:p>
        </p:txBody>
      </p:sp>
    </p:spTree>
    <p:extLst>
      <p:ext uri="{BB962C8B-B14F-4D97-AF65-F5344CB8AC3E}">
        <p14:creationId xmlns:p14="http://schemas.microsoft.com/office/powerpoint/2010/main" val="61857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8D65EAE-CD5F-8FB1-37C3-458CD4BEEA9E}"/>
              </a:ext>
            </a:extLst>
          </p:cNvPr>
          <p:cNvSpPr txBox="1"/>
          <p:nvPr/>
        </p:nvSpPr>
        <p:spPr>
          <a:xfrm>
            <a:off x="997085" y="725090"/>
            <a:ext cx="7315200" cy="4062651"/>
          </a:xfrm>
          <a:prstGeom prst="rect">
            <a:avLst/>
          </a:prstGeom>
          <a:noFill/>
        </p:spPr>
        <p:txBody>
          <a:bodyPr wrap="square" rtlCol="0">
            <a:spAutoFit/>
          </a:bodyPr>
          <a:lstStyle/>
          <a:p>
            <a:pPr fontAlgn="base"/>
            <a:r>
              <a:rPr lang="en-US" sz="2400" dirty="0">
                <a:latin typeface="Calibri" panose="020F0502020204030204" pitchFamily="34" charset="0"/>
                <a:cs typeface="Calibri" panose="020F0502020204030204" pitchFamily="34" charset="0"/>
              </a:rPr>
              <a:t>Upon course completion, a student will be able to:</a:t>
            </a:r>
          </a:p>
          <a:p>
            <a:pPr marL="342900" indent="-342900" fontAlgn="base">
              <a:buFont typeface="Arial" panose="020B0604020202020204" pitchFamily="34" charset="0"/>
              <a:buChar char="•"/>
            </a:pPr>
            <a:r>
              <a:rPr lang="en-US" sz="2400" dirty="0">
                <a:latin typeface="Calibri" panose="020F0502020204030204" pitchFamily="34" charset="0"/>
                <a:cs typeface="Calibri" panose="020F0502020204030204" pitchFamily="34" charset="0"/>
              </a:rPr>
              <a:t>Write multiple-page essays and workplace documents that demonstrate critical thinking - including an 8-10 page research paper - that meet college-level standards for content, organization, style, grammar, mechanics, and format as well as accepted conventions of writing in the workplace.</a:t>
            </a:r>
          </a:p>
          <a:p>
            <a:pPr marL="342900" indent="-342900" fontAlgn="base">
              <a:buFont typeface="Arial" panose="020B0604020202020204" pitchFamily="34" charset="0"/>
              <a:buChar char="•"/>
            </a:pPr>
            <a:r>
              <a:rPr lang="en-US" sz="2400" dirty="0">
                <a:latin typeface="Calibri" panose="020F0502020204030204" pitchFamily="34" charset="0"/>
                <a:cs typeface="Calibri" panose="020F0502020204030204" pitchFamily="34" charset="0"/>
              </a:rPr>
              <a:t>Write effective, sound, well-supported arguments using a variety of rhetorical techniques and conventions.</a:t>
            </a:r>
          </a:p>
          <a:p>
            <a:endParaRPr lang="en-US" dirty="0"/>
          </a:p>
        </p:txBody>
      </p:sp>
      <p:pic>
        <p:nvPicPr>
          <p:cNvPr id="16" name="Picture 15" descr="A screenshot of a computer&#10;&#10;Description automatically generated">
            <a:extLst>
              <a:ext uri="{FF2B5EF4-FFF2-40B4-BE49-F238E27FC236}">
                <a16:creationId xmlns:a16="http://schemas.microsoft.com/office/drawing/2014/main" id="{27C38624-309A-309E-4A48-BCA2104A5625}"/>
              </a:ext>
            </a:extLst>
          </p:cNvPr>
          <p:cNvPicPr>
            <a:picLocks noChangeAspect="1"/>
          </p:cNvPicPr>
          <p:nvPr/>
        </p:nvPicPr>
        <p:blipFill>
          <a:blip r:embed="rId3"/>
          <a:stretch>
            <a:fillRect/>
          </a:stretch>
        </p:blipFill>
        <p:spPr>
          <a:xfrm>
            <a:off x="685800" y="247328"/>
            <a:ext cx="7772400" cy="4648844"/>
          </a:xfrm>
          <a:prstGeom prst="rect">
            <a:avLst/>
          </a:prstGeom>
        </p:spPr>
      </p:pic>
      <p:sp>
        <p:nvSpPr>
          <p:cNvPr id="14" name="Oval 13">
            <a:extLst>
              <a:ext uri="{FF2B5EF4-FFF2-40B4-BE49-F238E27FC236}">
                <a16:creationId xmlns:a16="http://schemas.microsoft.com/office/drawing/2014/main" id="{2CA33763-1C9B-A7F4-60A3-DD30289728BB}"/>
              </a:ext>
            </a:extLst>
          </p:cNvPr>
          <p:cNvSpPr/>
          <p:nvPr/>
        </p:nvSpPr>
        <p:spPr>
          <a:xfrm>
            <a:off x="568988" y="3445467"/>
            <a:ext cx="8006024" cy="17886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7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4019700" y="3940175"/>
            <a:ext cx="3600300" cy="611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600" dirty="0"/>
              <a:t>x</a:t>
            </a:r>
            <a:endParaRPr sz="1600" dirty="0"/>
          </a:p>
        </p:txBody>
      </p:sp>
      <p:pic>
        <p:nvPicPr>
          <p:cNvPr id="62" name="Google Shape;62;p14"/>
          <p:cNvPicPr preferRelativeResize="0"/>
          <p:nvPr/>
        </p:nvPicPr>
        <p:blipFill>
          <a:blip r:embed="rId3">
            <a:alphaModFix/>
          </a:blip>
          <a:stretch>
            <a:fillRect/>
          </a:stretch>
        </p:blipFill>
        <p:spPr>
          <a:xfrm>
            <a:off x="2603915" y="320099"/>
            <a:ext cx="3885007" cy="3925776"/>
          </a:xfrm>
          <a:prstGeom prst="rect">
            <a:avLst/>
          </a:prstGeom>
          <a:noFill/>
          <a:ln>
            <a:noFill/>
          </a:ln>
        </p:spPr>
      </p:pic>
      <p:sp>
        <p:nvSpPr>
          <p:cNvPr id="2" name="TextBox 1">
            <a:extLst>
              <a:ext uri="{FF2B5EF4-FFF2-40B4-BE49-F238E27FC236}">
                <a16:creationId xmlns:a16="http://schemas.microsoft.com/office/drawing/2014/main" id="{15B4A9EF-BFD0-C18B-46C2-5F2A9018DE7B}"/>
              </a:ext>
            </a:extLst>
          </p:cNvPr>
          <p:cNvSpPr txBox="1"/>
          <p:nvPr/>
        </p:nvSpPr>
        <p:spPr>
          <a:xfrm>
            <a:off x="4839240" y="4682532"/>
            <a:ext cx="3299365" cy="369332"/>
          </a:xfrm>
          <a:prstGeom prst="rect">
            <a:avLst/>
          </a:prstGeom>
          <a:noFill/>
        </p:spPr>
        <p:txBody>
          <a:bodyPr wrap="none" rtlCol="0">
            <a:spAutoFit/>
          </a:bodyPr>
          <a:lstStyle/>
          <a:p>
            <a:r>
              <a:rPr lang="en-US" dirty="0"/>
              <a:t>Picture credit: </a:t>
            </a:r>
            <a:r>
              <a:rPr lang="en-US" dirty="0" err="1"/>
              <a:t>LisaSieverts.com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A641-24D4-1B6D-F945-F53E5DB2FCF2}"/>
              </a:ext>
            </a:extLst>
          </p:cNvPr>
          <p:cNvSpPr>
            <a:spLocks noGrp="1"/>
          </p:cNvSpPr>
          <p:nvPr>
            <p:ph type="title"/>
          </p:nvPr>
        </p:nvSpPr>
        <p:spPr>
          <a:xfrm>
            <a:off x="728498" y="388877"/>
            <a:ext cx="8520600" cy="572700"/>
          </a:xfrm>
        </p:spPr>
        <p:txBody>
          <a:bodyPr>
            <a:normAutofit fontScale="90000"/>
          </a:bodyPr>
          <a:lstStyle/>
          <a:p>
            <a:r>
              <a:rPr lang="en-US" dirty="0"/>
              <a:t>Structuring the Essay</a:t>
            </a:r>
          </a:p>
        </p:txBody>
      </p:sp>
      <p:sp>
        <p:nvSpPr>
          <p:cNvPr id="3" name="Text Placeholder 2">
            <a:extLst>
              <a:ext uri="{FF2B5EF4-FFF2-40B4-BE49-F238E27FC236}">
                <a16:creationId xmlns:a16="http://schemas.microsoft.com/office/drawing/2014/main" id="{91DC7E0D-49D9-B98A-3842-F02D581A7F65}"/>
              </a:ext>
            </a:extLst>
          </p:cNvPr>
          <p:cNvSpPr>
            <a:spLocks noGrp="1"/>
          </p:cNvSpPr>
          <p:nvPr>
            <p:ph type="body" idx="1"/>
          </p:nvPr>
        </p:nvSpPr>
        <p:spPr>
          <a:xfrm>
            <a:off x="623400" y="961577"/>
            <a:ext cx="8520600" cy="3416400"/>
          </a:xfrm>
        </p:spPr>
        <p:txBody>
          <a:bodyPr>
            <a:noAutofit/>
          </a:bodyPr>
          <a:lstStyle/>
          <a:p>
            <a:r>
              <a:rPr lang="en-US" sz="2000" dirty="0">
                <a:latin typeface="Arial" panose="020B0604020202020204" pitchFamily="34" charset="0"/>
                <a:cs typeface="Arial" panose="020B0604020202020204" pitchFamily="34" charset="0"/>
              </a:rPr>
              <a:t>Introduction</a:t>
            </a:r>
          </a:p>
          <a:p>
            <a:pPr>
              <a:buFont typeface="+mj-lt"/>
              <a:buAutoNum type="arabicPeriod"/>
            </a:pPr>
            <a:r>
              <a:rPr lang="en-US" sz="2000" dirty="0">
                <a:effectLst/>
                <a:latin typeface="Arial" panose="020B0604020202020204" pitchFamily="34" charset="0"/>
                <a:cs typeface="Arial" panose="020B0604020202020204" pitchFamily="34" charset="0"/>
              </a:rPr>
              <a:t>Hook</a:t>
            </a:r>
          </a:p>
          <a:p>
            <a:pPr>
              <a:buFont typeface="+mj-lt"/>
              <a:buAutoNum type="arabicPeriod"/>
            </a:pPr>
            <a:r>
              <a:rPr lang="en-US" sz="2000" dirty="0">
                <a:effectLst/>
                <a:latin typeface="Arial" panose="020B0604020202020204" pitchFamily="34" charset="0"/>
                <a:cs typeface="Arial" panose="020B0604020202020204" pitchFamily="34" charset="0"/>
              </a:rPr>
              <a:t>Background</a:t>
            </a:r>
          </a:p>
          <a:p>
            <a:pPr>
              <a:buFont typeface="+mj-lt"/>
              <a:buAutoNum type="arabicPeriod"/>
            </a:pPr>
            <a:r>
              <a:rPr lang="en-US" sz="2000" dirty="0">
                <a:effectLst/>
                <a:latin typeface="Arial" panose="020B0604020202020204" pitchFamily="34" charset="0"/>
                <a:cs typeface="Arial" panose="020B0604020202020204" pitchFamily="34" charset="0"/>
              </a:rPr>
              <a:t>Statement or situation that alludes to the content/purpose</a:t>
            </a:r>
          </a:p>
          <a:p>
            <a:pPr>
              <a:buFont typeface="+mj-lt"/>
              <a:buAutoNum type="arabicPeriod"/>
            </a:pPr>
            <a:endParaRPr lang="en-US" sz="2000" dirty="0">
              <a:effectLst/>
              <a:latin typeface="Arial" panose="020B0604020202020204" pitchFamily="34" charset="0"/>
              <a:cs typeface="Arial" panose="020B0604020202020204" pitchFamily="34" charset="0"/>
            </a:endParaRPr>
          </a:p>
          <a:p>
            <a:r>
              <a:rPr lang="en-US" sz="2000" dirty="0">
                <a:effectLst/>
                <a:latin typeface="Arial" panose="020B0604020202020204" pitchFamily="34" charset="0"/>
                <a:cs typeface="Arial" panose="020B0604020202020204" pitchFamily="34" charset="0"/>
              </a:rPr>
              <a:t>Body</a:t>
            </a:r>
          </a:p>
          <a:p>
            <a:pPr>
              <a:buFont typeface="+mj-lt"/>
              <a:buAutoNum type="arabicPeriod"/>
            </a:pPr>
            <a:r>
              <a:rPr lang="en-US" sz="2000" dirty="0">
                <a:latin typeface="Arial" panose="020B0604020202020204" pitchFamily="34" charset="0"/>
                <a:cs typeface="Arial" panose="020B0604020202020204" pitchFamily="34" charset="0"/>
              </a:rPr>
              <a:t>Reason 1</a:t>
            </a:r>
          </a:p>
          <a:p>
            <a:pPr>
              <a:buFont typeface="+mj-lt"/>
              <a:buAutoNum type="arabicPeriod"/>
            </a:pPr>
            <a:r>
              <a:rPr lang="en-US" sz="2000" dirty="0">
                <a:latin typeface="Arial" panose="020B0604020202020204" pitchFamily="34" charset="0"/>
                <a:cs typeface="Arial" panose="020B0604020202020204" pitchFamily="34" charset="0"/>
              </a:rPr>
              <a:t>Reason 2</a:t>
            </a:r>
          </a:p>
          <a:p>
            <a:pPr>
              <a:buFont typeface="+mj-lt"/>
              <a:buAutoNum type="arabicPeriod"/>
            </a:pPr>
            <a:r>
              <a:rPr lang="en-US" sz="2000" dirty="0">
                <a:latin typeface="Arial" panose="020B0604020202020204" pitchFamily="34" charset="0"/>
                <a:cs typeface="Arial" panose="020B0604020202020204" pitchFamily="34" charset="0"/>
              </a:rPr>
              <a:t>Reason 3</a:t>
            </a:r>
            <a:br>
              <a:rPr lang="en-US" sz="2000" dirty="0">
                <a:effectLst/>
                <a:latin typeface="Arial" panose="020B0604020202020204" pitchFamily="34" charset="0"/>
                <a:cs typeface="Arial" panose="020B0604020202020204" pitchFamily="34" charset="0"/>
              </a:rPr>
            </a:br>
            <a:endParaRPr lang="en-US" sz="2000" dirty="0">
              <a:effectLst/>
              <a:latin typeface="Arial" panose="020B0604020202020204" pitchFamily="34" charset="0"/>
              <a:cs typeface="Arial" panose="020B0604020202020204" pitchFamily="34" charset="0"/>
            </a:endParaRPr>
          </a:p>
          <a:p>
            <a:pPr algn="just"/>
            <a:r>
              <a:rPr lang="en-US" sz="2000" dirty="0">
                <a:effectLst/>
                <a:latin typeface="Arial" panose="020B0604020202020204" pitchFamily="34" charset="0"/>
                <a:cs typeface="Arial" panose="020B0604020202020204" pitchFamily="34" charset="0"/>
              </a:rPr>
              <a:t>Conclusion</a:t>
            </a:r>
          </a:p>
          <a:p>
            <a:pPr>
              <a:buFont typeface="+mj-lt"/>
              <a:buAutoNum type="arabicPeriod"/>
            </a:pPr>
            <a:r>
              <a:rPr lang="en-US" sz="2000" dirty="0">
                <a:latin typeface="Arial" panose="020B0604020202020204" pitchFamily="34" charset="0"/>
                <a:cs typeface="Arial" panose="020B0604020202020204" pitchFamily="34" charset="0"/>
              </a:rPr>
              <a:t>A</a:t>
            </a:r>
            <a:r>
              <a:rPr lang="en-US" sz="2000" dirty="0">
                <a:effectLst/>
                <a:latin typeface="Arial" panose="020B0604020202020204" pitchFamily="34" charset="0"/>
                <a:cs typeface="Arial" panose="020B0604020202020204" pitchFamily="34" charset="0"/>
              </a:rPr>
              <a:t>n anecdote or example that relates back to your Introduction</a:t>
            </a:r>
          </a:p>
          <a:p>
            <a:pPr>
              <a:buFont typeface="+mj-lt"/>
              <a:buAutoNum type="arabicPeriod"/>
            </a:pPr>
            <a:r>
              <a:rPr lang="en-US" sz="2000" dirty="0">
                <a:effectLst/>
                <a:latin typeface="Arial" panose="020B0604020202020204" pitchFamily="34" charset="0"/>
                <a:cs typeface="Arial" panose="020B0604020202020204" pitchFamily="34" charset="0"/>
              </a:rPr>
              <a:t>Importance of topic</a:t>
            </a:r>
          </a:p>
          <a:p>
            <a:pPr>
              <a:buFont typeface="+mj-lt"/>
              <a:buAutoNum type="arabicPeriod"/>
            </a:pPr>
            <a:r>
              <a:rPr lang="en-US" sz="2000" dirty="0">
                <a:effectLst/>
                <a:latin typeface="Arial" panose="020B0604020202020204" pitchFamily="34" charset="0"/>
                <a:cs typeface="Arial" panose="020B0604020202020204" pitchFamily="34" charset="0"/>
              </a:rPr>
              <a:t>Strong closing statement – “</a:t>
            </a:r>
            <a:r>
              <a:rPr lang="en-US" sz="2000" dirty="0" err="1">
                <a:effectLst/>
                <a:latin typeface="Arial" panose="020B0604020202020204" pitchFamily="34" charset="0"/>
                <a:cs typeface="Arial" panose="020B0604020202020204" pitchFamily="34" charset="0"/>
              </a:rPr>
              <a:t>Ahha</a:t>
            </a:r>
            <a:r>
              <a:rPr lang="en-US" sz="2000" dirty="0">
                <a:effectLst/>
                <a:latin typeface="Arial" panose="020B0604020202020204" pitchFamily="34" charset="0"/>
                <a:cs typeface="Arial" panose="020B0604020202020204" pitchFamily="34" charset="0"/>
              </a:rPr>
              <a:t>!” or “</a:t>
            </a:r>
            <a:r>
              <a:rPr lang="en-US" sz="2000" dirty="0" err="1">
                <a:effectLst/>
                <a:latin typeface="Arial" panose="020B0604020202020204" pitchFamily="34" charset="0"/>
                <a:cs typeface="Arial" panose="020B0604020202020204" pitchFamily="34" charset="0"/>
              </a:rPr>
              <a:t>Awww</a:t>
            </a:r>
            <a:r>
              <a:rPr lang="en-US" sz="2000" dirty="0">
                <a:effectLst/>
                <a:latin typeface="Arial" panose="020B0604020202020204" pitchFamily="34" charset="0"/>
                <a:cs typeface="Arial" panose="020B0604020202020204" pitchFamily="34" charset="0"/>
              </a:rPr>
              <a:t>” or “Yes!”</a:t>
            </a:r>
          </a:p>
          <a:p>
            <a:endParaRPr lang="en-US" sz="2000" dirty="0"/>
          </a:p>
        </p:txBody>
      </p:sp>
    </p:spTree>
    <p:extLst>
      <p:ext uri="{BB962C8B-B14F-4D97-AF65-F5344CB8AC3E}">
        <p14:creationId xmlns:p14="http://schemas.microsoft.com/office/powerpoint/2010/main" val="4466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2" end="1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81788" y="280639"/>
            <a:ext cx="8150511"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Rhetorical Forms</a:t>
            </a:r>
            <a:endParaRPr dirty="0"/>
          </a:p>
        </p:txBody>
      </p:sp>
      <p:sp>
        <p:nvSpPr>
          <p:cNvPr id="69" name="Google Shape;69;p15"/>
          <p:cNvSpPr txBox="1">
            <a:spLocks noGrp="1"/>
          </p:cNvSpPr>
          <p:nvPr>
            <p:ph type="body" idx="1"/>
          </p:nvPr>
        </p:nvSpPr>
        <p:spPr>
          <a:xfrm>
            <a:off x="780693" y="1069096"/>
            <a:ext cx="8051606" cy="3680750"/>
          </a:xfrm>
          <a:prstGeom prst="rect">
            <a:avLst/>
          </a:prstGeom>
        </p:spPr>
        <p:txBody>
          <a:bodyPr spcFirstLastPara="1" wrap="square" lIns="91425" tIns="91425" rIns="91425" bIns="91425" anchor="ctr" anchorCtr="0">
            <a:noAutofit/>
          </a:bodyPr>
          <a:lstStyle/>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Chronological Order: Arranging information based on a timeline, ideal for historical events or processes that unfold over time. </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Order of Importance: Presenting points from most important to least important, useful when prioritizing</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 Compare and Contrast: Analyzing similarities and differences between two or more subjects. </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Problem-Solution: Identifying a problem and then proposing solutions, often used in persuasive essays</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Spatial/descriptive</a:t>
            </a:r>
            <a:endParaRPr sz="2200" dirty="0">
              <a:latin typeface="Calibri" panose="020F0502020204030204" pitchFamily="34" charset="0"/>
              <a:cs typeface="Calibri" panose="020F0502020204030204" pitchFamily="34" charset="0"/>
            </a:endParaRP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Cause-and-Effect: Examining the causes of an event and its subsequent effects, often most important to least.</a:t>
            </a:r>
          </a:p>
          <a:p>
            <a:pPr marL="285750" indent="-285750">
              <a:lnSpc>
                <a:spcPct val="100000"/>
              </a:lnSpc>
              <a:spcBef>
                <a:spcPts val="600"/>
              </a:spcBef>
            </a:pPr>
            <a:r>
              <a:rPr lang="en" sz="2200" dirty="0">
                <a:latin typeface="Calibri" panose="020F0502020204030204" pitchFamily="34" charset="0"/>
                <a:cs typeface="Calibri" panose="020F0502020204030204" pitchFamily="34" charset="0"/>
              </a:rPr>
              <a:t>How to…do something.</a:t>
            </a:r>
            <a:endParaRPr sz="2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p:tgtEl>
                                          <p:spTgt spid="6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9">
                                            <p:txEl>
                                              <p:pRg st="1" end="1"/>
                                            </p:txEl>
                                          </p:spTgt>
                                        </p:tgtEl>
                                        <p:attrNameLst>
                                          <p:attrName>style.visibility</p:attrName>
                                        </p:attrNameLst>
                                      </p:cBhvr>
                                      <p:to>
                                        <p:strVal val="visible"/>
                                      </p:to>
                                    </p:set>
                                    <p:anim calcmode="lin" valueType="num">
                                      <p:cBhvr additive="base">
                                        <p:cTn id="13" dur="500"/>
                                        <p:tgtEl>
                                          <p:spTgt spid="6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9">
                                            <p:txEl>
                                              <p:pRg st="2" end="2"/>
                                            </p:txEl>
                                          </p:spTgt>
                                        </p:tgtEl>
                                        <p:attrNameLst>
                                          <p:attrName>style.visibility</p:attrName>
                                        </p:attrNameLst>
                                      </p:cBhvr>
                                      <p:to>
                                        <p:strVal val="visible"/>
                                      </p:to>
                                    </p:set>
                                    <p:anim calcmode="lin" valueType="num">
                                      <p:cBhvr additive="base">
                                        <p:cTn id="19" dur="500"/>
                                        <p:tgtEl>
                                          <p:spTgt spid="6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9">
                                            <p:txEl>
                                              <p:pRg st="3" end="3"/>
                                            </p:txEl>
                                          </p:spTgt>
                                        </p:tgtEl>
                                        <p:attrNameLst>
                                          <p:attrName>style.visibility</p:attrName>
                                        </p:attrNameLst>
                                      </p:cBhvr>
                                      <p:to>
                                        <p:strVal val="visible"/>
                                      </p:to>
                                    </p:set>
                                    <p:anim calcmode="lin" valueType="num">
                                      <p:cBhvr additive="base">
                                        <p:cTn id="25" dur="500"/>
                                        <p:tgtEl>
                                          <p:spTgt spid="69">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9">
                                            <p:txEl>
                                              <p:pRg st="4" end="4"/>
                                            </p:txEl>
                                          </p:spTgt>
                                        </p:tgtEl>
                                        <p:attrNameLst>
                                          <p:attrName>style.visibility</p:attrName>
                                        </p:attrNameLst>
                                      </p:cBhvr>
                                      <p:to>
                                        <p:strVal val="visible"/>
                                      </p:to>
                                    </p:set>
                                    <p:anim calcmode="lin" valueType="num">
                                      <p:cBhvr additive="base">
                                        <p:cTn id="31" dur="500"/>
                                        <p:tgtEl>
                                          <p:spTgt spid="69">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69">
                                            <p:txEl>
                                              <p:pRg st="5" end="5"/>
                                            </p:txEl>
                                          </p:spTgt>
                                        </p:tgtEl>
                                        <p:attrNameLst>
                                          <p:attrName>style.visibility</p:attrName>
                                        </p:attrNameLst>
                                      </p:cBhvr>
                                      <p:to>
                                        <p:strVal val="visible"/>
                                      </p:to>
                                    </p:set>
                                    <p:anim calcmode="lin" valueType="num">
                                      <p:cBhvr additive="base">
                                        <p:cTn id="37" dur="500"/>
                                        <p:tgtEl>
                                          <p:spTgt spid="69">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9">
                                            <p:txEl>
                                              <p:pRg st="6" end="6"/>
                                            </p:txEl>
                                          </p:spTgt>
                                        </p:tgtEl>
                                        <p:attrNameLst>
                                          <p:attrName>style.visibility</p:attrName>
                                        </p:attrNameLst>
                                      </p:cBhvr>
                                      <p:to>
                                        <p:strVal val="visible"/>
                                      </p:to>
                                    </p:set>
                                    <p:anim calcmode="lin" valueType="num">
                                      <p:cBhvr additive="base">
                                        <p:cTn id="43" dur="500"/>
                                        <p:tgtEl>
                                          <p:spTgt spid="69">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0290-1968-1DEE-0C11-9C00DBC59DF5}"/>
              </a:ext>
            </a:extLst>
          </p:cNvPr>
          <p:cNvSpPr>
            <a:spLocks noGrp="1"/>
          </p:cNvSpPr>
          <p:nvPr>
            <p:ph type="ctrTitle"/>
          </p:nvPr>
        </p:nvSpPr>
        <p:spPr>
          <a:xfrm>
            <a:off x="1436346" y="1088077"/>
            <a:ext cx="6270922" cy="1573670"/>
          </a:xfrm>
        </p:spPr>
        <p:txBody>
          <a:bodyPr/>
          <a:lstStyle/>
          <a:p>
            <a:r>
              <a:rPr lang="en-US" dirty="0">
                <a:latin typeface="Calibri" panose="020F0502020204030204" pitchFamily="34" charset="0"/>
                <a:cs typeface="Calibri" panose="020F0502020204030204" pitchFamily="34" charset="0"/>
              </a:rPr>
              <a:t>Introductions and Conclusions</a:t>
            </a:r>
          </a:p>
        </p:txBody>
      </p:sp>
      <p:sp>
        <p:nvSpPr>
          <p:cNvPr id="3" name="Subtitle 2">
            <a:extLst>
              <a:ext uri="{FF2B5EF4-FFF2-40B4-BE49-F238E27FC236}">
                <a16:creationId xmlns:a16="http://schemas.microsoft.com/office/drawing/2014/main" id="{C297AE1D-F5B2-F6D0-64DF-4364B4A00B15}"/>
              </a:ext>
            </a:extLst>
          </p:cNvPr>
          <p:cNvSpPr>
            <a:spLocks noGrp="1"/>
          </p:cNvSpPr>
          <p:nvPr>
            <p:ph type="subTitle" idx="1"/>
          </p:nvPr>
        </p:nvSpPr>
        <p:spPr>
          <a:xfrm>
            <a:off x="1851886" y="2712602"/>
            <a:ext cx="5123755" cy="814678"/>
          </a:xfrm>
        </p:spPr>
        <p:txBody>
          <a:bodyPr>
            <a:noAutofit/>
          </a:bodyPr>
          <a:lstStyle/>
          <a:p>
            <a:r>
              <a:rPr lang="en-US" sz="3200" dirty="0">
                <a:latin typeface="Calibri" panose="020F0502020204030204" pitchFamily="34" charset="0"/>
                <a:cs typeface="Calibri" panose="020F0502020204030204" pitchFamily="34" charset="0"/>
              </a:rPr>
              <a:t>“You had me at hello.”</a:t>
            </a:r>
          </a:p>
          <a:p>
            <a:r>
              <a:rPr lang="en-US" sz="3200" dirty="0">
                <a:latin typeface="Calibri" panose="020F0502020204030204" pitchFamily="34" charset="0"/>
                <a:cs typeface="Calibri" panose="020F0502020204030204" pitchFamily="34" charset="0"/>
              </a:rPr>
              <a:t>Alternately, </a:t>
            </a:r>
          </a:p>
          <a:p>
            <a:r>
              <a:rPr lang="en-US" sz="3200" dirty="0">
                <a:latin typeface="Calibri" panose="020F0502020204030204" pitchFamily="34" charset="0"/>
                <a:cs typeface="Calibri" panose="020F0502020204030204" pitchFamily="34" charset="0"/>
              </a:rPr>
              <a:t>“Grab them by the                .”</a:t>
            </a:r>
          </a:p>
        </p:txBody>
      </p:sp>
      <p:sp>
        <p:nvSpPr>
          <p:cNvPr id="4" name="Rectangle 3">
            <a:extLst>
              <a:ext uri="{FF2B5EF4-FFF2-40B4-BE49-F238E27FC236}">
                <a16:creationId xmlns:a16="http://schemas.microsoft.com/office/drawing/2014/main" id="{5612F97D-C815-7D9A-2C1F-CC58E4072EC9}"/>
              </a:ext>
            </a:extLst>
          </p:cNvPr>
          <p:cNvSpPr/>
          <p:nvPr/>
        </p:nvSpPr>
        <p:spPr>
          <a:xfrm rot="748801">
            <a:off x="5003485" y="3847601"/>
            <a:ext cx="1566874" cy="461665"/>
          </a:xfrm>
          <a:prstGeom prst="rect">
            <a:avLst/>
          </a:prstGeom>
          <a:noFill/>
        </p:spPr>
        <p:txBody>
          <a:bodyPr wrap="square" lIns="91440" tIns="45720" rIns="91440" bIns="45720">
            <a:spAutoFit/>
          </a:bodyPr>
          <a:lstStyle/>
          <a:p>
            <a:pPr algn="ctr"/>
            <a:r>
              <a:rPr lang="en-US" sz="2400" dirty="0">
                <a:ln w="0">
                  <a:solidFill>
                    <a:srgbClr val="C00000"/>
                  </a:solidFill>
                </a:ln>
                <a:effectLst>
                  <a:outerShdw blurRad="38100" dist="19050" dir="2700000" algn="tl" rotWithShape="0">
                    <a:schemeClr val="dk1">
                      <a:alpha val="40000"/>
                    </a:schemeClr>
                  </a:outerShdw>
                </a:effectLst>
              </a:rPr>
              <a:t>Censored</a:t>
            </a:r>
            <a:endParaRPr lang="en-US" sz="2400" b="1" cap="none" spc="0" dirty="0">
              <a:ln w="0">
                <a:solidFill>
                  <a:srgbClr val="C00000"/>
                </a:solidFill>
              </a:ln>
              <a:solidFill>
                <a:srgbClr val="FF0000"/>
              </a:solidFill>
              <a:effectLst>
                <a:outerShdw blurRad="12700" dist="38100" dir="2700000" algn="tl" rotWithShape="0">
                  <a:schemeClr val="bg1">
                    <a:lumMod val="50000"/>
                  </a:schemeClr>
                </a:outerShdw>
              </a:effectLst>
            </a:endParaRPr>
          </a:p>
        </p:txBody>
      </p:sp>
      <p:sp>
        <p:nvSpPr>
          <p:cNvPr id="5" name="Rectangle 4">
            <a:extLst>
              <a:ext uri="{FF2B5EF4-FFF2-40B4-BE49-F238E27FC236}">
                <a16:creationId xmlns:a16="http://schemas.microsoft.com/office/drawing/2014/main" id="{A379EBD9-A30E-797A-4053-2049B5C0ACD8}"/>
              </a:ext>
            </a:extLst>
          </p:cNvPr>
          <p:cNvSpPr/>
          <p:nvPr/>
        </p:nvSpPr>
        <p:spPr>
          <a:xfrm>
            <a:off x="3615648" y="2110085"/>
            <a:ext cx="191270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Footer Placeholder 6">
            <a:extLst>
              <a:ext uri="{FF2B5EF4-FFF2-40B4-BE49-F238E27FC236}">
                <a16:creationId xmlns:a16="http://schemas.microsoft.com/office/drawing/2014/main" id="{34D3F14E-794D-5829-518E-74B07BCD8C8A}"/>
              </a:ext>
            </a:extLst>
          </p:cNvPr>
          <p:cNvSpPr>
            <a:spLocks noGrp="1"/>
          </p:cNvSpPr>
          <p:nvPr>
            <p:ph type="ftr" sz="quarter" idx="11"/>
          </p:nvPr>
        </p:nvSpPr>
        <p:spPr/>
        <p:txBody>
          <a:bodyPr/>
          <a:lstStyle/>
          <a:p>
            <a:r>
              <a:rPr lang="en-US"/>
              <a:t>Maryland Writers Association - Annual Conference -  Brain to Bookshelf - 2024 - Baltimore, MD</a:t>
            </a:r>
          </a:p>
        </p:txBody>
      </p:sp>
    </p:spTree>
    <p:extLst>
      <p:ext uri="{BB962C8B-B14F-4D97-AF65-F5344CB8AC3E}">
        <p14:creationId xmlns:p14="http://schemas.microsoft.com/office/powerpoint/2010/main" val="19908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ster of a group of people&#10;&#10;Description automatically generated">
            <a:extLst>
              <a:ext uri="{FF2B5EF4-FFF2-40B4-BE49-F238E27FC236}">
                <a16:creationId xmlns:a16="http://schemas.microsoft.com/office/drawing/2014/main" id="{90DE1A04-A486-D3DD-045E-4D17477782E7}"/>
              </a:ext>
            </a:extLst>
          </p:cNvPr>
          <p:cNvPicPr>
            <a:picLocks noChangeAspect="1"/>
          </p:cNvPicPr>
          <p:nvPr/>
        </p:nvPicPr>
        <p:blipFill>
          <a:blip r:embed="rId3"/>
          <a:stretch>
            <a:fillRect/>
          </a:stretch>
        </p:blipFill>
        <p:spPr>
          <a:xfrm>
            <a:off x="756764" y="-606829"/>
            <a:ext cx="7537439" cy="5143500"/>
          </a:xfrm>
          <a:prstGeom prst="rect">
            <a:avLst/>
          </a:prstGeom>
        </p:spPr>
      </p:pic>
      <p:sp>
        <p:nvSpPr>
          <p:cNvPr id="7" name="TextBox 6">
            <a:extLst>
              <a:ext uri="{FF2B5EF4-FFF2-40B4-BE49-F238E27FC236}">
                <a16:creationId xmlns:a16="http://schemas.microsoft.com/office/drawing/2014/main" id="{D0D7797E-F774-4468-A507-C03E41ABEF9B}"/>
              </a:ext>
            </a:extLst>
          </p:cNvPr>
          <p:cNvSpPr txBox="1"/>
          <p:nvPr/>
        </p:nvSpPr>
        <p:spPr>
          <a:xfrm>
            <a:off x="4738013" y="3428675"/>
            <a:ext cx="3649223" cy="1107996"/>
          </a:xfrm>
          <a:prstGeom prst="rect">
            <a:avLst/>
          </a:prstGeom>
          <a:noFill/>
        </p:spPr>
        <p:txBody>
          <a:bodyPr wrap="square" rtlCol="0">
            <a:spAutoFit/>
          </a:bodyPr>
          <a:lstStyle/>
          <a:p>
            <a:r>
              <a:rPr lang="en-US" sz="2200" dirty="0"/>
              <a:t>https://</a:t>
            </a:r>
            <a:r>
              <a:rPr lang="en-US" sz="2200" dirty="0" err="1"/>
              <a:t>ascd.org</a:t>
            </a:r>
            <a:r>
              <a:rPr lang="en-US" sz="2200" dirty="0"/>
              <a:t>/</a:t>
            </a:r>
            <a:r>
              <a:rPr lang="en-US" sz="2200" dirty="0" err="1"/>
              <a:t>el</a:t>
            </a:r>
            <a:r>
              <a:rPr lang="en-US" sz="2200" dirty="0"/>
              <a:t>/articles/border-kids-in-the-home-of-the-brave#</a:t>
            </a:r>
          </a:p>
        </p:txBody>
      </p:sp>
      <p:sp>
        <p:nvSpPr>
          <p:cNvPr id="3" name="Footer Placeholder 2">
            <a:extLst>
              <a:ext uri="{FF2B5EF4-FFF2-40B4-BE49-F238E27FC236}">
                <a16:creationId xmlns:a16="http://schemas.microsoft.com/office/drawing/2014/main" id="{01A59062-9295-0836-4089-EB5688A34324}"/>
              </a:ext>
            </a:extLst>
          </p:cNvPr>
          <p:cNvSpPr>
            <a:spLocks noGrp="1"/>
          </p:cNvSpPr>
          <p:nvPr>
            <p:ph type="ftr" sz="quarter" idx="11"/>
          </p:nvPr>
        </p:nvSpPr>
        <p:spPr/>
        <p:txBody>
          <a:bodyPr/>
          <a:lstStyle/>
          <a:p>
            <a:r>
              <a:rPr lang="en-US" dirty="0"/>
              <a:t>Maryland Writers Association - Annual Conference -  Brain to Bookshelf - 2024 - </a:t>
            </a:r>
            <a:r>
              <a:rPr lang="en-US" dirty="0" err="1"/>
              <a:t>Baltimore,MD</a:t>
            </a:r>
            <a:r>
              <a:rPr lang="en-US" dirty="0"/>
              <a:t> MD</a:t>
            </a:r>
          </a:p>
        </p:txBody>
      </p:sp>
    </p:spTree>
    <p:extLst>
      <p:ext uri="{BB962C8B-B14F-4D97-AF65-F5344CB8AC3E}">
        <p14:creationId xmlns:p14="http://schemas.microsoft.com/office/powerpoint/2010/main" val="4128925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3534</TotalTime>
  <Words>1701</Words>
  <Application>Microsoft Macintosh PowerPoint</Application>
  <PresentationFormat>On-screen Show (16:9)</PresentationFormat>
  <Paragraphs>219</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Calibri</vt:lpstr>
      <vt:lpstr>Franklin Gothic Book</vt:lpstr>
      <vt:lpstr>Helvetica Neue</vt:lpstr>
      <vt:lpstr>Literata</vt:lpstr>
      <vt:lpstr>Old Standard TT</vt:lpstr>
      <vt:lpstr>Crop</vt:lpstr>
      <vt:lpstr>Please visit: Quetzallitheauthor.com </vt:lpstr>
      <vt:lpstr>PowerPoint Presentation</vt:lpstr>
      <vt:lpstr>PowerPoint Presentation</vt:lpstr>
      <vt:lpstr>PowerPoint Presentation</vt:lpstr>
      <vt:lpstr>PowerPoint Presentation</vt:lpstr>
      <vt:lpstr>Structuring the Essay</vt:lpstr>
      <vt:lpstr>Rhetorical Forms</vt:lpstr>
      <vt:lpstr>Introductions and Conclusions</vt:lpstr>
      <vt:lpstr>PowerPoint Presentation</vt:lpstr>
      <vt:lpstr>PowerPoint Presentation</vt:lpstr>
      <vt:lpstr>Standard Introduction that you learned in high school  </vt:lpstr>
      <vt:lpstr>“Border Kids in the Land of the Brave”  </vt:lpstr>
      <vt:lpstr>PowerPoint Presentation</vt:lpstr>
      <vt:lpstr>PowerPoint Presentation</vt:lpstr>
      <vt:lpstr>Five Reasons you, Too, Should Be a Writer       </vt:lpstr>
      <vt:lpstr>PowerPoint Presentation</vt:lpstr>
      <vt:lpstr>PowerPoint Presentation</vt:lpstr>
      <vt:lpstr>PowerPoint Presentation</vt:lpstr>
      <vt:lpstr>Rhetorical Forms</vt:lpstr>
      <vt:lpstr>PowerPoint Presentation</vt:lpstr>
      <vt:lpstr>PowerPoint Presentation</vt:lpstr>
      <vt:lpst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szimmermanorozco@gmail.com</cp:lastModifiedBy>
  <cp:revision>19</cp:revision>
  <dcterms:modified xsi:type="dcterms:W3CDTF">2024-10-19T05:06:48Z</dcterms:modified>
</cp:coreProperties>
</file>