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79E69-61B8-4627-A51F-C62EDCEDA5C5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178F-3EEE-403F-94DE-8B2A055AE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31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79E69-61B8-4627-A51F-C62EDCEDA5C5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178F-3EEE-403F-94DE-8B2A055AE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79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79E69-61B8-4627-A51F-C62EDCEDA5C5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178F-3EEE-403F-94DE-8B2A055AE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4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79E69-61B8-4627-A51F-C62EDCEDA5C5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178F-3EEE-403F-94DE-8B2A055AE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48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79E69-61B8-4627-A51F-C62EDCEDA5C5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178F-3EEE-403F-94DE-8B2A055AE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79E69-61B8-4627-A51F-C62EDCEDA5C5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178F-3EEE-403F-94DE-8B2A055AE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89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79E69-61B8-4627-A51F-C62EDCEDA5C5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178F-3EEE-403F-94DE-8B2A055AE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1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79E69-61B8-4627-A51F-C62EDCEDA5C5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178F-3EEE-403F-94DE-8B2A055AE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91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79E69-61B8-4627-A51F-C62EDCEDA5C5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178F-3EEE-403F-94DE-8B2A055AE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79E69-61B8-4627-A51F-C62EDCEDA5C5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178F-3EEE-403F-94DE-8B2A055AE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41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79E69-61B8-4627-A51F-C62EDCEDA5C5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178F-3EEE-403F-94DE-8B2A055AE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36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79E69-61B8-4627-A51F-C62EDCEDA5C5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1178F-3EEE-403F-94DE-8B2A055AE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4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74316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THE LORD’S PRAYER</a:t>
            </a:r>
            <a:endParaRPr lang="en-US" sz="4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73273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Teen" panose="02000400000000000000" pitchFamily="2" charset="0"/>
              </a:rPr>
              <a:t>Adapted by Laura Baber in 2021 </a:t>
            </a:r>
            <a:endParaRPr lang="en-US" sz="2400" dirty="0" smtClean="0">
              <a:solidFill>
                <a:srgbClr val="FFFF00"/>
              </a:solidFill>
              <a:latin typeface="Teen" panose="02000400000000000000" pitchFamily="2" charset="0"/>
            </a:endParaRP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Teen" panose="02000400000000000000" pitchFamily="2" charset="0"/>
              </a:rPr>
              <a:t>from </a:t>
            </a:r>
            <a:r>
              <a:rPr lang="en-US" sz="2400" dirty="0">
                <a:solidFill>
                  <a:srgbClr val="FFFF00"/>
                </a:solidFill>
                <a:latin typeface="Teen" panose="02000400000000000000" pitchFamily="2" charset="0"/>
              </a:rPr>
              <a:t>the work of Equipping Lydia, 2008</a:t>
            </a:r>
          </a:p>
        </p:txBody>
      </p:sp>
    </p:spTree>
    <p:extLst>
      <p:ext uri="{BB962C8B-B14F-4D97-AF65-F5344CB8AC3E}">
        <p14:creationId xmlns:p14="http://schemas.microsoft.com/office/powerpoint/2010/main" val="145646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29458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For Yours is the power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73273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Teen" panose="02000400000000000000" pitchFamily="2" charset="0"/>
              </a:rPr>
              <a:t>I am trusting </a:t>
            </a:r>
            <a:r>
              <a:rPr lang="en-US" sz="3600" dirty="0" smtClean="0">
                <a:solidFill>
                  <a:srgbClr val="FFFF00"/>
                </a:solidFill>
                <a:latin typeface="Teen" panose="02000400000000000000" pitchFamily="2" charset="0"/>
              </a:rPr>
              <a:t>that </a:t>
            </a:r>
            <a:r>
              <a:rPr lang="en-US" sz="3600" dirty="0">
                <a:solidFill>
                  <a:srgbClr val="FFFF00"/>
                </a:solidFill>
                <a:latin typeface="Teen" panose="02000400000000000000" pitchFamily="2" charset="0"/>
              </a:rPr>
              <a:t>You will ...</a:t>
            </a:r>
          </a:p>
        </p:txBody>
      </p:sp>
    </p:spTree>
    <p:extLst>
      <p:ext uri="{BB962C8B-B14F-4D97-AF65-F5344CB8AC3E}">
        <p14:creationId xmlns:p14="http://schemas.microsoft.com/office/powerpoint/2010/main" val="277970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29458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And the glory for ever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73273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Teen" panose="02000400000000000000" pitchFamily="2" charset="0"/>
              </a:rPr>
              <a:t>I praise and thank </a:t>
            </a:r>
            <a:r>
              <a:rPr lang="en-US" sz="3600" dirty="0">
                <a:solidFill>
                  <a:srgbClr val="FFFF00"/>
                </a:solidFill>
                <a:latin typeface="Teen" panose="02000400000000000000" pitchFamily="2" charset="0"/>
              </a:rPr>
              <a:t>Y</a:t>
            </a:r>
            <a:r>
              <a:rPr lang="en-US" sz="3600" dirty="0" smtClean="0">
                <a:solidFill>
                  <a:srgbClr val="FFFF00"/>
                </a:solidFill>
                <a:latin typeface="Teen" panose="02000400000000000000" pitchFamily="2" charset="0"/>
              </a:rPr>
              <a:t>ou </a:t>
            </a:r>
            <a:r>
              <a:rPr lang="en-US" sz="3600" dirty="0">
                <a:solidFill>
                  <a:srgbClr val="FFFF00"/>
                </a:solidFill>
                <a:latin typeface="Teen" panose="02000400000000000000" pitchFamily="2" charset="0"/>
              </a:rPr>
              <a:t>God for…</a:t>
            </a:r>
          </a:p>
        </p:txBody>
      </p:sp>
    </p:spTree>
    <p:extLst>
      <p:ext uri="{BB962C8B-B14F-4D97-AF65-F5344CB8AC3E}">
        <p14:creationId xmlns:p14="http://schemas.microsoft.com/office/powerpoint/2010/main" val="129087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29458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AMEN.</a:t>
            </a:r>
            <a:endParaRPr lang="en-US" sz="48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73273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Teen" panose="02000400000000000000" pitchFamily="2" charset="0"/>
              </a:rPr>
              <a:t>Let us take a moment of silent reflection.</a:t>
            </a:r>
            <a:endParaRPr lang="en-US" sz="3600" dirty="0">
              <a:solidFill>
                <a:srgbClr val="FFFF00"/>
              </a:solidFill>
              <a:latin typeface="Teen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82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294588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Our Father in </a:t>
            </a:r>
            <a:r>
              <a:rPr lang="en-US" sz="4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heaven,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hallowed </a:t>
            </a:r>
            <a:r>
              <a:rPr lang="en-US" sz="4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be Your Name</a:t>
            </a:r>
            <a:endParaRPr lang="en-US" sz="4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732738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Teen" panose="02000400000000000000" pitchFamily="2" charset="0"/>
              </a:rPr>
              <a:t>God, I honor Your Name</a:t>
            </a:r>
          </a:p>
          <a:p>
            <a:pPr algn="ctr"/>
            <a:r>
              <a:rPr lang="en-US" sz="3600" dirty="0">
                <a:solidFill>
                  <a:srgbClr val="FFFF00"/>
                </a:solidFill>
                <a:latin typeface="Teen" panose="02000400000000000000" pitchFamily="2" charset="0"/>
              </a:rPr>
              <a:t>because You are …</a:t>
            </a:r>
          </a:p>
        </p:txBody>
      </p:sp>
    </p:spTree>
    <p:extLst>
      <p:ext uri="{BB962C8B-B14F-4D97-AF65-F5344CB8AC3E}">
        <p14:creationId xmlns:p14="http://schemas.microsoft.com/office/powerpoint/2010/main" val="245339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120676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May Your kingdom come </a:t>
            </a:r>
            <a:endParaRPr lang="en-US" sz="4800" b="1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and </a:t>
            </a:r>
            <a:r>
              <a:rPr lang="en-US" sz="4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Your will be done </a:t>
            </a:r>
            <a:endParaRPr lang="en-US" sz="4800" b="1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on </a:t>
            </a:r>
            <a:r>
              <a:rPr lang="en-US" sz="4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earth as it is in heaven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043289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Teen" panose="02000400000000000000" pitchFamily="2" charset="0"/>
              </a:rPr>
              <a:t>Today, I understand</a:t>
            </a:r>
          </a:p>
          <a:p>
            <a:pPr algn="ctr"/>
            <a:r>
              <a:rPr lang="en-US" sz="3600" dirty="0">
                <a:solidFill>
                  <a:srgbClr val="FFFF00"/>
                </a:solidFill>
                <a:latin typeface="Teen" panose="02000400000000000000" pitchFamily="2" charset="0"/>
              </a:rPr>
              <a:t>Your will in my life is ...</a:t>
            </a:r>
          </a:p>
        </p:txBody>
      </p:sp>
    </p:spTree>
    <p:extLst>
      <p:ext uri="{BB962C8B-B14F-4D97-AF65-F5344CB8AC3E}">
        <p14:creationId xmlns:p14="http://schemas.microsoft.com/office/powerpoint/2010/main" val="253172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294588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Give us this day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our daily bread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732738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Teen" panose="02000400000000000000" pitchFamily="2" charset="0"/>
              </a:rPr>
              <a:t>God, this day </a:t>
            </a:r>
            <a:endParaRPr lang="en-US" sz="3600" dirty="0" smtClean="0">
              <a:solidFill>
                <a:srgbClr val="FFFF00"/>
              </a:solidFill>
              <a:latin typeface="Teen" panose="02000400000000000000" pitchFamily="2" charset="0"/>
            </a:endParaRPr>
          </a:p>
          <a:p>
            <a:pPr algn="ctr"/>
            <a:r>
              <a:rPr lang="en-US" sz="3600" dirty="0" smtClean="0">
                <a:solidFill>
                  <a:srgbClr val="FFFF00"/>
                </a:solidFill>
                <a:latin typeface="Teen" panose="02000400000000000000" pitchFamily="2" charset="0"/>
              </a:rPr>
              <a:t>I realize that </a:t>
            </a:r>
            <a:r>
              <a:rPr lang="en-US" sz="3600" dirty="0">
                <a:solidFill>
                  <a:srgbClr val="FFFF00"/>
                </a:solidFill>
                <a:latin typeface="Teen" panose="02000400000000000000" pitchFamily="2" charset="0"/>
              </a:rPr>
              <a:t>I need ...</a:t>
            </a:r>
          </a:p>
        </p:txBody>
      </p:sp>
    </p:spTree>
    <p:extLst>
      <p:ext uri="{BB962C8B-B14F-4D97-AF65-F5344CB8AC3E}">
        <p14:creationId xmlns:p14="http://schemas.microsoft.com/office/powerpoint/2010/main" val="90758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29458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And forgive us our sins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73273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Teen" panose="02000400000000000000" pitchFamily="2" charset="0"/>
              </a:rPr>
              <a:t>I am so sorry </a:t>
            </a:r>
            <a:r>
              <a:rPr lang="en-US" sz="3600" dirty="0" smtClean="0">
                <a:solidFill>
                  <a:srgbClr val="FFFF00"/>
                </a:solidFill>
                <a:latin typeface="Teen" panose="02000400000000000000" pitchFamily="2" charset="0"/>
              </a:rPr>
              <a:t>for …</a:t>
            </a:r>
            <a:endParaRPr lang="en-US" sz="3600" dirty="0">
              <a:solidFill>
                <a:srgbClr val="FFFF00"/>
              </a:solidFill>
              <a:latin typeface="Teen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19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294588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Teen" panose="02000400000000000000" pitchFamily="2" charset="0"/>
              </a:rPr>
              <a:t>In the name of Jesus,</a:t>
            </a:r>
          </a:p>
          <a:p>
            <a:pPr algn="ctr"/>
            <a:r>
              <a:rPr lang="en-US" sz="4800" b="1" dirty="0">
                <a:solidFill>
                  <a:srgbClr val="FFFF00"/>
                </a:solidFill>
                <a:latin typeface="Teen" panose="02000400000000000000" pitchFamily="2" charset="0"/>
              </a:rPr>
              <a:t>your sins are forgiven.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353175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Teen" panose="02000400000000000000" pitchFamily="2" charset="0"/>
              </a:rPr>
              <a:t>Can </a:t>
            </a:r>
            <a:r>
              <a:rPr lang="en-US" sz="3600" dirty="0">
                <a:solidFill>
                  <a:srgbClr val="FFFF00"/>
                </a:solidFill>
                <a:latin typeface="Teen" panose="02000400000000000000" pitchFamily="2" charset="0"/>
              </a:rPr>
              <a:t>you receive this mercy?  </a:t>
            </a:r>
          </a:p>
          <a:p>
            <a:pPr algn="ctr"/>
            <a:r>
              <a:rPr lang="en-US" sz="3600" dirty="0">
                <a:solidFill>
                  <a:srgbClr val="FFFF00"/>
                </a:solidFill>
                <a:latin typeface="Teen" panose="02000400000000000000" pitchFamily="2" charset="0"/>
              </a:rPr>
              <a:t>Hold your hand to your heart </a:t>
            </a:r>
          </a:p>
          <a:p>
            <a:pPr algn="ctr"/>
            <a:r>
              <a:rPr lang="en-US" sz="3600" dirty="0">
                <a:solidFill>
                  <a:srgbClr val="FFFF00"/>
                </a:solidFill>
                <a:latin typeface="Teen" panose="02000400000000000000" pitchFamily="2" charset="0"/>
              </a:rPr>
              <a:t>and as best as you can, </a:t>
            </a:r>
            <a:r>
              <a:rPr lang="en-US" sz="3600" dirty="0" smtClean="0">
                <a:solidFill>
                  <a:srgbClr val="FFFF00"/>
                </a:solidFill>
                <a:latin typeface="Teen" panose="02000400000000000000" pitchFamily="2" charset="0"/>
              </a:rPr>
              <a:t>receive </a:t>
            </a:r>
            <a:r>
              <a:rPr lang="en-US" sz="3600" dirty="0">
                <a:solidFill>
                  <a:srgbClr val="FFFF00"/>
                </a:solidFill>
                <a:latin typeface="Teen" panose="02000400000000000000" pitchFamily="2" charset="0"/>
              </a:rPr>
              <a:t>the forgiveness. </a:t>
            </a:r>
          </a:p>
          <a:p>
            <a:pPr algn="ctr"/>
            <a:r>
              <a:rPr lang="en-US" sz="3600" dirty="0">
                <a:solidFill>
                  <a:srgbClr val="FFFF00"/>
                </a:solidFill>
                <a:latin typeface="Teen" panose="02000400000000000000" pitchFamily="2" charset="0"/>
              </a:rPr>
              <a:t>Linger in this space of grace for a bit.</a:t>
            </a:r>
          </a:p>
        </p:txBody>
      </p:sp>
    </p:spTree>
    <p:extLst>
      <p:ext uri="{BB962C8B-B14F-4D97-AF65-F5344CB8AC3E}">
        <p14:creationId xmlns:p14="http://schemas.microsoft.com/office/powerpoint/2010/main" val="295102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294588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As we forgive those </a:t>
            </a:r>
            <a:endParaRPr lang="en-US" sz="4800" b="1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who </a:t>
            </a:r>
            <a:r>
              <a:rPr lang="en-US" sz="4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have sinned against 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732738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Teen" panose="02000400000000000000" pitchFamily="2" charset="0"/>
              </a:rPr>
              <a:t>As </a:t>
            </a:r>
            <a:r>
              <a:rPr lang="en-US" sz="3600" dirty="0" smtClean="0">
                <a:solidFill>
                  <a:srgbClr val="FFFF00"/>
                </a:solidFill>
                <a:latin typeface="Teen" panose="02000400000000000000" pitchFamily="2" charset="0"/>
              </a:rPr>
              <a:t>You </a:t>
            </a:r>
            <a:r>
              <a:rPr lang="en-US" sz="3600" dirty="0">
                <a:solidFill>
                  <a:srgbClr val="FFFF00"/>
                </a:solidFill>
                <a:latin typeface="Teen" panose="02000400000000000000" pitchFamily="2" charset="0"/>
              </a:rPr>
              <a:t>have forgiven me,</a:t>
            </a:r>
          </a:p>
          <a:p>
            <a:pPr algn="ctr"/>
            <a:r>
              <a:rPr lang="en-US" sz="3600" dirty="0">
                <a:solidFill>
                  <a:srgbClr val="FFFF00"/>
                </a:solidFill>
                <a:latin typeface="Teen" panose="02000400000000000000" pitchFamily="2" charset="0"/>
              </a:rPr>
              <a:t>I choose this day to forgive …</a:t>
            </a:r>
          </a:p>
        </p:txBody>
      </p:sp>
    </p:spTree>
    <p:extLst>
      <p:ext uri="{BB962C8B-B14F-4D97-AF65-F5344CB8AC3E}">
        <p14:creationId xmlns:p14="http://schemas.microsoft.com/office/powerpoint/2010/main" val="413068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294588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Lead us not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into temptation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732738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Teen" panose="02000400000000000000" pitchFamily="2" charset="0"/>
              </a:rPr>
              <a:t>I need Your help, God, </a:t>
            </a:r>
          </a:p>
          <a:p>
            <a:pPr algn="ctr"/>
            <a:r>
              <a:rPr lang="en-US" sz="3600" dirty="0">
                <a:solidFill>
                  <a:srgbClr val="FFFF00"/>
                </a:solidFill>
                <a:latin typeface="Teen" panose="02000400000000000000" pitchFamily="2" charset="0"/>
              </a:rPr>
              <a:t>when I am tempted by…</a:t>
            </a:r>
          </a:p>
        </p:txBody>
      </p:sp>
    </p:spTree>
    <p:extLst>
      <p:ext uri="{BB962C8B-B14F-4D97-AF65-F5344CB8AC3E}">
        <p14:creationId xmlns:p14="http://schemas.microsoft.com/office/powerpoint/2010/main" val="141335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29458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But deliver us from evil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732738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Teen" panose="02000400000000000000" pitchFamily="2" charset="0"/>
              </a:rPr>
              <a:t>In Your name Jesus, </a:t>
            </a:r>
            <a:endParaRPr lang="en-US" sz="3600" dirty="0" smtClean="0">
              <a:solidFill>
                <a:srgbClr val="FFFF00"/>
              </a:solidFill>
              <a:latin typeface="Teen" panose="02000400000000000000" pitchFamily="2" charset="0"/>
            </a:endParaRPr>
          </a:p>
          <a:p>
            <a:pPr algn="ctr"/>
            <a:r>
              <a:rPr lang="en-US" sz="3600" dirty="0" smtClean="0">
                <a:solidFill>
                  <a:srgbClr val="FFFF00"/>
                </a:solidFill>
                <a:latin typeface="Teen" panose="02000400000000000000" pitchFamily="2" charset="0"/>
              </a:rPr>
              <a:t>I </a:t>
            </a:r>
            <a:r>
              <a:rPr lang="en-US" sz="3600" dirty="0">
                <a:solidFill>
                  <a:srgbClr val="FFFF00"/>
                </a:solidFill>
                <a:latin typeface="Teen" panose="02000400000000000000" pitchFamily="2" charset="0"/>
              </a:rPr>
              <a:t>take authority over the evil of ...</a:t>
            </a:r>
          </a:p>
        </p:txBody>
      </p:sp>
    </p:spTree>
    <p:extLst>
      <p:ext uri="{BB962C8B-B14F-4D97-AF65-F5344CB8AC3E}">
        <p14:creationId xmlns:p14="http://schemas.microsoft.com/office/powerpoint/2010/main" val="110535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229</Words>
  <Application>Microsoft Office PowerPoint</Application>
  <PresentationFormat>Widescreen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Bookman Old Style</vt:lpstr>
      <vt:lpstr>Calibri</vt:lpstr>
      <vt:lpstr>Calibri Light</vt:lpstr>
      <vt:lpstr>Teen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Chuck Kaufmann</dc:creator>
  <cp:lastModifiedBy>Chuck Kaufmann</cp:lastModifiedBy>
  <cp:revision>5</cp:revision>
  <dcterms:created xsi:type="dcterms:W3CDTF">2023-03-10T16:13:59Z</dcterms:created>
  <dcterms:modified xsi:type="dcterms:W3CDTF">2026-03-13T22:56:11Z</dcterms:modified>
</cp:coreProperties>
</file>