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7" r:id="rId5"/>
    <p:sldId id="319" r:id="rId6"/>
    <p:sldId id="274" r:id="rId7"/>
    <p:sldId id="275" r:id="rId8"/>
    <p:sldId id="299" r:id="rId9"/>
    <p:sldId id="302" r:id="rId10"/>
    <p:sldId id="281" r:id="rId11"/>
    <p:sldId id="294" r:id="rId12"/>
    <p:sldId id="296" r:id="rId13"/>
    <p:sldId id="289" r:id="rId14"/>
    <p:sldId id="317" r:id="rId15"/>
    <p:sldId id="282" r:id="rId16"/>
    <p:sldId id="292" r:id="rId17"/>
    <p:sldId id="298" r:id="rId18"/>
    <p:sldId id="290" r:id="rId19"/>
    <p:sldId id="308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4660" autoAdjust="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outlineViewPr>
    <p:cViewPr>
      <p:scale>
        <a:sx n="33" d="100"/>
        <a:sy n="33" d="100"/>
      </p:scale>
      <p:origin x="0" y="-2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36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Chart 3: Child Poverty Rate </a:t>
            </a:r>
          </a:p>
          <a:p>
            <a:pPr>
              <a:defRPr/>
            </a:pPr>
            <a:r>
              <a:rPr lang="en-US" sz="1400" b="1" dirty="0"/>
              <a:t>by Race &amp; Ethnicity for the 9-County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C6-4D1C-B241-E5E3149748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6-4D1C-B241-E5E3149748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1C6-4D1C-B241-E5E3149748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6-4D1C-B241-E5E3149748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6-4D1C-B241-E5E3149748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C6-4D1C-B241-E5E3149748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C6-4D1C-B241-E5E314974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37984"/>
        <c:axId val="431135632"/>
      </c:barChart>
      <c:catAx>
        <c:axId val="43113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135632"/>
        <c:crosses val="autoZero"/>
        <c:auto val="1"/>
        <c:lblAlgn val="ctr"/>
        <c:lblOffset val="100"/>
        <c:noMultiLvlLbl val="0"/>
      </c:catAx>
      <c:valAx>
        <c:axId val="431135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1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Chart 6: </a:t>
            </a:r>
            <a:r>
              <a:rPr lang="en-US" sz="1400" b="1" i="0" u="none" strike="noStrike" baseline="0">
                <a:effectLst/>
              </a:rPr>
              <a:t>Grade 3 </a:t>
            </a:r>
            <a:r>
              <a:rPr lang="en-US" sz="1400" b="1"/>
              <a:t>Proficiency</a:t>
            </a:r>
            <a:r>
              <a:rPr lang="en-US" sz="1400" b="1" baseline="0"/>
              <a:t> in ELA </a:t>
            </a:r>
          </a:p>
          <a:p>
            <a:pPr>
              <a:defRPr/>
            </a:pPr>
            <a:r>
              <a:rPr lang="en-US" sz="1400" b="1"/>
              <a:t>by Race &amp; Ethnicity for the 9-County Region</a:t>
            </a:r>
          </a:p>
        </c:rich>
      </c:tx>
      <c:layout>
        <c:manualLayout>
          <c:xMode val="edge"/>
          <c:yMode val="edge"/>
          <c:x val="0.15968601895734594"/>
          <c:y val="3.0769230769230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25-4FB2-825B-9425720913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5-4FB2-825B-942572091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A25-4FB2-825B-942572091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25-4FB2-825B-9425720913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5-4FB2-825B-9425720913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5-4FB2-825B-94257209136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25-4FB2-825B-942572091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37592"/>
        <c:axId val="431138768"/>
      </c:barChart>
      <c:catAx>
        <c:axId val="431137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138768"/>
        <c:crosses val="autoZero"/>
        <c:auto val="1"/>
        <c:lblAlgn val="ctr"/>
        <c:lblOffset val="100"/>
        <c:noMultiLvlLbl val="0"/>
      </c:catAx>
      <c:valAx>
        <c:axId val="431138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13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Chart 7: Grade 3 Proficiency in ELA for African Americans in the</a:t>
            </a:r>
          </a:p>
          <a:p>
            <a:pPr>
              <a:defRPr/>
            </a:pPr>
            <a:r>
              <a:rPr lang="en-US" sz="1400" b="1" dirty="0"/>
              <a:t> 9-County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Rochester Region</c:v>
                </c:pt>
                <c:pt idx="1">
                  <c:v>New York State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8-4FEE-8DA2-66EF2C362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588008"/>
        <c:axId val="368582128"/>
      </c:barChart>
      <c:catAx>
        <c:axId val="36858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82128"/>
        <c:crosses val="autoZero"/>
        <c:auto val="1"/>
        <c:lblAlgn val="ctr"/>
        <c:lblOffset val="100"/>
        <c:noMultiLvlLbl val="0"/>
      </c:catAx>
      <c:valAx>
        <c:axId val="3685821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858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Chart 16: Graduation Rates for African</a:t>
            </a:r>
            <a:r>
              <a:rPr lang="en-US" sz="1400" b="1" baseline="0"/>
              <a:t> Americans</a:t>
            </a:r>
            <a:endParaRPr lang="en-US" sz="1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Rochester Region</c:v>
                </c:pt>
                <c:pt idx="1">
                  <c:v>New York State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0.72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1-4A79-8314-19E13AB73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786920"/>
        <c:axId val="431785352"/>
      </c:barChart>
      <c:catAx>
        <c:axId val="431786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785352"/>
        <c:crosses val="autoZero"/>
        <c:auto val="1"/>
        <c:lblAlgn val="ctr"/>
        <c:lblOffset val="100"/>
        <c:noMultiLvlLbl val="0"/>
      </c:catAx>
      <c:valAx>
        <c:axId val="431785352"/>
        <c:scaling>
          <c:orientation val="minMax"/>
          <c:min val="0.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78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 8: Grade 3 Proficiency in ELA  for Latinos</a:t>
            </a:r>
            <a:r>
              <a:rPr lang="en-US" sz="1200" b="1" baseline="0"/>
              <a:t> </a:t>
            </a:r>
            <a:r>
              <a:rPr lang="en-US" sz="1200" b="1"/>
              <a:t>in the</a:t>
            </a:r>
          </a:p>
          <a:p>
            <a:pPr>
              <a:defRPr/>
            </a:pPr>
            <a:r>
              <a:rPr lang="en-US" sz="1200" b="1"/>
              <a:t> 9-County Region</a:t>
            </a:r>
          </a:p>
        </c:rich>
      </c:tx>
      <c:layout>
        <c:manualLayout>
          <c:xMode val="edge"/>
          <c:yMode val="edge"/>
          <c:x val="0.14303232919838194"/>
          <c:y val="4.2811273635390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Rochester Region</c:v>
                </c:pt>
                <c:pt idx="1">
                  <c:v>New York State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0.27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1-4B27-9AA7-77B32B76C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38376"/>
        <c:axId val="431141120"/>
      </c:barChart>
      <c:catAx>
        <c:axId val="43113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41120"/>
        <c:crosses val="autoZero"/>
        <c:auto val="1"/>
        <c:lblAlgn val="ctr"/>
        <c:lblOffset val="100"/>
        <c:noMultiLvlLbl val="0"/>
      </c:catAx>
      <c:valAx>
        <c:axId val="431141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13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Chart 17: Graduation Rates for Latinos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Rochester Region</c:v>
                </c:pt>
                <c:pt idx="1">
                  <c:v>New York State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983-8399-7B38E2002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586440"/>
        <c:axId val="368584088"/>
      </c:barChart>
      <c:catAx>
        <c:axId val="368586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84088"/>
        <c:crosses val="autoZero"/>
        <c:auto val="1"/>
        <c:lblAlgn val="ctr"/>
        <c:lblOffset val="100"/>
        <c:noMultiLvlLbl val="0"/>
      </c:catAx>
      <c:valAx>
        <c:axId val="368584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858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 25: Poverty </a:t>
            </a:r>
            <a:r>
              <a:rPr lang="en-US" sz="1200" b="1" baseline="0"/>
              <a:t>Rates for </a:t>
            </a:r>
          </a:p>
          <a:p>
            <a:pPr>
              <a:defRPr/>
            </a:pPr>
            <a:r>
              <a:rPr lang="en-US" sz="1200" b="1" baseline="0"/>
              <a:t>African Americans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Rochester Region</c:v>
                </c:pt>
                <c:pt idx="1">
                  <c:v>New York</c:v>
                </c:pt>
                <c:pt idx="2">
                  <c:v>U.S.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0.34</c:v>
                </c:pt>
                <c:pt idx="1">
                  <c:v>0.22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6-4945-8C11-8CF4191CB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78"/>
        <c:axId val="361029352"/>
        <c:axId val="361028568"/>
      </c:barChart>
      <c:catAx>
        <c:axId val="361029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28568"/>
        <c:crosses val="autoZero"/>
        <c:auto val="1"/>
        <c:lblAlgn val="ctr"/>
        <c:lblOffset val="100"/>
        <c:noMultiLvlLbl val="0"/>
      </c:catAx>
      <c:valAx>
        <c:axId val="361028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102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</a:t>
            </a:r>
            <a:r>
              <a:rPr lang="en-US" sz="1200" b="1" baseline="0"/>
              <a:t> 4: Child Poverty Rates</a:t>
            </a:r>
          </a:p>
          <a:p>
            <a:pPr>
              <a:defRPr/>
            </a:pPr>
            <a:r>
              <a:rPr lang="en-US" sz="1200" b="1" baseline="0"/>
              <a:t> for African Americans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Rochester Region</c:v>
                </c:pt>
                <c:pt idx="1">
                  <c:v>New York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0.49</c:v>
                </c:pt>
                <c:pt idx="1">
                  <c:v>0.3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9-4F51-A993-40CD9723C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028176"/>
        <c:axId val="361031704"/>
      </c:barChart>
      <c:catAx>
        <c:axId val="36102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31704"/>
        <c:crosses val="autoZero"/>
        <c:auto val="1"/>
        <c:lblAlgn val="ctr"/>
        <c:lblOffset val="100"/>
        <c:noMultiLvlLbl val="0"/>
      </c:catAx>
      <c:valAx>
        <c:axId val="361031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6102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 22: Median Household Income </a:t>
            </a:r>
            <a:r>
              <a:rPr lang="en-US" sz="1200" b="1" baseline="0"/>
              <a:t>for African Americans</a:t>
            </a:r>
            <a:endParaRPr lang="en-US"/>
          </a:p>
        </c:rich>
      </c:tx>
      <c:layout>
        <c:manualLayout>
          <c:xMode val="edge"/>
          <c:yMode val="edge"/>
          <c:x val="0.101425112680449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Rochester Region</c:v>
                </c:pt>
                <c:pt idx="1">
                  <c:v>New York</c:v>
                </c:pt>
                <c:pt idx="2">
                  <c:v>U.S.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30182</c:v>
                </c:pt>
                <c:pt idx="1">
                  <c:v>46178</c:v>
                </c:pt>
                <c:pt idx="2">
                  <c:v>40155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B-4CD7-8DFF-9A4223C29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78"/>
        <c:axId val="361029744"/>
        <c:axId val="361030136"/>
      </c:barChart>
      <c:catAx>
        <c:axId val="36102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30136"/>
        <c:crosses val="autoZero"/>
        <c:auto val="1"/>
        <c:lblAlgn val="ctr"/>
        <c:lblOffset val="100"/>
        <c:noMultiLvlLbl val="0"/>
      </c:catAx>
      <c:valAx>
        <c:axId val="3610301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102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 26: Poverty </a:t>
            </a:r>
            <a:r>
              <a:rPr lang="en-US" sz="1200" b="1" baseline="0"/>
              <a:t>Rates for </a:t>
            </a:r>
          </a:p>
          <a:p>
            <a:pPr>
              <a:defRPr/>
            </a:pPr>
            <a:r>
              <a:rPr lang="en-US" sz="1200" b="1" baseline="0"/>
              <a:t>Latinos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Rochester Region</c:v>
                </c:pt>
                <c:pt idx="1">
                  <c:v>New York</c:v>
                </c:pt>
                <c:pt idx="2">
                  <c:v>U.S.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0.24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B-4369-B3EE-8540627BE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78"/>
        <c:axId val="431786136"/>
        <c:axId val="432336184"/>
      </c:barChart>
      <c:catAx>
        <c:axId val="431786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36184"/>
        <c:crosses val="autoZero"/>
        <c:auto val="1"/>
        <c:lblAlgn val="ctr"/>
        <c:lblOffset val="100"/>
        <c:noMultiLvlLbl val="0"/>
      </c:catAx>
      <c:valAx>
        <c:axId val="432336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78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</a:t>
            </a:r>
            <a:r>
              <a:rPr lang="en-US" sz="1200" b="1" baseline="0"/>
              <a:t> 5: Child Poverty Rates </a:t>
            </a:r>
          </a:p>
          <a:p>
            <a:pPr>
              <a:defRPr/>
            </a:pPr>
            <a:r>
              <a:rPr lang="en-US" sz="1200" b="1" baseline="0"/>
              <a:t>for Latinos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Rochester Region</c:v>
                </c:pt>
                <c:pt idx="1">
                  <c:v>New York</c:v>
                </c:pt>
                <c:pt idx="2">
                  <c:v>United States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</c:v>
                </c:pt>
                <c:pt idx="1">
                  <c:v>0.31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A87-9C09-4CA13A687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335400"/>
        <c:axId val="432332656"/>
      </c:barChart>
      <c:catAx>
        <c:axId val="432335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32656"/>
        <c:crosses val="autoZero"/>
        <c:auto val="1"/>
        <c:lblAlgn val="ctr"/>
        <c:lblOffset val="100"/>
        <c:noMultiLvlLbl val="0"/>
      </c:catAx>
      <c:valAx>
        <c:axId val="432332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323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 23: Median Household Income </a:t>
            </a:r>
            <a:r>
              <a:rPr lang="en-US" sz="1200" b="1" baseline="0"/>
              <a:t>for Latinos</a:t>
            </a:r>
            <a:endParaRPr lang="en-US"/>
          </a:p>
        </c:rich>
      </c:tx>
      <c:layout>
        <c:manualLayout>
          <c:xMode val="edge"/>
          <c:yMode val="edge"/>
          <c:x val="0.12476428289683239"/>
          <c:y val="4.8882681564245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Rochester Region</c:v>
                </c:pt>
                <c:pt idx="1">
                  <c:v>New York</c:v>
                </c:pt>
                <c:pt idx="2">
                  <c:v>U.S.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32606</c:v>
                </c:pt>
                <c:pt idx="1">
                  <c:v>46259</c:v>
                </c:pt>
                <c:pt idx="2">
                  <c:v>49225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A-4BD6-BFB7-FF63814FA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78"/>
        <c:axId val="432331480"/>
        <c:axId val="432337360"/>
      </c:barChart>
      <c:catAx>
        <c:axId val="432331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37360"/>
        <c:crosses val="autoZero"/>
        <c:auto val="1"/>
        <c:lblAlgn val="ctr"/>
        <c:lblOffset val="100"/>
        <c:noMultiLvlLbl val="0"/>
      </c:catAx>
      <c:valAx>
        <c:axId val="432337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233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Chart 27: </a:t>
            </a:r>
            <a:r>
              <a:rPr lang="en-US" sz="1400" b="1" i="0" u="none" strike="noStrike" baseline="0" dirty="0">
                <a:effectLst/>
              </a:rPr>
              <a:t>Homeownership Rates by</a:t>
            </a:r>
          </a:p>
          <a:p>
            <a:pPr>
              <a:defRPr/>
            </a:pPr>
            <a:r>
              <a:rPr lang="en-US" sz="1400" b="1" i="0" u="none" strike="noStrike" baseline="0" dirty="0">
                <a:effectLst/>
              </a:rPr>
              <a:t> </a:t>
            </a:r>
            <a:r>
              <a:rPr lang="en-US" sz="1400" b="1" dirty="0"/>
              <a:t> Race &amp; Ethnicity for the 9-County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9E-45D3-8251-A02F2DDDA86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E-45D3-8251-A02F2DDDA8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C9E-45D3-8251-A02F2DDDA8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9E-45D3-8251-A02F2DDDA8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E-45D3-8251-A02F2DDDA8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9E-45D3-8251-A02F2DDDA8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9E-45D3-8251-A02F2DDDA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788488"/>
        <c:axId val="431789272"/>
      </c:barChart>
      <c:catAx>
        <c:axId val="431788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789272"/>
        <c:crosses val="autoZero"/>
        <c:auto val="1"/>
        <c:lblAlgn val="ctr"/>
        <c:lblOffset val="100"/>
        <c:noMultiLvlLbl val="0"/>
      </c:catAx>
      <c:valAx>
        <c:axId val="431789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78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Chart 33: Median</a:t>
            </a:r>
            <a:r>
              <a:rPr lang="en-US" sz="1400" b="1" baseline="0"/>
              <a:t> Home Value</a:t>
            </a:r>
            <a:r>
              <a:rPr lang="en-US" sz="1400" b="1" i="0" u="none" strike="noStrike" baseline="0">
                <a:effectLst/>
              </a:rPr>
              <a:t> </a:t>
            </a:r>
          </a:p>
          <a:p>
            <a:pPr>
              <a:defRPr/>
            </a:pPr>
            <a:r>
              <a:rPr lang="en-US" sz="1400" b="1"/>
              <a:t>by Race &amp; Ethnicity for the 9-County Region</a:t>
            </a:r>
          </a:p>
        </c:rich>
      </c:tx>
      <c:layout>
        <c:manualLayout>
          <c:xMode val="edge"/>
          <c:yMode val="edge"/>
          <c:x val="0.15535133028668971"/>
          <c:y val="1.9762845849802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435403066646423E-2"/>
          <c:y val="0.24357707509881424"/>
          <c:w val="0.9332017610444816"/>
          <c:h val="0.577096495596153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E9A-46DD-ACFF-48D5263722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E9A-46DD-ACFF-48D5263722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131053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9A-46DD-ACFF-48D5263722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148938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9A-46DD-ACFF-48D5263722C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77820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A-46DD-ACFF-48D5263722C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89383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9A-46DD-ACFF-48D526372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790056"/>
        <c:axId val="361027392"/>
      </c:barChart>
      <c:catAx>
        <c:axId val="431790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027392"/>
        <c:crosses val="autoZero"/>
        <c:auto val="1"/>
        <c:lblAlgn val="ctr"/>
        <c:lblOffset val="100"/>
        <c:noMultiLvlLbl val="0"/>
      </c:catAx>
      <c:valAx>
        <c:axId val="361027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79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2.5243504398015822E-2"/>
          <c:y val="0.816340363372977"/>
          <c:w val="0.94336470427912777"/>
          <c:h val="0.10050756523081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12/3/20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12/3/20 1:52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12/3/20 1:52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12/3/20 1:52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0C0-8B4D-4198-8B02-8B8A1714D001}" type="datetimeFigureOut">
              <a:rPr lang="en-US" smtClean="0"/>
              <a:pPr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7BE6-F2CC-4798-9171-473A9A57B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12/3/20 1:52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CA66A70-E1FA-443E-8615-95CA1FCF0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93994" y="820851"/>
            <a:ext cx="1610771" cy="402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8905F-D93D-47C7-8BE2-FB20083BC5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0896" y="1339403"/>
            <a:ext cx="1256604" cy="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12/3/20 1:51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12/3/20 1:52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12/3/20 1:52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6DFA6AB-A570-48F1-9310-A5067E614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93994" y="820851"/>
            <a:ext cx="1610771" cy="402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B345C-0783-4F25-97F9-1FFB6897E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0896" y="1339403"/>
            <a:ext cx="1256604" cy="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12/3/20 1:52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38CC32F-0546-4990-B443-D4BA8A65E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93994" y="820851"/>
            <a:ext cx="1610771" cy="40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DBBC7-D82C-4173-A33A-2947C0A87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0896" y="1339403"/>
            <a:ext cx="1256604" cy="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12/3/20 1:52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8618A92-8E5F-426E-B2F7-AD36C0E5E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93994" y="820851"/>
            <a:ext cx="1610771" cy="402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9AFD0-F561-4421-AC1D-8DAD2F791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0896" y="1339403"/>
            <a:ext cx="1256604" cy="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12/3/20 1:52 PM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D50AB4D-6010-4912-A70D-3F1E8F2DC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93994" y="820851"/>
            <a:ext cx="1610771" cy="402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8CEC1-AB2F-46B3-BA92-E3FB6D2547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0896" y="1339403"/>
            <a:ext cx="1256604" cy="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12/3/20 1:52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12/3/20 1:51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rocheste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pPr marL="0" indent="0" algn="ctr">
              <a:buNone/>
            </a:pPr>
            <a:r>
              <a:rPr lang="en-US" sz="6000" b="1" i="1" dirty="0"/>
              <a:t>Hard Facts 2020</a:t>
            </a:r>
          </a:p>
          <a:p>
            <a:pPr marL="0" indent="0" algn="r">
              <a:buNone/>
            </a:pPr>
            <a:endParaRPr lang="en-US" sz="3600" i="1" dirty="0"/>
          </a:p>
          <a:p>
            <a:pPr marL="0" indent="0" algn="r">
              <a:buNone/>
            </a:pPr>
            <a:r>
              <a:rPr lang="en-US" sz="3600" i="1" dirty="0"/>
              <a:t>WDN Meeting </a:t>
            </a:r>
          </a:p>
          <a:p>
            <a:pPr marL="0" indent="0" algn="r">
              <a:buNone/>
            </a:pPr>
            <a:r>
              <a:rPr lang="en-US" sz="3600" i="1"/>
              <a:t>November 19, </a:t>
            </a:r>
            <a:r>
              <a:rPr lang="en-US" sz="3600" i="1" dirty="0"/>
              <a:t>2020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78901" y="652804"/>
            <a:ext cx="3925286" cy="507978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193" y="5330252"/>
            <a:ext cx="1608216" cy="401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8654" y="5329379"/>
            <a:ext cx="1393056" cy="4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18950814"/>
              </p:ext>
            </p:extLst>
          </p:nvPr>
        </p:nvGraphicFramePr>
        <p:xfrm>
          <a:off x="581192" y="2522684"/>
          <a:ext cx="4708259" cy="333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707429"/>
              </p:ext>
            </p:extLst>
          </p:nvPr>
        </p:nvGraphicFramePr>
        <p:xfrm>
          <a:off x="6096001" y="2470980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6517" y="1944710"/>
            <a:ext cx="9478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Inequalities within the region – Housing and Intergenerational Wealth: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8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3327E-D1F0-48B6-9FAA-6AFC2D48BE7D}"/>
              </a:ext>
            </a:extLst>
          </p:cNvPr>
          <p:cNvSpPr txBox="1"/>
          <p:nvPr/>
        </p:nvSpPr>
        <p:spPr>
          <a:xfrm>
            <a:off x="5777842" y="5547911"/>
            <a:ext cx="4674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Source: U.S. Census Bureau</a:t>
            </a:r>
          </a:p>
          <a:p>
            <a:pPr algn="r"/>
            <a:r>
              <a:rPr lang="en-US" sz="1050" dirty="0"/>
              <a:t>2012 – 16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89D4CE-E79B-4B95-92C8-4A14C3AAD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08" y="2223848"/>
            <a:ext cx="6291085" cy="2990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B8813D-CAAA-447E-B2BD-D2D158E5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51" y="3017093"/>
            <a:ext cx="1536195" cy="2196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AE9C4-854F-4F37-AE05-5C5C321B0944}"/>
              </a:ext>
            </a:extLst>
          </p:cNvPr>
          <p:cNvSpPr txBox="1"/>
          <p:nvPr/>
        </p:nvSpPr>
        <p:spPr>
          <a:xfrm>
            <a:off x="1909355" y="787791"/>
            <a:ext cx="9285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Children Living in Poverty by Race/Ethnicity</a:t>
            </a:r>
          </a:p>
        </p:txBody>
      </p:sp>
    </p:spTree>
    <p:extLst>
      <p:ext uri="{BB962C8B-B14F-4D97-AF65-F5344CB8AC3E}">
        <p14:creationId xmlns:p14="http://schemas.microsoft.com/office/powerpoint/2010/main" val="33686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Inequalities within the region – Education:</a:t>
            </a:r>
          </a:p>
          <a:p>
            <a:pPr lvl="0"/>
            <a:r>
              <a:rPr lang="en-US" sz="2600" dirty="0"/>
              <a:t>For the foundational </a:t>
            </a:r>
            <a:r>
              <a:rPr lang="en-US" sz="2600" b="1" dirty="0"/>
              <a:t>Grade 3 English Language Arts</a:t>
            </a:r>
            <a:r>
              <a:rPr lang="en-US" sz="2600" dirty="0"/>
              <a:t>, the African American passing rate is slightly less than half (48%) that of Whites, while for Latino students it is slightly more than half (52%).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3374685"/>
              </p:ext>
            </p:extLst>
          </p:nvPr>
        </p:nvGraphicFramePr>
        <p:xfrm>
          <a:off x="6387921" y="2462902"/>
          <a:ext cx="4771933" cy="330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58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81192" y="1944669"/>
            <a:ext cx="5909759" cy="4584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Comparing the nine-county region to NY State - </a:t>
            </a:r>
            <a:r>
              <a:rPr lang="en-US" sz="2800" b="1" i="1" dirty="0"/>
              <a:t>African Americans </a:t>
            </a:r>
            <a:r>
              <a:rPr lang="en-US" sz="2800" b="1" dirty="0"/>
              <a:t>students:</a:t>
            </a:r>
          </a:p>
          <a:p>
            <a:pPr lvl="0"/>
            <a:r>
              <a:rPr lang="en-US" sz="2400" dirty="0"/>
              <a:t>Had a lower passing rates for:</a:t>
            </a:r>
          </a:p>
          <a:p>
            <a:pPr lvl="1"/>
            <a:r>
              <a:rPr lang="en-US" sz="2200" dirty="0"/>
              <a:t>Grade 3 English Language Arts (25% compared with 45%);</a:t>
            </a:r>
          </a:p>
          <a:p>
            <a:pPr lvl="1"/>
            <a:r>
              <a:rPr lang="en-US" sz="2200" dirty="0"/>
              <a:t>Grade 3 Math (28% versus 43%);</a:t>
            </a:r>
          </a:p>
          <a:p>
            <a:pPr lvl="1"/>
            <a:r>
              <a:rPr lang="en-US" sz="2200" dirty="0"/>
              <a:t>Grade 8 English (17% compared with 37%).</a:t>
            </a:r>
          </a:p>
          <a:p>
            <a:pPr marL="324000" lvl="1" indent="0">
              <a:buNone/>
            </a:pPr>
            <a:endParaRPr lang="en-US" sz="2200" dirty="0"/>
          </a:p>
          <a:p>
            <a:pPr lvl="0"/>
            <a:r>
              <a:rPr lang="en-US" sz="2400" dirty="0"/>
              <a:t>Had a slightly lower graduation rate (72% versus 75%).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9637895"/>
              </p:ext>
            </p:extLst>
          </p:nvPr>
        </p:nvGraphicFramePr>
        <p:xfrm>
          <a:off x="7526215" y="1944668"/>
          <a:ext cx="3618148" cy="224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41222427"/>
              </p:ext>
            </p:extLst>
          </p:nvPr>
        </p:nvGraphicFramePr>
        <p:xfrm>
          <a:off x="7625283" y="4425283"/>
          <a:ext cx="3420012" cy="210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64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102943" cy="4288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Comparing the nine-county region to NY State – </a:t>
            </a:r>
            <a:r>
              <a:rPr lang="en-US" sz="2800" b="1" i="1" dirty="0"/>
              <a:t>Latino</a:t>
            </a:r>
            <a:r>
              <a:rPr lang="en-US" sz="2800" b="1" dirty="0"/>
              <a:t> students:</a:t>
            </a:r>
          </a:p>
          <a:p>
            <a:pPr lvl="0"/>
            <a:r>
              <a:rPr lang="en-US" sz="2400" dirty="0"/>
              <a:t>Had a lower passing rates for:</a:t>
            </a:r>
          </a:p>
          <a:p>
            <a:pPr lvl="1"/>
            <a:r>
              <a:rPr lang="en-US" sz="2000" dirty="0"/>
              <a:t>Grade 3 English Language Arts (27% versus 43%);</a:t>
            </a:r>
          </a:p>
          <a:p>
            <a:pPr lvl="1"/>
            <a:r>
              <a:rPr lang="en-US" sz="2000" dirty="0"/>
              <a:t>Grade 3 Math (31% versus 43%); </a:t>
            </a:r>
          </a:p>
          <a:p>
            <a:pPr lvl="1"/>
            <a:r>
              <a:rPr lang="en-US" sz="2000" dirty="0"/>
              <a:t>Grade 8 English (20% compared with 39%).</a:t>
            </a:r>
          </a:p>
          <a:p>
            <a:pPr lvl="1"/>
            <a:endParaRPr lang="en-US" sz="1800" dirty="0"/>
          </a:p>
          <a:p>
            <a:pPr lvl="0"/>
            <a:r>
              <a:rPr lang="en-US" sz="2400" dirty="0"/>
              <a:t>Had the same graduation rate (75%).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4580301"/>
              </p:ext>
            </p:extLst>
          </p:nvPr>
        </p:nvGraphicFramePr>
        <p:xfrm>
          <a:off x="7714445" y="2034414"/>
          <a:ext cx="3323660" cy="23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12390685"/>
              </p:ext>
            </p:extLst>
          </p:nvPr>
        </p:nvGraphicFramePr>
        <p:xfrm>
          <a:off x="7714445" y="4669486"/>
          <a:ext cx="3304030" cy="207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28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718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sz="3100" dirty="0"/>
          </a:p>
          <a:p>
            <a:pPr marL="0" indent="0" algn="just">
              <a:buNone/>
            </a:pPr>
            <a:r>
              <a:rPr lang="en-US" sz="3400" dirty="0"/>
              <a:t>The racial and ethnic disparities within the nine-county region are profound.</a:t>
            </a:r>
          </a:p>
          <a:p>
            <a:pPr marL="0" indent="0" algn="just">
              <a:buNone/>
            </a:pPr>
            <a:r>
              <a:rPr lang="en-US" sz="3400" dirty="0"/>
              <a:t> In many ways, the disparities between our region and the national and statewide measures are even more disturbing. Since the region is a microcosm of the nation, outcomes for African Americans and Latinos should reflect their counterparts. </a:t>
            </a:r>
          </a:p>
          <a:p>
            <a:pPr marL="0" indent="0" algn="just">
              <a:buNone/>
            </a:pPr>
            <a:endParaRPr lang="en-US" sz="3100" b="1" dirty="0"/>
          </a:p>
          <a:p>
            <a:pPr marL="0" indent="0" algn="just">
              <a:buNone/>
            </a:pPr>
            <a:r>
              <a:rPr lang="en-US" sz="3400" b="1" dirty="0"/>
              <a:t>The conclusion is inescapable</a:t>
            </a:r>
            <a:r>
              <a:rPr lang="en-US" sz="3400" dirty="0"/>
              <a:t>: </a:t>
            </a:r>
          </a:p>
          <a:p>
            <a:pPr marL="0" indent="0" algn="just">
              <a:buNone/>
            </a:pPr>
            <a:r>
              <a:rPr lang="en-US" sz="3400" i="1" dirty="0"/>
              <a:t>Racial and Ethnic inequalities are a reflection of societal injustice, and that injustice is stronger in the Rochester region than in the nation as a whole, or NY State as whole</a:t>
            </a:r>
            <a:r>
              <a:rPr lang="en-US" sz="3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/>
              <a:t>	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</p:spTree>
    <p:extLst>
      <p:ext uri="{BB962C8B-B14F-4D97-AF65-F5344CB8AC3E}">
        <p14:creationId xmlns:p14="http://schemas.microsoft.com/office/powerpoint/2010/main" val="69021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3437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sz="3200" dirty="0"/>
              <a:t>More information, or to download the report: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4800" b="1" i="1" dirty="0">
                <a:hlinkClick r:id="rId2"/>
              </a:rPr>
              <a:t>ACTRochester.org</a:t>
            </a:r>
            <a:endParaRPr lang="en-US" sz="4800" b="1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</p:spTree>
    <p:extLst>
      <p:ext uri="{BB962C8B-B14F-4D97-AF65-F5344CB8AC3E}">
        <p14:creationId xmlns:p14="http://schemas.microsoft.com/office/powerpoint/2010/main" val="238949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17"/>
          <a:stretch/>
        </p:blipFill>
        <p:spPr>
          <a:xfrm>
            <a:off x="2057400" y="1169842"/>
            <a:ext cx="7924800" cy="54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  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Method: Two Basic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4184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How do the outcomes for African Americans and Latinos compare with Whites </a:t>
            </a:r>
            <a:r>
              <a:rPr lang="en-US" sz="2600" b="1" dirty="0"/>
              <a:t>within the nine-county Rochester region</a:t>
            </a:r>
            <a:r>
              <a:rPr lang="en-US" sz="2600" dirty="0"/>
              <a:t>? </a:t>
            </a:r>
          </a:p>
          <a:p>
            <a:pPr lvl="0"/>
            <a:r>
              <a:rPr lang="en-US" sz="2600" dirty="0"/>
              <a:t>How do the outcomes for African Americans and Latinos in the nine-county Rochester region </a:t>
            </a:r>
            <a:r>
              <a:rPr lang="en-US" sz="2600" b="1" dirty="0"/>
              <a:t>compare with those for People of Color nationwide and in New York State</a:t>
            </a:r>
            <a:r>
              <a:rPr lang="en-US" sz="2600" dirty="0"/>
              <a:t>? 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27985868"/>
              </p:ext>
            </p:extLst>
          </p:nvPr>
        </p:nvGraphicFramePr>
        <p:xfrm>
          <a:off x="6218074" y="2744666"/>
          <a:ext cx="5392735" cy="2799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2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398835" y="3023009"/>
            <a:ext cx="5031211" cy="18650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Gaps among racial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ethnic groups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within </a:t>
            </a:r>
            <a:r>
              <a:rPr lang="en-US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region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233196" y="3178953"/>
            <a:ext cx="2217263" cy="252144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Gaps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region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U.S. and/or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NY State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1880315"/>
            <a:ext cx="11138583" cy="497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Why the emphasis on African Americans and Latinos?</a:t>
            </a:r>
          </a:p>
          <a:p>
            <a:r>
              <a:rPr lang="en-US" sz="2400" dirty="0"/>
              <a:t>The nine-county regional population is </a:t>
            </a:r>
            <a:r>
              <a:rPr lang="en-US" sz="2400" b="1" dirty="0"/>
              <a:t>more than 82% White</a:t>
            </a:r>
            <a:r>
              <a:rPr lang="en-US" sz="2400" dirty="0"/>
              <a:t>.</a:t>
            </a:r>
          </a:p>
          <a:p>
            <a:r>
              <a:rPr lang="en-US" sz="2400" b="1" dirty="0"/>
              <a:t>The 128,400 African Americans in the region </a:t>
            </a:r>
            <a:r>
              <a:rPr lang="en-US" sz="2400" dirty="0"/>
              <a:t>account for 10.8% of the population, and are, by far, the largest minority group. </a:t>
            </a:r>
          </a:p>
          <a:p>
            <a:r>
              <a:rPr lang="en-US" sz="2400" dirty="0"/>
              <a:t>The region’s </a:t>
            </a:r>
            <a:r>
              <a:rPr lang="en-US" sz="2400" b="1" dirty="0"/>
              <a:t>81,600 Latina/Latino residents </a:t>
            </a:r>
            <a:r>
              <a:rPr lang="en-US" sz="2400" dirty="0"/>
              <a:t>account for 6.8% of the total population.</a:t>
            </a:r>
          </a:p>
          <a:p>
            <a:r>
              <a:rPr lang="en-US" sz="2400" dirty="0"/>
              <a:t>The disparities experienced by these two groups are very </a:t>
            </a:r>
            <a:r>
              <a:rPr lang="en-US" sz="2400" b="1" dirty="0"/>
              <a:t>similar and are dramatic</a:t>
            </a:r>
            <a:r>
              <a:rPr lang="en-US" sz="2400" dirty="0"/>
              <a:t>.</a:t>
            </a:r>
          </a:p>
          <a:p>
            <a:r>
              <a:rPr lang="en-US" sz="2400" dirty="0"/>
              <a:t>While there are </a:t>
            </a:r>
            <a:r>
              <a:rPr lang="en-US" sz="2400" b="1" dirty="0"/>
              <a:t>other minority groups</a:t>
            </a:r>
            <a:r>
              <a:rPr lang="en-US" sz="2400" dirty="0"/>
              <a:t>, they are relatively small in number. Asians, the next largest group, account for 2.6% of the regional population.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218" y="6259133"/>
            <a:ext cx="10187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Note</a:t>
            </a:r>
            <a:r>
              <a:rPr lang="en-US" sz="1600" i="1" dirty="0"/>
              <a:t>: For those interested in greater detail, Appendices A &amp; B contain full breakdowns by groups for each County.</a:t>
            </a:r>
          </a:p>
        </p:txBody>
      </p:sp>
    </p:spTree>
    <p:extLst>
      <p:ext uri="{BB962C8B-B14F-4D97-AF65-F5344CB8AC3E}">
        <p14:creationId xmlns:p14="http://schemas.microsoft.com/office/powerpoint/2010/main" val="22703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9958" y="1961555"/>
            <a:ext cx="11029615" cy="4791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Key Findings of the report:</a:t>
            </a:r>
          </a:p>
          <a:p>
            <a:r>
              <a:rPr lang="en-US" sz="2800" dirty="0"/>
              <a:t>Disparities impact individuals and families </a:t>
            </a:r>
            <a:r>
              <a:rPr lang="en-US" sz="2800" b="1" dirty="0"/>
              <a:t>throughout their lives</a:t>
            </a:r>
            <a:r>
              <a:rPr lang="en-US" sz="2800" dirty="0"/>
              <a:t>, and even into future generations. Wide gaps exist in </a:t>
            </a:r>
            <a:r>
              <a:rPr lang="en-US" sz="2800" i="1" dirty="0"/>
              <a:t>all measures</a:t>
            </a:r>
            <a:r>
              <a:rPr lang="en-US" sz="2800" dirty="0"/>
              <a:t>.</a:t>
            </a:r>
          </a:p>
          <a:p>
            <a:r>
              <a:rPr lang="en-US" sz="2800" dirty="0"/>
              <a:t>The gaps </a:t>
            </a:r>
            <a:r>
              <a:rPr lang="en-US" sz="2800" b="1" dirty="0"/>
              <a:t>between racial and ethnic groups </a:t>
            </a:r>
            <a:r>
              <a:rPr lang="en-US" sz="2800" dirty="0"/>
              <a:t>are </a:t>
            </a:r>
            <a:r>
              <a:rPr lang="en-US" sz="2800" i="1" dirty="0"/>
              <a:t>greater in the Rochester region </a:t>
            </a:r>
            <a:r>
              <a:rPr lang="en-US" sz="2800" dirty="0"/>
              <a:t>than in the United States or New York State as a whole.</a:t>
            </a:r>
          </a:p>
          <a:p>
            <a:r>
              <a:rPr lang="en-US" sz="2800" dirty="0"/>
              <a:t>These results have a </a:t>
            </a:r>
            <a:r>
              <a:rPr lang="en-US" sz="2800" b="1" dirty="0"/>
              <a:t>demonstrable </a:t>
            </a:r>
            <a:r>
              <a:rPr lang="en-US" sz="2800" b="1" i="1" dirty="0"/>
              <a:t>impact </a:t>
            </a:r>
            <a:r>
              <a:rPr lang="en-US" sz="2800" i="1" dirty="0"/>
              <a:t>on the well-being of the Rochester region.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34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Some Conclusions to Ponder: </a:t>
            </a:r>
            <a:r>
              <a:rPr lang="en-US" sz="3500" dirty="0"/>
              <a:t>We pay a great cost.</a:t>
            </a:r>
            <a:endParaRPr lang="en-US" sz="3500" b="1" dirty="0"/>
          </a:p>
          <a:p>
            <a:r>
              <a:rPr lang="en-US" sz="2800" dirty="0"/>
              <a:t>If People of Color regionally had the </a:t>
            </a:r>
            <a:r>
              <a:rPr lang="en-US" sz="2800" b="1" dirty="0"/>
              <a:t>same poverty rate as Whites</a:t>
            </a:r>
            <a:r>
              <a:rPr lang="en-US" sz="2800" dirty="0"/>
              <a:t>, the region would have nearly </a:t>
            </a:r>
            <a:r>
              <a:rPr lang="en-US" sz="2800" b="1" dirty="0"/>
              <a:t>50,000 fewer people in poverty </a:t>
            </a:r>
            <a:r>
              <a:rPr lang="en-US" sz="2800" dirty="0"/>
              <a:t>(that’s about the total population of the Town of Irondequoit).</a:t>
            </a:r>
          </a:p>
          <a:p>
            <a:r>
              <a:rPr lang="en-US" sz="2800" dirty="0"/>
              <a:t>If People of Color here had the </a:t>
            </a:r>
            <a:r>
              <a:rPr lang="en-US" sz="2800" b="1" dirty="0"/>
              <a:t>same poverty rate as People of Color nationwide</a:t>
            </a:r>
            <a:r>
              <a:rPr lang="en-US" sz="2800" dirty="0"/>
              <a:t> this study estimates that there would be </a:t>
            </a:r>
            <a:r>
              <a:rPr lang="en-US" sz="2800" b="1" dirty="0"/>
              <a:t>nearly 22,000 fewer people in poverty </a:t>
            </a:r>
            <a:r>
              <a:rPr lang="en-US" sz="2800" dirty="0"/>
              <a:t>(that’s nearly half the population of the Town of Webster). </a:t>
            </a:r>
          </a:p>
          <a:p>
            <a:r>
              <a:rPr lang="en-US" sz="2800" dirty="0"/>
              <a:t>The bonus in terms of </a:t>
            </a:r>
            <a:r>
              <a:rPr lang="en-US" sz="2800" b="1" dirty="0"/>
              <a:t>lower costs and higher local tax revenues </a:t>
            </a:r>
            <a:r>
              <a:rPr lang="en-US" sz="2800" dirty="0"/>
              <a:t>would be enormous. </a:t>
            </a:r>
          </a:p>
          <a:p>
            <a:endParaRPr lang="en-US" sz="28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</p:spTree>
    <p:extLst>
      <p:ext uri="{BB962C8B-B14F-4D97-AF65-F5344CB8AC3E}">
        <p14:creationId xmlns:p14="http://schemas.microsoft.com/office/powerpoint/2010/main" val="1044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Inequalities within the region – Child Health and Well-being:</a:t>
            </a:r>
          </a:p>
          <a:p>
            <a:pPr lvl="0"/>
            <a:r>
              <a:rPr lang="en-US" sz="2600" dirty="0"/>
              <a:t>African American children are nearly  4 times more likely to experience </a:t>
            </a:r>
            <a:r>
              <a:rPr lang="en-US" sz="2600" b="1" dirty="0"/>
              <a:t>child poverty </a:t>
            </a:r>
            <a:r>
              <a:rPr lang="en-US" sz="2600" dirty="0"/>
              <a:t>than Whites, while for Latino children the likelihood is slightly more than 3 times.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43714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31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1970468"/>
            <a:ext cx="11029615" cy="4887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Comparing the nine-county region to the nation - African Americans are:</a:t>
            </a:r>
          </a:p>
          <a:p>
            <a:pPr lvl="0"/>
            <a:r>
              <a:rPr lang="en-US" sz="2400" dirty="0"/>
              <a:t>More likely to be in poverty (34% compared with 24%);</a:t>
            </a:r>
          </a:p>
          <a:p>
            <a:pPr lvl="0"/>
            <a:r>
              <a:rPr lang="en-US" sz="2400" dirty="0"/>
              <a:t>Have children who are more likely to be in poverty (49%, versus 35%);</a:t>
            </a:r>
          </a:p>
          <a:p>
            <a:pPr lvl="0"/>
            <a:r>
              <a:rPr lang="en-US" sz="2400" dirty="0"/>
              <a:t>More likely to experience unemployment (13.8% compared with 10.6%);</a:t>
            </a:r>
          </a:p>
          <a:p>
            <a:pPr lvl="0"/>
            <a:r>
              <a:rPr lang="en-US" sz="2400" dirty="0"/>
              <a:t>Have lower incomes (75 cents on the dollar compared with the nationwide level).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7036529"/>
              </p:ext>
            </p:extLst>
          </p:nvPr>
        </p:nvGraphicFramePr>
        <p:xfrm>
          <a:off x="439525" y="4765184"/>
          <a:ext cx="3078050" cy="194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79680258"/>
              </p:ext>
            </p:extLst>
          </p:nvPr>
        </p:nvGraphicFramePr>
        <p:xfrm>
          <a:off x="4102108" y="4765184"/>
          <a:ext cx="3200214" cy="18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05611500"/>
              </p:ext>
            </p:extLst>
          </p:nvPr>
        </p:nvGraphicFramePr>
        <p:xfrm>
          <a:off x="8305640" y="4777143"/>
          <a:ext cx="3029585" cy="181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504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2025950"/>
            <a:ext cx="11029615" cy="4683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Comparing the nine-county region to the nation - </a:t>
            </a:r>
            <a:r>
              <a:rPr lang="en-US" sz="2800" b="1" i="1" dirty="0"/>
              <a:t>Latinos</a:t>
            </a:r>
            <a:r>
              <a:rPr lang="en-US" sz="2800" b="1" dirty="0"/>
              <a:t>:</a:t>
            </a:r>
          </a:p>
          <a:p>
            <a:pPr lvl="0"/>
            <a:r>
              <a:rPr lang="en-US" sz="2400" dirty="0"/>
              <a:t>More likely to be in poverty (32% compared with 21%);</a:t>
            </a:r>
          </a:p>
          <a:p>
            <a:pPr lvl="0"/>
            <a:r>
              <a:rPr lang="en-US" sz="2400" dirty="0"/>
              <a:t>Their children are more likely to be in poverty (40%, versus 28%);</a:t>
            </a:r>
          </a:p>
          <a:p>
            <a:pPr lvl="0"/>
            <a:r>
              <a:rPr lang="en-US" sz="2400" dirty="0"/>
              <a:t>More likely to experience unemployment (10.8% compared with 6.8%);</a:t>
            </a:r>
          </a:p>
          <a:p>
            <a:pPr lvl="0"/>
            <a:r>
              <a:rPr lang="en-US" sz="2400" dirty="0"/>
              <a:t>Have lower incomes (66 cents on the dollar compared with the nation);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Hard Facts 2020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220261983"/>
              </p:ext>
            </p:extLst>
          </p:nvPr>
        </p:nvGraphicFramePr>
        <p:xfrm>
          <a:off x="581192" y="4773483"/>
          <a:ext cx="3029585" cy="181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79398771"/>
              </p:ext>
            </p:extLst>
          </p:nvPr>
        </p:nvGraphicFramePr>
        <p:xfrm>
          <a:off x="3979572" y="4756396"/>
          <a:ext cx="3230248" cy="19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56194553"/>
              </p:ext>
            </p:extLst>
          </p:nvPr>
        </p:nvGraphicFramePr>
        <p:xfrm>
          <a:off x="7895521" y="4773483"/>
          <a:ext cx="3029585" cy="181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64200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32F72-BAE4-4D8F-B5A8-4D4D584BF69E}">
  <ds:schemaRefs>
    <ds:schemaRef ds:uri="http://schemas.openxmlformats.org/package/2006/metadata/core-properties"/>
    <ds:schemaRef ds:uri="http://purl.org/dc/elements/1.1/"/>
    <ds:schemaRef ds:uri="http://www.w3.org/XML/1998/namespace"/>
    <ds:schemaRef ds:uri="71af3243-3dd4-4a8d-8c0d-dd76da1f02a5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1052</Words>
  <Application>Microsoft Macintosh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Candara</vt:lpstr>
      <vt:lpstr>Wingdings 2</vt:lpstr>
      <vt:lpstr>Dividend</vt:lpstr>
      <vt:lpstr>PowerPoint Presentation</vt:lpstr>
      <vt:lpstr>PowerPoint Presentation</vt:lpstr>
      <vt:lpstr>Hard Facts 2020    </vt:lpstr>
      <vt:lpstr>Hard Facts 2020  </vt:lpstr>
      <vt:lpstr>Hard Facts 2020  </vt:lpstr>
      <vt:lpstr>Hard Facts 2020 </vt:lpstr>
      <vt:lpstr>Hard Facts 2020  </vt:lpstr>
      <vt:lpstr>Hard Facts 2020 </vt:lpstr>
      <vt:lpstr>Hard Facts 2020 </vt:lpstr>
      <vt:lpstr>Hard Facts 2020 </vt:lpstr>
      <vt:lpstr>PowerPoint Presentation</vt:lpstr>
      <vt:lpstr>Hard Facts 2020 </vt:lpstr>
      <vt:lpstr>Hard Facts 2020 </vt:lpstr>
      <vt:lpstr>Hard Facts 2020 </vt:lpstr>
      <vt:lpstr>Hard Facts 2020 </vt:lpstr>
      <vt:lpstr>Hard Facts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2020-08-03T14:54:21Z</dcterms:created>
  <dcterms:modified xsi:type="dcterms:W3CDTF">2020-12-03T18:53:40Z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