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63" r:id="rId4"/>
    <p:sldId id="258" r:id="rId5"/>
    <p:sldId id="307" r:id="rId6"/>
    <p:sldId id="259" r:id="rId7"/>
    <p:sldId id="278" r:id="rId8"/>
    <p:sldId id="280" r:id="rId9"/>
    <p:sldId id="282" r:id="rId10"/>
    <p:sldId id="284" r:id="rId11"/>
    <p:sldId id="264" r:id="rId12"/>
    <p:sldId id="285" r:id="rId13"/>
    <p:sldId id="297" r:id="rId14"/>
    <p:sldId id="316" r:id="rId15"/>
    <p:sldId id="317" r:id="rId16"/>
    <p:sldId id="288" r:id="rId17"/>
    <p:sldId id="287" r:id="rId18"/>
    <p:sldId id="312" r:id="rId19"/>
    <p:sldId id="290" r:id="rId20"/>
    <p:sldId id="310" r:id="rId21"/>
    <p:sldId id="289" r:id="rId22"/>
    <p:sldId id="298" r:id="rId23"/>
    <p:sldId id="311" r:id="rId24"/>
    <p:sldId id="293" r:id="rId25"/>
    <p:sldId id="309" r:id="rId26"/>
    <p:sldId id="318" r:id="rId27"/>
    <p:sldId id="319" r:id="rId28"/>
    <p:sldId id="320" r:id="rId29"/>
    <p:sldId id="321" r:id="rId30"/>
    <p:sldId id="322" r:id="rId31"/>
    <p:sldId id="260" r:id="rId32"/>
    <p:sldId id="261" r:id="rId33"/>
    <p:sldId id="268" r:id="rId34"/>
    <p:sldId id="269" r:id="rId35"/>
    <p:sldId id="262" r:id="rId36"/>
    <p:sldId id="265" r:id="rId37"/>
    <p:sldId id="304" r:id="rId38"/>
    <p:sldId id="315" r:id="rId39"/>
    <p:sldId id="299" r:id="rId40"/>
    <p:sldId id="291" r:id="rId41"/>
    <p:sldId id="303" r:id="rId42"/>
    <p:sldId id="281" r:id="rId43"/>
    <p:sldId id="279" r:id="rId44"/>
    <p:sldId id="295" r:id="rId45"/>
    <p:sldId id="305" r:id="rId46"/>
    <p:sldId id="296" r:id="rId47"/>
    <p:sldId id="270" r:id="rId48"/>
    <p:sldId id="271" r:id="rId49"/>
    <p:sldId id="272" r:id="rId50"/>
    <p:sldId id="274" r:id="rId51"/>
    <p:sldId id="275" r:id="rId52"/>
    <p:sldId id="266" r:id="rId53"/>
    <p:sldId id="313" r:id="rId54"/>
    <p:sldId id="294" r:id="rId55"/>
    <p:sldId id="300" r:id="rId56"/>
    <p:sldId id="301" r:id="rId57"/>
    <p:sldId id="302" r:id="rId58"/>
    <p:sldId id="314" r:id="rId59"/>
    <p:sldId id="308" r:id="rId60"/>
    <p:sldId id="323" r:id="rId61"/>
    <p:sldId id="306" r:id="rId62"/>
    <p:sldId id="277" r:id="rId6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7" autoAdjust="0"/>
    <p:restoredTop sz="94676" autoAdjust="0"/>
  </p:normalViewPr>
  <p:slideViewPr>
    <p:cSldViewPr>
      <p:cViewPr varScale="1">
        <p:scale>
          <a:sx n="81" d="100"/>
          <a:sy n="81" d="100"/>
        </p:scale>
        <p:origin x="137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00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3AC070-2E13-4DD2-84FD-23078C69A713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E41BE9-DE3F-4FCF-B4EA-812F78212C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79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806F3A-51F8-42E7-9BB1-9BDCA172E615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49CA1D-1733-4CE5-9FB5-141FDA872C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1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CA1D-1733-4CE5-9FB5-141FDA872C5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CA1D-1733-4CE5-9FB5-141FDA872C5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1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CA1D-1733-4CE5-9FB5-141FDA872C5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0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how some pool service companies</a:t>
            </a:r>
            <a:r>
              <a:rPr lang="en-US" baseline="0" dirty="0" smtClean="0"/>
              <a:t> may recommend testing from the pump room.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CA1D-1733-4CE5-9FB5-141FDA872C5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4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comparator tube is stained (black)</a:t>
            </a:r>
            <a:r>
              <a:rPr lang="en-US" baseline="0" dirty="0" smtClean="0"/>
              <a:t> you must obtain a new tube or thoroughly clean the tube.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CA1D-1733-4CE5-9FB5-141FDA872C5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7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2C462B3-0C58-4455-8FD4-4F816AE18D22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9859A5B-FA58-4B4B-8976-E437A951615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4TjgvL8Ln18&amp;t=1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Se-qmfmV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ealthywater/swimming/pdf/fecal-incident-response-guidelines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healthywater/swimming/pdf/hyperchlorination-to-kill-crypto-when-chlorine-stabilizer-is-in-the-water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5V4RTvy5rc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Swimming Pool Basics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Wood County Health Department</a:t>
            </a:r>
          </a:p>
          <a:p>
            <a:r>
              <a:rPr lang="en-US" dirty="0" smtClean="0"/>
              <a:t>April 18,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7772400" cy="4614671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Blower Pump</a:t>
            </a:r>
            <a:endParaRPr lang="en-US" dirty="0"/>
          </a:p>
          <a:p>
            <a:r>
              <a:rPr lang="en-US" dirty="0" smtClean="0"/>
              <a:t>Recirculation Pump</a:t>
            </a:r>
          </a:p>
          <a:p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dirty="0" smtClean="0"/>
              <a:t>Spa Jet Pump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Pumps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22" y="4724400"/>
            <a:ext cx="2573337" cy="1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16484"/>
            <a:ext cx="2262466" cy="156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84" y="2362200"/>
            <a:ext cx="2882900" cy="227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2" y="2129630"/>
            <a:ext cx="179863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3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1913">
            <a:off x="3363617" y="4546014"/>
            <a:ext cx="2437047" cy="161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1058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Each licensed pool/spa must provide documentation showing that all main drain covers are VGB compliant and not expired.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If paperwork cannot be observed, covers must be replaced prior to opening for the 2019 season. </a:t>
            </a:r>
          </a:p>
          <a:p>
            <a:endParaRPr lang="en-US" dirty="0"/>
          </a:p>
          <a:p>
            <a:r>
              <a:rPr lang="en-US" dirty="0" smtClean="0"/>
              <a:t>Lack of documentation may result in a violation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Drain/Suction Ports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87206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82430"/>
            <a:ext cx="2286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9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4675" y="4800600"/>
            <a:ext cx="7924800" cy="129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Detect blockage and automatically shut down the pump. </a:t>
            </a:r>
          </a:p>
          <a:p>
            <a:r>
              <a:rPr lang="en-US" dirty="0" smtClean="0"/>
              <a:t>Test according to manufacturers specifications.</a:t>
            </a:r>
          </a:p>
          <a:p>
            <a:r>
              <a:rPr lang="en-US" dirty="0" smtClean="0"/>
              <a:t>Record test results monthly</a:t>
            </a:r>
          </a:p>
          <a:p>
            <a:r>
              <a:rPr lang="en-US" dirty="0" smtClean="0"/>
              <a:t>Keep all maintenance records.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SVRS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65452"/>
            <a:ext cx="3590925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47" y="1828800"/>
            <a:ext cx="22987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2139950" y="1143000"/>
            <a:ext cx="4794250" cy="609601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sz="2500" dirty="0" smtClean="0"/>
              <a:t>(Safety Vacuum Release Systems)</a:t>
            </a:r>
            <a:endParaRPr lang="en-US" sz="25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34343" y="4145004"/>
            <a:ext cx="3364832" cy="42887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Electrical current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876800" y="4054640"/>
            <a:ext cx="4419600" cy="6096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500" dirty="0" smtClean="0"/>
              <a:t>Pressure/release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7451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Lines discharging into backwash or drainage sumps must have an air gap and remain freely open to drain.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Air gaps/Backflow prevention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0099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42" y="2895600"/>
            <a:ext cx="2819400" cy="325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2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6858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Specific to pipe diameter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Proper placement in crucial</a:t>
            </a:r>
          </a:p>
          <a:p>
            <a:endParaRPr lang="en-US" dirty="0"/>
          </a:p>
          <a:p>
            <a:r>
              <a:rPr lang="en-US" dirty="0" smtClean="0"/>
              <a:t>Bobbers frequently get stuck</a:t>
            </a:r>
          </a:p>
          <a:p>
            <a:endParaRPr lang="en-US" dirty="0"/>
          </a:p>
          <a:p>
            <a:r>
              <a:rPr lang="en-US" dirty="0" smtClean="0"/>
              <a:t>Proper flow is necessary to ensure that you are achieving the proper turnover and that you are not exceeding the maximum filter flow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Flow Meters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514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Must have been approved by </a:t>
            </a:r>
            <a:r>
              <a:rPr lang="en-US" dirty="0"/>
              <a:t>the Ohio Department of Health</a:t>
            </a:r>
            <a:r>
              <a:rPr lang="en-US" dirty="0" smtClean="0"/>
              <a:t> during construction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 smtClean="0"/>
              <a:t>Located </a:t>
            </a:r>
            <a:r>
              <a:rPr lang="en-US" dirty="0"/>
              <a:t>between the pump and </a:t>
            </a:r>
            <a:r>
              <a:rPr lang="en-US" dirty="0" smtClean="0"/>
              <a:t>filter</a:t>
            </a:r>
          </a:p>
          <a:p>
            <a:endParaRPr lang="en-US" dirty="0"/>
          </a:p>
          <a:p>
            <a:r>
              <a:rPr lang="en-US" dirty="0" smtClean="0"/>
              <a:t>Not ideal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Throttle Valves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2366962" cy="203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2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Dichlor/Trichlor</a:t>
            </a:r>
          </a:p>
          <a:p>
            <a:r>
              <a:rPr lang="en-US" dirty="0" smtClean="0"/>
              <a:t>Sodium Hypochlorite (liquid)</a:t>
            </a:r>
          </a:p>
          <a:p>
            <a:r>
              <a:rPr lang="en-US" dirty="0" smtClean="0"/>
              <a:t>Calcium Hypochlorite</a:t>
            </a:r>
          </a:p>
          <a:p>
            <a:r>
              <a:rPr lang="en-US" dirty="0"/>
              <a:t>Salt</a:t>
            </a:r>
          </a:p>
          <a:p>
            <a:r>
              <a:rPr lang="en-US" dirty="0" smtClean="0"/>
              <a:t>Bromine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Primary Disinfection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190898"/>
              </p:ext>
            </p:extLst>
          </p:nvPr>
        </p:nvGraphicFramePr>
        <p:xfrm>
          <a:off x="1371600" y="4038600"/>
          <a:ext cx="7620000" cy="2080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42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17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15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34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Sodium hypochlorite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Calcium Hypochlorite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Lithium Hypochlorite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Gas Chlorine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Trichlor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Dichlor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Bromine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% available chlorine content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10-12%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65-78%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35%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56-63%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27%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6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% Active strength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10-12%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65-78%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29%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99%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&gt;99%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95.5%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pH in 1% solution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9-14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8.5-11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10.8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2.8-3.5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6.5-6.8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4.8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pH Effect in Water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Raises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Raises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Raises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Lowers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Lowers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Neutral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Lowers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3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Physical appearance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Liquid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Granular, tabs, briquette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Granular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Gas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Granular, tabs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Granular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Granular, tabs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57800" y="6109156"/>
            <a:ext cx="3733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Table 5-2. Characteristics of different forms of disinfectants.</a:t>
            </a:r>
            <a:endParaRPr kumimoji="0" lang="en-US" altLang="en-US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National Swimming Pool Foundation 2009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733800" y="3732164"/>
            <a:ext cx="28956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 smtClean="0">
                <a:latin typeface="Calibri" pitchFamily="34" charset="0"/>
                <a:cs typeface="Times New Roman" pitchFamily="18" charset="0"/>
              </a:rPr>
              <a:t>Characteristics of Disinfectants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Disinfectant feeders </a:t>
            </a:r>
            <a:endParaRPr lang="en-US" dirty="0"/>
          </a:p>
        </p:txBody>
      </p:sp>
      <p:pic>
        <p:nvPicPr>
          <p:cNvPr id="4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1752600" cy="1752600"/>
          </a:xfrm>
          <a:prstGeom prst="rect">
            <a:avLst/>
          </a:prstGeom>
        </p:spPr>
      </p:pic>
      <p:pic>
        <p:nvPicPr>
          <p:cNvPr id="1026" name="Picture 2" descr="Image result for versa chlor syst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1886441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048000"/>
            <a:ext cx="2466975" cy="184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5030" y="2285999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Erosion </a:t>
            </a:r>
            <a:r>
              <a:rPr lang="en-US" sz="2700" dirty="0" smtClean="0"/>
              <a:t>Feeder </a:t>
            </a:r>
            <a:r>
              <a:rPr lang="en-US" sz="2700" dirty="0"/>
              <a:t>(dry form)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2285998"/>
            <a:ext cx="2819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/>
              <a:t>Liquid Feeder</a:t>
            </a:r>
            <a:endParaRPr lang="en-US" sz="2700" dirty="0"/>
          </a:p>
        </p:txBody>
      </p:sp>
      <p:pic>
        <p:nvPicPr>
          <p:cNvPr id="1030" name="Picture 6" descr="Image result for pentair trichlor fee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Salt Generators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029200" cy="47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6390229"/>
            <a:ext cx="5105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https://www.poolsupplyunlimited.com/converting-to-salt-based-chlorination/blog/55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75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Examples: UV light, Ozone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units are effective in reducing chloramine levels by destroying the pathogens and organics that combine with the free chlorine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only be used as secondary because there is not a residual disinfectant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Secondary Disinfection</a:t>
            </a:r>
            <a:br>
              <a:rPr lang="en-US" dirty="0" smtClean="0"/>
            </a:br>
            <a:r>
              <a:rPr lang="en-US" sz="2000" dirty="0" smtClean="0"/>
              <a:t>Commonly used in indoor pools to improve air quality.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44577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6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Ohio Revised Code (ORC) Section  3749 requires that all pools, wading pools, spas, special use pools or spray grounds that are located at a dwelling that houses more </a:t>
            </a:r>
            <a:r>
              <a:rPr lang="en-US" sz="2800" dirty="0" smtClean="0"/>
              <a:t>than </a:t>
            </a:r>
            <a:r>
              <a:rPr lang="en-US" sz="2800" dirty="0"/>
              <a:t>three families, including hotels/motels be considered PUBLIC and is therefore licensed and inspected by the local health department</a:t>
            </a:r>
            <a:r>
              <a:rPr lang="en-US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533400"/>
            <a:ext cx="8534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Why is my pool licensed and inspected by the health department?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1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dirty="0">
              <a:hlinkClick r:id="rId2"/>
            </a:endParaRPr>
          </a:p>
          <a:p>
            <a:pPr marL="109728" indent="0">
              <a:buNone/>
            </a:pPr>
            <a:r>
              <a:rPr lang="en-US" sz="2200" dirty="0" smtClean="0">
                <a:hlinkClick r:id="rId2"/>
              </a:rPr>
              <a:t>https</a:t>
            </a:r>
            <a:r>
              <a:rPr lang="en-US" sz="2200" dirty="0">
                <a:hlinkClick r:id="rId2"/>
              </a:rPr>
              <a:t>://</a:t>
            </a:r>
            <a:r>
              <a:rPr lang="en-US" sz="2200" dirty="0" smtClean="0">
                <a:hlinkClick r:id="rId2"/>
              </a:rPr>
              <a:t>www.youtube.com/watch?v=4TjgvL8Ln18&amp;t=1s</a:t>
            </a:r>
            <a:endParaRPr lang="en-US" sz="2200" dirty="0" smtClean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Preventing Unintended Chemical Injection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29561"/>
            <a:ext cx="206057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3005137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9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0" y="1676400"/>
            <a:ext cx="441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Required on all </a:t>
            </a:r>
            <a:r>
              <a:rPr lang="en-US" dirty="0" smtClean="0"/>
              <a:t>spas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Must </a:t>
            </a:r>
            <a:r>
              <a:rPr lang="en-US" dirty="0" smtClean="0"/>
              <a:t>display:</a:t>
            </a:r>
          </a:p>
          <a:p>
            <a:pPr lvl="1"/>
            <a:r>
              <a:rPr lang="en-US" dirty="0" smtClean="0"/>
              <a:t>pH (7.2-7.8)</a:t>
            </a:r>
          </a:p>
          <a:p>
            <a:pPr lvl="1"/>
            <a:r>
              <a:rPr lang="en-US" dirty="0" smtClean="0"/>
              <a:t>ORP (</a:t>
            </a:r>
            <a:r>
              <a:rPr lang="en-US" dirty="0" smtClean="0">
                <a:sym typeface="Symbol"/>
              </a:rPr>
              <a:t> 650 mV)</a:t>
            </a:r>
          </a:p>
          <a:p>
            <a:pPr marL="393192" lvl="1" indent="0">
              <a:buNone/>
            </a:pPr>
            <a:endParaRPr lang="en-US" dirty="0"/>
          </a:p>
          <a:p>
            <a:r>
              <a:rPr lang="en-US" dirty="0"/>
              <a:t>Audio or visual signal in event of malfunction or out of </a:t>
            </a:r>
            <a:r>
              <a:rPr lang="en-US" dirty="0" smtClean="0"/>
              <a:t>range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Flow switch to prevent chemical feed if recirculation </a:t>
            </a:r>
            <a:r>
              <a:rPr lang="en-US" dirty="0" smtClean="0"/>
              <a:t>quits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Acceptable list of </a:t>
            </a:r>
            <a:r>
              <a:rPr lang="en-US" dirty="0" smtClean="0"/>
              <a:t>units available on ODH website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Tested monthly and recorded on log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Automatic Chemical Controllers (ACC)</a:t>
            </a:r>
            <a:endParaRPr lang="en-US" dirty="0"/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8" y="1828800"/>
            <a:ext cx="32360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Prevents the injection of chemicals from the auto-chemical controller when there is no or low flow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Must be tested in accordance with manufacturer’s specifications monthly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Must be recorded on the operation report</a:t>
            </a:r>
          </a:p>
          <a:p>
            <a:endParaRPr lang="en-US" dirty="0"/>
          </a:p>
          <a:p>
            <a:r>
              <a:rPr lang="en-US" dirty="0" smtClean="0"/>
              <a:t>During your inspection, you may be instructed to demonstrate how you test the system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Flow interlock switch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0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109728" indent="0">
              <a:buNone/>
            </a:pPr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www.youtube.com/watch?v=FLSe-qmfmVQ</a:t>
            </a:r>
            <a:endParaRPr lang="en-US" sz="2400" dirty="0" smtClean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Recreational Water Illness (RWI)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48455"/>
            <a:ext cx="3184071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3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329" y="1981200"/>
            <a:ext cx="365760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Education of your users through </a:t>
            </a:r>
            <a:r>
              <a:rPr lang="en-US" sz="2000" dirty="0" smtClean="0"/>
              <a:t>signage.</a:t>
            </a:r>
          </a:p>
          <a:p>
            <a:endParaRPr lang="en-US" sz="2000" dirty="0"/>
          </a:p>
          <a:p>
            <a:r>
              <a:rPr lang="en-US" sz="2000" dirty="0"/>
              <a:t>Have rules in place regarding exclusion of ill swimmers and showering before and after-and enforce </a:t>
            </a:r>
            <a:r>
              <a:rPr lang="en-US" sz="2000" dirty="0" smtClean="0"/>
              <a:t>them.</a:t>
            </a:r>
          </a:p>
          <a:p>
            <a:pPr marL="109728" indent="0">
              <a:buNone/>
            </a:pPr>
            <a:endParaRPr lang="en-US" sz="2000" dirty="0"/>
          </a:p>
          <a:p>
            <a:r>
              <a:rPr lang="en-US" sz="2000" dirty="0"/>
              <a:t>Have a response plan for fecal accidents that follows the CDC recommendations</a:t>
            </a:r>
            <a:r>
              <a:rPr lang="en-US" sz="2000" dirty="0" smtClean="0"/>
              <a:t>.</a:t>
            </a:r>
          </a:p>
          <a:p>
            <a:pPr marL="109728" indent="0">
              <a:buNone/>
            </a:pPr>
            <a:r>
              <a:rPr lang="en-US" sz="2000" dirty="0" smtClean="0"/>
              <a:t> </a:t>
            </a:r>
          </a:p>
          <a:p>
            <a:r>
              <a:rPr lang="en-US" sz="2000" dirty="0" smtClean="0"/>
              <a:t>www.cdc.gov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Recreational Water Illness (RWI) Prevention</a:t>
            </a:r>
            <a:endParaRPr lang="en-US" dirty="0"/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371600"/>
            <a:ext cx="2473325" cy="3763963"/>
          </a:xfrm>
          <a:prstGeom prst="rect">
            <a:avLst/>
          </a:prstGeom>
        </p:spPr>
      </p:pic>
      <p:pic>
        <p:nvPicPr>
          <p:cNvPr id="11266" name="Picture 2" descr="safe swimming po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85" y="3048000"/>
            <a:ext cx="23685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0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48072"/>
          </a:xfrm>
        </p:spPr>
        <p:txBody>
          <a:bodyPr>
            <a:normAutofit/>
          </a:bodyPr>
          <a:lstStyle/>
          <a:p>
            <a:r>
              <a:rPr lang="en-US" dirty="0" smtClean="0"/>
              <a:t>Formed fecal incidents- Giardia</a:t>
            </a:r>
          </a:p>
          <a:p>
            <a:pPr marL="109728" indent="0">
              <a:buNone/>
            </a:pPr>
            <a:r>
              <a:rPr lang="en-US" dirty="0" smtClean="0"/>
              <a:t>	Moderately chlorine tolerant</a:t>
            </a:r>
          </a:p>
          <a:p>
            <a:pPr marL="109728" indent="0">
              <a:buNone/>
            </a:pPr>
            <a:endParaRPr lang="en-US" dirty="0"/>
          </a:p>
          <a:p>
            <a:pPr marL="109728" indent="0" algn="ctr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r>
              <a:rPr lang="en-US" dirty="0" smtClean="0"/>
              <a:t>Diarrheal incidents- Cryptosporidium</a:t>
            </a:r>
          </a:p>
          <a:p>
            <a:pPr marL="109728" indent="0">
              <a:buNone/>
            </a:pPr>
            <a:r>
              <a:rPr lang="en-US" dirty="0" smtClean="0"/>
              <a:t>	Chlorine tolerant parasite</a:t>
            </a:r>
            <a:endParaRPr lang="en-US" dirty="0"/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 algn="r">
              <a:buNone/>
            </a:pPr>
            <a:endParaRPr lang="en-US" dirty="0"/>
          </a:p>
          <a:p>
            <a:pPr marL="109728" indent="0" algn="r">
              <a:buNone/>
            </a:pPr>
            <a:endParaRPr lang="en-US" sz="900" dirty="0" smtClean="0"/>
          </a:p>
          <a:p>
            <a:pPr marL="109728" indent="0" algn="r">
              <a:buNone/>
            </a:pPr>
            <a:r>
              <a:rPr lang="en-US" sz="900" dirty="0"/>
              <a:t> </a:t>
            </a:r>
            <a:r>
              <a:rPr lang="en-US" sz="900" dirty="0" smtClean="0"/>
              <a:t> </a:t>
            </a:r>
            <a:r>
              <a:rPr lang="en-US" sz="900" dirty="0" smtClean="0">
                <a:hlinkClick r:id="rId3"/>
              </a:rPr>
              <a:t>https</a:t>
            </a:r>
            <a:r>
              <a:rPr lang="en-US" sz="900" dirty="0">
                <a:hlinkClick r:id="rId3"/>
              </a:rPr>
              <a:t>://www.cdc.gov/healthywater/swimming/pdf/fecal-incident-response-guidelines.pdf</a:t>
            </a:r>
            <a:endParaRPr lang="en-US" sz="9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Fecal incidents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53061" t="59776" r="22859" b="21675"/>
          <a:stretch/>
        </p:blipFill>
        <p:spPr bwMode="auto">
          <a:xfrm>
            <a:off x="3124200" y="2384223"/>
            <a:ext cx="2467610" cy="1433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53295" t="31598" r="20103" b="47291"/>
          <a:stretch/>
        </p:blipFill>
        <p:spPr bwMode="auto">
          <a:xfrm>
            <a:off x="3124200" y="4648200"/>
            <a:ext cx="2535882" cy="144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20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Comes from humans, cattle, dogs…</a:t>
            </a:r>
          </a:p>
          <a:p>
            <a:r>
              <a:rPr lang="en-US" dirty="0" smtClean="0"/>
              <a:t>Illness can occur 1-12 days after exposure</a:t>
            </a:r>
          </a:p>
          <a:p>
            <a:r>
              <a:rPr lang="en-US" dirty="0" smtClean="0"/>
              <a:t>Illness lasts roughly 72 hours</a:t>
            </a:r>
          </a:p>
          <a:p>
            <a:r>
              <a:rPr lang="en-US" dirty="0" smtClean="0"/>
              <a:t>Spreads person-to-person, contact with animals, or environmental contamination</a:t>
            </a:r>
          </a:p>
          <a:p>
            <a:r>
              <a:rPr lang="en-US" dirty="0" smtClean="0"/>
              <a:t>FECAL ORAL ROUTE</a:t>
            </a:r>
          </a:p>
          <a:p>
            <a:r>
              <a:rPr lang="en-US" dirty="0" smtClean="0"/>
              <a:t>Pool water being swallowed (involuntary or otherwise) or through the nose</a:t>
            </a:r>
          </a:p>
          <a:p>
            <a:pPr lvl="1"/>
            <a:r>
              <a:rPr lang="en-US" dirty="0" smtClean="0"/>
              <a:t>Does not take much at all to make you sick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Cryptosporidium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8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Comes from humans and animals</a:t>
            </a:r>
          </a:p>
          <a:p>
            <a:r>
              <a:rPr lang="en-US" dirty="0" smtClean="0"/>
              <a:t>AKA “beaver fever”-beavers are one natural source</a:t>
            </a:r>
          </a:p>
          <a:p>
            <a:r>
              <a:rPr lang="en-US" dirty="0" smtClean="0"/>
              <a:t>Illness starts 3-25 days after exposure</a:t>
            </a:r>
          </a:p>
          <a:p>
            <a:r>
              <a:rPr lang="en-US" dirty="0" smtClean="0"/>
              <a:t>Illness is long lasting, 2-6 weeks</a:t>
            </a:r>
          </a:p>
          <a:p>
            <a:r>
              <a:rPr lang="en-US" dirty="0" smtClean="0"/>
              <a:t>Spreads person-to-person, contact with animals, and environmental exposures</a:t>
            </a:r>
          </a:p>
          <a:p>
            <a:r>
              <a:rPr lang="en-US" dirty="0" smtClean="0"/>
              <a:t>FECAL ORAL ROUTE</a:t>
            </a:r>
          </a:p>
          <a:p>
            <a:r>
              <a:rPr lang="en-US" dirty="0" smtClean="0"/>
              <a:t>More common in natural water but still occurs in pools, spas, etc.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Giardia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Multi-county outbreak associated with Crypto in 2016. The largest in Ohio ever. 1,026 total cases. Delaware, Franklin, Columbus</a:t>
            </a:r>
          </a:p>
          <a:p>
            <a:r>
              <a:rPr lang="en-US" dirty="0" smtClean="0"/>
              <a:t>184 cases associated with a waterpark</a:t>
            </a:r>
          </a:p>
          <a:p>
            <a:pPr lvl="1"/>
            <a:r>
              <a:rPr lang="en-US" dirty="0" smtClean="0"/>
              <a:t>Associated with </a:t>
            </a:r>
            <a:r>
              <a:rPr lang="en-US" dirty="0" err="1" smtClean="0"/>
              <a:t>Zoombezi</a:t>
            </a:r>
            <a:r>
              <a:rPr lang="en-US" dirty="0" smtClean="0"/>
              <a:t> Bay</a:t>
            </a:r>
          </a:p>
          <a:p>
            <a:r>
              <a:rPr lang="en-US" dirty="0" smtClean="0"/>
              <a:t>Cases developed over months</a:t>
            </a:r>
          </a:p>
          <a:p>
            <a:r>
              <a:rPr lang="en-US" dirty="0" smtClean="0"/>
              <a:t>Closing of the facility, draining water, hyper-chlorination, water testing</a:t>
            </a:r>
          </a:p>
          <a:p>
            <a:r>
              <a:rPr lang="en-US" dirty="0" smtClean="0"/>
              <a:t>Water testing is usually unreliable…a negative doesn’t prove your facility isn’t infected but a positive might…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Recreational Waterborne Outbreaks in Ohio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4 </a:t>
            </a:r>
            <a:r>
              <a:rPr lang="en-US" dirty="0" err="1" smtClean="0"/>
              <a:t>hyperchlorination</a:t>
            </a:r>
            <a:r>
              <a:rPr lang="en-US" dirty="0" smtClean="0"/>
              <a:t> treatments from July to September</a:t>
            </a:r>
          </a:p>
          <a:p>
            <a:pPr lvl="5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://www.cdc.gov/healthywater/swimming/pdf/hyperchlorination-to-kill-crypto-when-chlorine-stabilizer-is-in-the-water.pdf</a:t>
            </a:r>
            <a:endParaRPr lang="en-US" dirty="0" smtClean="0"/>
          </a:p>
          <a:p>
            <a:r>
              <a:rPr lang="en-US" dirty="0" smtClean="0"/>
              <a:t>Water samples—all negative</a:t>
            </a:r>
          </a:p>
          <a:p>
            <a:r>
              <a:rPr lang="en-US" dirty="0" smtClean="0"/>
              <a:t>Weekly education meetings with local pools and water parks</a:t>
            </a:r>
          </a:p>
          <a:p>
            <a:r>
              <a:rPr lang="en-US" dirty="0" smtClean="0"/>
              <a:t>Needs assessment—UV sanitation was needed</a:t>
            </a:r>
          </a:p>
          <a:p>
            <a:r>
              <a:rPr lang="en-US" dirty="0" smtClean="0"/>
              <a:t>Possibly started by asymptomatic carriers…how do you control for that?</a:t>
            </a:r>
          </a:p>
          <a:p>
            <a:r>
              <a:rPr lang="en-US" dirty="0" smtClean="0"/>
              <a:t>Learned that many ill persons were some that swam with diarrhea (no one single reason this OB happened)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Zoombezi</a:t>
            </a:r>
            <a:r>
              <a:rPr lang="en-US" dirty="0" smtClean="0"/>
              <a:t> Bay &amp; LHD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Submit the annual license application each year.  DUE BY APRIL </a:t>
            </a:r>
            <a:r>
              <a:rPr lang="en-US" dirty="0" smtClean="0"/>
              <a:t>30</a:t>
            </a:r>
            <a:endParaRPr lang="en-US" dirty="0"/>
          </a:p>
          <a:p>
            <a:pPr marL="137160" indent="0">
              <a:buNone/>
            </a:pPr>
            <a:endParaRPr lang="en-US" dirty="0"/>
          </a:p>
          <a:p>
            <a:r>
              <a:rPr lang="en-US" dirty="0" smtClean="0"/>
              <a:t>Ensure </a:t>
            </a:r>
            <a:r>
              <a:rPr lang="en-US" dirty="0"/>
              <a:t>the licensed facility remains in compliance with rules set forth in the Ohio Administrative Code (OAC) 3701-31-04</a:t>
            </a:r>
          </a:p>
          <a:p>
            <a:endParaRPr lang="en-US" dirty="0"/>
          </a:p>
          <a:p>
            <a:r>
              <a:rPr lang="en-US" dirty="0"/>
              <a:t>Allow for regular inspections by the Local Health Department</a:t>
            </a:r>
          </a:p>
          <a:p>
            <a:endParaRPr lang="en-US" dirty="0"/>
          </a:p>
          <a:p>
            <a:pPr marL="137160" indent="0">
              <a:buNone/>
            </a:pPr>
            <a:r>
              <a:rPr lang="en-US" dirty="0"/>
              <a:t>These rules can be viewed at </a:t>
            </a:r>
            <a:r>
              <a:rPr lang="en-US" sz="2400" dirty="0"/>
              <a:t>http://www.odh.ohio.gov/rules/final/finalrules.aspx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are my responsibilities as a pool operator?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Monitoring-no diapers, posts signs about swimming with diarrhea (within 2 weeks), talk to patrons when entering the park about health swimming (handouts)</a:t>
            </a:r>
          </a:p>
          <a:p>
            <a:r>
              <a:rPr lang="en-US" dirty="0" smtClean="0"/>
              <a:t>Keep an eye out for “accidents”</a:t>
            </a:r>
          </a:p>
          <a:p>
            <a:r>
              <a:rPr lang="en-US" dirty="0" smtClean="0"/>
              <a:t>Report a suspected incident, we are here to help!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you do to prevent this from happening?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387592"/>
              </p:ext>
            </p:extLst>
          </p:nvPr>
        </p:nvGraphicFramePr>
        <p:xfrm>
          <a:off x="1295400" y="1447800"/>
          <a:ext cx="6210934" cy="2120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7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78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52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effectLst/>
                        </a:rPr>
                        <a:t>Without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Auto Chemical Controller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Disinfectant residual (free chlorine, bromine)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Every 4 hours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Combined chlorine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Every 4 hours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Every 4 hours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 temperature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Once per day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 clarity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Continuously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alkalinity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Once per week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Cyanuric acid (for pool/spa using stabilizer)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Once per week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dissolved solids (salt generator pool)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 manufacturer’s specification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Record Keeping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706843"/>
              </p:ext>
            </p:extLst>
          </p:nvPr>
        </p:nvGraphicFramePr>
        <p:xfrm>
          <a:off x="1295400" y="3810000"/>
          <a:ext cx="6230620" cy="2120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94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17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72085"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effectLst/>
                        </a:rPr>
                        <a:t>With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Auto Chemical Controller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Disinfectant residual (free chlorine, bromine)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Every 12 hours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5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Combined chlorine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Every 12 hours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Every 12 hours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5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 temperature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Once per day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2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 clarity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Continuously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5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alkalinity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Once per week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2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Cyanuric acid (for pool/spa using stabilizer)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Once per week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9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dissolved solids (salt generator pool)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 manufacturer’s specification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5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0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First reading of the day must be obtained </a:t>
            </a:r>
            <a:r>
              <a:rPr lang="en-US" u="sng" dirty="0"/>
              <a:t>at water’s edge prior to bathers entering the water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lvl="0"/>
            <a:r>
              <a:rPr lang="en-US" dirty="0" smtClean="0"/>
              <a:t>Chemicals </a:t>
            </a:r>
            <a:r>
              <a:rPr lang="en-US" dirty="0"/>
              <a:t>added to the swimming pool/spa must be recorded. 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n-US" dirty="0"/>
              <a:t>Fecal accidents and injuries shall be recorded as they happen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Test results and service records for auto chemical controllers and SVRS’s must be maintained. </a:t>
            </a:r>
            <a:r>
              <a:rPr lang="en-US" dirty="0" smtClean="0"/>
              <a:t>These systems </a:t>
            </a:r>
            <a:r>
              <a:rPr lang="en-US" dirty="0"/>
              <a:t>must be tested in accordance with </a:t>
            </a:r>
            <a:r>
              <a:rPr lang="en-US" dirty="0" smtClean="0"/>
              <a:t>manufacturer instructions, and recorded monthly.</a:t>
            </a:r>
          </a:p>
          <a:p>
            <a:pPr marL="109728" lvl="0" indent="0">
              <a:buNone/>
            </a:pPr>
            <a:endParaRPr lang="en-US" dirty="0"/>
          </a:p>
          <a:p>
            <a:pPr lvl="0"/>
            <a:r>
              <a:rPr lang="en-US" dirty="0"/>
              <a:t>Records must be retained for at least 2 years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Record Keeping Reminders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4824" y="-434223"/>
            <a:ext cx="6061679" cy="7844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638800" y="759356"/>
            <a:ext cx="2261936" cy="3455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62000" y="990600"/>
            <a:ext cx="1189789" cy="228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6200"/>
            <a:ext cx="5240482" cy="6705600"/>
          </a:xfrm>
          <a:prstGeom prst="rect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505" y="914400"/>
            <a:ext cx="3733800" cy="4525963"/>
          </a:xfrm>
        </p:spPr>
        <p:txBody>
          <a:bodyPr/>
          <a:lstStyle/>
          <a:p>
            <a:r>
              <a:rPr lang="en-US" dirty="0" smtClean="0"/>
              <a:t>Must record all injuries and fecal incidents.</a:t>
            </a:r>
          </a:p>
          <a:p>
            <a:endParaRPr lang="en-US" dirty="0" smtClean="0"/>
          </a:p>
          <a:p>
            <a:r>
              <a:rPr lang="en-US" dirty="0" smtClean="0"/>
              <a:t>Suspected waterborne illnesses must be reported to the health </a:t>
            </a:r>
            <a:r>
              <a:rPr lang="en-US" dirty="0"/>
              <a:t>d</a:t>
            </a:r>
            <a:r>
              <a:rPr lang="en-US" dirty="0" smtClean="0"/>
              <a:t>epartment.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967746" y="2743200"/>
            <a:ext cx="1723189" cy="304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0" y="3962400"/>
            <a:ext cx="1723189" cy="304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500" dirty="0" smtClean="0"/>
          </a:p>
          <a:p>
            <a:r>
              <a:rPr lang="en-US" sz="2500" dirty="0" smtClean="0"/>
              <a:t>Helps you, the operator, understand and manage your pool.</a:t>
            </a:r>
          </a:p>
          <a:p>
            <a:endParaRPr lang="en-US" sz="2500" dirty="0"/>
          </a:p>
          <a:p>
            <a:r>
              <a:rPr lang="en-US" sz="2500" dirty="0" smtClean="0"/>
              <a:t>Reduces wasteful spending.</a:t>
            </a:r>
            <a:endParaRPr lang="en-US" sz="2500" dirty="0"/>
          </a:p>
          <a:p>
            <a:pPr>
              <a:lnSpc>
                <a:spcPct val="90000"/>
              </a:lnSpc>
            </a:pPr>
            <a:endParaRPr lang="en-US" sz="2500" dirty="0" smtClean="0"/>
          </a:p>
          <a:p>
            <a:pPr>
              <a:lnSpc>
                <a:spcPct val="90000"/>
              </a:lnSpc>
            </a:pPr>
            <a:r>
              <a:rPr lang="en-US" sz="2500" dirty="0" smtClean="0"/>
              <a:t>Allows inspector to see your overall pool operation.</a:t>
            </a:r>
          </a:p>
          <a:p>
            <a:pPr>
              <a:lnSpc>
                <a:spcPct val="90000"/>
              </a:lnSpc>
            </a:pPr>
            <a:endParaRPr lang="en-US" sz="2500" dirty="0" smtClean="0"/>
          </a:p>
          <a:p>
            <a:pPr>
              <a:lnSpc>
                <a:spcPct val="90000"/>
              </a:lnSpc>
            </a:pPr>
            <a:r>
              <a:rPr lang="en-US" sz="2500" dirty="0" smtClean="0"/>
              <a:t>Diligent </a:t>
            </a:r>
            <a:r>
              <a:rPr lang="en-US" sz="2500" dirty="0"/>
              <a:t>record keeping helps to maintain an awesome </a:t>
            </a:r>
            <a:r>
              <a:rPr lang="en-US" sz="2500" dirty="0" smtClean="0"/>
              <a:t>pool, </a:t>
            </a:r>
            <a:r>
              <a:rPr lang="en-US" sz="2500" dirty="0"/>
              <a:t>and is your best legal defense!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Why is record keeping important?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4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DPD Test Kits</a:t>
            </a:r>
            <a:endParaRPr lang="en-US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14425"/>
            <a:ext cx="28479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19200"/>
            <a:ext cx="2743200" cy="2743200"/>
          </a:xfrm>
          <a:prstGeom prst="rect">
            <a:avLst/>
          </a:prstGeom>
        </p:spPr>
      </p:pic>
      <p:pic>
        <p:nvPicPr>
          <p:cNvPr id="3076" name="Picture 4" descr="Image result for home pool test stri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81880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ultiply 12"/>
          <p:cNvSpPr/>
          <p:nvPr/>
        </p:nvSpPr>
        <p:spPr>
          <a:xfrm>
            <a:off x="2209800" y="3505200"/>
            <a:ext cx="1790700" cy="2362200"/>
          </a:xfrm>
          <a:prstGeom prst="mathMultiply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 descr="Image result for green check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Image result for green checkmar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6" descr="Image result for green checkmar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8" descr="Image result for green checkmar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10" descr="Image result for green checkmar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9" y="1219200"/>
            <a:ext cx="1281113" cy="115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1279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3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Hold reagent bottles vertical to ensure uniform drop size.</a:t>
            </a:r>
          </a:p>
          <a:p>
            <a:endParaRPr lang="en-US" dirty="0" smtClean="0"/>
          </a:p>
          <a:p>
            <a:r>
              <a:rPr lang="en-US" dirty="0" smtClean="0"/>
              <a:t>Rinse comparator tube thoroughly between tests.</a:t>
            </a:r>
          </a:p>
          <a:p>
            <a:endParaRPr lang="en-US" dirty="0" smtClean="0"/>
          </a:p>
          <a:p>
            <a:r>
              <a:rPr lang="en-US" dirty="0" smtClean="0"/>
              <a:t>Hold comparator tube in natural light or against a white background to read the color chart.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Follow the directions that come with your kit!</a:t>
            </a:r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Tips for proper 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DPD-Powder: test just as you would for chlorine then multiply the amount by 2.25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Bromine Calculation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28956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 drops X 0.2 = 1.0 ppm</a:t>
            </a:r>
          </a:p>
          <a:p>
            <a:endParaRPr lang="en-US" sz="2800" dirty="0"/>
          </a:p>
          <a:p>
            <a:r>
              <a:rPr lang="en-US" sz="2800" dirty="0" smtClean="0"/>
              <a:t>1.0 ppm X 2.25 = 2.25 ppm bromine</a:t>
            </a:r>
          </a:p>
        </p:txBody>
      </p:sp>
      <p:sp>
        <p:nvSpPr>
          <p:cNvPr id="5" name="Oval 4"/>
          <p:cNvSpPr/>
          <p:nvPr/>
        </p:nvSpPr>
        <p:spPr>
          <a:xfrm>
            <a:off x="3048000" y="3733800"/>
            <a:ext cx="962851" cy="49532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Proper sampling technique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endParaRPr lang="en-US" dirty="0" smtClean="0"/>
          </a:p>
          <a:p>
            <a:pPr marL="109728" indent="0" algn="ctr">
              <a:buNone/>
            </a:pPr>
            <a:endParaRPr lang="en-US" dirty="0" smtClean="0"/>
          </a:p>
          <a:p>
            <a:pPr marL="109728" indent="0" algn="ctr">
              <a:buNone/>
            </a:pPr>
            <a:endParaRPr lang="en-US" dirty="0"/>
          </a:p>
          <a:p>
            <a:pPr marL="109728" indent="0" algn="ctr">
              <a:buNone/>
            </a:pPr>
            <a:endParaRPr lang="en-US" dirty="0" smtClean="0"/>
          </a:p>
          <a:p>
            <a:pPr marL="109728" indent="0" algn="ctr">
              <a:buNone/>
            </a:pPr>
            <a:r>
              <a:rPr lang="en-US" sz="2400" dirty="0" smtClean="0">
                <a:hlinkClick r:id="rId2"/>
              </a:rPr>
              <a:t>https://www.youtube.com/watch?v=Y5V4RTvy5rc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191000" y="6172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Video courtesy of Taylor Technologies</a:t>
            </a:r>
          </a:p>
          <a:p>
            <a:pPr algn="ctr"/>
            <a:r>
              <a:rPr lang="en-US" dirty="0" smtClean="0"/>
              <a:t>www.taylortechnologies.com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2</a:t>
            </a:r>
            <a:r>
              <a:rPr lang="en-US" dirty="0" smtClean="0"/>
              <a:t> Standard Inspections- every 365 days</a:t>
            </a:r>
          </a:p>
          <a:p>
            <a:endParaRPr lang="en-US" dirty="0" smtClean="0"/>
          </a:p>
          <a:p>
            <a:r>
              <a:rPr lang="en-US" dirty="0" smtClean="0"/>
              <a:t>1 Equipment Inventory- every calendar year</a:t>
            </a:r>
          </a:p>
          <a:p>
            <a:endParaRPr lang="en-US" dirty="0"/>
          </a:p>
          <a:p>
            <a:r>
              <a:rPr lang="en-US" dirty="0" smtClean="0"/>
              <a:t>Follow up inspections will be conducted as needed.</a:t>
            </a:r>
          </a:p>
          <a:p>
            <a:endParaRPr lang="en-US" dirty="0"/>
          </a:p>
          <a:p>
            <a:r>
              <a:rPr lang="en-US" dirty="0" smtClean="0"/>
              <a:t>Complaints will be handled as they are received.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often will WCHD inspect my pool/spa?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3810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Spray grounds: Free chlorine 2.0 Bromine 4.0 (measured at spray orifice)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Minimum Chemical Parameters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599390"/>
              </p:ext>
            </p:extLst>
          </p:nvPr>
        </p:nvGraphicFramePr>
        <p:xfrm>
          <a:off x="1524000" y="1397000"/>
          <a:ext cx="6096000" cy="4246880"/>
        </p:xfrm>
        <a:graphic>
          <a:graphicData uri="http://schemas.openxmlformats.org/drawingml/2006/table">
            <a:tbl>
              <a:tblPr firstRow="1" bandRow="1"/>
              <a:tblGrid>
                <a:gridCol w="2438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b="0" dirty="0" smtClean="0"/>
                        <a:t>OAC 3701-31-04 (D)(6)</a:t>
                      </a:r>
                      <a:endParaRPr lang="en-US" b="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Pools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Spas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Free Chlorine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≥</a:t>
                      </a:r>
                      <a:r>
                        <a:rPr lang="en-US" baseline="0" dirty="0" smtClean="0"/>
                        <a:t> 1.0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≥</a:t>
                      </a:r>
                      <a:r>
                        <a:rPr lang="en-US" baseline="0" dirty="0" smtClean="0"/>
                        <a:t> 2.0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Combined Chlorine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≤</a:t>
                      </a:r>
                      <a:r>
                        <a:rPr lang="en-US" baseline="0" dirty="0" smtClean="0"/>
                        <a:t> 1.0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≤</a:t>
                      </a:r>
                      <a:r>
                        <a:rPr lang="en-US" baseline="0" dirty="0" smtClean="0"/>
                        <a:t> 1.0 ppm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Bromine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≥</a:t>
                      </a:r>
                      <a:r>
                        <a:rPr lang="en-US" baseline="0" dirty="0" smtClean="0"/>
                        <a:t> 2.0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≥ 4.0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pH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7.2  - 7.8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7.2 – 7.8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Alkalinity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≥ 60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≥ 60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Cyanuric Acid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≤ 70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≤ 70 ppm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≤ 90</a:t>
                      </a:r>
                      <a:r>
                        <a:rPr lang="en-US" dirty="0" smtClean="0">
                          <a:latin typeface="Calibri"/>
                        </a:rPr>
                        <a:t>⁰ F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≤ 104</a:t>
                      </a:r>
                      <a:r>
                        <a:rPr lang="en-US" dirty="0" smtClean="0">
                          <a:latin typeface="Calibri"/>
                        </a:rPr>
                        <a:t>⁰ F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Clarity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Bottom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Visible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Bottom </a:t>
                      </a:r>
                    </a:p>
                    <a:p>
                      <a:pPr algn="ctr"/>
                      <a:r>
                        <a:rPr lang="en-US" dirty="0" smtClean="0"/>
                        <a:t>Visible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dirty="0" smtClean="0"/>
                        <a:t>ORP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650 mV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650 mV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0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2600" dirty="0"/>
              <a:t>The elimination of inorganic chloramines by adding enough Free Chlorine to destroy them. </a:t>
            </a:r>
          </a:p>
          <a:p>
            <a:pPr marL="109728" indent="0" algn="ctr">
              <a:buNone/>
            </a:pPr>
            <a:endParaRPr lang="en-US" sz="2600" dirty="0"/>
          </a:p>
          <a:p>
            <a:pPr marL="109728" indent="0" algn="ctr">
              <a:buNone/>
            </a:pPr>
            <a:r>
              <a:rPr lang="en-US" sz="2600" dirty="0"/>
              <a:t>(CC x 10)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Breakpoint Chlorination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77480"/>
            <a:ext cx="5526088" cy="191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4319"/>
            <a:ext cx="12255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79" y="3577480"/>
            <a:ext cx="1831721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6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5344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Determined during construction and ODH plan </a:t>
            </a:r>
            <a:r>
              <a:rPr lang="en-US" sz="2800" dirty="0" smtClean="0"/>
              <a:t>approval</a:t>
            </a:r>
          </a:p>
          <a:p>
            <a:pPr marL="109728" indent="0">
              <a:buNone/>
            </a:pPr>
            <a:endParaRPr lang="en-US" sz="2800" dirty="0"/>
          </a:p>
          <a:p>
            <a:r>
              <a:rPr lang="en-US" sz="2800" dirty="0"/>
              <a:t>Your inspector can always get the numbers we have on file here at </a:t>
            </a:r>
            <a:r>
              <a:rPr lang="en-US" sz="2800" dirty="0" smtClean="0"/>
              <a:t>WCHD</a:t>
            </a:r>
          </a:p>
          <a:p>
            <a:pPr marL="109728" indent="0">
              <a:buNone/>
            </a:pPr>
            <a:endParaRPr lang="en-US" sz="2800" dirty="0"/>
          </a:p>
          <a:p>
            <a:pPr marL="109728" indent="0">
              <a:buNone/>
            </a:pPr>
            <a:r>
              <a:rPr lang="en-US" dirty="0" smtClean="0"/>
              <a:t>Why are volume and surface area important?</a:t>
            </a:r>
          </a:p>
          <a:p>
            <a:pPr lvl="1"/>
            <a:r>
              <a:rPr lang="en-US" dirty="0" smtClean="0"/>
              <a:t>You can only properly treat water if you know how much you have. </a:t>
            </a:r>
          </a:p>
          <a:p>
            <a:pPr lvl="1"/>
            <a:r>
              <a:rPr lang="en-US" dirty="0" smtClean="0"/>
              <a:t>How will the sun effect your pool? </a:t>
            </a:r>
          </a:p>
          <a:p>
            <a:pPr lvl="1"/>
            <a:r>
              <a:rPr lang="en-US" dirty="0" smtClean="0"/>
              <a:t>Do you need a life guard and if so, how many?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Volume and Surface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375" y="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</a:rPr>
              <a:t>Pool Volume &amp; Surface Area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9" y="3581399"/>
            <a:ext cx="3734859" cy="2240915"/>
          </a:xfrm>
          <a:prstGeom prst="rect">
            <a:avLst/>
          </a:prstGeom>
        </p:spPr>
      </p:pic>
      <p:pic>
        <p:nvPicPr>
          <p:cNvPr id="5" name="Content Placeholder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8" y="3886200"/>
            <a:ext cx="3440279" cy="2391569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228600" y="2438400"/>
            <a:ext cx="4204367" cy="11389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Easy:</a:t>
            </a:r>
          </a:p>
          <a:p>
            <a:pPr marL="109728" indent="0" algn="ctr">
              <a:buNone/>
            </a:pP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</a:rPr>
              <a:t>R</a:t>
            </a:r>
            <a:r>
              <a:rPr lang="en-US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ectangular pool  that is 40 by 20 and goes from 3 foot to 5 foot to 8 foot.</a:t>
            </a:r>
          </a:p>
          <a:p>
            <a:pPr marL="109728" indent="0" algn="ctr">
              <a:buNone/>
            </a:pPr>
            <a:r>
              <a:rPr lang="en-US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800 sq ft x 8 foot x 7.5 =48,000 gal</a:t>
            </a:r>
          </a:p>
          <a:p>
            <a:pPr algn="ctr"/>
            <a:endParaRPr lang="en-US" sz="1800" dirty="0" smtClean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4701674" y="2133600"/>
            <a:ext cx="3965575" cy="1524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sz="1700" dirty="0" smtClean="0">
                <a:latin typeface="Roboto" panose="02000000000000000000" pitchFamily="2" charset="0"/>
                <a:ea typeface="Roboto" panose="02000000000000000000" pitchFamily="2" charset="0"/>
              </a:rPr>
              <a:t>Not  so Easy:</a:t>
            </a:r>
          </a:p>
          <a:p>
            <a:pPr marL="109728" indent="0" algn="ctr">
              <a:buNone/>
            </a:pPr>
            <a:r>
              <a:rPr lang="en-US" sz="1700" dirty="0" smtClean="0">
                <a:latin typeface="Roboto" panose="02000000000000000000" pitchFamily="2" charset="0"/>
                <a:ea typeface="Roboto" panose="02000000000000000000" pitchFamily="2" charset="0"/>
              </a:rPr>
              <a:t>Kidney shaped pool that is thirty feet long and  has three widths of 15, 12, 15 and a depth of 3 foot at either and and 4 foot in the middle. Average the width first.</a:t>
            </a:r>
          </a:p>
          <a:p>
            <a:pPr marL="109728" indent="0">
              <a:buNone/>
            </a:pPr>
            <a:endParaRPr lang="en-US" sz="17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9728" indent="0" algn="ctr">
              <a:buNone/>
            </a:pPr>
            <a:r>
              <a:rPr lang="en-US" sz="1700" dirty="0" smtClean="0">
                <a:latin typeface="Roboto" panose="02000000000000000000" pitchFamily="2" charset="0"/>
                <a:ea typeface="Roboto" panose="02000000000000000000" pitchFamily="2" charset="0"/>
              </a:rPr>
              <a:t>360 (sq ft) x 3.33 (avg depth) x 7.5 =10, 395 </a:t>
            </a:r>
            <a:r>
              <a:rPr lang="en-US" sz="1700" dirty="0" smtClean="0"/>
              <a:t>gal</a:t>
            </a:r>
          </a:p>
          <a:p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462129" y="990600"/>
            <a:ext cx="7848601" cy="1371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9728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</a:rPr>
              <a:t>Volume=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Length x width x average depth x 7.5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Surface Area= length x width</a:t>
            </a:r>
          </a:p>
        </p:txBody>
      </p:sp>
    </p:spTree>
    <p:extLst>
      <p:ext uri="{BB962C8B-B14F-4D97-AF65-F5344CB8AC3E}">
        <p14:creationId xmlns:p14="http://schemas.microsoft.com/office/powerpoint/2010/main" val="1884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en-US" dirty="0" smtClean="0"/>
              <a:t>Properly balanced water:</a:t>
            </a:r>
          </a:p>
          <a:p>
            <a:pPr marL="109728" indent="0" algn="ctr">
              <a:buNone/>
            </a:pPr>
            <a:endParaRPr lang="en-US" dirty="0" smtClean="0"/>
          </a:p>
          <a:p>
            <a:r>
              <a:rPr lang="en-US" dirty="0" smtClean="0"/>
              <a:t>Maximizes Disinfection</a:t>
            </a:r>
          </a:p>
          <a:p>
            <a:endParaRPr lang="en-US" dirty="0" smtClean="0"/>
          </a:p>
          <a:p>
            <a:r>
              <a:rPr lang="en-US" dirty="0" smtClean="0"/>
              <a:t>Prevents Corrosion</a:t>
            </a:r>
          </a:p>
          <a:p>
            <a:endParaRPr lang="en-US" dirty="0" smtClean="0"/>
          </a:p>
          <a:p>
            <a:r>
              <a:rPr lang="en-US" dirty="0" smtClean="0"/>
              <a:t>Provides an enjoyable swimming environment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Makes your health inspector happy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sz="1800" dirty="0" smtClean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 smtClean="0">
              <a:sym typeface="Wingdings" panose="05000000000000000000" pitchFamily="2" charset="2"/>
            </a:endParaRPr>
          </a:p>
          <a:p>
            <a:pPr marL="109728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***The Saturation Index can be a very useful tool when trying</a:t>
            </a:r>
          </a:p>
          <a:p>
            <a:pPr marL="109728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    to balance water.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Water Balance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24400"/>
            <a:ext cx="2468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2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3701-31-04(B)(7): Domestic animals. Unless otherwise permitted by law, animals are prohibited at a public swimming pool and within the pool barrier defining a pool area during the swim season.</a:t>
            </a:r>
          </a:p>
          <a:p>
            <a:endParaRPr lang="en-US" dirty="0"/>
          </a:p>
          <a:p>
            <a:r>
              <a:rPr lang="en-US" dirty="0" smtClean="0"/>
              <a:t>Check with ADA regulations </a:t>
            </a:r>
          </a:p>
          <a:p>
            <a:pPr marL="109728" indent="0">
              <a:buNone/>
            </a:pPr>
            <a:r>
              <a:rPr lang="en-US" dirty="0" smtClean="0"/>
              <a:t>regarding service animals.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Animals at the Pool</a:t>
            </a:r>
            <a:endParaRPr lang="en-US" dirty="0"/>
          </a:p>
        </p:txBody>
      </p:sp>
      <p:sp>
        <p:nvSpPr>
          <p:cNvPr id="4" name="AutoShape 2" descr="Image result for funny dog in p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funny dog in p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62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761054"/>
            <a:ext cx="4267200" cy="1905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&gt;2000 sq. ft. surface area</a:t>
            </a:r>
          </a:p>
          <a:p>
            <a:r>
              <a:rPr lang="en-US" sz="2200" dirty="0" smtClean="0"/>
              <a:t>Zero depth entry</a:t>
            </a:r>
          </a:p>
          <a:p>
            <a:r>
              <a:rPr lang="en-US" sz="2200" dirty="0" smtClean="0"/>
              <a:t>Diving board</a:t>
            </a:r>
          </a:p>
          <a:p>
            <a:r>
              <a:rPr lang="en-US" sz="2200" dirty="0" smtClean="0"/>
              <a:t>&gt;50 swimmers (any pool)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Lifeguards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34637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85" y="3825875"/>
            <a:ext cx="2163763" cy="161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21668"/>
            <a:ext cx="2317786" cy="146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29200"/>
            <a:ext cx="2268817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1257712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9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Approved lifeguard training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000875" cy="441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7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624072"/>
          </a:xfrm>
        </p:spPr>
        <p:txBody>
          <a:bodyPr>
            <a:noAutofit/>
          </a:bodyPr>
          <a:lstStyle/>
          <a:p>
            <a:r>
              <a:rPr lang="en-US" sz="2000" dirty="0"/>
              <a:t>Non-telescopic reach pole, 12 ft., with shepherd’s </a:t>
            </a:r>
            <a:r>
              <a:rPr lang="en-US" sz="2000" dirty="0" smtClean="0"/>
              <a:t>hook</a:t>
            </a:r>
          </a:p>
          <a:p>
            <a:endParaRPr lang="en-US" sz="2000" dirty="0"/>
          </a:p>
          <a:p>
            <a:r>
              <a:rPr lang="en-US" sz="2000" dirty="0"/>
              <a:t>Coast </a:t>
            </a:r>
            <a:r>
              <a:rPr lang="en-US" sz="2000" dirty="0" smtClean="0"/>
              <a:t>Guard-approved </a:t>
            </a:r>
            <a:r>
              <a:rPr lang="en-US" sz="2000" dirty="0"/>
              <a:t>throwing device (life ring, etc.) with 30-60 ft. line attached required at pools without </a:t>
            </a:r>
            <a:r>
              <a:rPr lang="en-US" sz="2000" dirty="0" smtClean="0"/>
              <a:t>lifeguards</a:t>
            </a:r>
          </a:p>
          <a:p>
            <a:endParaRPr lang="en-US" sz="2000" dirty="0"/>
          </a:p>
          <a:p>
            <a:r>
              <a:rPr lang="en-US" sz="2000" dirty="0"/>
              <a:t>Backboard (only pools with lifeguard are required to have the straps and head immobilizers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First-aid kit (gloves</a:t>
            </a:r>
            <a:r>
              <a:rPr lang="en-US" sz="2000" dirty="0"/>
              <a:t>, </a:t>
            </a:r>
            <a:r>
              <a:rPr lang="en-US" sz="2000" dirty="0" smtClean="0"/>
              <a:t>bandaids, material </a:t>
            </a:r>
            <a:r>
              <a:rPr lang="en-US" sz="2000" dirty="0"/>
              <a:t>to stop bleeding</a:t>
            </a:r>
            <a:r>
              <a:rPr lang="en-US" sz="2000" dirty="0" smtClean="0"/>
              <a:t>)</a:t>
            </a:r>
          </a:p>
          <a:p>
            <a:pPr marL="109728" indent="0">
              <a:buNone/>
            </a:pPr>
            <a:endParaRPr lang="en-US" sz="2000" dirty="0"/>
          </a:p>
          <a:p>
            <a:r>
              <a:rPr lang="en-US" sz="2000" dirty="0"/>
              <a:t>Working telephone at or within 500 feet of pool. Must be plugged in at all </a:t>
            </a:r>
            <a:r>
              <a:rPr lang="en-US" sz="2000" dirty="0" smtClean="0"/>
              <a:t>times.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Safety Equipment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5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“Warning-No Lifeguard”, if pool is not required to have a </a:t>
            </a:r>
            <a:r>
              <a:rPr lang="en-US" dirty="0" smtClean="0"/>
              <a:t>lifeguard.</a:t>
            </a:r>
          </a:p>
          <a:p>
            <a:endParaRPr lang="en-US" dirty="0"/>
          </a:p>
          <a:p>
            <a:r>
              <a:rPr lang="en-US" dirty="0"/>
              <a:t>“Swimming alone is not recommended” and “children must </a:t>
            </a:r>
            <a:r>
              <a:rPr lang="en-US" dirty="0" smtClean="0"/>
              <a:t>be supervised</a:t>
            </a:r>
            <a:r>
              <a:rPr lang="en-US" dirty="0"/>
              <a:t>” signage if pool is not required to have a </a:t>
            </a:r>
            <a:r>
              <a:rPr lang="en-US" dirty="0" smtClean="0"/>
              <a:t>lifeguard.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Danger: Pool Closed” </a:t>
            </a:r>
            <a:r>
              <a:rPr lang="en-US" dirty="0" smtClean="0"/>
              <a:t>signage.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Spa </a:t>
            </a:r>
            <a:r>
              <a:rPr lang="en-US" dirty="0" smtClean="0"/>
              <a:t>rules.</a:t>
            </a:r>
          </a:p>
          <a:p>
            <a:endParaRPr lang="en-US" dirty="0"/>
          </a:p>
          <a:p>
            <a:r>
              <a:rPr lang="en-US" dirty="0"/>
              <a:t>Slide safety recommendation </a:t>
            </a:r>
            <a:r>
              <a:rPr lang="en-US" dirty="0" smtClean="0"/>
              <a:t>signage.</a:t>
            </a:r>
          </a:p>
          <a:p>
            <a:endParaRPr lang="en-US" dirty="0"/>
          </a:p>
          <a:p>
            <a:r>
              <a:rPr lang="en-US" dirty="0"/>
              <a:t>If emergency phone/call box is not in </a:t>
            </a:r>
            <a:r>
              <a:rPr lang="en-US" dirty="0" smtClean="0"/>
              <a:t>the pool </a:t>
            </a:r>
            <a:r>
              <a:rPr lang="en-US" dirty="0"/>
              <a:t>area, signage indicating where it </a:t>
            </a:r>
            <a:r>
              <a:rPr lang="en-US" dirty="0" smtClean="0"/>
              <a:t>is.</a:t>
            </a:r>
          </a:p>
          <a:p>
            <a:pPr marL="137160" indent="0">
              <a:buNone/>
            </a:pPr>
            <a:endParaRPr lang="en-US" dirty="0"/>
          </a:p>
          <a:p>
            <a:r>
              <a:rPr lang="en-US" dirty="0"/>
              <a:t>Spray ground warning </a:t>
            </a:r>
            <a:r>
              <a:rPr lang="en-US" dirty="0" smtClean="0"/>
              <a:t>signage.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 smtClean="0"/>
              <a:t>Sign indicating </a:t>
            </a:r>
            <a:r>
              <a:rPr lang="en-US" dirty="0"/>
              <a:t>location of </a:t>
            </a:r>
            <a:r>
              <a:rPr lang="en-US" dirty="0" smtClean="0"/>
              <a:t>the first </a:t>
            </a:r>
            <a:r>
              <a:rPr lang="en-US" dirty="0"/>
              <a:t>aid kit if not in the pool </a:t>
            </a:r>
            <a:r>
              <a:rPr lang="en-US" dirty="0" smtClean="0"/>
              <a:t>area.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Signage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648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91 Licensed pools/spas</a:t>
            </a:r>
          </a:p>
          <a:p>
            <a:pPr lvl="1"/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75 </a:t>
            </a:r>
            <a:r>
              <a:rPr lang="en-US" dirty="0"/>
              <a:t>pools</a:t>
            </a:r>
          </a:p>
          <a:p>
            <a:pPr lvl="2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50 Seasonal</a:t>
            </a:r>
            <a:endParaRPr lang="en-US" dirty="0"/>
          </a:p>
          <a:p>
            <a:pPr lvl="2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25 Year </a:t>
            </a:r>
            <a:r>
              <a:rPr lang="en-US" dirty="0"/>
              <a:t>round</a:t>
            </a:r>
          </a:p>
          <a:p>
            <a:pPr lvl="1"/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13 spas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4 Seasonal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9 Year round</a:t>
            </a:r>
          </a:p>
          <a:p>
            <a:pPr lvl="1"/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3 special use pools</a:t>
            </a:r>
          </a:p>
          <a:p>
            <a:pPr marL="393192" lvl="1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Licensed pools in Wood County</a:t>
            </a:r>
            <a:endParaRPr lang="en-US" dirty="0"/>
          </a:p>
        </p:txBody>
      </p:sp>
      <p:pic>
        <p:nvPicPr>
          <p:cNvPr id="1026" name="Picture 2" descr="Image result for hot tub hum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154474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3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Original </a:t>
            </a:r>
            <a:r>
              <a:rPr lang="en-US" dirty="0" smtClean="0"/>
              <a:t>Plans</a:t>
            </a:r>
          </a:p>
          <a:p>
            <a:endParaRPr lang="en-US" dirty="0"/>
          </a:p>
          <a:p>
            <a:r>
              <a:rPr lang="en-US" dirty="0"/>
              <a:t>Is the replacement “like for like</a:t>
            </a:r>
            <a:r>
              <a:rPr lang="en-US" dirty="0" smtClean="0"/>
              <a:t>”?</a:t>
            </a:r>
          </a:p>
          <a:p>
            <a:endParaRPr lang="en-US" dirty="0"/>
          </a:p>
          <a:p>
            <a:r>
              <a:rPr lang="en-US" dirty="0"/>
              <a:t>Paint </a:t>
            </a:r>
            <a:r>
              <a:rPr lang="en-US" dirty="0" smtClean="0"/>
              <a:t>color/logos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ODH involved when work is considered a “substantial alteration</a:t>
            </a:r>
            <a:r>
              <a:rPr lang="en-US" dirty="0" smtClean="0"/>
              <a:t>”:</a:t>
            </a:r>
          </a:p>
          <a:p>
            <a:pPr marL="836676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changing basic design of pool, deck, diving board or fence</a:t>
            </a:r>
          </a:p>
          <a:p>
            <a:pPr marL="836676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replacing </a:t>
            </a:r>
            <a:r>
              <a:rPr lang="en-US" dirty="0"/>
              <a:t>the entire recirculation system</a:t>
            </a:r>
          </a:p>
          <a:p>
            <a:pPr marL="836676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putting in a new, or relocating a diving board stand</a:t>
            </a:r>
          </a:p>
          <a:p>
            <a:pPr marL="836676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replacing a complete run of piping to or from pool</a:t>
            </a:r>
          </a:p>
          <a:p>
            <a:pPr marL="836676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change the main drain fitting/pipe</a:t>
            </a:r>
          </a:p>
          <a:p>
            <a:pPr marL="836676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replacing more than 50% of the gutter system or 50% of the </a:t>
            </a:r>
            <a:r>
              <a:rPr lang="en-US" dirty="0" smtClean="0"/>
              <a:t>inlets/outlets</a:t>
            </a:r>
            <a:endParaRPr lang="en-US" dirty="0"/>
          </a:p>
          <a:p>
            <a:pPr marL="836676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replacing filter </a:t>
            </a:r>
            <a:r>
              <a:rPr lang="en-US" dirty="0" smtClean="0"/>
              <a:t>type, pump, or disinfection </a:t>
            </a:r>
            <a:r>
              <a:rPr lang="en-US" dirty="0"/>
              <a:t>type or </a:t>
            </a:r>
            <a:r>
              <a:rPr lang="en-US" dirty="0" smtClean="0"/>
              <a:t>feeder (Only </a:t>
            </a:r>
            <a:r>
              <a:rPr lang="en-US" dirty="0"/>
              <a:t>Equipment Change Notification </a:t>
            </a:r>
            <a:r>
              <a:rPr lang="en-US" dirty="0" smtClean="0"/>
              <a:t>required)</a:t>
            </a:r>
            <a:endParaRPr lang="en-US" dirty="0"/>
          </a:p>
          <a:p>
            <a:pPr marL="914400" lvl="3" indent="0">
              <a:buClr>
                <a:schemeClr val="accent1"/>
              </a:buCl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Updates/Repairs/Replacements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57200"/>
            <a:ext cx="447501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1" y="360825"/>
            <a:ext cx="4667250" cy="60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4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en-US" dirty="0"/>
          </a:p>
          <a:p>
            <a:r>
              <a:rPr lang="en-US" dirty="0" smtClean="0"/>
              <a:t>Disinfectant residual below required level</a:t>
            </a:r>
          </a:p>
          <a:p>
            <a:r>
              <a:rPr lang="en-US" dirty="0" smtClean="0"/>
              <a:t>Low flow or flow meter stuck</a:t>
            </a:r>
          </a:p>
          <a:p>
            <a:r>
              <a:rPr lang="en-US" dirty="0" smtClean="0"/>
              <a:t>Incomplete record keeping</a:t>
            </a:r>
          </a:p>
          <a:p>
            <a:r>
              <a:rPr lang="en-US" dirty="0"/>
              <a:t>Improper signage</a:t>
            </a:r>
          </a:p>
          <a:p>
            <a:r>
              <a:rPr lang="en-US" dirty="0" smtClean="0"/>
              <a:t>Missing safety equipment/improper equipment/not properly maintained</a:t>
            </a:r>
          </a:p>
          <a:p>
            <a:r>
              <a:rPr lang="en-US" dirty="0" smtClean="0"/>
              <a:t>Decreased water clarity</a:t>
            </a:r>
          </a:p>
          <a:p>
            <a:r>
              <a:rPr lang="en-US" dirty="0" smtClean="0"/>
              <a:t>Automatic chemical controller not functioning properly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Common violations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Algae</a:t>
            </a:r>
          </a:p>
          <a:p>
            <a:r>
              <a:rPr lang="en-US" dirty="0" smtClean="0"/>
              <a:t>Cloudy water</a:t>
            </a:r>
          </a:p>
          <a:p>
            <a:r>
              <a:rPr lang="en-US" dirty="0" smtClean="0"/>
              <a:t>Inlet issues</a:t>
            </a:r>
          </a:p>
          <a:p>
            <a:r>
              <a:rPr lang="en-US" dirty="0"/>
              <a:t>Eye discomfort</a:t>
            </a:r>
          </a:p>
          <a:p>
            <a:r>
              <a:rPr lang="en-US" dirty="0" smtClean="0"/>
              <a:t>Strong “chlorine” smell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Common Pool/Spa Problems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0"/>
            <a:ext cx="4680025" cy="252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9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Oxidizer </a:t>
            </a:r>
            <a:r>
              <a:rPr lang="en-US" sz="2800" dirty="0"/>
              <a:t>level dropped and sun worked </a:t>
            </a:r>
            <a:r>
              <a:rPr lang="en-US" sz="2800" dirty="0" smtClean="0"/>
              <a:t>its </a:t>
            </a:r>
            <a:r>
              <a:rPr lang="en-US" sz="2800" dirty="0"/>
              <a:t>magic </a:t>
            </a:r>
            <a:r>
              <a:rPr lang="en-US" sz="2800" dirty="0">
                <a:sym typeface="Wingdings" panose="05000000000000000000" pitchFamily="2" charset="2"/>
              </a:rPr>
              <a:t></a:t>
            </a:r>
          </a:p>
          <a:p>
            <a:r>
              <a:rPr lang="en-US" sz="2800" dirty="0" smtClean="0">
                <a:sym typeface="Wingdings" panose="05000000000000000000" pitchFamily="2" charset="2"/>
              </a:rPr>
              <a:t>Not </a:t>
            </a:r>
            <a:r>
              <a:rPr lang="en-US" sz="2800" dirty="0">
                <a:sym typeface="Wingdings" panose="05000000000000000000" pitchFamily="2" charset="2"/>
              </a:rPr>
              <a:t>enough sanitizer </a:t>
            </a:r>
            <a:r>
              <a:rPr lang="en-US" sz="2800" dirty="0" smtClean="0">
                <a:sym typeface="Wingdings" panose="05000000000000000000" pitchFamily="2" charset="2"/>
              </a:rPr>
              <a:t>OR </a:t>
            </a:r>
            <a:r>
              <a:rPr lang="en-US" sz="2800" dirty="0">
                <a:sym typeface="Wingdings" panose="05000000000000000000" pitchFamily="2" charset="2"/>
              </a:rPr>
              <a:t>sanitizer “locked” due to high CYA</a:t>
            </a:r>
          </a:p>
          <a:p>
            <a:pPr marL="109728" indent="0">
              <a:buNone/>
            </a:pPr>
            <a:endParaRPr lang="en-US" sz="2800" dirty="0">
              <a:sym typeface="Wingdings" panose="05000000000000000000" pitchFamily="2" charset="2"/>
            </a:endParaRPr>
          </a:p>
          <a:p>
            <a:pPr marL="109728" indent="0">
              <a:buNone/>
            </a:pPr>
            <a:r>
              <a:rPr lang="en-US" sz="2800" dirty="0" smtClean="0">
                <a:sym typeface="Wingdings" panose="05000000000000000000" pitchFamily="2" charset="2"/>
              </a:rPr>
              <a:t>Corrective Actions:</a:t>
            </a:r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Lots of elbow grease</a:t>
            </a:r>
          </a:p>
          <a:p>
            <a:r>
              <a:rPr lang="en-US" sz="2800" dirty="0">
                <a:sym typeface="Wingdings" panose="05000000000000000000" pitchFamily="2" charset="2"/>
              </a:rPr>
              <a:t>Algaecides (use sparingly)</a:t>
            </a:r>
          </a:p>
          <a:p>
            <a:r>
              <a:rPr lang="en-US" sz="2800" dirty="0">
                <a:sym typeface="Wingdings" panose="05000000000000000000" pitchFamily="2" charset="2"/>
              </a:rPr>
              <a:t>Properly shock pool-and </a:t>
            </a:r>
            <a:r>
              <a:rPr lang="en-US" sz="2800" dirty="0" smtClean="0">
                <a:sym typeface="Wingdings" panose="05000000000000000000" pitchFamily="2" charset="2"/>
              </a:rPr>
              <a:t>keep after it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Common pool problems- Algae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2593975" cy="220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6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Improper </a:t>
            </a:r>
            <a:r>
              <a:rPr lang="en-US" sz="2800" dirty="0"/>
              <a:t>filtration</a:t>
            </a:r>
          </a:p>
          <a:p>
            <a:r>
              <a:rPr lang="en-US" sz="2800" dirty="0" smtClean="0"/>
              <a:t>Insufficient </a:t>
            </a:r>
            <a:r>
              <a:rPr lang="en-US" sz="2800" dirty="0"/>
              <a:t>circulation</a:t>
            </a:r>
          </a:p>
          <a:p>
            <a:r>
              <a:rPr lang="en-US" sz="2800" dirty="0" smtClean="0"/>
              <a:t>Poor </a:t>
            </a:r>
            <a:r>
              <a:rPr lang="en-US" sz="2800" dirty="0"/>
              <a:t>water chemistry</a:t>
            </a:r>
          </a:p>
          <a:p>
            <a:endParaRPr lang="en-US" sz="2800" dirty="0"/>
          </a:p>
          <a:p>
            <a:pPr marL="109728" indent="0">
              <a:buNone/>
            </a:pPr>
            <a:endParaRPr lang="en-US" sz="2800" dirty="0" smtClean="0"/>
          </a:p>
          <a:p>
            <a:pPr marL="109728" indent="0">
              <a:buNone/>
            </a:pPr>
            <a:r>
              <a:rPr lang="en-US" sz="2800" dirty="0" smtClean="0"/>
              <a:t>Corrective </a:t>
            </a:r>
            <a:r>
              <a:rPr lang="en-US" sz="2800" dirty="0"/>
              <a:t>steps:</a:t>
            </a:r>
          </a:p>
          <a:p>
            <a:pPr marL="457200" indent="-457200"/>
            <a:r>
              <a:rPr lang="en-US" sz="2800" dirty="0"/>
              <a:t>Check filtration system: is flow rate where it should be for proper filtration and required turnover?</a:t>
            </a:r>
          </a:p>
          <a:p>
            <a:r>
              <a:rPr lang="en-US" sz="2800" dirty="0" smtClean="0"/>
              <a:t>Water </a:t>
            </a:r>
            <a:r>
              <a:rPr lang="en-US" sz="2800" dirty="0"/>
              <a:t>chemistry-saturation index</a:t>
            </a:r>
          </a:p>
          <a:p>
            <a:r>
              <a:rPr lang="en-US" sz="2800" dirty="0" smtClean="0"/>
              <a:t>Cyanuric </a:t>
            </a:r>
            <a:r>
              <a:rPr lang="en-US" sz="2800" dirty="0"/>
              <a:t>Acid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problems- cloudy water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074988" cy="230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smtClean="0"/>
              <a:t>Sand or D.E. in Pool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 smtClean="0"/>
              <a:t>D.E. filter grid has been compromised</a:t>
            </a:r>
          </a:p>
          <a:p>
            <a:r>
              <a:rPr lang="en-US" dirty="0" smtClean="0"/>
              <a:t>Sand filter “manifold” is cracked</a:t>
            </a:r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smtClean="0"/>
              <a:t>“Bubbling” Inlets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 smtClean="0"/>
              <a:t>Indicates a “ leak” on the suction side of the pump… could be as simple as a gasket or as serious as a broken 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problems- Inlet “issues”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41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Combined Chlorine, </a:t>
            </a:r>
            <a:r>
              <a:rPr lang="en-US" dirty="0" smtClean="0"/>
              <a:t>(aka chloramines) is </a:t>
            </a:r>
            <a:r>
              <a:rPr lang="en-US" dirty="0"/>
              <a:t>a result of organic molecules containing nitrogen (sweat, urine</a:t>
            </a:r>
            <a:r>
              <a:rPr lang="en-US" dirty="0">
                <a:sym typeface="Wingdings" panose="05000000000000000000" pitchFamily="2" charset="2"/>
              </a:rPr>
              <a:t>) combining with the free chlorine.</a:t>
            </a:r>
          </a:p>
          <a:p>
            <a:r>
              <a:rPr lang="en-US" dirty="0">
                <a:sym typeface="Wingdings" panose="05000000000000000000" pitchFamily="2" charset="2"/>
              </a:rPr>
              <a:t>Combined Chlorine is not an effective sanitizer</a:t>
            </a:r>
          </a:p>
          <a:p>
            <a:r>
              <a:rPr lang="en-US" dirty="0">
                <a:sym typeface="Wingdings" panose="05000000000000000000" pitchFamily="2" charset="2"/>
              </a:rPr>
              <a:t>Combined chlorine is smelly, can cause respiratory issues, as well as eye and skin issues</a:t>
            </a:r>
          </a:p>
          <a:p>
            <a:r>
              <a:rPr lang="en-US" dirty="0">
                <a:sym typeface="Wingdings" panose="05000000000000000000" pitchFamily="2" charset="2"/>
              </a:rPr>
              <a:t>This is a common problem in indoor pools: inadequate ventilation </a:t>
            </a:r>
            <a:r>
              <a:rPr lang="en-US" dirty="0" smtClean="0">
                <a:sym typeface="Wingdings" panose="05000000000000000000" pitchFamily="2" charset="2"/>
              </a:rPr>
              <a:t>amplifies</a:t>
            </a:r>
          </a:p>
          <a:p>
            <a:pPr marL="109728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09728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Corrective steps: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Breakpoint </a:t>
            </a:r>
            <a:r>
              <a:rPr lang="en-US" dirty="0">
                <a:sym typeface="Wingdings" panose="05000000000000000000" pitchFamily="2" charset="2"/>
              </a:rPr>
              <a:t>chlorination (</a:t>
            </a:r>
            <a:r>
              <a:rPr lang="en-US" dirty="0" smtClean="0">
                <a:sym typeface="Wingdings" panose="05000000000000000000" pitchFamily="2" charset="2"/>
              </a:rPr>
              <a:t>super-chlorination</a:t>
            </a:r>
            <a:r>
              <a:rPr lang="en-US" dirty="0">
                <a:sym typeface="Wingdings" panose="05000000000000000000" pitchFamily="2" charset="2"/>
              </a:rPr>
              <a:t>) is the way to “free” your chlorine again! Cross ventilation helps </a:t>
            </a:r>
            <a:r>
              <a:rPr lang="en-US" dirty="0" smtClean="0">
                <a:sym typeface="Wingdings" panose="05000000000000000000" pitchFamily="2" charset="2"/>
              </a:rPr>
              <a:t>effectiveness </a:t>
            </a:r>
            <a:r>
              <a:rPr lang="en-US" dirty="0">
                <a:sym typeface="Wingdings" panose="05000000000000000000" pitchFamily="2" charset="2"/>
              </a:rPr>
              <a:t>of </a:t>
            </a:r>
            <a:r>
              <a:rPr lang="en-US" dirty="0" smtClean="0">
                <a:sym typeface="Wingdings" panose="05000000000000000000" pitchFamily="2" charset="2"/>
              </a:rPr>
              <a:t>super-chlorination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Common problems- Strong “chlorine” smell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50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smtClean="0"/>
              <a:t>Caused by :</a:t>
            </a:r>
          </a:p>
          <a:p>
            <a:pPr marL="109728" indent="0">
              <a:buNone/>
            </a:pPr>
            <a:endParaRPr lang="en-US" sz="1200" dirty="0"/>
          </a:p>
          <a:p>
            <a:r>
              <a:rPr lang="en-US" dirty="0"/>
              <a:t>I</a:t>
            </a:r>
            <a:r>
              <a:rPr lang="en-US" dirty="0" smtClean="0"/>
              <a:t>mproper pH</a:t>
            </a:r>
          </a:p>
          <a:p>
            <a:pPr lvl="1"/>
            <a:r>
              <a:rPr lang="en-US" dirty="0" smtClean="0"/>
              <a:t>pH of human eye is approximately 7.4</a:t>
            </a:r>
          </a:p>
          <a:p>
            <a:endParaRPr lang="en-US" sz="1200" dirty="0"/>
          </a:p>
          <a:p>
            <a:r>
              <a:rPr lang="en-US" dirty="0" smtClean="0"/>
              <a:t>Chloramines</a:t>
            </a:r>
          </a:p>
          <a:p>
            <a:pPr lvl="1"/>
            <a:r>
              <a:rPr lang="en-US" dirty="0" smtClean="0"/>
              <a:t>Caused by organic wastes combining with chlorine</a:t>
            </a:r>
          </a:p>
          <a:p>
            <a:pPr marL="109728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Common problems- eye discomfort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1659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42" y="4176472"/>
            <a:ext cx="1659988" cy="241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31012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3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5344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Bottom is not visible</a:t>
            </a:r>
            <a:endParaRPr lang="en-US" sz="2800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endParaRPr lang="en-US" sz="2800" dirty="0" smtClean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Free chlorine below 1.0 ppm in pool</a:t>
            </a:r>
          </a:p>
          <a:p>
            <a:pPr marL="109728" indent="0">
              <a:buNone/>
            </a:pPr>
            <a:r>
              <a:rPr lang="en-US" sz="2800" dirty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	</a:t>
            </a:r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	</a:t>
            </a:r>
            <a:r>
              <a:rPr lang="en-US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 2.0 </a:t>
            </a:r>
            <a:r>
              <a:rPr lang="en-US" dirty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ppm in spa</a:t>
            </a:r>
          </a:p>
          <a:p>
            <a:endParaRPr lang="en-US" sz="2800" dirty="0" smtClean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Auto chemical </a:t>
            </a:r>
            <a:r>
              <a:rPr lang="en-US" sz="2800" dirty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c</a:t>
            </a:r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ontroller not working properly</a:t>
            </a:r>
          </a:p>
          <a:p>
            <a:endParaRPr lang="en-US" sz="2800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Circulation/disinfection system not functioning properly</a:t>
            </a:r>
          </a:p>
          <a:p>
            <a:endParaRPr lang="en-US" sz="2800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SVRS system not functioning properly</a:t>
            </a:r>
          </a:p>
          <a:p>
            <a:endParaRPr lang="en-US" sz="2800" dirty="0" smtClean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Main drain covers/suction outlets not secure</a:t>
            </a:r>
          </a:p>
          <a:p>
            <a:pPr marL="109728" indent="0">
              <a:buNone/>
            </a:pPr>
            <a:endParaRPr lang="en-US" sz="2800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Lifeguards unavailable</a:t>
            </a:r>
          </a:p>
          <a:p>
            <a:endParaRPr lang="en-US" sz="2800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Fecal accidents</a:t>
            </a:r>
          </a:p>
          <a:p>
            <a:endParaRPr lang="en-US" sz="2800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Improper or unauthorized chemicals</a:t>
            </a:r>
          </a:p>
          <a:p>
            <a:endParaRPr lang="en-US" sz="2800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r>
              <a:rPr lang="en-US" sz="2800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Electrical hazards</a:t>
            </a:r>
          </a:p>
          <a:p>
            <a:pPr marL="109728" indent="0">
              <a:buNone/>
            </a:pPr>
            <a:endParaRPr lang="en-US" sz="2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9728" indent="0">
              <a:buNone/>
            </a:pPr>
            <a:endParaRPr lang="en-US" sz="2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9728" indent="0"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When should my pool/spa be closed?</a:t>
            </a:r>
            <a:endParaRPr lang="en-US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3604059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3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7924800" cy="41910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Poolside chemical testing</a:t>
            </a:r>
          </a:p>
          <a:p>
            <a:endParaRPr lang="en-US" dirty="0" smtClean="0"/>
          </a:p>
          <a:p>
            <a:r>
              <a:rPr lang="en-US" dirty="0" smtClean="0"/>
              <a:t>Records review</a:t>
            </a:r>
          </a:p>
          <a:p>
            <a:endParaRPr lang="en-US" dirty="0" smtClean="0"/>
          </a:p>
          <a:p>
            <a:r>
              <a:rPr lang="en-US" dirty="0" smtClean="0"/>
              <a:t>Safety equipment checks</a:t>
            </a:r>
          </a:p>
          <a:p>
            <a:endParaRPr lang="en-US" dirty="0" smtClean="0"/>
          </a:p>
          <a:p>
            <a:r>
              <a:rPr lang="en-US" dirty="0" smtClean="0"/>
              <a:t>Proper signage</a:t>
            </a:r>
          </a:p>
          <a:p>
            <a:endParaRPr lang="en-US" dirty="0" smtClean="0"/>
          </a:p>
          <a:p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Inspectors are there to provide education and guidance to help your pool/spa run safely.  Please ask questions during the inspection!</a:t>
            </a:r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Equipment Inventory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SVRS testing</a:t>
            </a:r>
          </a:p>
          <a:p>
            <a:endParaRPr lang="en-US" dirty="0" smtClean="0"/>
          </a:p>
          <a:p>
            <a:r>
              <a:rPr lang="en-US" dirty="0" smtClean="0"/>
              <a:t>Main drain cover verification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Lifeguard Certification Verification(as needed)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can I expect during a standard inspection?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7772400" cy="1199704"/>
          </a:xfrm>
        </p:spPr>
        <p:txBody>
          <a:bodyPr>
            <a:noAutofit/>
          </a:bodyPr>
          <a:lstStyle/>
          <a:p>
            <a:pPr marL="109728" algn="ctr">
              <a:lnSpc>
                <a:spcPct val="80000"/>
              </a:lnSpc>
            </a:pPr>
            <a:r>
              <a:rPr lang="en-US" sz="3200" b="1" dirty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Please remember to contact your inspector for an inspection prior to opening for the 2019 season.</a:t>
            </a:r>
          </a:p>
          <a:p>
            <a:pPr marL="109728" algn="ctr">
              <a:lnSpc>
                <a:spcPct val="80000"/>
              </a:lnSpc>
            </a:pPr>
            <a:endParaRPr lang="en-US" sz="3200" b="1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pPr marL="109728" algn="ctr">
              <a:lnSpc>
                <a:spcPct val="80000"/>
              </a:lnSpc>
            </a:pPr>
            <a:endParaRPr lang="en-US" sz="3200" b="1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pPr marL="109728" algn="ctr">
              <a:lnSpc>
                <a:spcPct val="80000"/>
              </a:lnSpc>
            </a:pPr>
            <a:r>
              <a:rPr lang="en-US" sz="3200" b="1" dirty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419-354-2702</a:t>
            </a:r>
          </a:p>
        </p:txBody>
      </p:sp>
    </p:spTree>
    <p:extLst>
      <p:ext uri="{BB962C8B-B14F-4D97-AF65-F5344CB8AC3E}">
        <p14:creationId xmlns:p14="http://schemas.microsoft.com/office/powerpoint/2010/main" val="35248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Questions?</a:t>
            </a:r>
            <a:endParaRPr lang="en-US" dirty="0"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433887" cy="474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2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905000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Lana Glore, R.S.,  Director of Environmental Health</a:t>
            </a: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lglore@co.wood.oh.us</a:t>
            </a:r>
          </a:p>
          <a:p>
            <a:pPr marL="109728" indent="0" algn="ctr">
              <a:buNone/>
            </a:pPr>
            <a:endParaRPr lang="en-US" sz="7200" dirty="0">
              <a:solidFill>
                <a:schemeClr val="tx2"/>
              </a:solidFill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Kelly Bechstein, M.S., R.S.,  Assistant Director of Environmental Health</a:t>
            </a: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kbechstein@co.wood.oh.us</a:t>
            </a:r>
          </a:p>
          <a:p>
            <a:pPr marL="109728" indent="0" algn="ctr">
              <a:buNone/>
            </a:pPr>
            <a:endParaRPr lang="en-US" sz="7200" dirty="0">
              <a:solidFill>
                <a:schemeClr val="tx2"/>
              </a:solidFill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Pool Sanitarians</a:t>
            </a: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Jillan Bodey- jbodey@co.wood.oh.us</a:t>
            </a: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Julie Nye- jnye@co.wood.oh.us</a:t>
            </a:r>
          </a:p>
          <a:p>
            <a:pPr marL="109728" indent="0" algn="ctr">
              <a:buNone/>
            </a:pPr>
            <a:endParaRPr lang="en-US" sz="7200" dirty="0">
              <a:solidFill>
                <a:schemeClr val="tx2"/>
              </a:solidFill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1840 E. Gypsy Lane Road</a:t>
            </a: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Bowling Green, OH 43402</a:t>
            </a: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419-354-2702</a:t>
            </a:r>
          </a:p>
          <a:p>
            <a:pPr marL="109728" indent="0" algn="ctr">
              <a:buNone/>
            </a:pPr>
            <a:endParaRPr lang="en-US" sz="7200" dirty="0">
              <a:solidFill>
                <a:schemeClr val="tx2"/>
              </a:solidFill>
              <a:latin typeface="Lucida Sans Unicode" panose="020B0602030504020204" pitchFamily="34" charset="0"/>
              <a:ea typeface="Roboto" panose="02000000000000000000" pitchFamily="2" charset="0"/>
              <a:cs typeface="Lucida Sans Unicode" panose="020B0602030504020204" pitchFamily="34" charset="0"/>
            </a:endParaRPr>
          </a:p>
          <a:p>
            <a:pPr marL="109728" indent="0" algn="ctr">
              <a:buNone/>
            </a:pPr>
            <a:r>
              <a:rPr lang="en-US" sz="7200" dirty="0">
                <a:solidFill>
                  <a:schemeClr val="tx2"/>
                </a:solidFill>
                <a:latin typeface="Lucida Sans Unicode" panose="020B0602030504020204" pitchFamily="34" charset="0"/>
                <a:ea typeface="Roboto" panose="02000000000000000000" pitchFamily="2" charset="0"/>
                <a:cs typeface="Lucida Sans Unicode" panose="020B0602030504020204" pitchFamily="34" charset="0"/>
              </a:rPr>
              <a:t>www.WoodCountyHealth.org</a:t>
            </a:r>
          </a:p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611"/>
            <a:ext cx="5222114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9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Pool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91" y="1481138"/>
            <a:ext cx="5901618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Circulation Diagram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" y="1447800"/>
            <a:ext cx="897070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1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809875" cy="204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2517744" cy="252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Filter Types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8" y="4267200"/>
            <a:ext cx="320779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41295"/>
            <a:ext cx="1304925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7" y="4572000"/>
            <a:ext cx="13350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46482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</TotalTime>
  <Words>2530</Words>
  <Application>Microsoft Office PowerPoint</Application>
  <PresentationFormat>On-screen Show (4:3)</PresentationFormat>
  <Paragraphs>563</Paragraphs>
  <Slides>62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Arial</vt:lpstr>
      <vt:lpstr>Book Antiqua</vt:lpstr>
      <vt:lpstr>Calibri</vt:lpstr>
      <vt:lpstr>Lucida Sans Unicode</vt:lpstr>
      <vt:lpstr>Roboto</vt:lpstr>
      <vt:lpstr>Symbol</vt:lpstr>
      <vt:lpstr>Times New Roman</vt:lpstr>
      <vt:lpstr>Verdana</vt:lpstr>
      <vt:lpstr>Wingdings</vt:lpstr>
      <vt:lpstr>Wingdings 2</vt:lpstr>
      <vt:lpstr>Wingdings 3</vt:lpstr>
      <vt:lpstr>Concourse</vt:lpstr>
      <vt:lpstr>Swimming Pool Basics</vt:lpstr>
      <vt:lpstr>Why is my pool licensed and inspected by the health department?</vt:lpstr>
      <vt:lpstr>What are my responsibilities as a pool operator?</vt:lpstr>
      <vt:lpstr>How often will WCHD inspect my pool/spa?</vt:lpstr>
      <vt:lpstr>Licensed pools in Wood County</vt:lpstr>
      <vt:lpstr>What can I expect during a standard inspection?</vt:lpstr>
      <vt:lpstr>Pool System</vt:lpstr>
      <vt:lpstr>Circulation Diagram</vt:lpstr>
      <vt:lpstr>Filter Types</vt:lpstr>
      <vt:lpstr>Pumps</vt:lpstr>
      <vt:lpstr>Main Drain/Suction Ports</vt:lpstr>
      <vt:lpstr>SVRS</vt:lpstr>
      <vt:lpstr>Air gaps/Backflow prevention</vt:lpstr>
      <vt:lpstr>Flow Meters</vt:lpstr>
      <vt:lpstr>Throttle Valves</vt:lpstr>
      <vt:lpstr>Primary Disinfection</vt:lpstr>
      <vt:lpstr>Disinfectant feeders </vt:lpstr>
      <vt:lpstr>Salt Generators</vt:lpstr>
      <vt:lpstr>Secondary Disinfection Commonly used in indoor pools to improve air quality.</vt:lpstr>
      <vt:lpstr>Preventing Unintended Chemical Injection</vt:lpstr>
      <vt:lpstr>Automatic Chemical Controllers (ACC)</vt:lpstr>
      <vt:lpstr>Flow interlock switch</vt:lpstr>
      <vt:lpstr>Recreational Water Illness (RWI)</vt:lpstr>
      <vt:lpstr>Recreational Water Illness (RWI) Prevention</vt:lpstr>
      <vt:lpstr>Fecal incidents </vt:lpstr>
      <vt:lpstr>Cryptosporidium</vt:lpstr>
      <vt:lpstr>Giardia</vt:lpstr>
      <vt:lpstr>Recreational Waterborne Outbreaks in Ohio</vt:lpstr>
      <vt:lpstr>Zoombezi Bay &amp; LHD Response</vt:lpstr>
      <vt:lpstr>What can you do to prevent this from happening?</vt:lpstr>
      <vt:lpstr>Record Keeping</vt:lpstr>
      <vt:lpstr>Record Keeping Reminders</vt:lpstr>
      <vt:lpstr>PowerPoint Presentation</vt:lpstr>
      <vt:lpstr>PowerPoint Presentation</vt:lpstr>
      <vt:lpstr>Why is record keeping important?</vt:lpstr>
      <vt:lpstr>DPD Test Kits</vt:lpstr>
      <vt:lpstr>Tips for proper sampling</vt:lpstr>
      <vt:lpstr>Bromine Calculation</vt:lpstr>
      <vt:lpstr>Proper sampling technique</vt:lpstr>
      <vt:lpstr>Minimum Chemical Parameters</vt:lpstr>
      <vt:lpstr>Breakpoint Chlorination</vt:lpstr>
      <vt:lpstr>Volume and Surface Area</vt:lpstr>
      <vt:lpstr>Pool Volume &amp; Surface Area</vt:lpstr>
      <vt:lpstr>Water Balance</vt:lpstr>
      <vt:lpstr>Animals at the Pool</vt:lpstr>
      <vt:lpstr>Lifeguards</vt:lpstr>
      <vt:lpstr>Approved lifeguard training</vt:lpstr>
      <vt:lpstr>Safety Equipment</vt:lpstr>
      <vt:lpstr>Signage</vt:lpstr>
      <vt:lpstr>Updates/Repairs/Replacements</vt:lpstr>
      <vt:lpstr>PowerPoint Presentation</vt:lpstr>
      <vt:lpstr>Common violations</vt:lpstr>
      <vt:lpstr>Common Pool/Spa Problems</vt:lpstr>
      <vt:lpstr>Common pool problems- Algae</vt:lpstr>
      <vt:lpstr>Common problems- cloudy water</vt:lpstr>
      <vt:lpstr>Common problems- Inlet “issues”</vt:lpstr>
      <vt:lpstr>Common problems- Strong “chlorine” smell</vt:lpstr>
      <vt:lpstr>Common problems- eye discomfort</vt:lpstr>
      <vt:lpstr>When should my pool/spa be closed?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Jillan Bodey</dc:creator>
  <cp:lastModifiedBy>chuck kunsman</cp:lastModifiedBy>
  <cp:revision>133</cp:revision>
  <dcterms:created xsi:type="dcterms:W3CDTF">2017-08-02T16:54:48Z</dcterms:created>
  <dcterms:modified xsi:type="dcterms:W3CDTF">2020-12-16T18:15:31Z</dcterms:modified>
</cp:coreProperties>
</file>