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6B0CE-5AD2-4BB5-B493-07647C08A5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42FA22-A27B-48B8-996F-16013A97E8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B2E428-6F17-44C6-96F1-DC482AB63ED1}"/>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D6F7F5A6-6A85-4DC0-AF2C-BC3150D7A3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958C1-B8B3-4B9B-A9B6-0FD786FED091}"/>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427341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FF8B-5875-4036-B1CD-94169B88A2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D7596C-C04B-4E30-BE16-BCEB611FA3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C460E7-8D3B-4DB6-9C94-BAEF5256717E}"/>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DFB1199C-ECED-4919-A550-4F94A90DB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CAD27-F68E-4C3A-B7EE-8EDACD170D95}"/>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420465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B0F66-9FDE-49A4-AF95-1709D48204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D083FC-3BCE-400B-8E5D-D356F874C1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A9FCC9-B4CF-4F7D-A8A7-3F9E79DE9F19}"/>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A94FFC8F-5696-479E-96BB-8DE4F8C00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2FDA5-10E1-4CAE-B892-704B1639913A}"/>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418364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C9CF3-F252-4742-8C81-CEE37F938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0CFA1-9411-4814-86B8-204D49FC94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BC9F2-A1AF-4BD9-B392-3D8566C6E4DF}"/>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328D01E3-DD17-4282-BB02-F8205CA787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2BB18-995D-432F-B0DE-C0F730AF10BA}"/>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422714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F9EFF-2B8F-4454-866B-DF3A36F553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05E10D-67E4-4B7D-9047-3382F0819C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5A9383-0ED1-424B-BC84-07B92272F1BE}"/>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84A1768A-10DC-42E0-AF6B-7403B818DF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AA251-13D3-415A-83F2-F4D2EC905E74}"/>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69729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435A9-438E-4189-8D1E-ABC5912A7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949F80-D0A1-43FC-872B-D7FD56511D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9FCFB9-C998-4072-8138-0C12463D13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88A794-ED19-405B-9A42-BEBA4801346F}"/>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6" name="Footer Placeholder 5">
            <a:extLst>
              <a:ext uri="{FF2B5EF4-FFF2-40B4-BE49-F238E27FC236}">
                <a16:creationId xmlns:a16="http://schemas.microsoft.com/office/drawing/2014/main" id="{08A314F3-B0D9-4B45-AE3A-2B2CF86C84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E4F47C-0652-4C2C-AE4C-BCB448E3DFF2}"/>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182148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2B4A-F303-4A3E-9E72-9BC36D30EB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CB32FC-723F-484C-9E48-2FBD37698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58621-A6D3-430B-9AE8-829AD6DC2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B97693-0744-400F-A81F-43C051A65B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BA7080-167B-4EF6-A822-A3C8A745E0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50AD94-F284-4781-99BC-A3B7F912408F}"/>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8" name="Footer Placeholder 7">
            <a:extLst>
              <a:ext uri="{FF2B5EF4-FFF2-40B4-BE49-F238E27FC236}">
                <a16:creationId xmlns:a16="http://schemas.microsoft.com/office/drawing/2014/main" id="{31F602B9-3072-416B-8C6E-1AF0984DAB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7DB6E1-8128-4C24-996B-36F9927B5D73}"/>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3356931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74381-ECB5-496E-9E24-D04812D961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92C390-1E1B-4A11-85D0-7BAFB89DAD2C}"/>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4" name="Footer Placeholder 3">
            <a:extLst>
              <a:ext uri="{FF2B5EF4-FFF2-40B4-BE49-F238E27FC236}">
                <a16:creationId xmlns:a16="http://schemas.microsoft.com/office/drawing/2014/main" id="{B9416981-A142-4B9F-B1B8-1094B1AC68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E82196-6707-45CC-85CC-5F1CE3816906}"/>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418390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2F71F8-CCDE-4992-8FDC-DD57971DE7A0}"/>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3" name="Footer Placeholder 2">
            <a:extLst>
              <a:ext uri="{FF2B5EF4-FFF2-40B4-BE49-F238E27FC236}">
                <a16:creationId xmlns:a16="http://schemas.microsoft.com/office/drawing/2014/main" id="{BA1D720B-24C7-4AD4-91A5-E7D82697EB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676F2-DEC9-4B5F-A47A-D26227F029F4}"/>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3794712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37BF6-09B0-44F3-81FB-243D36D3E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48E3E3-5AC8-4C22-8126-3350A1C69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E014EF-AD1A-46F1-B33C-1F03D83449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EBD98-26F3-40C8-9569-C247EB77D9CA}"/>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6" name="Footer Placeholder 5">
            <a:extLst>
              <a:ext uri="{FF2B5EF4-FFF2-40B4-BE49-F238E27FC236}">
                <a16:creationId xmlns:a16="http://schemas.microsoft.com/office/drawing/2014/main" id="{E2E9F908-54D6-4408-A1E8-1C52220F78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19C68-7F4B-4876-B395-422A5CF64B46}"/>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1088128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754FB-ED2D-40DE-8726-2471D56BD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BB2BA2-55DC-4627-B7B8-83A9E846B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3BD72F-D5C0-4F7B-AF3B-6CBD0344AC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36778E-09C4-4C72-9EE2-453C0410D5D4}"/>
              </a:ext>
            </a:extLst>
          </p:cNvPr>
          <p:cNvSpPr>
            <a:spLocks noGrp="1"/>
          </p:cNvSpPr>
          <p:nvPr>
            <p:ph type="dt" sz="half" idx="10"/>
          </p:nvPr>
        </p:nvSpPr>
        <p:spPr/>
        <p:txBody>
          <a:bodyPr/>
          <a:lstStyle/>
          <a:p>
            <a:fld id="{D160A532-C998-4A51-8AF3-CF90DED6F8D1}" type="datetimeFigureOut">
              <a:rPr lang="en-US" smtClean="0"/>
              <a:t>2/7/2021</a:t>
            </a:fld>
            <a:endParaRPr lang="en-US"/>
          </a:p>
        </p:txBody>
      </p:sp>
      <p:sp>
        <p:nvSpPr>
          <p:cNvPr id="6" name="Footer Placeholder 5">
            <a:extLst>
              <a:ext uri="{FF2B5EF4-FFF2-40B4-BE49-F238E27FC236}">
                <a16:creationId xmlns:a16="http://schemas.microsoft.com/office/drawing/2014/main" id="{EDB33090-CC8C-4F00-B8AB-82470FE1D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118327-C773-46B6-AAAC-3C7C3865CED4}"/>
              </a:ext>
            </a:extLst>
          </p:cNvPr>
          <p:cNvSpPr>
            <a:spLocks noGrp="1"/>
          </p:cNvSpPr>
          <p:nvPr>
            <p:ph type="sldNum" sz="quarter" idx="12"/>
          </p:nvPr>
        </p:nvSpPr>
        <p:spPr/>
        <p:txBody>
          <a:bodyPr/>
          <a:lstStyle/>
          <a:p>
            <a:fld id="{9A3A5F68-65A7-4B36-A283-C4FF1C6A6BBF}" type="slidenum">
              <a:rPr lang="en-US" smtClean="0"/>
              <a:t>‹#›</a:t>
            </a:fld>
            <a:endParaRPr lang="en-US"/>
          </a:p>
        </p:txBody>
      </p:sp>
    </p:spTree>
    <p:extLst>
      <p:ext uri="{BB962C8B-B14F-4D97-AF65-F5344CB8AC3E}">
        <p14:creationId xmlns:p14="http://schemas.microsoft.com/office/powerpoint/2010/main" val="32639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850008-0DCD-4ED8-8B0A-6AA96262BD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482B47-08A9-4C51-9765-BFBEFAF36B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2E20E-03E6-4D26-8CF4-1C2273809F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0A532-C998-4A51-8AF3-CF90DED6F8D1}" type="datetimeFigureOut">
              <a:rPr lang="en-US" smtClean="0"/>
              <a:t>2/7/2021</a:t>
            </a:fld>
            <a:endParaRPr lang="en-US"/>
          </a:p>
        </p:txBody>
      </p:sp>
      <p:sp>
        <p:nvSpPr>
          <p:cNvPr id="5" name="Footer Placeholder 4">
            <a:extLst>
              <a:ext uri="{FF2B5EF4-FFF2-40B4-BE49-F238E27FC236}">
                <a16:creationId xmlns:a16="http://schemas.microsoft.com/office/drawing/2014/main" id="{E5B0BA9A-4FFD-4E54-A4B6-7667231EC5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B7F779-BBD1-4D6B-8D41-45C74C7EC0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A5F68-65A7-4B36-A283-C4FF1C6A6BBF}" type="slidenum">
              <a:rPr lang="en-US" smtClean="0"/>
              <a:t>‹#›</a:t>
            </a:fld>
            <a:endParaRPr lang="en-US"/>
          </a:p>
        </p:txBody>
      </p:sp>
    </p:spTree>
    <p:extLst>
      <p:ext uri="{BB962C8B-B14F-4D97-AF65-F5344CB8AC3E}">
        <p14:creationId xmlns:p14="http://schemas.microsoft.com/office/powerpoint/2010/main" val="345731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B4BA-DDB2-4ACD-9A94-29CBC5736410}"/>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8F4242B-2286-4F3D-AEFC-A5813058C4C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752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73058-5EFD-4566-8864-515924AA3ABB}"/>
              </a:ext>
            </a:extLst>
          </p:cNvPr>
          <p:cNvSpPr>
            <a:spLocks noGrp="1"/>
          </p:cNvSpPr>
          <p:nvPr>
            <p:ph type="title"/>
          </p:nvPr>
        </p:nvSpPr>
        <p:spPr/>
        <p:txBody>
          <a:bodyPr/>
          <a:lstStyle/>
          <a:p>
            <a:r>
              <a:rPr lang="en-US" b="1" u="sng" dirty="0"/>
              <a:t>II) Appropriate to Be Saddened by Sin</a:t>
            </a:r>
            <a:endParaRPr lang="en-US" dirty="0"/>
          </a:p>
        </p:txBody>
      </p:sp>
      <p:sp>
        <p:nvSpPr>
          <p:cNvPr id="3" name="Content Placeholder 2">
            <a:extLst>
              <a:ext uri="{FF2B5EF4-FFF2-40B4-BE49-F238E27FC236}">
                <a16:creationId xmlns:a16="http://schemas.microsoft.com/office/drawing/2014/main" id="{EEC32B96-FA5A-4535-829E-CB5B8FED1009}"/>
              </a:ext>
            </a:extLst>
          </p:cNvPr>
          <p:cNvSpPr>
            <a:spLocks noGrp="1"/>
          </p:cNvSpPr>
          <p:nvPr>
            <p:ph idx="1"/>
          </p:nvPr>
        </p:nvSpPr>
        <p:spPr/>
        <p:txBody>
          <a:bodyPr/>
          <a:lstStyle/>
          <a:p>
            <a:r>
              <a:rPr lang="en-US" b="1" dirty="0"/>
              <a:t>Romans 6:15 What then? Shall we sin because we are not under law but under grace? Certainly not! 16 Do you not know that to whom you present yourselves slaves to obey, you are that one's slaves whom you obey, whether of sin leading to death, or of obedience leading to righteousness? 17 But God be thanked that though you were slaves of sin, yet you obeyed from the heart that form of doctrine to which you were delivered.</a:t>
            </a:r>
            <a:endParaRPr lang="en-US" dirty="0"/>
          </a:p>
          <a:p>
            <a:r>
              <a:rPr lang="en-US" dirty="0"/>
              <a:t>You think life is hard as a Christian, think of living it as an unbeliever. </a:t>
            </a:r>
          </a:p>
          <a:p>
            <a:endParaRPr lang="en-US" dirty="0"/>
          </a:p>
        </p:txBody>
      </p:sp>
    </p:spTree>
    <p:extLst>
      <p:ext uri="{BB962C8B-B14F-4D97-AF65-F5344CB8AC3E}">
        <p14:creationId xmlns:p14="http://schemas.microsoft.com/office/powerpoint/2010/main" val="393500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1F541-7C17-43D6-ACB5-57B7DF106D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2D4509-90CC-44BB-A45F-52D3904122BD}"/>
              </a:ext>
            </a:extLst>
          </p:cNvPr>
          <p:cNvSpPr>
            <a:spLocks noGrp="1"/>
          </p:cNvSpPr>
          <p:nvPr>
            <p:ph idx="1"/>
          </p:nvPr>
        </p:nvSpPr>
        <p:spPr/>
        <p:txBody>
          <a:bodyPr/>
          <a:lstStyle/>
          <a:p>
            <a:r>
              <a:rPr lang="en-US" b="1" dirty="0"/>
              <a:t>Matthew 9:36 But when He saw the multitudes, He was moved with compassion for them, because they were weary and scattered, like sheep having no shepherd. 37 Then He said to His disciples, "The harvest truly is plentiful, but the laborers are few. 38 "Therefore pray the Lord of the harvest to send out laborers into His harvest."</a:t>
            </a:r>
            <a:endParaRPr lang="en-US" dirty="0"/>
          </a:p>
          <a:p>
            <a:endParaRPr lang="en-US" dirty="0"/>
          </a:p>
        </p:txBody>
      </p:sp>
    </p:spTree>
    <p:extLst>
      <p:ext uri="{BB962C8B-B14F-4D97-AF65-F5344CB8AC3E}">
        <p14:creationId xmlns:p14="http://schemas.microsoft.com/office/powerpoint/2010/main" val="1111148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1650C-74A4-49E1-9EED-773FD2F1B901}"/>
              </a:ext>
            </a:extLst>
          </p:cNvPr>
          <p:cNvSpPr>
            <a:spLocks noGrp="1"/>
          </p:cNvSpPr>
          <p:nvPr>
            <p:ph type="title"/>
          </p:nvPr>
        </p:nvSpPr>
        <p:spPr/>
        <p:txBody>
          <a:bodyPr/>
          <a:lstStyle/>
          <a:p>
            <a:r>
              <a:rPr lang="en-US" dirty="0"/>
              <a:t>III) Appropriate To Be Angry At Rebellion and False Teachers. </a:t>
            </a:r>
          </a:p>
        </p:txBody>
      </p:sp>
      <p:sp>
        <p:nvSpPr>
          <p:cNvPr id="3" name="Content Placeholder 2">
            <a:extLst>
              <a:ext uri="{FF2B5EF4-FFF2-40B4-BE49-F238E27FC236}">
                <a16:creationId xmlns:a16="http://schemas.microsoft.com/office/drawing/2014/main" id="{A34CB509-1FE3-4553-AD14-2735A5E0FD46}"/>
              </a:ext>
            </a:extLst>
          </p:cNvPr>
          <p:cNvSpPr>
            <a:spLocks noGrp="1"/>
          </p:cNvSpPr>
          <p:nvPr>
            <p:ph idx="1"/>
          </p:nvPr>
        </p:nvSpPr>
        <p:spPr/>
        <p:txBody>
          <a:bodyPr/>
          <a:lstStyle/>
          <a:p>
            <a:r>
              <a:rPr lang="en-US" dirty="0"/>
              <a:t>A) Jesus Against the Religious Leaders. </a:t>
            </a:r>
          </a:p>
          <a:p>
            <a:r>
              <a:rPr lang="en-US" dirty="0"/>
              <a:t>They perverted the temple to make money. </a:t>
            </a:r>
          </a:p>
          <a:p>
            <a:r>
              <a:rPr lang="en-US" dirty="0"/>
              <a:t>John 2:13 Now the Passover of the Jews was at hand, and Jesus went up to Jerusalem. 14 And He found in the temple those who sold oxen and sheep and doves, and the moneychangers doing business. 15 When He had made a whip of cords, He drove them all out of the temple, with the sheep and the oxen, and poured out the changers' money and overturned the tables. 16 And He said to those who sold doves, "Take these things away! Do not make My Father's house a house of merchandise!"</a:t>
            </a:r>
          </a:p>
          <a:p>
            <a:endParaRPr lang="en-US" dirty="0"/>
          </a:p>
        </p:txBody>
      </p:sp>
    </p:spTree>
    <p:extLst>
      <p:ext uri="{BB962C8B-B14F-4D97-AF65-F5344CB8AC3E}">
        <p14:creationId xmlns:p14="http://schemas.microsoft.com/office/powerpoint/2010/main" val="95824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895A7-9219-4052-AACA-5B85D4A2BF28}"/>
              </a:ext>
            </a:extLst>
          </p:cNvPr>
          <p:cNvSpPr>
            <a:spLocks noGrp="1"/>
          </p:cNvSpPr>
          <p:nvPr>
            <p:ph type="title"/>
          </p:nvPr>
        </p:nvSpPr>
        <p:spPr/>
        <p:txBody>
          <a:bodyPr/>
          <a:lstStyle/>
          <a:p>
            <a:r>
              <a:rPr lang="en-US" dirty="0"/>
              <a:t>III) Appropriate To Be Angry At Rebellion and False Teachers. </a:t>
            </a:r>
          </a:p>
        </p:txBody>
      </p:sp>
      <p:sp>
        <p:nvSpPr>
          <p:cNvPr id="3" name="Content Placeholder 2">
            <a:extLst>
              <a:ext uri="{FF2B5EF4-FFF2-40B4-BE49-F238E27FC236}">
                <a16:creationId xmlns:a16="http://schemas.microsoft.com/office/drawing/2014/main" id="{E87D0DC9-E31E-4969-A3B3-D1CA71174265}"/>
              </a:ext>
            </a:extLst>
          </p:cNvPr>
          <p:cNvSpPr>
            <a:spLocks noGrp="1"/>
          </p:cNvSpPr>
          <p:nvPr>
            <p:ph idx="1"/>
          </p:nvPr>
        </p:nvSpPr>
        <p:spPr/>
        <p:txBody>
          <a:bodyPr/>
          <a:lstStyle/>
          <a:p>
            <a:r>
              <a:rPr lang="en-US" dirty="0"/>
              <a:t>Jesus’ harshest criticism was toward the religious leaders. </a:t>
            </a:r>
          </a:p>
          <a:p>
            <a:r>
              <a:rPr lang="en-US" b="1" dirty="0"/>
              <a:t>Matthew 16:11 "How is it you do not understand that I did not speak to you concerning bread? --but to beware of the leaven of the Pharisees and Sadducees." 12 Then they understood that He did not tell them to beware of the leaven of bread, but of the doctrine of the Pharisees and Sadducees.</a:t>
            </a:r>
            <a:endParaRPr lang="en-US" dirty="0"/>
          </a:p>
          <a:p>
            <a:endParaRPr lang="en-US" dirty="0"/>
          </a:p>
        </p:txBody>
      </p:sp>
    </p:spTree>
    <p:extLst>
      <p:ext uri="{BB962C8B-B14F-4D97-AF65-F5344CB8AC3E}">
        <p14:creationId xmlns:p14="http://schemas.microsoft.com/office/powerpoint/2010/main" val="333099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4255-FB6C-4E61-8FC4-91191FFB6DBF}"/>
              </a:ext>
            </a:extLst>
          </p:cNvPr>
          <p:cNvSpPr>
            <a:spLocks noGrp="1"/>
          </p:cNvSpPr>
          <p:nvPr>
            <p:ph type="title"/>
          </p:nvPr>
        </p:nvSpPr>
        <p:spPr/>
        <p:txBody>
          <a:bodyPr/>
          <a:lstStyle/>
          <a:p>
            <a:r>
              <a:rPr lang="en-US" dirty="0"/>
              <a:t>III) Appropriate To Be Angry At Rebellion and False Teachers. </a:t>
            </a:r>
          </a:p>
        </p:txBody>
      </p:sp>
      <p:sp>
        <p:nvSpPr>
          <p:cNvPr id="3" name="Content Placeholder 2">
            <a:extLst>
              <a:ext uri="{FF2B5EF4-FFF2-40B4-BE49-F238E27FC236}">
                <a16:creationId xmlns:a16="http://schemas.microsoft.com/office/drawing/2014/main" id="{41443DB9-5C36-40B5-B8B5-ED91C4E92844}"/>
              </a:ext>
            </a:extLst>
          </p:cNvPr>
          <p:cNvSpPr>
            <a:spLocks noGrp="1"/>
          </p:cNvSpPr>
          <p:nvPr>
            <p:ph idx="1"/>
          </p:nvPr>
        </p:nvSpPr>
        <p:spPr/>
        <p:txBody>
          <a:bodyPr/>
          <a:lstStyle/>
          <a:p>
            <a:r>
              <a:rPr lang="en-US" b="1" dirty="0"/>
              <a:t>B) We should be angered by false teaching</a:t>
            </a:r>
            <a:endParaRPr lang="en-US" dirty="0"/>
          </a:p>
          <a:p>
            <a:r>
              <a:rPr lang="en-US" dirty="0"/>
              <a:t>Leading people astray, false hope, vain worship. </a:t>
            </a:r>
          </a:p>
          <a:p>
            <a:r>
              <a:rPr lang="en-US" dirty="0"/>
              <a:t>Doctrines of men, traditions of men.</a:t>
            </a:r>
          </a:p>
          <a:p>
            <a:r>
              <a:rPr lang="en-US" b="1" dirty="0"/>
              <a:t>Matthew 15:8 'These people draw near to Me with their mouth, And honor Me with their lips, But their heart is far from Me. 9 And in vain they worship Me, Teaching as doctrines the commandments of men.'"</a:t>
            </a:r>
            <a:endParaRPr lang="en-US" dirty="0"/>
          </a:p>
          <a:p>
            <a:endParaRPr lang="en-US" dirty="0"/>
          </a:p>
        </p:txBody>
      </p:sp>
    </p:spTree>
    <p:extLst>
      <p:ext uri="{BB962C8B-B14F-4D97-AF65-F5344CB8AC3E}">
        <p14:creationId xmlns:p14="http://schemas.microsoft.com/office/powerpoint/2010/main" val="362499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3E491-2C09-4D3B-84DD-4C2BE9BCFC63}"/>
              </a:ext>
            </a:extLst>
          </p:cNvPr>
          <p:cNvSpPr>
            <a:spLocks noGrp="1"/>
          </p:cNvSpPr>
          <p:nvPr>
            <p:ph type="title"/>
          </p:nvPr>
        </p:nvSpPr>
        <p:spPr/>
        <p:txBody>
          <a:bodyPr/>
          <a:lstStyle/>
          <a:p>
            <a:r>
              <a:rPr lang="en-US" b="1" u="sng" dirty="0"/>
              <a:t>IV) Appropriate to rejoice and be glad. </a:t>
            </a:r>
            <a:br>
              <a:rPr lang="en-US" dirty="0"/>
            </a:br>
            <a:endParaRPr lang="en-US" dirty="0"/>
          </a:p>
        </p:txBody>
      </p:sp>
      <p:sp>
        <p:nvSpPr>
          <p:cNvPr id="3" name="Content Placeholder 2">
            <a:extLst>
              <a:ext uri="{FF2B5EF4-FFF2-40B4-BE49-F238E27FC236}">
                <a16:creationId xmlns:a16="http://schemas.microsoft.com/office/drawing/2014/main" id="{21530B1E-E372-41AB-80B9-6CE9B2106BB2}"/>
              </a:ext>
            </a:extLst>
          </p:cNvPr>
          <p:cNvSpPr>
            <a:spLocks noGrp="1"/>
          </p:cNvSpPr>
          <p:nvPr>
            <p:ph idx="1"/>
          </p:nvPr>
        </p:nvSpPr>
        <p:spPr/>
        <p:txBody>
          <a:bodyPr>
            <a:normAutofit lnSpcReduction="10000"/>
          </a:bodyPr>
          <a:lstStyle/>
          <a:p>
            <a:r>
              <a:rPr lang="en-US" b="1" dirty="0"/>
              <a:t>Nehemiah 8:9 And Nehemiah, who was the governor, Ezra the priest and scribe, and the Levites who taught the people said to all the people, "This day is holy to the LORD your God; do not mourn nor weep." For all the people wept, when they heard the words of the Law. 10 Then he said to them, "Go your way, eat the fat, drink the sweet, and send portions to those for whom nothing is prepared; for this day is holy to our LORD. Do not sorrow, for the joy of the LORD is your strength." 11 So the Levites quieted all the people, saying, "Be still, for the day is holy; do not be grieved." 12 And all the people went their way to eat and drink, to send portions and rejoice greatly, because they understood the words that were declared to them.</a:t>
            </a:r>
            <a:endParaRPr lang="en-US" dirty="0"/>
          </a:p>
          <a:p>
            <a:endParaRPr lang="en-US" dirty="0"/>
          </a:p>
        </p:txBody>
      </p:sp>
    </p:spTree>
    <p:extLst>
      <p:ext uri="{BB962C8B-B14F-4D97-AF65-F5344CB8AC3E}">
        <p14:creationId xmlns:p14="http://schemas.microsoft.com/office/powerpoint/2010/main" val="794638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39CDF-B368-44DB-90E8-BA72228C63CD}"/>
              </a:ext>
            </a:extLst>
          </p:cNvPr>
          <p:cNvSpPr>
            <a:spLocks noGrp="1"/>
          </p:cNvSpPr>
          <p:nvPr>
            <p:ph type="title"/>
          </p:nvPr>
        </p:nvSpPr>
        <p:spPr/>
        <p:txBody>
          <a:bodyPr/>
          <a:lstStyle/>
          <a:p>
            <a:r>
              <a:rPr lang="en-US" b="1" u="sng" dirty="0"/>
              <a:t>IV) Appropriate to rejoice and be glad.</a:t>
            </a:r>
            <a:endParaRPr lang="en-US" dirty="0"/>
          </a:p>
        </p:txBody>
      </p:sp>
      <p:sp>
        <p:nvSpPr>
          <p:cNvPr id="3" name="Content Placeholder 2">
            <a:extLst>
              <a:ext uri="{FF2B5EF4-FFF2-40B4-BE49-F238E27FC236}">
                <a16:creationId xmlns:a16="http://schemas.microsoft.com/office/drawing/2014/main" id="{64B3F821-4314-4590-A76A-1C9004FB5786}"/>
              </a:ext>
            </a:extLst>
          </p:cNvPr>
          <p:cNvSpPr>
            <a:spLocks noGrp="1"/>
          </p:cNvSpPr>
          <p:nvPr>
            <p:ph idx="1"/>
          </p:nvPr>
        </p:nvSpPr>
        <p:spPr/>
        <p:txBody>
          <a:bodyPr>
            <a:normAutofit lnSpcReduction="10000"/>
          </a:bodyPr>
          <a:lstStyle/>
          <a:p>
            <a:r>
              <a:rPr lang="en-US" b="1" dirty="0"/>
              <a:t>A) To hear the Gospel of Christ</a:t>
            </a:r>
            <a:endParaRPr lang="en-US" dirty="0"/>
          </a:p>
          <a:p>
            <a:r>
              <a:rPr lang="en-US" dirty="0"/>
              <a:t>Learn of God’s love for mankind, John 3.16 </a:t>
            </a:r>
          </a:p>
          <a:p>
            <a:r>
              <a:rPr lang="en-US" dirty="0"/>
              <a:t>Hear of Jesus’ sacrifice foe our sins</a:t>
            </a:r>
          </a:p>
          <a:p>
            <a:r>
              <a:rPr lang="en-US" dirty="0"/>
              <a:t>See His resurrection, overcoming death. Acts 2</a:t>
            </a:r>
          </a:p>
          <a:p>
            <a:r>
              <a:rPr lang="en-US" dirty="0"/>
              <a:t>Be taught the redemption we have through the blood of Christ. </a:t>
            </a:r>
          </a:p>
          <a:p>
            <a:r>
              <a:rPr lang="en-US" b="1" dirty="0"/>
              <a:t>Ephesians 1:7 In Him we have redemption through His blood, the forgiveness of sins, according to the riches of His grace</a:t>
            </a:r>
          </a:p>
          <a:p>
            <a:r>
              <a:rPr lang="en-US" dirty="0"/>
              <a:t>To be a part of the family of God, His church.</a:t>
            </a:r>
          </a:p>
          <a:p>
            <a:r>
              <a:rPr lang="en-US" dirty="0"/>
              <a:t>Have the hope of heaven.</a:t>
            </a:r>
          </a:p>
          <a:p>
            <a:endParaRPr lang="en-US" dirty="0"/>
          </a:p>
          <a:p>
            <a:endParaRPr lang="en-US" dirty="0"/>
          </a:p>
        </p:txBody>
      </p:sp>
    </p:spTree>
    <p:extLst>
      <p:ext uri="{BB962C8B-B14F-4D97-AF65-F5344CB8AC3E}">
        <p14:creationId xmlns:p14="http://schemas.microsoft.com/office/powerpoint/2010/main" val="320614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3519B-B3A5-48B2-BC56-E3D5C4B583E2}"/>
              </a:ext>
            </a:extLst>
          </p:cNvPr>
          <p:cNvSpPr>
            <a:spLocks noGrp="1"/>
          </p:cNvSpPr>
          <p:nvPr>
            <p:ph type="title"/>
          </p:nvPr>
        </p:nvSpPr>
        <p:spPr/>
        <p:txBody>
          <a:bodyPr/>
          <a:lstStyle/>
          <a:p>
            <a:r>
              <a:rPr lang="en-US" b="1" u="sng" dirty="0"/>
              <a:t>IV) Appropriate to rejoice and be glad.</a:t>
            </a:r>
            <a:endParaRPr lang="en-US" dirty="0"/>
          </a:p>
        </p:txBody>
      </p:sp>
      <p:sp>
        <p:nvSpPr>
          <p:cNvPr id="3" name="Content Placeholder 2">
            <a:extLst>
              <a:ext uri="{FF2B5EF4-FFF2-40B4-BE49-F238E27FC236}">
                <a16:creationId xmlns:a16="http://schemas.microsoft.com/office/drawing/2014/main" id="{36634F92-F964-4744-9F8E-E0499491037C}"/>
              </a:ext>
            </a:extLst>
          </p:cNvPr>
          <p:cNvSpPr>
            <a:spLocks noGrp="1"/>
          </p:cNvSpPr>
          <p:nvPr>
            <p:ph idx="1"/>
          </p:nvPr>
        </p:nvSpPr>
        <p:spPr/>
        <p:txBody>
          <a:bodyPr/>
          <a:lstStyle/>
          <a:p>
            <a:r>
              <a:rPr lang="en-US" dirty="0"/>
              <a:t>B) To hear of others obeying the Gospel. </a:t>
            </a:r>
          </a:p>
          <a:p>
            <a:r>
              <a:rPr lang="en-US" dirty="0"/>
              <a:t>Luke 15:7 "I say to you that likewise there will be more joy in heaven over one sinner who repents than over ninety-nine just persons who need no repentance.</a:t>
            </a:r>
          </a:p>
          <a:p>
            <a:r>
              <a:rPr lang="en-US" dirty="0"/>
              <a:t>Luke 15:10 "Likewise, I say to you, there is joy in the presence of the angels of God over one sinner who repents."</a:t>
            </a:r>
          </a:p>
          <a:p>
            <a:r>
              <a:rPr lang="en-US" dirty="0"/>
              <a:t>Luke 15:32 'It was right that we should make merry and be glad, for your brother was dead and is alive again, and was lost and is found.'"</a:t>
            </a:r>
          </a:p>
          <a:p>
            <a:r>
              <a:rPr lang="en-US" dirty="0"/>
              <a:t>C) To see a Christian run the race to the end. </a:t>
            </a:r>
          </a:p>
          <a:p>
            <a:endParaRPr lang="en-US" dirty="0"/>
          </a:p>
        </p:txBody>
      </p:sp>
    </p:spTree>
    <p:extLst>
      <p:ext uri="{BB962C8B-B14F-4D97-AF65-F5344CB8AC3E}">
        <p14:creationId xmlns:p14="http://schemas.microsoft.com/office/powerpoint/2010/main" val="406430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719A-3657-420B-B62E-22FA227BF55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FFE33011-C41F-493E-8755-75F7419AF64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71915A90-6143-45FC-A8D8-1C104C0E48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1032" y="1427018"/>
            <a:ext cx="7149936" cy="4003964"/>
          </a:xfrm>
          <a:prstGeom prst="rect">
            <a:avLst/>
          </a:prstGeom>
        </p:spPr>
      </p:pic>
    </p:spTree>
    <p:extLst>
      <p:ext uri="{BB962C8B-B14F-4D97-AF65-F5344CB8AC3E}">
        <p14:creationId xmlns:p14="http://schemas.microsoft.com/office/powerpoint/2010/main" val="31805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977C-CC04-4628-84D5-656CBAEC151B}"/>
              </a:ext>
            </a:extLst>
          </p:cNvPr>
          <p:cNvSpPr>
            <a:spLocks noGrp="1"/>
          </p:cNvSpPr>
          <p:nvPr>
            <p:ph type="title"/>
          </p:nvPr>
        </p:nvSpPr>
        <p:spPr/>
        <p:txBody>
          <a:bodyPr/>
          <a:lstStyle/>
          <a:p>
            <a:r>
              <a:rPr lang="en-US" dirty="0"/>
              <a:t>I) Jesus’ Teaching on Appropriateness </a:t>
            </a:r>
          </a:p>
        </p:txBody>
      </p:sp>
      <p:sp>
        <p:nvSpPr>
          <p:cNvPr id="3" name="Content Placeholder 2">
            <a:extLst>
              <a:ext uri="{FF2B5EF4-FFF2-40B4-BE49-F238E27FC236}">
                <a16:creationId xmlns:a16="http://schemas.microsoft.com/office/drawing/2014/main" id="{92E2DD4D-84FE-45C2-9C65-BDC41BE49BC8}"/>
              </a:ext>
            </a:extLst>
          </p:cNvPr>
          <p:cNvSpPr>
            <a:spLocks noGrp="1"/>
          </p:cNvSpPr>
          <p:nvPr>
            <p:ph idx="1"/>
          </p:nvPr>
        </p:nvSpPr>
        <p:spPr/>
        <p:txBody>
          <a:bodyPr>
            <a:normAutofit fontScale="92500" lnSpcReduction="10000"/>
          </a:bodyPr>
          <a:lstStyle/>
          <a:p>
            <a:r>
              <a:rPr lang="en-US" dirty="0"/>
              <a:t>Luke 5:33 Then they said to Him, "Why do the disciples of John fast often and make prayers, and likewise those of the Pharisees, but Yours eat and drink?" 34 And He said to them, "Can you make the friends of the bridegroom fast while the bridegroom is with them? 35 "But the days will come when the bridegroom will be taken away from them; then they will fast in those days." 36 Then He spoke a parable to them: "No one puts a piece from a new garment on an old one; otherwise the new makes a tear, and also the piece that was taken out of the new does not match the old. 37 "And no one puts new wine into old wineskins; or else the new wine will burst the wineskins and be spilled, and the wineskins will be ruined. 38 "But new wine must be put into new wineskins, and both are preserved. 39 "And no one, having drunk old wine, immediately desires new; for he says, 'The old is better.'"</a:t>
            </a:r>
          </a:p>
        </p:txBody>
      </p:sp>
    </p:spTree>
    <p:extLst>
      <p:ext uri="{BB962C8B-B14F-4D97-AF65-F5344CB8AC3E}">
        <p14:creationId xmlns:p14="http://schemas.microsoft.com/office/powerpoint/2010/main" val="1272625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624E3-DE25-49D6-98C8-530C9697B9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09D66A-E4FA-4AD5-A4F5-DC6AA772720F}"/>
              </a:ext>
            </a:extLst>
          </p:cNvPr>
          <p:cNvSpPr>
            <a:spLocks noGrp="1"/>
          </p:cNvSpPr>
          <p:nvPr>
            <p:ph idx="1"/>
          </p:nvPr>
        </p:nvSpPr>
        <p:spPr/>
        <p:txBody>
          <a:bodyPr/>
          <a:lstStyle/>
          <a:p>
            <a:r>
              <a:rPr lang="en-US" b="1" dirty="0"/>
              <a:t>A) Fasting often connected to sorrow</a:t>
            </a:r>
            <a:endParaRPr lang="en-US" dirty="0"/>
          </a:p>
          <a:p>
            <a:r>
              <a:rPr lang="en-US" dirty="0"/>
              <a:t>Why are your servants not fasting?</a:t>
            </a:r>
          </a:p>
          <a:p>
            <a:r>
              <a:rPr lang="en-US" dirty="0"/>
              <a:t>You don’t fast until the bride groom leaves.</a:t>
            </a:r>
          </a:p>
          <a:p>
            <a:r>
              <a:rPr lang="en-US" dirty="0"/>
              <a:t>Putting new patch on old clothes don’t work, stands out, and tears away. </a:t>
            </a:r>
          </a:p>
          <a:p>
            <a:r>
              <a:rPr lang="en-US" dirty="0"/>
              <a:t>You don’t put new wine in old wine skins, the new wine ferments, expands, and will burst the old wine skin.</a:t>
            </a:r>
          </a:p>
          <a:p>
            <a:endParaRPr lang="en-US" dirty="0"/>
          </a:p>
        </p:txBody>
      </p:sp>
    </p:spTree>
    <p:extLst>
      <p:ext uri="{BB962C8B-B14F-4D97-AF65-F5344CB8AC3E}">
        <p14:creationId xmlns:p14="http://schemas.microsoft.com/office/powerpoint/2010/main" val="223030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699AF5-59E8-4F01-8A96-9AC9F85EAA35}"/>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F84A00F0-AC77-4C0F-BD07-005A9DA524EA}"/>
              </a:ext>
            </a:extLst>
          </p:cNvPr>
          <p:cNvSpPr>
            <a:spLocks noGrp="1"/>
          </p:cNvSpPr>
          <p:nvPr>
            <p:ph sz="half" idx="1"/>
          </p:nvPr>
        </p:nvSpPr>
        <p:spPr/>
        <p:txBody>
          <a:bodyPr/>
          <a:lstStyle/>
          <a:p>
            <a:r>
              <a:rPr lang="en-US" dirty="0"/>
              <a:t>B) There are actions which are appropriate and some inappropriate. </a:t>
            </a:r>
          </a:p>
          <a:p>
            <a:r>
              <a:rPr lang="en-US" dirty="0"/>
              <a:t>Certain attire at a wedding or a funeral. </a:t>
            </a:r>
          </a:p>
          <a:p>
            <a:r>
              <a:rPr lang="en-US" dirty="0"/>
              <a:t>Greetings of a close friend/business associate. Co-worker/boss, </a:t>
            </a:r>
            <a:r>
              <a:rPr lang="en-US" dirty="0" err="1"/>
              <a:t>etc</a:t>
            </a:r>
            <a:endParaRPr lang="en-US" dirty="0"/>
          </a:p>
          <a:p>
            <a:endParaRPr lang="en-US" dirty="0"/>
          </a:p>
        </p:txBody>
      </p:sp>
      <p:pic>
        <p:nvPicPr>
          <p:cNvPr id="1026" name="Picture 2" descr="Image result for meeting friend">
            <a:extLst>
              <a:ext uri="{FF2B5EF4-FFF2-40B4-BE49-F238E27FC236}">
                <a16:creationId xmlns:a16="http://schemas.microsoft.com/office/drawing/2014/main" id="{67D00907-CB03-4E41-B234-59DBF41F4F8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005552" y="796699"/>
            <a:ext cx="4348248" cy="28935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greeting boss">
            <a:extLst>
              <a:ext uri="{FF2B5EF4-FFF2-40B4-BE49-F238E27FC236}">
                <a16:creationId xmlns:a16="http://schemas.microsoft.com/office/drawing/2014/main" id="{2CCF2A99-FA21-4DD8-8C80-611BE5C8D6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3165" y="3584351"/>
            <a:ext cx="4000412" cy="2894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2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75BCE-A8A4-4345-9518-73580106D2F3}"/>
              </a:ext>
            </a:extLst>
          </p:cNvPr>
          <p:cNvSpPr>
            <a:spLocks noGrp="1"/>
          </p:cNvSpPr>
          <p:nvPr>
            <p:ph type="title"/>
          </p:nvPr>
        </p:nvSpPr>
        <p:spPr/>
        <p:txBody>
          <a:bodyPr/>
          <a:lstStyle/>
          <a:p>
            <a:r>
              <a:rPr lang="en-US" b="1" u="sng" dirty="0"/>
              <a:t>II) Appropriate to Be Saddened by Sin</a:t>
            </a:r>
            <a:br>
              <a:rPr lang="en-US" dirty="0"/>
            </a:br>
            <a:endParaRPr lang="en-US" dirty="0"/>
          </a:p>
        </p:txBody>
      </p:sp>
      <p:sp>
        <p:nvSpPr>
          <p:cNvPr id="5" name="Content Placeholder 4">
            <a:extLst>
              <a:ext uri="{FF2B5EF4-FFF2-40B4-BE49-F238E27FC236}">
                <a16:creationId xmlns:a16="http://schemas.microsoft.com/office/drawing/2014/main" id="{9F1A6DB8-FF03-4C3E-821A-D58007375810}"/>
              </a:ext>
            </a:extLst>
          </p:cNvPr>
          <p:cNvSpPr>
            <a:spLocks noGrp="1"/>
          </p:cNvSpPr>
          <p:nvPr>
            <p:ph idx="1"/>
          </p:nvPr>
        </p:nvSpPr>
        <p:spPr/>
        <p:txBody>
          <a:bodyPr/>
          <a:lstStyle/>
          <a:p>
            <a:r>
              <a:rPr lang="en-US" dirty="0"/>
              <a:t>Nehemiah 9:3 And they stood up in their place and read from the Book of the Law of the LORD their God for one -fourth of the day; and for another fourth they confessed and worshiped the LORD their God. 4 Then </a:t>
            </a:r>
            <a:r>
              <a:rPr lang="en-US" dirty="0" err="1"/>
              <a:t>Jeshua</a:t>
            </a:r>
            <a:r>
              <a:rPr lang="en-US" dirty="0"/>
              <a:t>, Bani, </a:t>
            </a:r>
            <a:r>
              <a:rPr lang="en-US" dirty="0" err="1"/>
              <a:t>Kadmiel</a:t>
            </a:r>
            <a:r>
              <a:rPr lang="en-US" dirty="0"/>
              <a:t>, </a:t>
            </a:r>
            <a:r>
              <a:rPr lang="en-US" dirty="0" err="1"/>
              <a:t>Shebaniah</a:t>
            </a:r>
            <a:r>
              <a:rPr lang="en-US" dirty="0"/>
              <a:t>, </a:t>
            </a:r>
            <a:r>
              <a:rPr lang="en-US" dirty="0" err="1"/>
              <a:t>Bunni</a:t>
            </a:r>
            <a:r>
              <a:rPr lang="en-US" dirty="0"/>
              <a:t>, </a:t>
            </a:r>
            <a:r>
              <a:rPr lang="en-US" dirty="0" err="1"/>
              <a:t>Sherebiah</a:t>
            </a:r>
            <a:r>
              <a:rPr lang="en-US" dirty="0"/>
              <a:t>, Bani, and </a:t>
            </a:r>
            <a:r>
              <a:rPr lang="en-US" dirty="0" err="1"/>
              <a:t>Chenani</a:t>
            </a:r>
            <a:r>
              <a:rPr lang="en-US" dirty="0"/>
              <a:t> stood on the stairs of the Levites and cried out with a loud voice to the LORD their God.</a:t>
            </a:r>
          </a:p>
        </p:txBody>
      </p:sp>
    </p:spTree>
    <p:extLst>
      <p:ext uri="{BB962C8B-B14F-4D97-AF65-F5344CB8AC3E}">
        <p14:creationId xmlns:p14="http://schemas.microsoft.com/office/powerpoint/2010/main" val="406134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D00FE-C812-42F9-A3AB-B7F2B5BD9A45}"/>
              </a:ext>
            </a:extLst>
          </p:cNvPr>
          <p:cNvSpPr>
            <a:spLocks noGrp="1"/>
          </p:cNvSpPr>
          <p:nvPr>
            <p:ph type="title"/>
          </p:nvPr>
        </p:nvSpPr>
        <p:spPr/>
        <p:txBody>
          <a:bodyPr/>
          <a:lstStyle/>
          <a:p>
            <a:r>
              <a:rPr lang="en-US" b="1" u="sng" dirty="0"/>
              <a:t>II) Appropriate to Be Saddened by Sin</a:t>
            </a:r>
            <a:endParaRPr lang="en-US" dirty="0"/>
          </a:p>
        </p:txBody>
      </p:sp>
      <p:sp>
        <p:nvSpPr>
          <p:cNvPr id="3" name="Content Placeholder 2">
            <a:extLst>
              <a:ext uri="{FF2B5EF4-FFF2-40B4-BE49-F238E27FC236}">
                <a16:creationId xmlns:a16="http://schemas.microsoft.com/office/drawing/2014/main" id="{5DB3F460-C754-4ACD-86CD-A210E8AFA57C}"/>
              </a:ext>
            </a:extLst>
          </p:cNvPr>
          <p:cNvSpPr>
            <a:spLocks noGrp="1"/>
          </p:cNvSpPr>
          <p:nvPr>
            <p:ph idx="1"/>
          </p:nvPr>
        </p:nvSpPr>
        <p:spPr/>
        <p:txBody>
          <a:bodyPr/>
          <a:lstStyle/>
          <a:p>
            <a:r>
              <a:rPr lang="en-US" dirty="0"/>
              <a:t>A) They recounted the sins of their fathers and their own sins. </a:t>
            </a:r>
          </a:p>
          <a:p>
            <a:r>
              <a:rPr lang="en-US" dirty="0"/>
              <a:t>The misery and suffering caused by their sins. </a:t>
            </a:r>
          </a:p>
          <a:p>
            <a:r>
              <a:rPr lang="en-US" dirty="0"/>
              <a:t>The hardness of heart, and dullness of hearing. </a:t>
            </a:r>
          </a:p>
          <a:p>
            <a:r>
              <a:rPr lang="en-US" dirty="0"/>
              <a:t>The punishment due to their sins; Golden Calf many died, refusal to enter Canaan lead to wandering in the wilderness for 40 years, idolatry lead t captivity. </a:t>
            </a:r>
          </a:p>
          <a:p>
            <a:endParaRPr lang="en-US" dirty="0"/>
          </a:p>
        </p:txBody>
      </p:sp>
    </p:spTree>
    <p:extLst>
      <p:ext uri="{BB962C8B-B14F-4D97-AF65-F5344CB8AC3E}">
        <p14:creationId xmlns:p14="http://schemas.microsoft.com/office/powerpoint/2010/main" val="217140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D078-533B-4007-9E9A-D56D520937F4}"/>
              </a:ext>
            </a:extLst>
          </p:cNvPr>
          <p:cNvSpPr>
            <a:spLocks noGrp="1"/>
          </p:cNvSpPr>
          <p:nvPr>
            <p:ph type="title"/>
          </p:nvPr>
        </p:nvSpPr>
        <p:spPr/>
        <p:txBody>
          <a:bodyPr/>
          <a:lstStyle/>
          <a:p>
            <a:r>
              <a:rPr lang="en-US" b="1" u="sng" dirty="0"/>
              <a:t>II) Appropriate to Be Saddened by Sin</a:t>
            </a:r>
            <a:endParaRPr lang="en-US" dirty="0"/>
          </a:p>
        </p:txBody>
      </p:sp>
      <p:sp>
        <p:nvSpPr>
          <p:cNvPr id="3" name="Content Placeholder 2">
            <a:extLst>
              <a:ext uri="{FF2B5EF4-FFF2-40B4-BE49-F238E27FC236}">
                <a16:creationId xmlns:a16="http://schemas.microsoft.com/office/drawing/2014/main" id="{3D4263C9-1551-4CEB-944E-1DE7AAF5DB73}"/>
              </a:ext>
            </a:extLst>
          </p:cNvPr>
          <p:cNvSpPr>
            <a:spLocks noGrp="1"/>
          </p:cNvSpPr>
          <p:nvPr>
            <p:ph idx="1"/>
          </p:nvPr>
        </p:nvSpPr>
        <p:spPr/>
        <p:txBody>
          <a:bodyPr/>
          <a:lstStyle/>
          <a:p>
            <a:r>
              <a:rPr lang="en-US" dirty="0"/>
              <a:t>B) Jesus’ example of sorrow. </a:t>
            </a:r>
          </a:p>
          <a:p>
            <a:r>
              <a:rPr lang="en-US" dirty="0"/>
              <a:t>Luke 13:34 "O Jerusalem, Jerusalem, the one who kills the prophets and stones those who are sent to her! How often I wanted to gather your children together, as a hen gathers her brood under her wings, but you were not willing! 35 "See! Your house is left to you desolate; and assuredly, I say to you, you shall not see Me until the time comes when you say, 'Blessed is He who comes in the name of the LORD!'"</a:t>
            </a:r>
          </a:p>
          <a:p>
            <a:endParaRPr lang="en-US" dirty="0"/>
          </a:p>
        </p:txBody>
      </p:sp>
    </p:spTree>
    <p:extLst>
      <p:ext uri="{BB962C8B-B14F-4D97-AF65-F5344CB8AC3E}">
        <p14:creationId xmlns:p14="http://schemas.microsoft.com/office/powerpoint/2010/main" val="41515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D984-6B6E-481D-BA09-F5491F6A9093}"/>
              </a:ext>
            </a:extLst>
          </p:cNvPr>
          <p:cNvSpPr>
            <a:spLocks noGrp="1"/>
          </p:cNvSpPr>
          <p:nvPr>
            <p:ph type="title"/>
          </p:nvPr>
        </p:nvSpPr>
        <p:spPr/>
        <p:txBody>
          <a:bodyPr/>
          <a:lstStyle/>
          <a:p>
            <a:r>
              <a:rPr lang="en-US" b="1" u="sng" dirty="0"/>
              <a:t>II) Appropriate to Be Saddened by Sin</a:t>
            </a:r>
            <a:endParaRPr lang="en-US" dirty="0"/>
          </a:p>
        </p:txBody>
      </p:sp>
      <p:sp>
        <p:nvSpPr>
          <p:cNvPr id="3" name="Content Placeholder 2">
            <a:extLst>
              <a:ext uri="{FF2B5EF4-FFF2-40B4-BE49-F238E27FC236}">
                <a16:creationId xmlns:a16="http://schemas.microsoft.com/office/drawing/2014/main" id="{AD176202-2FFF-4F90-AA73-D706A02BA1EB}"/>
              </a:ext>
            </a:extLst>
          </p:cNvPr>
          <p:cNvSpPr>
            <a:spLocks noGrp="1"/>
          </p:cNvSpPr>
          <p:nvPr>
            <p:ph idx="1"/>
          </p:nvPr>
        </p:nvSpPr>
        <p:spPr/>
        <p:txBody>
          <a:bodyPr/>
          <a:lstStyle/>
          <a:p>
            <a:r>
              <a:rPr lang="en-US" b="1" dirty="0"/>
              <a:t>C) Appropriate to be saddened by sin. </a:t>
            </a:r>
            <a:endParaRPr lang="en-US" dirty="0"/>
          </a:p>
          <a:p>
            <a:r>
              <a:rPr lang="en-US" dirty="0"/>
              <a:t>Knowing the heartache and suffering sin often causes in life </a:t>
            </a:r>
          </a:p>
          <a:p>
            <a:r>
              <a:rPr lang="en-US" dirty="0"/>
              <a:t>Knowing their eternal destiny.</a:t>
            </a:r>
          </a:p>
          <a:p>
            <a:r>
              <a:rPr lang="en-US" b="1" dirty="0"/>
              <a:t>2 Thessalonians 1:8 in flaming fire taking vengeance on those who do not know God, and on those who do not obey the gospel of our Lord Jesus Christ.</a:t>
            </a:r>
            <a:endParaRPr lang="en-US" dirty="0"/>
          </a:p>
          <a:p>
            <a:endParaRPr lang="en-US" dirty="0"/>
          </a:p>
        </p:txBody>
      </p:sp>
    </p:spTree>
    <p:extLst>
      <p:ext uri="{BB962C8B-B14F-4D97-AF65-F5344CB8AC3E}">
        <p14:creationId xmlns:p14="http://schemas.microsoft.com/office/powerpoint/2010/main" val="294993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1525</Words>
  <Application>Microsoft Office PowerPoint</Application>
  <PresentationFormat>Widescreen</PresentationFormat>
  <Paragraphs>58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I) Jesus’ Teaching on Appropriateness </vt:lpstr>
      <vt:lpstr>PowerPoint Presentation</vt:lpstr>
      <vt:lpstr>PowerPoint Presentation</vt:lpstr>
      <vt:lpstr>II) Appropriate to Be Saddened by Sin </vt:lpstr>
      <vt:lpstr>II) Appropriate to Be Saddened by Sin</vt:lpstr>
      <vt:lpstr>II) Appropriate to Be Saddened by Sin</vt:lpstr>
      <vt:lpstr>II) Appropriate to Be Saddened by Sin</vt:lpstr>
      <vt:lpstr>II) Appropriate to Be Saddened by Sin</vt:lpstr>
      <vt:lpstr>PowerPoint Presentation</vt:lpstr>
      <vt:lpstr>III) Appropriate To Be Angry At Rebellion and False Teachers. </vt:lpstr>
      <vt:lpstr>III) Appropriate To Be Angry At Rebellion and False Teachers. </vt:lpstr>
      <vt:lpstr>III) Appropriate To Be Angry At Rebellion and False Teachers. </vt:lpstr>
      <vt:lpstr>IV) Appropriate to rejoice and be glad.  </vt:lpstr>
      <vt:lpstr>IV) Appropriate to rejoice and be glad.</vt:lpstr>
      <vt:lpstr>IV) Appropriate to rejoice and be glad.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5</cp:revision>
  <dcterms:created xsi:type="dcterms:W3CDTF">2021-02-05T15:41:11Z</dcterms:created>
  <dcterms:modified xsi:type="dcterms:W3CDTF">2021-02-07T13:09:26Z</dcterms:modified>
</cp:coreProperties>
</file>