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8" r:id="rId5"/>
    <p:sldId id="259" r:id="rId6"/>
    <p:sldId id="260" r:id="rId7"/>
    <p:sldId id="261" r:id="rId8"/>
    <p:sldId id="262" r:id="rId9"/>
    <p:sldId id="263" r:id="rId10"/>
    <p:sldId id="264" r:id="rId11"/>
    <p:sldId id="269" r:id="rId12"/>
    <p:sldId id="270" r:id="rId13"/>
    <p:sldId id="271" r:id="rId14"/>
    <p:sldId id="272" r:id="rId15"/>
    <p:sldId id="265"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8" autoAdjust="0"/>
    <p:restoredTop sz="94669" autoAdjust="0"/>
  </p:normalViewPr>
  <p:slideViewPr>
    <p:cSldViewPr>
      <p:cViewPr varScale="1">
        <p:scale>
          <a:sx n="57" d="100"/>
          <a:sy n="57" d="100"/>
        </p:scale>
        <p:origin x="-83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11E43D-491E-4977-B3C8-A4D296B1E076}"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177944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1E43D-491E-4977-B3C8-A4D296B1E076}"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83288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1E43D-491E-4977-B3C8-A4D296B1E076}"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2438052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2054C5-B2C4-4648-8634-A157E1BA7A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0386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5249E8-976E-4256-94A4-258DA0E7D72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8594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079792-17A0-43A8-A186-56C8B362D9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93814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A532116-C48D-4F15-AE1D-78990AAA8D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65188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AE925E-FC39-403E-BB27-7FE2EF7CD6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12374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57AADA3-FD89-450D-A821-A80374232B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92222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A7E22C7-ECD5-42AC-8ED3-5BDB725E787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5436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F7A5AA1-1B2C-4B3F-9835-348B6A67C2A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9437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1E43D-491E-4977-B3C8-A4D296B1E076}"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240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90BE1E-0028-43FA-B1E5-F6A903A011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45292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467C53-BE32-489B-8A83-A0612A9D9E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684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3A85D65-C31D-43FF-8633-59F211F1E74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002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11E43D-491E-4977-B3C8-A4D296B1E076}"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714826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11E43D-491E-4977-B3C8-A4D296B1E076}"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189632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11E43D-491E-4977-B3C8-A4D296B1E076}" type="datetimeFigureOut">
              <a:rPr lang="en-US" smtClean="0"/>
              <a:t>8/23/2015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387460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11E43D-491E-4977-B3C8-A4D296B1E076}" type="datetimeFigureOut">
              <a:rPr lang="en-US" smtClean="0"/>
              <a:t>8/23/2015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281206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1E43D-491E-4977-B3C8-A4D296B1E076}" type="datetimeFigureOut">
              <a:rPr lang="en-US" smtClean="0"/>
              <a:t>8/23/2015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77256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1E43D-491E-4977-B3C8-A4D296B1E076}"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177398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1E43D-491E-4977-B3C8-A4D296B1E076}"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CE5E3-FEC6-46D5-8310-9A16F7369BBD}" type="slidenum">
              <a:rPr lang="en-US" smtClean="0"/>
              <a:t>‹#›</a:t>
            </a:fld>
            <a:endParaRPr lang="en-US"/>
          </a:p>
        </p:txBody>
      </p:sp>
    </p:spTree>
    <p:extLst>
      <p:ext uri="{BB962C8B-B14F-4D97-AF65-F5344CB8AC3E}">
        <p14:creationId xmlns:p14="http://schemas.microsoft.com/office/powerpoint/2010/main" val="56298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11E43D-491E-4977-B3C8-A4D296B1E076}" type="datetimeFigureOut">
              <a:rPr lang="en-US" smtClean="0"/>
              <a:t>8/23/2015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CE5E3-FEC6-46D5-8310-9A16F7369BBD}" type="slidenum">
              <a:rPr lang="en-US" smtClean="0"/>
              <a:t>‹#›</a:t>
            </a:fld>
            <a:endParaRPr lang="en-US"/>
          </a:p>
        </p:txBody>
      </p:sp>
    </p:spTree>
    <p:extLst>
      <p:ext uri="{BB962C8B-B14F-4D97-AF65-F5344CB8AC3E}">
        <p14:creationId xmlns:p14="http://schemas.microsoft.com/office/powerpoint/2010/main" val="4247504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443A6D82-F633-4401-BDCD-3ACA58A32E24}"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522596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074" name="WordArt 5"/>
          <p:cNvSpPr>
            <a:spLocks noChangeArrowheads="1" noChangeShapeType="1" noTextEdit="1"/>
          </p:cNvSpPr>
          <p:nvPr/>
        </p:nvSpPr>
        <p:spPr bwMode="auto">
          <a:xfrm>
            <a:off x="762000" y="304800"/>
            <a:ext cx="7543800" cy="9144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4400" kern="10">
                <a:ln w="19050">
                  <a:solidFill>
                    <a:srgbClr val="99CCFF"/>
                  </a:solidFill>
                  <a:round/>
                  <a:headEnd/>
                  <a:tailEnd/>
                </a:ln>
                <a:solidFill>
                  <a:srgbClr val="0066CC"/>
                </a:solidFill>
                <a:effectLst>
                  <a:outerShdw dist="35921" dir="2700000" algn="ctr" rotWithShape="0">
                    <a:srgbClr val="990000"/>
                  </a:outerShdw>
                </a:effectLst>
                <a:latin typeface="High Tower Text"/>
              </a:rPr>
              <a:t>Everything Changes</a:t>
            </a:r>
          </a:p>
        </p:txBody>
      </p:sp>
      <p:pic>
        <p:nvPicPr>
          <p:cNvPr id="3079" name="Picture 7" descr="MCj02957820000[1]"/>
          <p:cNvPicPr>
            <a:picLocks noGrp="1" noChangeAspect="1" noChangeArrowheads="1"/>
          </p:cNvPicPr>
          <p:nvPr>
            <p:ph sz="quarter" idx="4294967295"/>
          </p:nvPr>
        </p:nvPicPr>
        <p:blipFill>
          <a:blip r:embed="rId2" cstate="print">
            <a:extLst>
              <a:ext uri="{28A0092B-C50C-407E-A947-70E740481C1C}">
                <a14:useLocalDpi xmlns:a14="http://schemas.microsoft.com/office/drawing/2010/main" val="0"/>
              </a:ext>
            </a:extLst>
          </a:blip>
          <a:srcRect/>
          <a:stretch>
            <a:fillRect/>
          </a:stretch>
        </p:blipFill>
        <p:spPr>
          <a:xfrm>
            <a:off x="3517900" y="1638300"/>
            <a:ext cx="2333625" cy="2185988"/>
          </a:xfrm>
          <a:noFill/>
        </p:spPr>
      </p:pic>
      <p:pic>
        <p:nvPicPr>
          <p:cNvPr id="3084" name="Picture 12" descr="MCj02961920000[1]"/>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a:xfrm>
            <a:off x="7162800" y="1636713"/>
            <a:ext cx="1254125" cy="2187575"/>
          </a:xfrm>
          <a:noFill/>
        </p:spPr>
      </p:pic>
      <p:pic>
        <p:nvPicPr>
          <p:cNvPr id="3087" name="Picture 15" descr="MCj03078280000[1]"/>
          <p:cNvPicPr>
            <a:picLocks noGrp="1" noChangeAspect="1" noChangeArrowheads="1"/>
          </p:cNvPicPr>
          <p:nvPr>
            <p:ph sz="quarter" idx="4294967295"/>
          </p:nvPr>
        </p:nvPicPr>
        <p:blipFill>
          <a:blip r:embed="rId4" cstate="print">
            <a:extLst>
              <a:ext uri="{28A0092B-C50C-407E-A947-70E740481C1C}">
                <a14:useLocalDpi xmlns:a14="http://schemas.microsoft.com/office/drawing/2010/main" val="0"/>
              </a:ext>
            </a:extLst>
          </a:blip>
          <a:srcRect/>
          <a:stretch>
            <a:fillRect/>
          </a:stretch>
        </p:blipFill>
        <p:spPr>
          <a:xfrm>
            <a:off x="990600" y="1817688"/>
            <a:ext cx="1217613" cy="1827212"/>
          </a:xfrm>
          <a:noFill/>
        </p:spPr>
      </p:pic>
      <p:pic>
        <p:nvPicPr>
          <p:cNvPr id="3109" name="Picture 37" descr="A318_airliner1"/>
          <p:cNvPicPr>
            <a:picLocks noChangeAspect="1" noChangeArrowheads="1"/>
          </p:cNvPicPr>
          <p:nvPr/>
        </p:nvPicPr>
        <p:blipFill>
          <a:blip r:embed="rId5">
            <a:extLst>
              <a:ext uri="{28A0092B-C50C-407E-A947-70E740481C1C}">
                <a14:useLocalDpi xmlns:a14="http://schemas.microsoft.com/office/drawing/2010/main" val="0"/>
              </a:ext>
            </a:extLst>
          </a:blip>
          <a:srcRect t="26271" r="3334" b="22882"/>
          <a:stretch>
            <a:fillRect/>
          </a:stretch>
        </p:blipFill>
        <p:spPr bwMode="auto">
          <a:xfrm>
            <a:off x="5029200" y="4800600"/>
            <a:ext cx="3810000"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38" descr="walking_b-w"/>
          <p:cNvPicPr>
            <a:picLocks noChangeAspect="1" noChangeArrowheads="1"/>
          </p:cNvPicPr>
          <p:nvPr/>
        </p:nvPicPr>
        <p:blipFill>
          <a:blip r:embed="rId6">
            <a:extLst>
              <a:ext uri="{28A0092B-C50C-407E-A947-70E740481C1C}">
                <a14:useLocalDpi xmlns:a14="http://schemas.microsoft.com/office/drawing/2010/main" val="0"/>
              </a:ext>
            </a:extLst>
          </a:blip>
          <a:srcRect b="31429"/>
          <a:stretch>
            <a:fillRect/>
          </a:stretch>
        </p:blipFill>
        <p:spPr bwMode="auto">
          <a:xfrm>
            <a:off x="381000" y="4800600"/>
            <a:ext cx="35147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4957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500"/>
                                  </p:stCondLst>
                                  <p:childTnLst>
                                    <p:set>
                                      <p:cBhvr>
                                        <p:cTn id="6" dur="1" fill="hold">
                                          <p:stCondLst>
                                            <p:cond delay="0"/>
                                          </p:stCondLst>
                                        </p:cTn>
                                        <p:tgtEl>
                                          <p:spTgt spid="3087"/>
                                        </p:tgtEl>
                                        <p:attrNameLst>
                                          <p:attrName>style.visibility</p:attrName>
                                        </p:attrNameLst>
                                      </p:cBhvr>
                                      <p:to>
                                        <p:strVal val="visible"/>
                                      </p:to>
                                    </p:set>
                                    <p:animEffect transition="in" filter="checkerboard(across)">
                                      <p:cBhvr>
                                        <p:cTn id="7" dur="500"/>
                                        <p:tgtEl>
                                          <p:spTgt spid="3087"/>
                                        </p:tgtEl>
                                      </p:cBhvr>
                                    </p:animEffect>
                                  </p:childTnLst>
                                </p:cTn>
                              </p:par>
                            </p:childTnLst>
                          </p:cTn>
                        </p:par>
                        <p:par>
                          <p:cTn id="8" fill="hold" nodeType="afterGroup">
                            <p:stCondLst>
                              <p:cond delay="1000"/>
                            </p:stCondLst>
                            <p:childTnLst>
                              <p:par>
                                <p:cTn id="9" presetID="5" presetClass="entr" presetSubtype="10" fill="hold" nodeType="afterEffect">
                                  <p:stCondLst>
                                    <p:cond delay="500"/>
                                  </p:stCondLst>
                                  <p:childTnLst>
                                    <p:set>
                                      <p:cBhvr>
                                        <p:cTn id="10" dur="1" fill="hold">
                                          <p:stCondLst>
                                            <p:cond delay="0"/>
                                          </p:stCondLst>
                                        </p:cTn>
                                        <p:tgtEl>
                                          <p:spTgt spid="3079"/>
                                        </p:tgtEl>
                                        <p:attrNameLst>
                                          <p:attrName>style.visibility</p:attrName>
                                        </p:attrNameLst>
                                      </p:cBhvr>
                                      <p:to>
                                        <p:strVal val="visible"/>
                                      </p:to>
                                    </p:set>
                                    <p:animEffect transition="in" filter="checkerboard(across)">
                                      <p:cBhvr>
                                        <p:cTn id="11" dur="500"/>
                                        <p:tgtEl>
                                          <p:spTgt spid="3079"/>
                                        </p:tgtEl>
                                      </p:cBhvr>
                                    </p:animEffect>
                                  </p:childTnLst>
                                </p:cTn>
                              </p:par>
                            </p:childTnLst>
                          </p:cTn>
                        </p:par>
                        <p:par>
                          <p:cTn id="12" fill="hold" nodeType="afterGroup">
                            <p:stCondLst>
                              <p:cond delay="2000"/>
                            </p:stCondLst>
                            <p:childTnLst>
                              <p:par>
                                <p:cTn id="13" presetID="5" presetClass="entr" presetSubtype="10" fill="hold" nodeType="afterEffect">
                                  <p:stCondLst>
                                    <p:cond delay="500"/>
                                  </p:stCondLst>
                                  <p:childTnLst>
                                    <p:set>
                                      <p:cBhvr>
                                        <p:cTn id="14" dur="1" fill="hold">
                                          <p:stCondLst>
                                            <p:cond delay="0"/>
                                          </p:stCondLst>
                                        </p:cTn>
                                        <p:tgtEl>
                                          <p:spTgt spid="3084"/>
                                        </p:tgtEl>
                                        <p:attrNameLst>
                                          <p:attrName>style.visibility</p:attrName>
                                        </p:attrNameLst>
                                      </p:cBhvr>
                                      <p:to>
                                        <p:strVal val="visible"/>
                                      </p:to>
                                    </p:set>
                                    <p:animEffect transition="in" filter="checkerboard(across)">
                                      <p:cBhvr>
                                        <p:cTn id="15" dur="500"/>
                                        <p:tgtEl>
                                          <p:spTgt spid="3084"/>
                                        </p:tgtEl>
                                      </p:cBhvr>
                                    </p:animEffect>
                                  </p:childTnLst>
                                </p:cTn>
                              </p:par>
                            </p:childTnLst>
                          </p:cTn>
                        </p:par>
                        <p:par>
                          <p:cTn id="16" fill="hold" nodeType="afterGroup">
                            <p:stCondLst>
                              <p:cond delay="3000"/>
                            </p:stCondLst>
                            <p:childTnLst>
                              <p:par>
                                <p:cTn id="17" presetID="5" presetClass="entr" presetSubtype="10" fill="hold" nodeType="afterEffect">
                                  <p:stCondLst>
                                    <p:cond delay="0"/>
                                  </p:stCondLst>
                                  <p:childTnLst>
                                    <p:set>
                                      <p:cBhvr>
                                        <p:cTn id="18" dur="1" fill="hold">
                                          <p:stCondLst>
                                            <p:cond delay="0"/>
                                          </p:stCondLst>
                                        </p:cTn>
                                        <p:tgtEl>
                                          <p:spTgt spid="3110"/>
                                        </p:tgtEl>
                                        <p:attrNameLst>
                                          <p:attrName>style.visibility</p:attrName>
                                        </p:attrNameLst>
                                      </p:cBhvr>
                                      <p:to>
                                        <p:strVal val="visible"/>
                                      </p:to>
                                    </p:set>
                                    <p:animEffect transition="in" filter="checkerboard(across)">
                                      <p:cBhvr>
                                        <p:cTn id="19" dur="1000"/>
                                        <p:tgtEl>
                                          <p:spTgt spid="3110"/>
                                        </p:tgtEl>
                                      </p:cBhvr>
                                    </p:animEffect>
                                  </p:childTnLst>
                                </p:cTn>
                              </p:par>
                            </p:childTnLst>
                          </p:cTn>
                        </p:par>
                        <p:par>
                          <p:cTn id="20" fill="hold" nodeType="afterGroup">
                            <p:stCondLst>
                              <p:cond delay="4000"/>
                            </p:stCondLst>
                            <p:childTnLst>
                              <p:par>
                                <p:cTn id="21" presetID="5" presetClass="entr" presetSubtype="10" fill="hold" nodeType="afterEffect">
                                  <p:stCondLst>
                                    <p:cond delay="0"/>
                                  </p:stCondLst>
                                  <p:childTnLst>
                                    <p:set>
                                      <p:cBhvr>
                                        <p:cTn id="22" dur="1" fill="hold">
                                          <p:stCondLst>
                                            <p:cond delay="0"/>
                                          </p:stCondLst>
                                        </p:cTn>
                                        <p:tgtEl>
                                          <p:spTgt spid="3109"/>
                                        </p:tgtEl>
                                        <p:attrNameLst>
                                          <p:attrName>style.visibility</p:attrName>
                                        </p:attrNameLst>
                                      </p:cBhvr>
                                      <p:to>
                                        <p:strVal val="visible"/>
                                      </p:to>
                                    </p:set>
                                    <p:animEffect transition="in" filter="checkerboard(across)">
                                      <p:cBhvr>
                                        <p:cTn id="23" dur="1000"/>
                                        <p:tgtEl>
                                          <p:spTgt spid="3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ChangeArrowheads="1"/>
          </p:cNvSpPr>
          <p:nvPr/>
        </p:nvSpPr>
        <p:spPr bwMode="auto">
          <a:xfrm>
            <a:off x="0" y="1143000"/>
            <a:ext cx="9144000" cy="228600"/>
          </a:xfrm>
          <a:prstGeom prst="rect">
            <a:avLst/>
          </a:prstGeom>
          <a:solidFill>
            <a:srgbClr val="FFFF66"/>
          </a:solidFill>
          <a:ln w="9525">
            <a:solidFill>
              <a:srgbClr val="FFFF66"/>
            </a:solidFill>
            <a:miter lim="800000"/>
            <a:headEnd/>
            <a:tailEnd/>
          </a:ln>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9220" name="Text Box 4"/>
          <p:cNvSpPr txBox="1">
            <a:spLocks noChangeArrowheads="1"/>
          </p:cNvSpPr>
          <p:nvPr/>
        </p:nvSpPr>
        <p:spPr bwMode="auto">
          <a:xfrm>
            <a:off x="76200" y="1371600"/>
            <a:ext cx="8915400" cy="549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105000"/>
              </a:lnSpc>
              <a:spcBef>
                <a:spcPct val="50000"/>
              </a:spcBef>
            </a:pPr>
            <a:r>
              <a:rPr lang="en-US" altLang="en-US" sz="3600"/>
              <a:t>“…Homosexuality is not God's wish for humanity…On the basis of our under-standing that </a:t>
            </a:r>
            <a:r>
              <a:rPr lang="en-US" altLang="en-US" sz="3600">
                <a:solidFill>
                  <a:srgbClr val="FF0000"/>
                </a:solidFill>
              </a:rPr>
              <a:t>the practice of homosexuality is sin</a:t>
            </a:r>
            <a:r>
              <a:rPr lang="en-US" altLang="en-US" sz="3600"/>
              <a:t>, we are concerned that homosexual believers and the observing world should not be left in doubt about the church's mind on this issue during any further period of study.”</a:t>
            </a:r>
            <a:r>
              <a:rPr lang="en-US" altLang="en-US" sz="2800"/>
              <a:t> </a:t>
            </a:r>
          </a:p>
          <a:p>
            <a:pPr eaLnBrk="1" hangingPunct="1">
              <a:lnSpc>
                <a:spcPct val="105000"/>
              </a:lnSpc>
              <a:spcBef>
                <a:spcPct val="50000"/>
              </a:spcBef>
            </a:pPr>
            <a:r>
              <a:rPr lang="en-US" altLang="en-US"/>
              <a:t>(Minutes of the 190th General Assembly [1978], United Presbyterian Church in the U.S.A., pp. 261-62)</a:t>
            </a:r>
          </a:p>
        </p:txBody>
      </p:sp>
      <p:sp>
        <p:nvSpPr>
          <p:cNvPr id="13316" name="WordArt 5"/>
          <p:cNvSpPr>
            <a:spLocks noChangeArrowheads="1" noChangeShapeType="1" noTextEdit="1"/>
          </p:cNvSpPr>
          <p:nvPr/>
        </p:nvSpPr>
        <p:spPr bwMode="auto">
          <a:xfrm>
            <a:off x="457200" y="228600"/>
            <a:ext cx="7620000" cy="990600"/>
          </a:xfrm>
          <a:prstGeom prst="rect">
            <a:avLst/>
          </a:prstGeom>
        </p:spPr>
        <p:txBody>
          <a:bodyPr wrap="none" fromWordArt="1">
            <a:prstTxWarp prst="textPlain">
              <a:avLst>
                <a:gd name="adj" fmla="val 50000"/>
              </a:avLst>
            </a:prstTxWarp>
          </a:bodyPr>
          <a:lstStyle/>
          <a:p>
            <a:pPr algn="ctr"/>
            <a:r>
              <a:rPr lang="en-US" sz="4400" kern="10" dirty="0">
                <a:ln w="19050">
                  <a:solidFill>
                    <a:srgbClr val="99CCFF"/>
                  </a:solidFill>
                  <a:round/>
                  <a:headEnd/>
                  <a:tailEnd/>
                </a:ln>
                <a:solidFill>
                  <a:srgbClr val="0066CC"/>
                </a:solidFill>
                <a:effectLst>
                  <a:outerShdw dist="35921" dir="2700000" algn="ctr" rotWithShape="0">
                    <a:srgbClr val="990000"/>
                  </a:outerShdw>
                </a:effectLst>
                <a:latin typeface="High Tower Text"/>
              </a:rPr>
              <a:t>Presbyterians - 1978</a:t>
            </a:r>
          </a:p>
        </p:txBody>
      </p:sp>
    </p:spTree>
    <p:extLst>
      <p:ext uri="{BB962C8B-B14F-4D97-AF65-F5344CB8AC3E}">
        <p14:creationId xmlns:p14="http://schemas.microsoft.com/office/powerpoint/2010/main" val="2489138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ssolve">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ChangeArrowheads="1"/>
          </p:cNvSpPr>
          <p:nvPr/>
        </p:nvSpPr>
        <p:spPr bwMode="auto">
          <a:xfrm>
            <a:off x="0" y="1066800"/>
            <a:ext cx="9144000" cy="228600"/>
          </a:xfrm>
          <a:prstGeom prst="rect">
            <a:avLst/>
          </a:prstGeom>
          <a:solidFill>
            <a:srgbClr val="FFFF66"/>
          </a:solidFill>
          <a:ln w="9525">
            <a:solidFill>
              <a:srgbClr val="FFFF66"/>
            </a:solidFill>
            <a:miter lim="800000"/>
            <a:headEnd/>
            <a:tailEnd/>
          </a:ln>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10244" name="Text Box 4"/>
          <p:cNvSpPr txBox="1">
            <a:spLocks noChangeArrowheads="1"/>
          </p:cNvSpPr>
          <p:nvPr/>
        </p:nvSpPr>
        <p:spPr bwMode="auto">
          <a:xfrm>
            <a:off x="152400" y="1447800"/>
            <a:ext cx="87630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120000"/>
              </a:lnSpc>
              <a:spcBef>
                <a:spcPct val="50000"/>
              </a:spcBef>
            </a:pPr>
            <a:r>
              <a:rPr lang="en-US" altLang="en-US" sz="3600" b="1"/>
              <a:t>“In 1980, a General Assembly added: ‘Homosexuality presents a particular problem for the church. </a:t>
            </a:r>
            <a:r>
              <a:rPr lang="en-US" altLang="en-US" sz="3600" b="1">
                <a:solidFill>
                  <a:srgbClr val="FF0000"/>
                </a:solidFill>
              </a:rPr>
              <a:t>It </a:t>
            </a:r>
            <a:r>
              <a:rPr lang="en-US" altLang="en-US" sz="3600" b="1" u="sng">
                <a:solidFill>
                  <a:srgbClr val="FF0000"/>
                </a:solidFill>
              </a:rPr>
              <a:t>seems</a:t>
            </a:r>
            <a:r>
              <a:rPr lang="en-US" altLang="en-US" sz="3600" b="1">
                <a:solidFill>
                  <a:srgbClr val="FF0000"/>
                </a:solidFill>
              </a:rPr>
              <a:t> to be contrary to the teaching of scripture</a:t>
            </a:r>
            <a:r>
              <a:rPr lang="en-US" altLang="en-US" sz="3600" b="1"/>
              <a:t>.’” </a:t>
            </a:r>
          </a:p>
          <a:p>
            <a:pPr eaLnBrk="1" hangingPunct="1">
              <a:lnSpc>
                <a:spcPct val="120000"/>
              </a:lnSpc>
              <a:spcBef>
                <a:spcPct val="50000"/>
              </a:spcBef>
            </a:pPr>
            <a:endParaRPr lang="en-US" altLang="en-US" sz="3600" b="1"/>
          </a:p>
          <a:p>
            <a:pPr eaLnBrk="1" hangingPunct="1">
              <a:lnSpc>
                <a:spcPct val="120000"/>
              </a:lnSpc>
              <a:spcBef>
                <a:spcPct val="50000"/>
              </a:spcBef>
            </a:pPr>
            <a:r>
              <a:rPr lang="en-US" altLang="en-US" sz="2400"/>
              <a:t>(Minutes of the 120th General Assembly [1980], Presbyterian Church in the United States, p. 213)</a:t>
            </a:r>
          </a:p>
        </p:txBody>
      </p:sp>
      <p:sp>
        <p:nvSpPr>
          <p:cNvPr id="14340" name="WordArt 5"/>
          <p:cNvSpPr>
            <a:spLocks noChangeArrowheads="1" noChangeShapeType="1" noTextEdit="1"/>
          </p:cNvSpPr>
          <p:nvPr/>
        </p:nvSpPr>
        <p:spPr bwMode="auto">
          <a:xfrm>
            <a:off x="457200" y="228600"/>
            <a:ext cx="7620000" cy="914400"/>
          </a:xfrm>
          <a:prstGeom prst="rect">
            <a:avLst/>
          </a:prstGeom>
        </p:spPr>
        <p:txBody>
          <a:bodyPr wrap="none" fromWordArt="1">
            <a:prstTxWarp prst="textPlain">
              <a:avLst>
                <a:gd name="adj" fmla="val 50000"/>
              </a:avLst>
            </a:prstTxWarp>
          </a:bodyPr>
          <a:lstStyle/>
          <a:p>
            <a:pPr algn="ctr"/>
            <a:r>
              <a:rPr lang="en-US" sz="4400" kern="10">
                <a:ln w="19050">
                  <a:solidFill>
                    <a:srgbClr val="99CCFF"/>
                  </a:solidFill>
                  <a:round/>
                  <a:headEnd/>
                  <a:tailEnd/>
                </a:ln>
                <a:solidFill>
                  <a:srgbClr val="0066CC"/>
                </a:solidFill>
                <a:effectLst>
                  <a:outerShdw dist="35921" dir="2700000" algn="ctr" rotWithShape="0">
                    <a:srgbClr val="990000"/>
                  </a:outerShdw>
                </a:effectLst>
                <a:latin typeface="High Tower Text"/>
              </a:rPr>
              <a:t>Presbyterians - 1980</a:t>
            </a:r>
          </a:p>
        </p:txBody>
      </p:sp>
    </p:spTree>
    <p:extLst>
      <p:ext uri="{BB962C8B-B14F-4D97-AF65-F5344CB8AC3E}">
        <p14:creationId xmlns:p14="http://schemas.microsoft.com/office/powerpoint/2010/main" val="3358250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0" y="1143000"/>
            <a:ext cx="9144000" cy="228600"/>
          </a:xfrm>
          <a:prstGeom prst="rect">
            <a:avLst/>
          </a:prstGeom>
          <a:solidFill>
            <a:srgbClr val="FFFF66"/>
          </a:solidFill>
          <a:ln w="9525">
            <a:solidFill>
              <a:srgbClr val="FFFF66"/>
            </a:solidFill>
            <a:miter lim="800000"/>
            <a:headEnd/>
            <a:tailEnd/>
          </a:ln>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11268" name="Text Box 4"/>
          <p:cNvSpPr txBox="1">
            <a:spLocks noChangeArrowheads="1"/>
          </p:cNvSpPr>
          <p:nvPr/>
        </p:nvSpPr>
        <p:spPr bwMode="auto">
          <a:xfrm>
            <a:off x="76200" y="1371600"/>
            <a:ext cx="8915400"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115000"/>
              </a:lnSpc>
              <a:spcBef>
                <a:spcPct val="50000"/>
              </a:spcBef>
            </a:pPr>
            <a:r>
              <a:rPr lang="en-US" altLang="en-US" sz="3000"/>
              <a:t>The church should “</a:t>
            </a:r>
            <a:r>
              <a:rPr lang="en-US" altLang="en-US" sz="3000">
                <a:solidFill>
                  <a:srgbClr val="FF0000"/>
                </a:solidFill>
              </a:rPr>
              <a:t>re-evaluate its definition of sin</a:t>
            </a:r>
            <a:r>
              <a:rPr lang="en-US" altLang="en-US" sz="3000"/>
              <a:t> </a:t>
            </a:r>
            <a:r>
              <a:rPr lang="en-US" altLang="en-US" sz="3000" b="1">
                <a:solidFill>
                  <a:schemeClr val="accent2"/>
                </a:solidFill>
              </a:rPr>
              <a:t>to reflect the changing mores of society</a:t>
            </a:r>
            <a:r>
              <a:rPr lang="en-US" altLang="en-US" sz="3000"/>
              <a:t>.” They also went on to say that the church should sound “a call for widening the circle of the faithful—not with children, but with non-reproductive gays, lesbians, and heterosexual singles who practice ‘safe sex.’ We feel that marriage is not what legitimates sexual gratification.”</a:t>
            </a:r>
            <a:r>
              <a:rPr lang="en-US" altLang="en-US" sz="3200"/>
              <a:t> </a:t>
            </a:r>
          </a:p>
          <a:p>
            <a:pPr algn="ctr" eaLnBrk="1" hangingPunct="1">
              <a:lnSpc>
                <a:spcPct val="115000"/>
              </a:lnSpc>
              <a:spcBef>
                <a:spcPct val="50000"/>
              </a:spcBef>
            </a:pPr>
            <a:endParaRPr lang="en-US" altLang="en-US"/>
          </a:p>
          <a:p>
            <a:pPr algn="ctr" eaLnBrk="1" hangingPunct="1">
              <a:lnSpc>
                <a:spcPct val="115000"/>
              </a:lnSpc>
              <a:spcBef>
                <a:spcPct val="50000"/>
              </a:spcBef>
            </a:pPr>
            <a:r>
              <a:rPr lang="en-US" altLang="en-US"/>
              <a:t>(</a:t>
            </a:r>
            <a:r>
              <a:rPr lang="en-US" altLang="en-US" i="1"/>
              <a:t>Roll Over John Calvin</a:t>
            </a:r>
            <a:r>
              <a:rPr lang="en-US" altLang="en-US"/>
              <a:t>, Time Magazine, 5-6-91, p. 59)</a:t>
            </a:r>
            <a:endParaRPr lang="en-US" altLang="en-US" sz="2800"/>
          </a:p>
        </p:txBody>
      </p:sp>
      <p:sp>
        <p:nvSpPr>
          <p:cNvPr id="15364" name="WordArt 5"/>
          <p:cNvSpPr>
            <a:spLocks noChangeArrowheads="1" noChangeShapeType="1" noTextEdit="1"/>
          </p:cNvSpPr>
          <p:nvPr/>
        </p:nvSpPr>
        <p:spPr bwMode="auto">
          <a:xfrm>
            <a:off x="457200" y="228600"/>
            <a:ext cx="7620000" cy="990600"/>
          </a:xfrm>
          <a:prstGeom prst="rect">
            <a:avLst/>
          </a:prstGeom>
        </p:spPr>
        <p:txBody>
          <a:bodyPr wrap="none" fromWordArt="1">
            <a:prstTxWarp prst="textPlain">
              <a:avLst>
                <a:gd name="adj" fmla="val 50000"/>
              </a:avLst>
            </a:prstTxWarp>
          </a:bodyPr>
          <a:lstStyle/>
          <a:p>
            <a:pPr algn="ctr"/>
            <a:r>
              <a:rPr lang="en-US" sz="4400" kern="10">
                <a:ln w="19050">
                  <a:solidFill>
                    <a:srgbClr val="99CCFF"/>
                  </a:solidFill>
                  <a:round/>
                  <a:headEnd/>
                  <a:tailEnd/>
                </a:ln>
                <a:solidFill>
                  <a:srgbClr val="0066CC"/>
                </a:solidFill>
                <a:effectLst>
                  <a:outerShdw dist="35921" dir="2700000" algn="ctr" rotWithShape="0">
                    <a:srgbClr val="990000"/>
                  </a:outerShdw>
                </a:effectLst>
                <a:latin typeface="High Tower Text"/>
              </a:rPr>
              <a:t>Presbyterians - 1991</a:t>
            </a:r>
          </a:p>
        </p:txBody>
      </p:sp>
    </p:spTree>
    <p:extLst>
      <p:ext uri="{BB962C8B-B14F-4D97-AF65-F5344CB8AC3E}">
        <p14:creationId xmlns:p14="http://schemas.microsoft.com/office/powerpoint/2010/main" val="2476025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ssolve">
                                      <p:cBhvr>
                                        <p:cTn id="7"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0" y="1295400"/>
            <a:ext cx="9144000" cy="228600"/>
          </a:xfrm>
          <a:prstGeom prst="rect">
            <a:avLst/>
          </a:prstGeom>
          <a:solidFill>
            <a:srgbClr val="FFFF66"/>
          </a:solidFill>
          <a:ln w="9525">
            <a:solidFill>
              <a:srgbClr val="FFFF66"/>
            </a:solidFill>
            <a:miter lim="800000"/>
            <a:headEnd/>
            <a:tailEnd/>
          </a:ln>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17411" name="Text Box 4"/>
          <p:cNvSpPr txBox="1">
            <a:spLocks noChangeArrowheads="1"/>
          </p:cNvSpPr>
          <p:nvPr/>
        </p:nvSpPr>
        <p:spPr bwMode="auto">
          <a:xfrm>
            <a:off x="76200" y="1616075"/>
            <a:ext cx="8991600" cy="501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130000"/>
              </a:lnSpc>
              <a:spcBef>
                <a:spcPct val="50000"/>
              </a:spcBef>
            </a:pPr>
            <a:r>
              <a:rPr lang="en-US" altLang="en-US" sz="2800" b="1"/>
              <a:t> “I can’t count the large number of couples who started attending Saddleback while living together and, once they were saved, asked to be married. Some time ago I married a couple of new converts who’d been living together for seventeen years. As soon as they came to Christ they said, ‘I guess we need to be married.’ And I said, ‘You certainly do!’ Sanctification comes </a:t>
            </a:r>
            <a:r>
              <a:rPr lang="en-US" altLang="en-US" sz="2800" b="1" i="1" u="sng"/>
              <a:t>after</a:t>
            </a:r>
            <a:r>
              <a:rPr lang="en-US" altLang="en-US" sz="2800" b="1"/>
              <a:t> salvation.” </a:t>
            </a:r>
            <a:r>
              <a:rPr lang="en-US" altLang="en-US" sz="2400"/>
              <a:t>(Rick Warren, Purpose Driven Church, p. 218).</a:t>
            </a:r>
            <a:endParaRPr lang="en-US" altLang="en-US" sz="2800">
              <a:solidFill>
                <a:schemeClr val="accent2"/>
              </a:solidFill>
            </a:endParaRPr>
          </a:p>
        </p:txBody>
      </p:sp>
      <p:sp>
        <p:nvSpPr>
          <p:cNvPr id="17412" name="WordArt 5"/>
          <p:cNvSpPr>
            <a:spLocks noChangeArrowheads="1" noChangeShapeType="1" noTextEdit="1"/>
          </p:cNvSpPr>
          <p:nvPr/>
        </p:nvSpPr>
        <p:spPr bwMode="auto">
          <a:xfrm>
            <a:off x="228600" y="304800"/>
            <a:ext cx="8534400" cy="914400"/>
          </a:xfrm>
          <a:prstGeom prst="rect">
            <a:avLst/>
          </a:prstGeom>
        </p:spPr>
        <p:txBody>
          <a:bodyPr wrap="none" fromWordArt="1">
            <a:prstTxWarp prst="textPlain">
              <a:avLst>
                <a:gd name="adj" fmla="val 50000"/>
              </a:avLst>
            </a:prstTxWarp>
          </a:bodyPr>
          <a:lstStyle/>
          <a:p>
            <a:pPr algn="ctr"/>
            <a:r>
              <a:rPr lang="en-US" sz="4400" kern="10">
                <a:ln w="19050">
                  <a:solidFill>
                    <a:srgbClr val="99CCFF"/>
                  </a:solidFill>
                  <a:round/>
                  <a:headEnd/>
                  <a:tailEnd/>
                </a:ln>
                <a:solidFill>
                  <a:srgbClr val="0066CC"/>
                </a:solidFill>
                <a:effectLst>
                  <a:outerShdw dist="35921" dir="2700000" algn="ctr" rotWithShape="0">
                    <a:srgbClr val="990000"/>
                  </a:outerShdw>
                </a:effectLst>
                <a:latin typeface="High Tower Text"/>
              </a:rPr>
              <a:t>Rick Warren: Saddleback C.C.</a:t>
            </a:r>
          </a:p>
        </p:txBody>
      </p:sp>
    </p:spTree>
    <p:extLst>
      <p:ext uri="{BB962C8B-B14F-4D97-AF65-F5344CB8AC3E}">
        <p14:creationId xmlns:p14="http://schemas.microsoft.com/office/powerpoint/2010/main" val="2615692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p:txBody>
          <a:bodyPr/>
          <a:lstStyle/>
          <a:p>
            <a:endParaRPr lang="en-US" dirty="0" smtClean="0"/>
          </a:p>
          <a:p>
            <a:r>
              <a:rPr lang="en-US" dirty="0" smtClean="0"/>
              <a:t>What does the Bible say? </a:t>
            </a:r>
          </a:p>
          <a:p>
            <a:pPr lvl="1"/>
            <a:r>
              <a:rPr lang="en-US" dirty="0" smtClean="0"/>
              <a:t>God created man, Genesis 1.26-27</a:t>
            </a:r>
          </a:p>
          <a:p>
            <a:pPr lvl="1"/>
            <a:r>
              <a:rPr lang="en-US" dirty="0" smtClean="0"/>
              <a:t>Marriage is between a man and woman,</a:t>
            </a:r>
            <a:r>
              <a:rPr lang="en-US" baseline="0" dirty="0" smtClean="0"/>
              <a:t> Matthew 19.4ff</a:t>
            </a:r>
          </a:p>
          <a:p>
            <a:pPr lvl="1"/>
            <a:r>
              <a:rPr lang="en-US" baseline="0" dirty="0" smtClean="0"/>
              <a:t>Homosexuality is sin, Romans 1</a:t>
            </a:r>
          </a:p>
        </p:txBody>
      </p:sp>
      <p:sp>
        <p:nvSpPr>
          <p:cNvPr id="3" name="Title 2"/>
          <p:cNvSpPr>
            <a:spLocks noGrp="1"/>
          </p:cNvSpPr>
          <p:nvPr>
            <p:ph type="title" idx="4294967295"/>
          </p:nvPr>
        </p:nvSpPr>
        <p:spPr/>
        <p:txBody>
          <a:bodyPr/>
          <a:lstStyle/>
          <a:p>
            <a:endParaRPr lang="en-US" dirty="0"/>
          </a:p>
        </p:txBody>
      </p:sp>
    </p:spTree>
    <p:extLst>
      <p:ext uri="{BB962C8B-B14F-4D97-AF65-F5344CB8AC3E}">
        <p14:creationId xmlns:p14="http://schemas.microsoft.com/office/powerpoint/2010/main" val="65478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The Very Idea Of Morality</a:t>
            </a:r>
            <a:endParaRPr lang="en-US" dirty="0"/>
          </a:p>
        </p:txBody>
      </p:sp>
      <p:sp>
        <p:nvSpPr>
          <p:cNvPr id="3" name="Text Placeholder 2"/>
          <p:cNvSpPr>
            <a:spLocks noGrp="1"/>
          </p:cNvSpPr>
          <p:nvPr>
            <p:ph type="body" idx="4294967295"/>
          </p:nvPr>
        </p:nvSpPr>
        <p:spPr/>
        <p:txBody>
          <a:bodyPr/>
          <a:lstStyle/>
          <a:p>
            <a:r>
              <a:rPr lang="en-US" dirty="0" smtClean="0"/>
              <a:t>Morality is determined by society</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US" sz="3200" dirty="0" smtClean="0">
                <a:solidFill>
                  <a:schemeClr val="tx1"/>
                </a:solidFill>
                <a:effectLst/>
                <a:latin typeface="+mn-lt"/>
                <a:ea typeface="+mn-ea"/>
                <a:cs typeface="+mn-cs"/>
              </a:rPr>
              <a:t>Humanism teaches that morality is determined by the situation and what is generally accepted. </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US" sz="3200" dirty="0" smtClean="0">
                <a:solidFill>
                  <a:schemeClr val="tx1"/>
                </a:solidFill>
                <a:effectLst/>
                <a:latin typeface="+mn-lt"/>
                <a:ea typeface="+mn-ea"/>
                <a:cs typeface="+mn-cs"/>
              </a:rPr>
              <a:t>Human life is not human if defined as being non-human.  </a:t>
            </a:r>
          </a:p>
          <a:p>
            <a:r>
              <a:rPr lang="en-US" sz="3200" dirty="0" smtClean="0">
                <a:solidFill>
                  <a:schemeClr val="tx1"/>
                </a:solidFill>
                <a:effectLst/>
                <a:latin typeface="+mn-lt"/>
                <a:ea typeface="+mn-ea"/>
                <a:cs typeface="+mn-cs"/>
              </a:rPr>
              <a:t>Alternate lifestyle is been replaced by "personal rights".  This generation believes they have certain rights that conflicts with the Bible. </a:t>
            </a:r>
          </a:p>
        </p:txBody>
      </p:sp>
    </p:spTree>
    <p:extLst>
      <p:ext uri="{BB962C8B-B14F-4D97-AF65-F5344CB8AC3E}">
        <p14:creationId xmlns:p14="http://schemas.microsoft.com/office/powerpoint/2010/main" val="255405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endParaRPr lang="en-US" dirty="0"/>
          </a:p>
        </p:txBody>
      </p:sp>
      <p:sp>
        <p:nvSpPr>
          <p:cNvPr id="3" name="Text Placeholder 2"/>
          <p:cNvSpPr>
            <a:spLocks noGrp="1"/>
          </p:cNvSpPr>
          <p:nvPr>
            <p:ph type="body" idx="4294967295"/>
          </p:nvPr>
        </p:nvSpPr>
        <p:spPr/>
        <p:txBody>
          <a:bodyPr/>
          <a:lstStyle/>
          <a:p>
            <a:r>
              <a:rPr lang="en-US" dirty="0" smtClean="0"/>
              <a:t>What does the Bible say?</a:t>
            </a:r>
          </a:p>
          <a:p>
            <a:r>
              <a:rPr lang="en-US" dirty="0" smtClean="0"/>
              <a:t>Human life is sacred, Genesis 9.6; Romans 13.9</a:t>
            </a:r>
          </a:p>
          <a:p>
            <a:r>
              <a:rPr lang="en-US" dirty="0" smtClean="0"/>
              <a:t>Social</a:t>
            </a:r>
            <a:r>
              <a:rPr lang="en-US" baseline="0" dirty="0" smtClean="0"/>
              <a:t> sins are still sins, Galatians 5.19ff</a:t>
            </a:r>
          </a:p>
          <a:p>
            <a:endParaRPr lang="en-US" dirty="0"/>
          </a:p>
        </p:txBody>
      </p:sp>
    </p:spTree>
    <p:extLst>
      <p:ext uri="{BB962C8B-B14F-4D97-AF65-F5344CB8AC3E}">
        <p14:creationId xmlns:p14="http://schemas.microsoft.com/office/powerpoint/2010/main" val="180263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Moving The Ancient Landmarks</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4557" y="4114800"/>
            <a:ext cx="2638425" cy="1733550"/>
          </a:xfrm>
          <a:prstGeom prst="rect">
            <a:avLst/>
          </a:prstGeom>
        </p:spPr>
      </p:pic>
    </p:spTree>
    <p:extLst>
      <p:ext uri="{BB962C8B-B14F-4D97-AF65-F5344CB8AC3E}">
        <p14:creationId xmlns:p14="http://schemas.microsoft.com/office/powerpoint/2010/main" val="3456315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Removing the landmarks</a:t>
            </a:r>
            <a:endParaRPr lang="en-US" dirty="0"/>
          </a:p>
        </p:txBody>
      </p:sp>
      <p:sp>
        <p:nvSpPr>
          <p:cNvPr id="3" name="Text Placeholder 2"/>
          <p:cNvSpPr>
            <a:spLocks noGrp="1"/>
          </p:cNvSpPr>
          <p:nvPr>
            <p:ph type="body" idx="4294967295"/>
          </p:nvPr>
        </p:nvSpPr>
        <p:spPr/>
        <p:txBody>
          <a:bodyPr/>
          <a:lstStyle/>
          <a:p>
            <a:r>
              <a:rPr lang="en-US" b="1" dirty="0" smtClean="0"/>
              <a:t>God forbid</a:t>
            </a:r>
            <a:r>
              <a:rPr lang="en-US" b="1" baseline="0" dirty="0" smtClean="0"/>
              <a:t> the removing of ancient landmarks</a:t>
            </a:r>
          </a:p>
          <a:p>
            <a:pPr lvl="1"/>
            <a:r>
              <a:rPr lang="en-US" b="1" dirty="0" smtClean="0"/>
              <a:t>To</a:t>
            </a:r>
            <a:r>
              <a:rPr lang="en-US" b="1" baseline="0" dirty="0" smtClean="0"/>
              <a:t> change the landmark would in essence steal from your neighbor</a:t>
            </a:r>
          </a:p>
          <a:p>
            <a:pPr lvl="1"/>
            <a:r>
              <a:rPr lang="en-US" b="1" baseline="0" dirty="0" smtClean="0"/>
              <a:t>Once removed hard to put back in its place</a:t>
            </a:r>
          </a:p>
          <a:p>
            <a:pPr lvl="1"/>
            <a:r>
              <a:rPr lang="en-US" b="1" baseline="0" dirty="0" smtClean="0"/>
              <a:t>Would remove established standards</a:t>
            </a:r>
          </a:p>
        </p:txBody>
      </p:sp>
    </p:spTree>
    <p:extLst>
      <p:ext uri="{BB962C8B-B14F-4D97-AF65-F5344CB8AC3E}">
        <p14:creationId xmlns:p14="http://schemas.microsoft.com/office/powerpoint/2010/main" val="95629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endParaRPr lang="en-US" dirty="0"/>
          </a:p>
        </p:txBody>
      </p:sp>
      <p:sp>
        <p:nvSpPr>
          <p:cNvPr id="3" name="Text Placeholder 2"/>
          <p:cNvSpPr>
            <a:spLocks noGrp="1"/>
          </p:cNvSpPr>
          <p:nvPr>
            <p:ph type="body" idx="4294967295"/>
          </p:nvPr>
        </p:nvSpPr>
        <p:spPr/>
        <p:txBody>
          <a:bodyPr/>
          <a:lstStyle/>
          <a:p>
            <a:r>
              <a:rPr lang="en-US" b="1" dirty="0" smtClean="0"/>
              <a:t>An uncertain sound</a:t>
            </a:r>
          </a:p>
          <a:p>
            <a:pPr lvl="1"/>
            <a:r>
              <a:rPr lang="en-US" b="1" dirty="0" smtClean="0"/>
              <a:t>The trumpet</a:t>
            </a:r>
            <a:r>
              <a:rPr lang="en-US" b="1" baseline="0" dirty="0" smtClean="0"/>
              <a:t> was used for various purposes</a:t>
            </a:r>
          </a:p>
          <a:p>
            <a:pPr lvl="2"/>
            <a:r>
              <a:rPr lang="en-US" sz="2800" b="1" dirty="0" smtClean="0"/>
              <a:t>Call to battle</a:t>
            </a:r>
          </a:p>
          <a:p>
            <a:pPr lvl="2"/>
            <a:r>
              <a:rPr lang="en-US" sz="2800" b="1" dirty="0" smtClean="0"/>
              <a:t>Time</a:t>
            </a:r>
            <a:r>
              <a:rPr lang="en-US" sz="2800" b="1" baseline="0" dirty="0" smtClean="0"/>
              <a:t> to stand still</a:t>
            </a:r>
          </a:p>
          <a:p>
            <a:pPr lvl="2"/>
            <a:r>
              <a:rPr lang="en-US" sz="2800" b="1" baseline="0" dirty="0" smtClean="0"/>
              <a:t>Time to rally</a:t>
            </a:r>
          </a:p>
          <a:p>
            <a:pPr lvl="2"/>
            <a:r>
              <a:rPr lang="en-US" sz="2800" b="1" baseline="0" dirty="0" smtClean="0"/>
              <a:t>As a warning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5500" y="4038600"/>
            <a:ext cx="2667000" cy="1714500"/>
          </a:xfrm>
          <a:prstGeom prst="rect">
            <a:avLst/>
          </a:prstGeom>
        </p:spPr>
      </p:pic>
    </p:spTree>
    <p:extLst>
      <p:ext uri="{BB962C8B-B14F-4D97-AF65-F5344CB8AC3E}">
        <p14:creationId xmlns:p14="http://schemas.microsoft.com/office/powerpoint/2010/main" val="80276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Landmarks</a:t>
            </a:r>
            <a:r>
              <a:rPr lang="en-US" baseline="0" dirty="0" smtClean="0"/>
              <a:t> That Are Being Moved</a:t>
            </a:r>
            <a:endParaRPr lang="en-US" dirty="0"/>
          </a:p>
        </p:txBody>
      </p:sp>
      <p:sp>
        <p:nvSpPr>
          <p:cNvPr id="3" name="Text Placeholder 2"/>
          <p:cNvSpPr>
            <a:spLocks noGrp="1"/>
          </p:cNvSpPr>
          <p:nvPr>
            <p:ph type="body" idx="4294967295"/>
          </p:nvPr>
        </p:nvSpPr>
        <p:spPr/>
        <p:txBody>
          <a:bodyPr/>
          <a:lstStyle/>
          <a:p>
            <a:r>
              <a:rPr lang="en-US" dirty="0" smtClean="0"/>
              <a:t>The inspiration</a:t>
            </a:r>
            <a:r>
              <a:rPr lang="en-US" baseline="0" dirty="0" smtClean="0"/>
              <a:t> and role of the Bible</a:t>
            </a:r>
          </a:p>
          <a:p>
            <a:r>
              <a:rPr lang="en-US" baseline="0" dirty="0" smtClean="0"/>
              <a:t>The Bible is unknowable without the “church” interpreting its meaning. </a:t>
            </a:r>
          </a:p>
        </p:txBody>
      </p:sp>
      <p:sp>
        <p:nvSpPr>
          <p:cNvPr id="5" name="Rectangle 4"/>
          <p:cNvSpPr/>
          <p:nvPr/>
        </p:nvSpPr>
        <p:spPr>
          <a:xfrm>
            <a:off x="533400" y="3276600"/>
            <a:ext cx="8229600" cy="3352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The church's teaching concerning the Bible is that this written word of God comes to </a:t>
            </a:r>
            <a:r>
              <a:rPr lang="en-US" sz="2400"/>
              <a:t>us </a:t>
            </a:r>
            <a:r>
              <a:rPr lang="en-US" sz="2400" smtClean="0"/>
              <a:t>withi</a:t>
            </a:r>
            <a:r>
              <a:rPr lang="en-US" sz="2400"/>
              <a:t>n</a:t>
            </a:r>
            <a:r>
              <a:rPr lang="en-US" sz="2400" smtClean="0"/>
              <a:t> </a:t>
            </a:r>
            <a:r>
              <a:rPr lang="en-US" sz="2400" dirty="0"/>
              <a:t>the enlivening atmosphere of the Church as the Body of Christ, and that the </a:t>
            </a:r>
            <a:r>
              <a:rPr lang="en-US" sz="2400" dirty="0">
                <a:solidFill>
                  <a:srgbClr val="FF0000"/>
                </a:solidFill>
              </a:rPr>
              <a:t>members must therefore be guided by the judgment of the Church </a:t>
            </a:r>
            <a:r>
              <a:rPr lang="en-US" sz="2400" dirty="0"/>
              <a:t>who can speak and teach with the authority of Christ and who has the right to preach, interpret, and teach the Bible.</a:t>
            </a:r>
          </a:p>
        </p:txBody>
      </p:sp>
    </p:spTree>
    <p:extLst>
      <p:ext uri="{BB962C8B-B14F-4D97-AF65-F5344CB8AC3E}">
        <p14:creationId xmlns:p14="http://schemas.microsoft.com/office/powerpoint/2010/main" val="37317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p:txBody>
          <a:bodyPr/>
          <a:lstStyle/>
          <a:p>
            <a:endParaRPr lang="en-US" dirty="0" smtClean="0"/>
          </a:p>
          <a:p>
            <a:r>
              <a:rPr lang="en-US" dirty="0" smtClean="0"/>
              <a:t>What does the Bible say? </a:t>
            </a:r>
          </a:p>
          <a:p>
            <a:r>
              <a:rPr lang="en-US" dirty="0" smtClean="0"/>
              <a:t>Ephesians</a:t>
            </a:r>
            <a:r>
              <a:rPr lang="en-US" baseline="0" dirty="0" smtClean="0"/>
              <a:t> 3.3-4; 5.17</a:t>
            </a:r>
          </a:p>
          <a:p>
            <a:r>
              <a:rPr lang="en-US" baseline="0" dirty="0" smtClean="0"/>
              <a:t>1 John 4.1</a:t>
            </a:r>
          </a:p>
          <a:p>
            <a:r>
              <a:rPr lang="en-US" baseline="0" dirty="0" smtClean="0"/>
              <a:t>Acts 17.11</a:t>
            </a:r>
          </a:p>
        </p:txBody>
      </p:sp>
      <p:sp>
        <p:nvSpPr>
          <p:cNvPr id="3" name="Title 2"/>
          <p:cNvSpPr>
            <a:spLocks noGrp="1"/>
          </p:cNvSpPr>
          <p:nvPr>
            <p:ph type="title" idx="4294967295"/>
          </p:nvPr>
        </p:nvSpPr>
        <p:spPr/>
        <p:txBody>
          <a:bodyPr/>
          <a:lstStyle/>
          <a:p>
            <a:endParaRPr lang="en-US" dirty="0"/>
          </a:p>
        </p:txBody>
      </p:sp>
    </p:spTree>
    <p:extLst>
      <p:ext uri="{BB962C8B-B14F-4D97-AF65-F5344CB8AC3E}">
        <p14:creationId xmlns:p14="http://schemas.microsoft.com/office/powerpoint/2010/main" val="335729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endParaRPr lang="en-US" dirty="0"/>
          </a:p>
        </p:txBody>
      </p:sp>
      <p:sp>
        <p:nvSpPr>
          <p:cNvPr id="3" name="Text Placeholder 2"/>
          <p:cNvSpPr>
            <a:spLocks noGrp="1"/>
          </p:cNvSpPr>
          <p:nvPr>
            <p:ph type="body" idx="4294967295"/>
          </p:nvPr>
        </p:nvSpPr>
        <p:spPr/>
        <p:txBody>
          <a:bodyPr/>
          <a:lstStyle/>
          <a:p>
            <a:r>
              <a:rPr lang="en-US" dirty="0" smtClean="0"/>
              <a:t>Is the Bible historically accurate? </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US" sz="3200" i="1" dirty="0" smtClean="0">
                <a:solidFill>
                  <a:schemeClr val="tx1"/>
                </a:solidFill>
                <a:effectLst/>
                <a:latin typeface="+mn-lt"/>
                <a:ea typeface="+mn-ea"/>
                <a:cs typeface="+mn-cs"/>
              </a:rPr>
              <a:t>Not always.  Records were scare in those centuries and people were little concerned or equipped for approaching history scientifically. The accounts are accurate enough for the overall history they contain.   </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US" sz="3200" i="1" dirty="0" smtClean="0">
                <a:solidFill>
                  <a:schemeClr val="tx1"/>
                </a:solidFill>
                <a:effectLst/>
                <a:latin typeface="+mn-lt"/>
                <a:ea typeface="+mn-ea"/>
                <a:cs typeface="+mn-cs"/>
              </a:rPr>
              <a:t>What does the Bible say? 2</a:t>
            </a:r>
            <a:r>
              <a:rPr lang="en-US" sz="3200" i="1" baseline="0" dirty="0" smtClean="0">
                <a:solidFill>
                  <a:schemeClr val="tx1"/>
                </a:solidFill>
                <a:effectLst/>
                <a:latin typeface="+mn-lt"/>
                <a:ea typeface="+mn-ea"/>
                <a:cs typeface="+mn-cs"/>
              </a:rPr>
              <a:t> Peter 1.21; 1 Corinthians 2. 9-12</a:t>
            </a:r>
            <a:endParaRPr lang="en-US" sz="3200" i="1"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54459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p:txBody>
          <a:bodyPr/>
          <a:lstStyle/>
          <a:p>
            <a:r>
              <a:rPr lang="en-US" b="1" dirty="0" smtClean="0"/>
              <a:t>Is the Bible</a:t>
            </a:r>
            <a:r>
              <a:rPr lang="en-US" b="1" baseline="0" dirty="0" smtClean="0"/>
              <a:t> outdated? </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US" sz="3200" b="1" dirty="0" smtClean="0">
                <a:solidFill>
                  <a:schemeClr val="tx1"/>
                </a:solidFill>
                <a:effectLst/>
              </a:rPr>
              <a:t>Yes. Much of the language and ideas it contains belongs to another age and culture and is no longer in use. The Bible's understanding of nature and the universe is very primitive and hopelessly behind modern science... These things make it difficult for us to read it easily today and we need help to understand it. </a:t>
            </a:r>
          </a:p>
        </p:txBody>
      </p:sp>
      <p:sp>
        <p:nvSpPr>
          <p:cNvPr id="3" name="Title 2"/>
          <p:cNvSpPr>
            <a:spLocks noGrp="1"/>
          </p:cNvSpPr>
          <p:nvPr>
            <p:ph type="title" idx="4294967295"/>
          </p:nvPr>
        </p:nvSpPr>
        <p:spPr/>
        <p:txBody>
          <a:bodyPr/>
          <a:lstStyle/>
          <a:p>
            <a:endParaRPr lang="en-US" dirty="0"/>
          </a:p>
        </p:txBody>
      </p:sp>
    </p:spTree>
    <p:extLst>
      <p:ext uri="{BB962C8B-B14F-4D97-AF65-F5344CB8AC3E}">
        <p14:creationId xmlns:p14="http://schemas.microsoft.com/office/powerpoint/2010/main" val="421150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457200" y="304800"/>
            <a:ext cx="8229600" cy="5821363"/>
          </a:xfrm>
        </p:spPr>
        <p:txBody>
          <a:bodyPr/>
          <a:lstStyle/>
          <a:p>
            <a:r>
              <a:rPr lang="en-US" sz="2800" dirty="0" smtClean="0">
                <a:solidFill>
                  <a:schemeClr val="tx1"/>
                </a:solidFill>
                <a:effectLst/>
                <a:latin typeface="+mn-lt"/>
                <a:ea typeface="+mn-ea"/>
                <a:cs typeface="+mn-cs"/>
              </a:rPr>
              <a:t>Over the last number of years the Pope has given credence to evolution.   </a:t>
            </a:r>
          </a:p>
          <a:p>
            <a:r>
              <a:rPr lang="en-US" sz="2800" dirty="0" smtClean="0">
                <a:solidFill>
                  <a:schemeClr val="tx1"/>
                </a:solidFill>
                <a:effectLst/>
                <a:latin typeface="+mn-lt"/>
                <a:ea typeface="+mn-ea"/>
                <a:cs typeface="+mn-cs"/>
              </a:rPr>
              <a:t>Many today deny the plain teaching on homosexuality,  and marriage.  Recently an article stating that couples living together are not living in sin. </a:t>
            </a:r>
          </a:p>
        </p:txBody>
      </p:sp>
    </p:spTree>
    <p:extLst>
      <p:ext uri="{BB962C8B-B14F-4D97-AF65-F5344CB8AC3E}">
        <p14:creationId xmlns:p14="http://schemas.microsoft.com/office/powerpoint/2010/main" val="175453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76</TotalTime>
  <Words>754</Words>
  <Application>Microsoft Office PowerPoint</Application>
  <PresentationFormat>On-screen Show (4:3)</PresentationFormat>
  <Paragraphs>55</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Default Design</vt:lpstr>
      <vt:lpstr>PowerPoint Presentation</vt:lpstr>
      <vt:lpstr>Moving The Ancient Landmarks</vt:lpstr>
      <vt:lpstr>Removing the landmarks</vt:lpstr>
      <vt:lpstr>PowerPoint Presentation</vt:lpstr>
      <vt:lpstr>Landmarks That Are Being Moved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Very Idea Of Morality</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The Ancient Landmarks</dc:title>
  <dc:creator>Dennis Tucker</dc:creator>
  <cp:lastModifiedBy>Dennis Tucker</cp:lastModifiedBy>
  <cp:revision>6</cp:revision>
  <dcterms:created xsi:type="dcterms:W3CDTF">2015-08-19T18:22:05Z</dcterms:created>
  <dcterms:modified xsi:type="dcterms:W3CDTF">2015-08-23T12:15:15Z</dcterms:modified>
</cp:coreProperties>
</file>