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BE92-8427-4F23-AB84-652AE9D980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C35716-3524-4723-9A25-4766C8F039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09E4E4-FDCB-4396-9E4D-6C099FE26337}"/>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2BC917F4-76D8-44CB-B396-71E7C6225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C97DA-4A7A-4D54-91CA-F5A4A5CE1E6A}"/>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70081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012F-CA01-4473-A7B2-FD59B60EC1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5EE9CC-C3B6-4BF9-878B-360C98860D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506E3-E349-444A-8911-017031124D9F}"/>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AF177239-D9FF-485D-AB35-C9AE7DEC3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665A2-78FC-45D0-899A-92562A2A680A}"/>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351031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14A0D-3AB4-41AE-8FBB-FEDE0C426F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56BB2-4739-4B09-982C-E1F36B71CE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A5D1B-A567-4424-B22A-E2F935FC6FF2}"/>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34B5855C-00B5-49EB-BC25-5A5D5A3D1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65BB9-850D-4B94-8913-1FB450FCDAC5}"/>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331181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1365-4D28-4151-B750-2CD4CED744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26563C-9260-4C79-93DD-55AB41FABE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97251-FFDB-4ABA-9E90-FD78CCEE91A8}"/>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FC6283B7-DC0A-4267-86B8-16C9761704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A1649-8DD1-4B00-B0B4-D6142F2B628C}"/>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244544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602EC-F289-4D87-9355-CE6F5BA439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8B1B3E-E3CF-45C1-ACF2-57B476190A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9C98EC-2561-4239-A7D1-F34332F7EC61}"/>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DC6A790C-AE3D-4EFB-87F6-C7D901423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12C3D4-5D0A-4F4F-ACF5-F164F0E6429D}"/>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212127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3AB03-88E2-4A06-996A-FCB66EA260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4BDBAB-D4D2-4C6E-AE3B-546BFEA46C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061BAE-85A3-4890-8454-4E40FEE707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A5BD47-DCEB-4C2D-9312-2E15D997AEEE}"/>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6" name="Footer Placeholder 5">
            <a:extLst>
              <a:ext uri="{FF2B5EF4-FFF2-40B4-BE49-F238E27FC236}">
                <a16:creationId xmlns:a16="http://schemas.microsoft.com/office/drawing/2014/main" id="{1CAA9F12-979A-451D-9F03-923DB0EDC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AEC2F2-D87D-45A1-A19C-1EE9110344A1}"/>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22189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F73F-879E-44FE-9E87-63307E14E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BC9D03-BE28-4B79-8F7D-A383BB90A0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72D3C-E0ED-42C4-B797-AA0A6B488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7BE7E-E607-4EFB-B865-2AEC8D5AE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458532-B347-4E7E-9A86-1FC111BBAB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0D32F4-00ED-474F-9CF6-BE9B7B9D6CC9}"/>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8" name="Footer Placeholder 7">
            <a:extLst>
              <a:ext uri="{FF2B5EF4-FFF2-40B4-BE49-F238E27FC236}">
                <a16:creationId xmlns:a16="http://schemas.microsoft.com/office/drawing/2014/main" id="{4132C7A7-B5D8-4DFD-A4E0-46C86CD0F3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0C0D-B78D-4852-B2E8-3F9A72E89508}"/>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183012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C584-B2D6-47B7-96ED-70D43A6F2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268B2A-36AF-4FCB-80D9-72ADF6CDEBA8}"/>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4" name="Footer Placeholder 3">
            <a:extLst>
              <a:ext uri="{FF2B5EF4-FFF2-40B4-BE49-F238E27FC236}">
                <a16:creationId xmlns:a16="http://schemas.microsoft.com/office/drawing/2014/main" id="{5FD5CC2A-5C6A-4E11-BCA1-D73CD4851B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D119D-8F7C-480E-8177-45AFB4C94924}"/>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270666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97B12-590A-4723-AA80-7D3372793C5B}"/>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3" name="Footer Placeholder 2">
            <a:extLst>
              <a:ext uri="{FF2B5EF4-FFF2-40B4-BE49-F238E27FC236}">
                <a16:creationId xmlns:a16="http://schemas.microsoft.com/office/drawing/2014/main" id="{60362E9F-838E-4D71-BFBB-CCA6EC0280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77AE2F-6469-4FFD-8467-5D79C28D0EAD}"/>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5838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167DE-B3BB-4D62-8551-C8757FDBD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919233-8ABF-47D4-92E2-2C75E875F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6BD562-C0B7-4A00-AAB1-1256FA151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F6C8B-48FC-4058-ACA1-18370EC9090A}"/>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6" name="Footer Placeholder 5">
            <a:extLst>
              <a:ext uri="{FF2B5EF4-FFF2-40B4-BE49-F238E27FC236}">
                <a16:creationId xmlns:a16="http://schemas.microsoft.com/office/drawing/2014/main" id="{9C2E53C5-C1AF-43A8-8C87-27C0FB60B2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66692-A867-4DB9-B151-D1BE367282B2}"/>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187852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5BD0-E1E6-4AE1-89A8-1C371EFF74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8F7A07-20A0-486F-81CC-C86A2828E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EC0B2B-DE6F-4E8D-9E74-3044615409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932A1-501F-4865-BFF4-5E32FD55F70F}"/>
              </a:ext>
            </a:extLst>
          </p:cNvPr>
          <p:cNvSpPr>
            <a:spLocks noGrp="1"/>
          </p:cNvSpPr>
          <p:nvPr>
            <p:ph type="dt" sz="half" idx="10"/>
          </p:nvPr>
        </p:nvSpPr>
        <p:spPr/>
        <p:txBody>
          <a:bodyPr/>
          <a:lstStyle/>
          <a:p>
            <a:fld id="{4ABDB99C-76DC-44DC-BFAC-B74DCF00904F}" type="datetimeFigureOut">
              <a:rPr lang="en-US" smtClean="0"/>
              <a:t>9/10/2020</a:t>
            </a:fld>
            <a:endParaRPr lang="en-US"/>
          </a:p>
        </p:txBody>
      </p:sp>
      <p:sp>
        <p:nvSpPr>
          <p:cNvPr id="6" name="Footer Placeholder 5">
            <a:extLst>
              <a:ext uri="{FF2B5EF4-FFF2-40B4-BE49-F238E27FC236}">
                <a16:creationId xmlns:a16="http://schemas.microsoft.com/office/drawing/2014/main" id="{35CCB387-5BD3-4E73-88E3-1FCCCF177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4E2CC4-B1DB-4E12-B9A3-1A0B4C9FB00D}"/>
              </a:ext>
            </a:extLst>
          </p:cNvPr>
          <p:cNvSpPr>
            <a:spLocks noGrp="1"/>
          </p:cNvSpPr>
          <p:nvPr>
            <p:ph type="sldNum" sz="quarter" idx="12"/>
          </p:nvPr>
        </p:nvSpPr>
        <p:spPr/>
        <p:txBody>
          <a:bodyPr/>
          <a:lstStyle/>
          <a:p>
            <a:fld id="{F1E51B72-BB79-49C9-BCA5-516BC6781DAF}" type="slidenum">
              <a:rPr lang="en-US" smtClean="0"/>
              <a:t>‹#›</a:t>
            </a:fld>
            <a:endParaRPr lang="en-US"/>
          </a:p>
        </p:txBody>
      </p:sp>
    </p:spTree>
    <p:extLst>
      <p:ext uri="{BB962C8B-B14F-4D97-AF65-F5344CB8AC3E}">
        <p14:creationId xmlns:p14="http://schemas.microsoft.com/office/powerpoint/2010/main" val="427913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D7AE6-07D1-4BB2-BB5D-66CE072140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7DBB0-0818-480D-A164-870984888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EE3C3F-FA02-43D9-9293-B5E0CC8E3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DB99C-76DC-44DC-BFAC-B74DCF00904F}" type="datetimeFigureOut">
              <a:rPr lang="en-US" smtClean="0"/>
              <a:t>9/10/2020</a:t>
            </a:fld>
            <a:endParaRPr lang="en-US"/>
          </a:p>
        </p:txBody>
      </p:sp>
      <p:sp>
        <p:nvSpPr>
          <p:cNvPr id="5" name="Footer Placeholder 4">
            <a:extLst>
              <a:ext uri="{FF2B5EF4-FFF2-40B4-BE49-F238E27FC236}">
                <a16:creationId xmlns:a16="http://schemas.microsoft.com/office/drawing/2014/main" id="{E2175450-10BB-4AB3-A204-287DEFC08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281C15-D4E0-444F-8BA2-CEF6E3FE6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51B72-BB79-49C9-BCA5-516BC6781DAF}" type="slidenum">
              <a:rPr lang="en-US" smtClean="0"/>
              <a:t>‹#›</a:t>
            </a:fld>
            <a:endParaRPr lang="en-US"/>
          </a:p>
        </p:txBody>
      </p:sp>
    </p:spTree>
    <p:extLst>
      <p:ext uri="{BB962C8B-B14F-4D97-AF65-F5344CB8AC3E}">
        <p14:creationId xmlns:p14="http://schemas.microsoft.com/office/powerpoint/2010/main" val="334291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3702-D1FE-4B1D-AFE0-BF1E99AD7130}"/>
              </a:ext>
            </a:extLst>
          </p:cNvPr>
          <p:cNvSpPr>
            <a:spLocks noGrp="1"/>
          </p:cNvSpPr>
          <p:nvPr>
            <p:ph type="ctrTitle"/>
          </p:nvPr>
        </p:nvSpPr>
        <p:spPr/>
        <p:txBody>
          <a:bodyPr/>
          <a:lstStyle/>
          <a:p>
            <a:r>
              <a:rPr lang="en-US" dirty="0"/>
              <a:t>Our God, He Is Alive </a:t>
            </a:r>
          </a:p>
        </p:txBody>
      </p:sp>
      <p:sp>
        <p:nvSpPr>
          <p:cNvPr id="3" name="Subtitle 2">
            <a:extLst>
              <a:ext uri="{FF2B5EF4-FFF2-40B4-BE49-F238E27FC236}">
                <a16:creationId xmlns:a16="http://schemas.microsoft.com/office/drawing/2014/main" id="{3E211BFC-F11B-47F1-89B9-D94630863444}"/>
              </a:ext>
            </a:extLst>
          </p:cNvPr>
          <p:cNvSpPr>
            <a:spLocks noGrp="1"/>
          </p:cNvSpPr>
          <p:nvPr>
            <p:ph type="subTitle" idx="1"/>
          </p:nvPr>
        </p:nvSpPr>
        <p:spPr/>
        <p:txBody>
          <a:bodyPr/>
          <a:lstStyle/>
          <a:p>
            <a:r>
              <a:rPr lang="en-US" dirty="0"/>
              <a:t>Psalms 111:1 Praise the LORD! I will praise the LORD with my whole heart, In the assembly of the upright and in the congregation. 2 The works of the LORD are great, Studied by all who have pleasure in them.</a:t>
            </a:r>
          </a:p>
        </p:txBody>
      </p:sp>
    </p:spTree>
    <p:extLst>
      <p:ext uri="{BB962C8B-B14F-4D97-AF65-F5344CB8AC3E}">
        <p14:creationId xmlns:p14="http://schemas.microsoft.com/office/powerpoint/2010/main" val="150719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74D4D0-6022-4887-AFC2-A770100BAD6B}"/>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BA9407A-AE00-41E8-A548-5709B45802FC}"/>
              </a:ext>
            </a:extLst>
          </p:cNvPr>
          <p:cNvSpPr>
            <a:spLocks noGrp="1"/>
          </p:cNvSpPr>
          <p:nvPr>
            <p:ph sz="half" idx="1"/>
          </p:nvPr>
        </p:nvSpPr>
        <p:spPr/>
        <p:txBody>
          <a:bodyPr>
            <a:normAutofit fontScale="850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God whose voice the prophets heard</a:t>
            </a:r>
            <a:br>
              <a:rPr lang="en-US" sz="28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He is the God that we should know</a:t>
            </a:r>
            <a:br>
              <a:rPr lang="en-US" sz="28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Who speaks from His inspired word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61310B93-F8E0-446B-B9AE-9B4D85DA005E}"/>
              </a:ext>
            </a:extLst>
          </p:cNvPr>
          <p:cNvSpPr>
            <a:spLocks noGrp="1"/>
          </p:cNvSpPr>
          <p:nvPr>
            <p:ph sz="half" idx="2"/>
          </p:nvPr>
        </p:nvSpPr>
        <p:spPr/>
        <p:txBody>
          <a:bodyPr>
            <a:normAutofit fontScale="850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2 Peter 1:19 And so we have the prophetic word confirmed, which you do well to heed as a light that shines in a dark place, until the day dawns and the morning star rises in your hearts; 20 knowing this first, that no prophecy of Scripture is of any private interpretation, 21 for prophecy never came by the will of man, but holy men of God spoke as they were moved by the Holy Spirit.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188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D1A635-EC30-42EA-89BB-6A2F6FCF3B4B}"/>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8296BC16-C78A-4486-9C0B-A329F4FD9944}"/>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Without God’s word mankind is in darkness, inspiration – God breathed, used to describe the wind in the sails of a ship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prophets heard, received His inspired word.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 Corinthians 2:13 These things we also speak, not in words which man's wisdom teaches but which the Holy Spirit teaches, comparing spiritual things with spiritual.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721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AED380-94B7-46B9-BFD4-FEE39316CBC7}"/>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4EF576D-209D-44D7-B0E7-71D3C073DBEB}"/>
              </a:ext>
            </a:extLst>
          </p:cNvPr>
          <p:cNvSpPr>
            <a:spLocks noGrp="1"/>
          </p:cNvSpPr>
          <p:nvPr>
            <p:ph sz="half"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Secure is life from mortal man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God holds the germ within His hand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err="1">
                <a:effectLst/>
                <a:latin typeface="Arial" panose="020B0604020202020204" pitchFamily="34" charset="0"/>
                <a:ea typeface="Calibri" panose="020F0502020204030204" pitchFamily="34" charset="0"/>
                <a:cs typeface="Times New Roman" panose="02020603050405020304" pitchFamily="18" charset="0"/>
              </a:rPr>
              <a:t>Tho</a:t>
            </a:r>
            <a:r>
              <a:rPr lang="en-US" sz="2800" b="1" dirty="0">
                <a:effectLst/>
                <a:latin typeface="Arial" panose="020B0604020202020204" pitchFamily="34" charset="0"/>
                <a:ea typeface="Calibri" panose="020F0502020204030204" pitchFamily="34" charset="0"/>
                <a:cs typeface="Times New Roman" panose="02020603050405020304" pitchFamily="18" charset="0"/>
              </a:rPr>
              <a:t> men may search they cannot find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For God alone does understand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2C71DA8F-B4B5-4E4B-B579-C12A1AB87E49}"/>
              </a:ext>
            </a:extLst>
          </p:cNvPr>
          <p:cNvSpPr>
            <a:spLocks noGrp="1"/>
          </p:cNvSpPr>
          <p:nvPr>
            <p:ph sz="half" idx="2"/>
          </p:nvPr>
        </p:nvSpPr>
        <p:spPr/>
        <p:txBody>
          <a:bodyPr/>
          <a:lstStyle/>
          <a:p>
            <a:r>
              <a:rPr lang="en-US" sz="2800" dirty="0">
                <a:effectLst/>
                <a:latin typeface="Arial" panose="020B0604020202020204" pitchFamily="34" charset="0"/>
                <a:ea typeface="Calibri" panose="020F0502020204030204" pitchFamily="34" charset="0"/>
              </a:rPr>
              <a:t>Germ God holds within His hand</a:t>
            </a: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Genesis 2:7 And the LORD God formed man of the dust of the ground, and breathed into his nostrils the breath of life; and man became a living being</a:t>
            </a:r>
            <a:r>
              <a:rPr lang="en-US" sz="28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825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1951E-C41E-4B62-8893-1B2C976302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E0EC71-048E-464C-A100-B78DAABF0068}"/>
              </a:ext>
            </a:extLst>
          </p:cNvPr>
          <p:cNvSpPr>
            <a:spLocks noGrp="1"/>
          </p:cNvSpPr>
          <p:nvPr>
            <p:ph sz="half" idx="1"/>
          </p:nvPr>
        </p:nvSpPr>
        <p:spPr/>
        <p:txBody>
          <a:bodyPr/>
          <a:lstStyle/>
          <a:p>
            <a:r>
              <a:rPr lang="en-US" b="1" dirty="0"/>
              <a:t>Our God, whose Son upon a tree</a:t>
            </a:r>
            <a:br>
              <a:rPr lang="en-US" b="1" dirty="0"/>
            </a:br>
            <a:r>
              <a:rPr lang="en-US" b="1" dirty="0"/>
              <a:t>A life was willing there to give</a:t>
            </a:r>
            <a:br>
              <a:rPr lang="en-US" b="1" dirty="0"/>
            </a:br>
            <a:r>
              <a:rPr lang="en-US" b="1" dirty="0"/>
              <a:t>That He from sin might set man free</a:t>
            </a:r>
            <a:br>
              <a:rPr lang="en-US" b="1" dirty="0"/>
            </a:br>
            <a:r>
              <a:rPr lang="en-US" b="1" dirty="0"/>
              <a:t>And evermore with Him could live</a:t>
            </a:r>
            <a:endParaRPr lang="en-US" dirty="0"/>
          </a:p>
          <a:p>
            <a:endParaRPr lang="en-US" dirty="0"/>
          </a:p>
        </p:txBody>
      </p:sp>
      <p:sp>
        <p:nvSpPr>
          <p:cNvPr id="4" name="Content Placeholder 3">
            <a:extLst>
              <a:ext uri="{FF2B5EF4-FFF2-40B4-BE49-F238E27FC236}">
                <a16:creationId xmlns:a16="http://schemas.microsoft.com/office/drawing/2014/main" id="{E57CD199-8544-4C07-A178-C6E1FD8ABCC8}"/>
              </a:ext>
            </a:extLst>
          </p:cNvPr>
          <p:cNvSpPr>
            <a:spLocks noGrp="1"/>
          </p:cNvSpPr>
          <p:nvPr>
            <p:ph sz="half" idx="2"/>
          </p:nvPr>
        </p:nvSpPr>
        <p:spPr/>
        <p:txBody>
          <a:bodyPr/>
          <a:lstStyle/>
          <a:p>
            <a:r>
              <a:rPr lang="en-US" dirty="0"/>
              <a:t>Death of Jesus on the cross</a:t>
            </a:r>
          </a:p>
          <a:p>
            <a:r>
              <a:rPr lang="en-US" b="1" dirty="0"/>
              <a:t>Galatians 3:13 Christ has redeemed us from the curse of the law, having become a curse for us (for it is written, "Cursed is everyone who hangs on a tree"),</a:t>
            </a:r>
            <a:endParaRPr lang="en-US" dirty="0"/>
          </a:p>
          <a:p>
            <a:endParaRPr lang="en-US" dirty="0"/>
          </a:p>
        </p:txBody>
      </p:sp>
    </p:spTree>
    <p:extLst>
      <p:ext uri="{BB962C8B-B14F-4D97-AF65-F5344CB8AC3E}">
        <p14:creationId xmlns:p14="http://schemas.microsoft.com/office/powerpoint/2010/main" val="118567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0CFE22-B557-400F-96D7-8D58E02DF4E2}"/>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0A65104F-AAEA-4692-8EFF-2897D78CF25C}"/>
              </a:ext>
            </a:extLst>
          </p:cNvPr>
          <p:cNvSpPr>
            <a:spLocks noGrp="1"/>
          </p:cNvSpPr>
          <p:nvPr>
            <p:ph idx="1"/>
          </p:nvPr>
        </p:nvSpPr>
        <p:spPr/>
        <p:txBody>
          <a:bodyPr>
            <a:normAutofit fontScale="92500" lnSpcReduction="10000"/>
          </a:bodyPr>
          <a:lstStyle/>
          <a:p>
            <a:r>
              <a:rPr lang="en-US" sz="2800" dirty="0">
                <a:effectLst/>
                <a:latin typeface="Arial" panose="020B0604020202020204" pitchFamily="34" charset="0"/>
                <a:ea typeface="Calibri" panose="020F0502020204030204" pitchFamily="34" charset="0"/>
              </a:rPr>
              <a:t>It is through the death on the cross that God demonstrates, shows, His love for mankind</a:t>
            </a:r>
          </a:p>
          <a:p>
            <a:r>
              <a:rPr lang="en-US" dirty="0"/>
              <a:t>In order to set man free. </a:t>
            </a:r>
          </a:p>
          <a:p>
            <a:r>
              <a:rPr lang="en-US" b="1" dirty="0"/>
              <a:t>John 8:31 Then Jesus said to those Jews who believed Him, "If you abide in My word, you are My disciples indeed. 32 "And you shall know the truth, and the truth shall make you free." 33 They answered Him, "We are Abraham's descendants, and have never been in bondage to anyone. How can you say, 'You will be made free'?" 34 Jesus answered them, "Most assuredly, I say to you, whoever commits sin is a slave of sin. 35 "And a slave does not abide in the house forever, but a son abides forever. 36 "Therefore if the Son makes you free, you shall be free indeed.</a:t>
            </a:r>
            <a:endParaRPr lang="en-US" dirty="0"/>
          </a:p>
          <a:p>
            <a:endParaRPr lang="en-US" dirty="0"/>
          </a:p>
        </p:txBody>
      </p:sp>
    </p:spTree>
    <p:extLst>
      <p:ext uri="{BB962C8B-B14F-4D97-AF65-F5344CB8AC3E}">
        <p14:creationId xmlns:p14="http://schemas.microsoft.com/office/powerpoint/2010/main" val="77640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CF28-614B-4C64-AF00-D9A89400CB3B}"/>
              </a:ext>
            </a:extLst>
          </p:cNvPr>
          <p:cNvSpPr>
            <a:spLocks noGrp="1"/>
          </p:cNvSpPr>
          <p:nvPr>
            <p:ph type="title"/>
          </p:nvPr>
        </p:nvSpPr>
        <p:spPr/>
        <p:txBody>
          <a:bodyPr/>
          <a:lstStyle/>
          <a:p>
            <a:r>
              <a:rPr lang="en-US" dirty="0"/>
              <a:t>Chorus</a:t>
            </a:r>
          </a:p>
        </p:txBody>
      </p:sp>
      <p:sp>
        <p:nvSpPr>
          <p:cNvPr id="3" name="Content Placeholder 2">
            <a:extLst>
              <a:ext uri="{FF2B5EF4-FFF2-40B4-BE49-F238E27FC236}">
                <a16:creationId xmlns:a16="http://schemas.microsoft.com/office/drawing/2014/main" id="{47D2F0DC-4DE2-4FA2-BD85-0183AB0B3BAC}"/>
              </a:ext>
            </a:extLst>
          </p:cNvPr>
          <p:cNvSpPr>
            <a:spLocks noGrp="1"/>
          </p:cNvSpPr>
          <p:nvPr>
            <p:ph sz="half" idx="1"/>
          </p:nvPr>
        </p:nvSpPr>
        <p:spPr/>
        <p:txBody>
          <a:bodyPr>
            <a:normAutofit/>
          </a:bodyPr>
          <a:lstStyle/>
          <a:p>
            <a:r>
              <a:rPr lang="en-US" b="1" dirty="0">
                <a:effectLst/>
                <a:latin typeface="Arial" panose="020B0604020202020204" pitchFamily="34" charset="0"/>
                <a:ea typeface="Calibri" panose="020F0502020204030204" pitchFamily="34" charset="0"/>
                <a:cs typeface="Times New Roman" panose="02020603050405020304" pitchFamily="18" charset="0"/>
              </a:rPr>
              <a:t>There is a God, He is alive</a:t>
            </a:r>
            <a:br>
              <a:rPr lang="en-US" b="1" dirty="0">
                <a:effectLst/>
                <a:latin typeface="Arial" panose="020B0604020202020204" pitchFamily="34" charset="0"/>
                <a:ea typeface="Calibri" panose="020F0502020204030204" pitchFamily="34" charset="0"/>
                <a:cs typeface="Times New Roman" panose="02020603050405020304" pitchFamily="18" charset="0"/>
              </a:rPr>
            </a:br>
            <a:r>
              <a:rPr lang="en-US" b="1" dirty="0">
                <a:effectLst/>
                <a:latin typeface="Arial" panose="020B0604020202020204" pitchFamily="34" charset="0"/>
                <a:ea typeface="Calibri" panose="020F0502020204030204" pitchFamily="34" charset="0"/>
                <a:cs typeface="Times New Roman" panose="02020603050405020304" pitchFamily="18" charset="0"/>
              </a:rPr>
              <a:t>In Him we live and we survive </a:t>
            </a:r>
            <a:br>
              <a:rPr lang="en-US" b="1" dirty="0">
                <a:effectLst/>
                <a:latin typeface="Arial" panose="020B0604020202020204" pitchFamily="34" charset="0"/>
                <a:ea typeface="Calibri" panose="020F0502020204030204" pitchFamily="34" charset="0"/>
                <a:cs typeface="Times New Roman" panose="02020603050405020304" pitchFamily="18" charset="0"/>
              </a:rPr>
            </a:br>
            <a:r>
              <a:rPr lang="en-US" b="1" dirty="0">
                <a:effectLst/>
                <a:latin typeface="Arial" panose="020B0604020202020204" pitchFamily="34" charset="0"/>
                <a:ea typeface="Calibri" panose="020F0502020204030204" pitchFamily="34" charset="0"/>
                <a:cs typeface="Times New Roman" panose="02020603050405020304" pitchFamily="18" charset="0"/>
              </a:rPr>
              <a:t>From dust our God created man</a:t>
            </a:r>
            <a:br>
              <a:rPr lang="en-US" b="1" dirty="0">
                <a:effectLst/>
                <a:latin typeface="Arial" panose="020B0604020202020204" pitchFamily="34" charset="0"/>
                <a:ea typeface="Calibri" panose="020F0502020204030204" pitchFamily="34" charset="0"/>
                <a:cs typeface="Times New Roman" panose="02020603050405020304" pitchFamily="18" charset="0"/>
              </a:rPr>
            </a:br>
            <a:r>
              <a:rPr lang="en-US" b="1" dirty="0">
                <a:effectLst/>
                <a:latin typeface="Arial" panose="020B0604020202020204" pitchFamily="34" charset="0"/>
                <a:ea typeface="Calibri" panose="020F0502020204030204" pitchFamily="34" charset="0"/>
                <a:cs typeface="Times New Roman" panose="02020603050405020304" pitchFamily="18" charset="0"/>
              </a:rPr>
              <a:t>He is our God, the great I Am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207E482-786D-45B4-8F71-15B68B885F25}"/>
              </a:ext>
            </a:extLst>
          </p:cNvPr>
          <p:cNvSpPr>
            <a:spLocks noGrp="1"/>
          </p:cNvSpPr>
          <p:nvPr>
            <p:ph sz="half" idx="2"/>
          </p:nvPr>
        </p:nvSpPr>
        <p:spPr>
          <a:xfrm>
            <a:off x="6172200" y="365125"/>
            <a:ext cx="5181600" cy="5811838"/>
          </a:xfrm>
        </p:spPr>
        <p:txBody>
          <a:bodyPr>
            <a:normAutofit/>
          </a:bodyPr>
          <a:lstStyle/>
          <a:p>
            <a:pPr marL="0" marR="0">
              <a:lnSpc>
                <a:spcPct val="107000"/>
              </a:lnSpc>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John 8:58 Jesus said to them, "Most assuredly, I say to you, before Abraham was, I AM.“</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Acts 17:28 "for in Him we live and move and have our being, as also some of your own poets have said, 'For we are also His offspring.' 29 "Therefore, since we are the offspring of God, we ought not to think that the Divine Nature is like gold or silver or stone, something shaped by art and man's devising.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458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692619E-AC4C-4587-897A-479A4BAF27D8}"/>
              </a:ext>
            </a:extLst>
          </p:cNvPr>
          <p:cNvSpPr>
            <a:spLocks noGrp="1"/>
          </p:cNvSpPr>
          <p:nvPr>
            <p:ph type="title"/>
          </p:nvPr>
        </p:nvSpPr>
        <p:spPr/>
        <p:txBody>
          <a:bodyPr/>
          <a:lstStyle/>
          <a:p>
            <a:endParaRPr lang="en-US"/>
          </a:p>
        </p:txBody>
      </p:sp>
      <p:sp>
        <p:nvSpPr>
          <p:cNvPr id="10" name="Content Placeholder 9">
            <a:extLst>
              <a:ext uri="{FF2B5EF4-FFF2-40B4-BE49-F238E27FC236}">
                <a16:creationId xmlns:a16="http://schemas.microsoft.com/office/drawing/2014/main" id="{2FB599FC-EFE7-41DC-91D9-A825BC9989DF}"/>
              </a:ext>
            </a:extLst>
          </p:cNvPr>
          <p:cNvSpPr>
            <a:spLocks noGrp="1"/>
          </p:cNvSpPr>
          <p:nvPr>
            <p:ph sz="half" idx="1"/>
          </p:nvPr>
        </p:nvSpPr>
        <p:spPr/>
        <p:txBody>
          <a:bodyPr/>
          <a:lstStyle/>
          <a:p>
            <a:r>
              <a:rPr lang="en-US" sz="2800" dirty="0">
                <a:effectLst/>
                <a:latin typeface="Arial" panose="020B0604020202020204" pitchFamily="34" charset="0"/>
                <a:ea typeface="Calibri" panose="020F0502020204030204" pitchFamily="34" charset="0"/>
              </a:rPr>
              <a:t>1961 Russian astronaut Uri </a:t>
            </a:r>
            <a:r>
              <a:rPr lang="en-US" sz="2800" dirty="0" err="1">
                <a:effectLst/>
                <a:latin typeface="Arial" panose="020B0604020202020204" pitchFamily="34" charset="0"/>
                <a:ea typeface="Calibri" panose="020F0502020204030204" pitchFamily="34" charset="0"/>
              </a:rPr>
              <a:t>Gargarin</a:t>
            </a:r>
            <a:endParaRPr lang="en-US" sz="2800" dirty="0">
              <a:effectLst/>
              <a:latin typeface="Arial" panose="020B0604020202020204" pitchFamily="34" charset="0"/>
              <a:ea typeface="Calibri" panose="020F0502020204030204" pitchFamily="34" charset="0"/>
            </a:endParaRPr>
          </a:p>
          <a:p>
            <a:r>
              <a:rPr lang="en-US" dirty="0"/>
              <a:t>“I see not God up here.”</a:t>
            </a:r>
          </a:p>
        </p:txBody>
      </p:sp>
      <p:pic>
        <p:nvPicPr>
          <p:cNvPr id="3074" name="Picture 2" descr="Yuri Gagarin - The beginning of human space travel | All media content | DW  | 27.03.2018">
            <a:extLst>
              <a:ext uri="{FF2B5EF4-FFF2-40B4-BE49-F238E27FC236}">
                <a16:creationId xmlns:a16="http://schemas.microsoft.com/office/drawing/2014/main" id="{7F6B146B-33BA-4305-8872-B89C3A98BA2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89476" y="2386739"/>
            <a:ext cx="5747048" cy="322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9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619F-0692-4EDF-AD04-E2ED64D35371}"/>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DEAE23EF-2146-436C-9F74-627DC2BB8487}"/>
              </a:ext>
            </a:extLst>
          </p:cNvPr>
          <p:cNvSpPr>
            <a:spLocks noGrp="1"/>
          </p:cNvSpPr>
          <p:nvPr>
            <p:ph sz="half" idx="2"/>
          </p:nvPr>
        </p:nvSpPr>
        <p:spPr/>
        <p:txBody>
          <a:bodyPr/>
          <a:lstStyle/>
          <a:p>
            <a:r>
              <a:rPr lang="en-US" dirty="0"/>
              <a:t>1968 Apollo 8, Frank Borman, William Anders, and Jim Lovell; circled the moon.  On Christmas Eve, December 24, the following transmission occurred.</a:t>
            </a:r>
          </a:p>
        </p:txBody>
      </p:sp>
      <p:pic>
        <p:nvPicPr>
          <p:cNvPr id="4098" name="Picture 2" descr="First to the Moon: Apollo 8 and the Soviet Union | National Air and Space  Museum">
            <a:extLst>
              <a:ext uri="{FF2B5EF4-FFF2-40B4-BE49-F238E27FC236}">
                <a16:creationId xmlns:a16="http://schemas.microsoft.com/office/drawing/2014/main" id="{720AD41C-1C2B-4B7D-AD94-51893AAAB6E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18322" y="2495227"/>
            <a:ext cx="4021356" cy="3012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4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99EB02-0093-4736-A529-72BF675FE6C8}"/>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BE352ED0-DDFF-497F-B899-B45E32CDAA6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59520" y="1825625"/>
            <a:ext cx="3338960" cy="4351338"/>
          </a:xfrm>
        </p:spPr>
      </p:pic>
      <p:sp>
        <p:nvSpPr>
          <p:cNvPr id="6" name="Content Placeholder 5">
            <a:extLst>
              <a:ext uri="{FF2B5EF4-FFF2-40B4-BE49-F238E27FC236}">
                <a16:creationId xmlns:a16="http://schemas.microsoft.com/office/drawing/2014/main" id="{EB836AEE-4986-4B90-887B-21D4615183E6}"/>
              </a:ext>
            </a:extLst>
          </p:cNvPr>
          <p:cNvSpPr>
            <a:spLocks noGrp="1"/>
          </p:cNvSpPr>
          <p:nvPr>
            <p:ph sz="half" idx="2"/>
          </p:nvPr>
        </p:nvSpPr>
        <p:spPr/>
        <p:txBody>
          <a:bodyPr/>
          <a:lstStyle/>
          <a:p>
            <a:pPr algn="ct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3600" dirty="0">
                <a:effectLst/>
                <a:latin typeface="Arial" panose="020B0604020202020204" pitchFamily="34" charset="0"/>
                <a:ea typeface="Calibri" panose="020F0502020204030204" pitchFamily="34" charset="0"/>
                <a:cs typeface="Times New Roman" panose="02020603050405020304" pitchFamily="18" charset="0"/>
              </a:rPr>
              <a:t>If the Lord will allow me to get an education, I will use it in service to the Lord.”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531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7C653-3643-43AE-89D9-75B2ECC1F2D2}"/>
              </a:ext>
            </a:extLst>
          </p:cNvPr>
          <p:cNvSpPr>
            <a:spLocks noGrp="1"/>
          </p:cNvSpPr>
          <p:nvPr>
            <p:ph type="title"/>
          </p:nvPr>
        </p:nvSpPr>
        <p:spPr/>
        <p:txBody>
          <a:bodyPr/>
          <a:lstStyle/>
          <a:p>
            <a:r>
              <a:rPr lang="en-US" b="1" dirty="0"/>
              <a:t>A) </a:t>
            </a:r>
            <a:r>
              <a:rPr lang="en-US" b="1" u="sng" dirty="0"/>
              <a:t>Inventor</a:t>
            </a:r>
            <a:r>
              <a:rPr lang="en-US" b="1" dirty="0"/>
              <a:t>, Professor, Scientist</a:t>
            </a:r>
            <a:br>
              <a:rPr lang="en-US" dirty="0"/>
            </a:br>
            <a:endParaRPr lang="en-US" dirty="0"/>
          </a:p>
        </p:txBody>
      </p:sp>
      <p:pic>
        <p:nvPicPr>
          <p:cNvPr id="1026" name="Picture 2" descr="Turn Signal Switch, Turn Signal Switch Replacement, Universal Turn Signal  Switch | Car Parts">
            <a:extLst>
              <a:ext uri="{FF2B5EF4-FFF2-40B4-BE49-F238E27FC236}">
                <a16:creationId xmlns:a16="http://schemas.microsoft.com/office/drawing/2014/main" id="{0065CDCE-F961-4A05-BD02-32229633B4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8421" y="2229210"/>
            <a:ext cx="3416487" cy="22735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DE5306B6-8E1D-4DEF-B306-CDA639C139A6}"/>
              </a:ext>
            </a:extLst>
          </p:cNvPr>
          <p:cNvPicPr>
            <a:picLocks noChangeAspect="1"/>
          </p:cNvPicPr>
          <p:nvPr/>
        </p:nvPicPr>
        <p:blipFill>
          <a:blip r:embed="rId3"/>
          <a:stretch>
            <a:fillRect/>
          </a:stretch>
        </p:blipFill>
        <p:spPr>
          <a:xfrm>
            <a:off x="5024437" y="2357437"/>
            <a:ext cx="3773199" cy="3773199"/>
          </a:xfrm>
          <a:prstGeom prst="rect">
            <a:avLst/>
          </a:prstGeom>
        </p:spPr>
      </p:pic>
      <p:pic>
        <p:nvPicPr>
          <p:cNvPr id="8" name="Picture 7">
            <a:extLst>
              <a:ext uri="{FF2B5EF4-FFF2-40B4-BE49-F238E27FC236}">
                <a16:creationId xmlns:a16="http://schemas.microsoft.com/office/drawing/2014/main" id="{51B042D5-17B3-4202-A7F4-49270A59884D}"/>
              </a:ext>
            </a:extLst>
          </p:cNvPr>
          <p:cNvPicPr>
            <a:picLocks noChangeAspect="1"/>
          </p:cNvPicPr>
          <p:nvPr/>
        </p:nvPicPr>
        <p:blipFill>
          <a:blip r:embed="rId4"/>
          <a:stretch>
            <a:fillRect/>
          </a:stretch>
        </p:blipFill>
        <p:spPr>
          <a:xfrm>
            <a:off x="6911036" y="2495983"/>
            <a:ext cx="4465927" cy="4465927"/>
          </a:xfrm>
          <a:prstGeom prst="rect">
            <a:avLst/>
          </a:prstGeom>
        </p:spPr>
      </p:pic>
    </p:spTree>
    <p:extLst>
      <p:ext uri="{BB962C8B-B14F-4D97-AF65-F5344CB8AC3E}">
        <p14:creationId xmlns:p14="http://schemas.microsoft.com/office/powerpoint/2010/main" val="183641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B4F15-5EAA-4A02-9CC9-BCEA136D1E18}"/>
              </a:ext>
            </a:extLst>
          </p:cNvPr>
          <p:cNvSpPr>
            <a:spLocks noGrp="1"/>
          </p:cNvSpPr>
          <p:nvPr>
            <p:ph type="title"/>
          </p:nvPr>
        </p:nvSpPr>
        <p:spPr/>
        <p:txBody>
          <a:bodyPr/>
          <a:lstStyle/>
          <a:p>
            <a:r>
              <a:rPr lang="en-US" b="1" dirty="0"/>
              <a:t>A) Inventor, </a:t>
            </a:r>
            <a:r>
              <a:rPr lang="en-US" b="1" u="sng" dirty="0"/>
              <a:t>Professor, Scientist</a:t>
            </a:r>
            <a:endParaRPr lang="en-US" u="sng" dirty="0"/>
          </a:p>
        </p:txBody>
      </p:sp>
      <p:sp>
        <p:nvSpPr>
          <p:cNvPr id="3" name="Content Placeholder 2">
            <a:extLst>
              <a:ext uri="{FF2B5EF4-FFF2-40B4-BE49-F238E27FC236}">
                <a16:creationId xmlns:a16="http://schemas.microsoft.com/office/drawing/2014/main" id="{F8A22F63-C988-443E-9472-413E13D12A0A}"/>
              </a:ext>
            </a:extLst>
          </p:cNvPr>
          <p:cNvSpPr>
            <a:spLocks noGrp="1"/>
          </p:cNvSpPr>
          <p:nvPr>
            <p:ph idx="1"/>
          </p:nvPr>
        </p:nvSpPr>
        <p:spPr/>
        <p:txBody>
          <a:bodyPr/>
          <a:lstStyle/>
          <a:p>
            <a:r>
              <a:rPr lang="en-US" dirty="0"/>
              <a:t>Degrees include a Bachelor’s of Science, eventually he earned a PH.D. from Indiana University in Bloomington.</a:t>
            </a:r>
          </a:p>
          <a:p>
            <a:r>
              <a:rPr lang="en-US" dirty="0"/>
              <a:t>Taught science at Indiana University</a:t>
            </a:r>
          </a:p>
          <a:p>
            <a:r>
              <a:rPr lang="en-US" dirty="0"/>
              <a:t>1930, he moved to Cookeville, Tennessee, to become professor and head of the department of physics at Tennessee Polytechnic Institute </a:t>
            </a:r>
          </a:p>
          <a:p>
            <a:r>
              <a:rPr lang="en-US" dirty="0"/>
              <a:t>He trained graduates in nuclear science</a:t>
            </a:r>
          </a:p>
          <a:p>
            <a:r>
              <a:rPr lang="en-US" dirty="0"/>
              <a:t>Specialized in atomic particles</a:t>
            </a:r>
          </a:p>
          <a:p>
            <a:r>
              <a:rPr lang="en-US" dirty="0"/>
              <a:t>In January, 1950, he moved to Temple Terrace, Florida, to become the dean of Florida Christian College</a:t>
            </a:r>
          </a:p>
        </p:txBody>
      </p:sp>
    </p:spTree>
    <p:extLst>
      <p:ext uri="{BB962C8B-B14F-4D97-AF65-F5344CB8AC3E}">
        <p14:creationId xmlns:p14="http://schemas.microsoft.com/office/powerpoint/2010/main" val="178453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84D1B-6495-4B9B-A20E-81F02241D8D3}"/>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B) Preacher and Song writer</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1BB69B0-EFBD-445C-A618-84E7DB8507BF}"/>
              </a:ext>
            </a:extLst>
          </p:cNvPr>
          <p:cNvSpPr>
            <a:spLocks noGrp="1"/>
          </p:cNvSpPr>
          <p:nvPr>
            <p:ph idx="1"/>
          </p:nvPr>
        </p:nvSpPr>
        <p:spPr/>
        <p:txBody>
          <a:bodyPr/>
          <a:lstStyle/>
          <a:p>
            <a:r>
              <a:rPr lang="en-US" sz="2800" dirty="0">
                <a:effectLst/>
                <a:latin typeface="Arial" panose="020B0604020202020204" pitchFamily="34" charset="0"/>
                <a:ea typeface="Calibri" panose="020F0502020204030204" pitchFamily="34" charset="0"/>
              </a:rPr>
              <a:t>While head of Florida College he preached at a number of congregations within driving distance of Tampa</a:t>
            </a:r>
          </a:p>
          <a:p>
            <a:r>
              <a:rPr lang="en-US" dirty="0"/>
              <a:t>Eventually a group of saints started meeting at Temple Terrace, he was instrumental in the forming of that congregation</a:t>
            </a:r>
          </a:p>
          <a:p>
            <a:r>
              <a:rPr lang="en-US" dirty="0"/>
              <a:t>After retiring he took up the hobby of song writing.</a:t>
            </a:r>
          </a:p>
          <a:p>
            <a:endParaRPr lang="en-US" dirty="0"/>
          </a:p>
        </p:txBody>
      </p:sp>
    </p:spTree>
    <p:extLst>
      <p:ext uri="{BB962C8B-B14F-4D97-AF65-F5344CB8AC3E}">
        <p14:creationId xmlns:p14="http://schemas.microsoft.com/office/powerpoint/2010/main" val="59985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A1570-C8F2-4AE2-BB5B-469D1623B931}"/>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dirty="0">
                <a:effectLst/>
                <a:latin typeface="Arial" panose="020B0604020202020204" pitchFamily="34" charset="0"/>
                <a:ea typeface="Calibri" panose="020F0502020204030204" pitchFamily="34" charset="0"/>
                <a:cs typeface="Times New Roman" panose="02020603050405020304" pitchFamily="18" charset="0"/>
              </a:rPr>
              <a:t>C) In the late 1960’s and early 70’s the God is dead movement had gained steam.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38C05FEE-D888-4CE7-A74B-398D53ACFD67}"/>
              </a:ext>
            </a:extLst>
          </p:cNvPr>
          <p:cNvSpPr>
            <a:spLocks noGrp="1"/>
          </p:cNvSpPr>
          <p:nvPr>
            <p:ph sz="half" idx="1"/>
          </p:nvPr>
        </p:nvSpPr>
        <p:spPr/>
        <p:txBody>
          <a:bodyPr/>
          <a:lstStyle/>
          <a:p>
            <a:r>
              <a:rPr lang="en-US" dirty="0"/>
              <a:t>1966 Time Magazine</a:t>
            </a:r>
          </a:p>
          <a:p>
            <a:r>
              <a:rPr lang="en-US" dirty="0"/>
              <a:t>“Lord, I Believe” in 1966 </a:t>
            </a:r>
          </a:p>
          <a:p>
            <a:r>
              <a:rPr lang="en-US" dirty="0"/>
              <a:t>“Our God, He Is Alive” in 1968</a:t>
            </a:r>
          </a:p>
        </p:txBody>
      </p:sp>
      <p:pic>
        <p:nvPicPr>
          <p:cNvPr id="6" name="Content Placeholder 5">
            <a:extLst>
              <a:ext uri="{FF2B5EF4-FFF2-40B4-BE49-F238E27FC236}">
                <a16:creationId xmlns:a16="http://schemas.microsoft.com/office/drawing/2014/main" id="{1C4528F7-21C3-41D3-8AE9-AEBEA5D29AD5}"/>
              </a:ext>
            </a:extLst>
          </p:cNvPr>
          <p:cNvPicPr>
            <a:picLocks noGrp="1" noChangeAspect="1"/>
          </p:cNvPicPr>
          <p:nvPr>
            <p:ph sz="half" idx="2"/>
          </p:nvPr>
        </p:nvPicPr>
        <p:blipFill>
          <a:blip r:embed="rId2"/>
          <a:stretch>
            <a:fillRect/>
          </a:stretch>
        </p:blipFill>
        <p:spPr>
          <a:xfrm>
            <a:off x="6747164" y="1299658"/>
            <a:ext cx="4073236" cy="5458976"/>
          </a:xfrm>
          <a:prstGeom prst="rect">
            <a:avLst/>
          </a:prstGeom>
        </p:spPr>
      </p:pic>
    </p:spTree>
    <p:extLst>
      <p:ext uri="{BB962C8B-B14F-4D97-AF65-F5344CB8AC3E}">
        <p14:creationId xmlns:p14="http://schemas.microsoft.com/office/powerpoint/2010/main" val="67993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0202B-A3B4-43B0-8CBC-D4981FEB87C5}"/>
              </a:ext>
            </a:extLst>
          </p:cNvPr>
          <p:cNvSpPr>
            <a:spLocks noGrp="1"/>
          </p:cNvSpPr>
          <p:nvPr>
            <p:ph type="title"/>
          </p:nvPr>
        </p:nvSpPr>
        <p:spPr/>
        <p:txBody>
          <a:bodyPr/>
          <a:lstStyle/>
          <a:p>
            <a:r>
              <a:rPr lang="en-US" sz="4400" b="1" u="sng" dirty="0">
                <a:effectLst/>
                <a:latin typeface="Arial" panose="020B0604020202020204" pitchFamily="34" charset="0"/>
                <a:ea typeface="Calibri" panose="020F0502020204030204" pitchFamily="34" charset="0"/>
              </a:rPr>
              <a:t>“Our God, He is Alive</a:t>
            </a:r>
            <a:endParaRPr lang="en-US" dirty="0"/>
          </a:p>
        </p:txBody>
      </p:sp>
      <p:sp>
        <p:nvSpPr>
          <p:cNvPr id="3" name="Content Placeholder 2">
            <a:extLst>
              <a:ext uri="{FF2B5EF4-FFF2-40B4-BE49-F238E27FC236}">
                <a16:creationId xmlns:a16="http://schemas.microsoft.com/office/drawing/2014/main" id="{E6993D27-94B8-484B-BB74-FEE58427A731}"/>
              </a:ext>
            </a:extLst>
          </p:cNvPr>
          <p:cNvSpPr>
            <a:spLocks noGrp="1"/>
          </p:cNvSpPr>
          <p:nvPr>
            <p:ph sz="half"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There is, beyond the azure blue</a:t>
            </a:r>
            <a:br>
              <a:rPr lang="en-US" sz="28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A God, concealed from human sight</a:t>
            </a:r>
            <a:br>
              <a:rPr lang="en-US" sz="28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He tinted skies with </a:t>
            </a:r>
            <a:r>
              <a:rPr lang="en-US" sz="2800" b="1" dirty="0" err="1">
                <a:effectLst/>
                <a:latin typeface="Arial" panose="020B0604020202020204" pitchFamily="34" charset="0"/>
                <a:ea typeface="Calibri" panose="020F0502020204030204" pitchFamily="34" charset="0"/>
                <a:cs typeface="Times New Roman" panose="02020603050405020304" pitchFamily="18" charset="0"/>
              </a:rPr>
              <a:t>heav'nly</a:t>
            </a:r>
            <a:r>
              <a:rPr lang="en-US" sz="2800" b="1" dirty="0">
                <a:effectLst/>
                <a:latin typeface="Arial" panose="020B0604020202020204" pitchFamily="34" charset="0"/>
                <a:ea typeface="Calibri" panose="020F0502020204030204" pitchFamily="34" charset="0"/>
                <a:cs typeface="Times New Roman" panose="02020603050405020304" pitchFamily="18" charset="0"/>
              </a:rPr>
              <a:t> hue</a:t>
            </a:r>
            <a:br>
              <a:rPr lang="en-US" sz="28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And framed the worlds with His great might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C0896C40-4F05-41DD-BB4E-8D1575A2ADFD}"/>
              </a:ext>
            </a:extLst>
          </p:cNvPr>
          <p:cNvSpPr>
            <a:spLocks noGrp="1"/>
          </p:cNvSpPr>
          <p:nvPr>
            <p:ph sz="half" idx="2"/>
          </p:nvPr>
        </p:nvSpPr>
        <p:spPr/>
        <p:txBody>
          <a:bodyPr/>
          <a:lstStyle/>
          <a:p>
            <a:r>
              <a:rPr lang="en-US" sz="2800" dirty="0">
                <a:effectLst/>
                <a:latin typeface="Arial" panose="020B0604020202020204" pitchFamily="34" charset="0"/>
                <a:ea typeface="Calibri" panose="020F0502020204030204" pitchFamily="34" charset="0"/>
              </a:rPr>
              <a:t>Azure blue -- is a bright, cyan-</a:t>
            </a:r>
            <a:r>
              <a:rPr lang="en-US" sz="2800" dirty="0">
                <a:effectLst/>
                <a:latin typeface="Calibri" panose="020F0502020204030204" pitchFamily="34" charset="0"/>
                <a:ea typeface="Calibri" panose="020F0502020204030204" pitchFamily="34" charset="0"/>
                <a:cs typeface="Times New Roman" panose="02020603050405020304" pitchFamily="18" charset="0"/>
              </a:rPr>
              <a:t>blue</a:t>
            </a:r>
            <a:r>
              <a:rPr lang="en-US" sz="2800" dirty="0">
                <a:effectLst/>
                <a:latin typeface="Arial" panose="020B0604020202020204" pitchFamily="34" charset="0"/>
                <a:ea typeface="Calibri" panose="020F0502020204030204" pitchFamily="34" charset="0"/>
              </a:rPr>
              <a:t> color named after the rock lapis lazuli. It is often described as the color of the sky on a clear day</a:t>
            </a:r>
          </a:p>
          <a:p>
            <a:r>
              <a:rPr lang="en-US" dirty="0"/>
              <a:t>A God we cannot see</a:t>
            </a:r>
          </a:p>
        </p:txBody>
      </p:sp>
    </p:spTree>
    <p:extLst>
      <p:ext uri="{BB962C8B-B14F-4D97-AF65-F5344CB8AC3E}">
        <p14:creationId xmlns:p14="http://schemas.microsoft.com/office/powerpoint/2010/main" val="357457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8942B4-92A1-4793-9F9B-3F9A1CA92145}"/>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200BED3A-477C-4597-9D89-038EA44075B0}"/>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Hebrews 11:3 By faith we understand that the worlds were framed by the word of God, so that the things which are seen were not made of things which are visible.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Arial" panose="020B0604020202020204" pitchFamily="34" charset="0"/>
                <a:ea typeface="Calibri" panose="020F0502020204030204" pitchFamily="34" charset="0"/>
              </a:rPr>
              <a:t>Psalms 33:6 By the word of the LORD the heavens were made, And all the host of them by the breath of His mouth. 7 He gathers the waters of the sea together as a heap; He lays up the deep in storehouses. 8 Let all the earth fear the LORD; Let all the inhabitants of the world stand in awe of Him. 9 For He spoke, and it was done; He commanded, and it stood fast…</a:t>
            </a:r>
            <a:endParaRPr lang="en-US" dirty="0"/>
          </a:p>
        </p:txBody>
      </p:sp>
    </p:spTree>
    <p:extLst>
      <p:ext uri="{BB962C8B-B14F-4D97-AF65-F5344CB8AC3E}">
        <p14:creationId xmlns:p14="http://schemas.microsoft.com/office/powerpoint/2010/main" val="231004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D2617-B00F-4B8C-9F1F-6D284627EA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79BC6C-34FE-48E6-9D6C-DDFE2D9C77D2}"/>
              </a:ext>
            </a:extLst>
          </p:cNvPr>
          <p:cNvSpPr>
            <a:spLocks noGrp="1"/>
          </p:cNvSpPr>
          <p:nvPr>
            <p:ph idx="1"/>
          </p:nvPr>
        </p:nvSpPr>
        <p:spPr/>
        <p:txBody>
          <a:bodyPr/>
          <a:lstStyle/>
          <a:p>
            <a:r>
              <a:rPr lang="en-US" b="1" dirty="0"/>
              <a:t>Psalms 33:13 The LORD looks from heaven; He sees all the sons of men. 14 From the place of His dwelling He looks On all the inhabitants of the earth; 15 He fashions their hearts individually; He considers all their works.</a:t>
            </a:r>
            <a:endParaRPr lang="en-US" dirty="0"/>
          </a:p>
          <a:p>
            <a:r>
              <a:rPr lang="en-US" b="1" dirty="0"/>
              <a:t>Psalms 19:1The heavens declare the glory of God; And the firmament shows His handiwork. 2 Day unto day utters speech, And night unto night reveals knowledge. 3 There is no speech nor language Where their voice is not heard.</a:t>
            </a:r>
            <a:endParaRPr lang="en-US" dirty="0"/>
          </a:p>
          <a:p>
            <a:pPr marL="0" indent="0">
              <a:buNone/>
            </a:pPr>
            <a:endParaRPr lang="en-US" dirty="0"/>
          </a:p>
        </p:txBody>
      </p:sp>
    </p:spTree>
    <p:extLst>
      <p:ext uri="{BB962C8B-B14F-4D97-AF65-F5344CB8AC3E}">
        <p14:creationId xmlns:p14="http://schemas.microsoft.com/office/powerpoint/2010/main" val="27927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TotalTime>
  <Words>1175</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Our God, He Is Alive </vt:lpstr>
      <vt:lpstr>PowerPoint Presentation</vt:lpstr>
      <vt:lpstr>A) Inventor, Professor, Scientist </vt:lpstr>
      <vt:lpstr>A) Inventor, Professor, Scientist</vt:lpstr>
      <vt:lpstr>B) Preacher and Song writer </vt:lpstr>
      <vt:lpstr>C) In the late 1960’s and early 70’s the God is dead movement had gained steam.  </vt:lpstr>
      <vt:lpstr>“Our God, He is Alive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Chorus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God, He Is Alive</dc:title>
  <dc:creator>Dennis Tucker</dc:creator>
  <cp:lastModifiedBy>Dennis Tucker</cp:lastModifiedBy>
  <cp:revision>5</cp:revision>
  <dcterms:created xsi:type="dcterms:W3CDTF">2020-09-10T22:51:08Z</dcterms:created>
  <dcterms:modified xsi:type="dcterms:W3CDTF">2020-09-10T23:53:20Z</dcterms:modified>
</cp:coreProperties>
</file>