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7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7A9F5E-505C-40BE-AF76-AD9ABDDB1D6E}"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392086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A9F5E-505C-40BE-AF76-AD9ABDDB1D6E}"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167762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A9F5E-505C-40BE-AF76-AD9ABDDB1D6E}"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387631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A9F5E-505C-40BE-AF76-AD9ABDDB1D6E}"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338127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7A9F5E-505C-40BE-AF76-AD9ABDDB1D6E}"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4868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7A9F5E-505C-40BE-AF76-AD9ABDDB1D6E}"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415834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7A9F5E-505C-40BE-AF76-AD9ABDDB1D6E}" type="datetimeFigureOut">
              <a:rPr lang="en-US" smtClean="0"/>
              <a:t>7/1/2021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86532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7A9F5E-505C-40BE-AF76-AD9ABDDB1D6E}" type="datetimeFigureOut">
              <a:rPr lang="en-US" smtClean="0"/>
              <a:t>7/1/2021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310643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A9F5E-505C-40BE-AF76-AD9ABDDB1D6E}" type="datetimeFigureOut">
              <a:rPr lang="en-US" smtClean="0"/>
              <a:t>7/1/2021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177584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7A9F5E-505C-40BE-AF76-AD9ABDDB1D6E}"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184292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7A9F5E-505C-40BE-AF76-AD9ABDDB1D6E}"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3A317-7C6B-43F9-A4F4-8B2133C5C9E4}" type="slidenum">
              <a:rPr lang="en-US" smtClean="0"/>
              <a:t>‹#›</a:t>
            </a:fld>
            <a:endParaRPr lang="en-US"/>
          </a:p>
        </p:txBody>
      </p:sp>
    </p:spTree>
    <p:extLst>
      <p:ext uri="{BB962C8B-B14F-4D97-AF65-F5344CB8AC3E}">
        <p14:creationId xmlns:p14="http://schemas.microsoft.com/office/powerpoint/2010/main" val="108722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A9F5E-505C-40BE-AF76-AD9ABDDB1D6E}" type="datetimeFigureOut">
              <a:rPr lang="en-US" smtClean="0"/>
              <a:t>7/1/2021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3A317-7C6B-43F9-A4F4-8B2133C5C9E4}" type="slidenum">
              <a:rPr lang="en-US" smtClean="0"/>
              <a:t>‹#›</a:t>
            </a:fld>
            <a:endParaRPr lang="en-US"/>
          </a:p>
        </p:txBody>
      </p:sp>
    </p:spTree>
    <p:extLst>
      <p:ext uri="{BB962C8B-B14F-4D97-AF65-F5344CB8AC3E}">
        <p14:creationId xmlns:p14="http://schemas.microsoft.com/office/powerpoint/2010/main" val="1592539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E0FB5-2EDC-497B-AD32-76240C3774D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5471DD6-0CD4-4351-9D21-40B25E7169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128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7402-BDAF-4487-8CD3-C312AFDB6E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B38AC6-C722-44A7-BAC5-C37DBD16474D}"/>
              </a:ext>
            </a:extLst>
          </p:cNvPr>
          <p:cNvSpPr>
            <a:spLocks noGrp="1"/>
          </p:cNvSpPr>
          <p:nvPr>
            <p:ph idx="1"/>
          </p:nvPr>
        </p:nvSpPr>
        <p:spPr/>
        <p:txBody>
          <a:bodyPr/>
          <a:lstStyle/>
          <a:p>
            <a:r>
              <a:rPr lang="en-US" dirty="0"/>
              <a:t>Was Adam happy with having to fight the weeds? </a:t>
            </a:r>
          </a:p>
          <a:p>
            <a:r>
              <a:rPr lang="en-US" b="1" dirty="0"/>
              <a:t>Genesis 3:17 Then to Adam He said, "Because you have heeded the voice of your wife, and have eaten from the tree of which I commanded you, saying, 'You shall not eat of it': "Cursed is the ground for your sake; In toil you shall eat of it All the days of your life.</a:t>
            </a:r>
            <a:endParaRPr lang="en-US" dirty="0"/>
          </a:p>
          <a:p>
            <a:r>
              <a:rPr lang="en-US" dirty="0"/>
              <a:t>Were they happy with death?  </a:t>
            </a:r>
          </a:p>
          <a:p>
            <a:endParaRPr lang="en-US" dirty="0"/>
          </a:p>
        </p:txBody>
      </p:sp>
    </p:spTree>
    <p:extLst>
      <p:ext uri="{BB962C8B-B14F-4D97-AF65-F5344CB8AC3E}">
        <p14:creationId xmlns:p14="http://schemas.microsoft.com/office/powerpoint/2010/main" val="383831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F8CBE-BF80-47C9-80DE-23CFFC88F0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BD823B-DD5B-4F86-AB36-658685FF337B}"/>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Israel wanted a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king</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1 Samuel 8:6 But the thing displeased Samuel when they said, "Give us a king to judge us." So Samuel prayed to the LORD.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They wanted a king to fight for them and win their battles.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effectLst/>
                <a:latin typeface="Arial" panose="020B0604020202020204" pitchFamily="34" charset="0"/>
                <a:ea typeface="Calibri" panose="020F0502020204030204" pitchFamily="34" charset="0"/>
              </a:rPr>
              <a:t>1 Samuel 8:19 Nevertheless the people refused to obey the voice of Samuel; and they said, "No, but we will have a king over us, 20 that we also may be like all the nations, and that our king may judge us and go out </a:t>
            </a:r>
            <a:endParaRPr lang="en-US" dirty="0"/>
          </a:p>
        </p:txBody>
      </p:sp>
    </p:spTree>
    <p:extLst>
      <p:ext uri="{BB962C8B-B14F-4D97-AF65-F5344CB8AC3E}">
        <p14:creationId xmlns:p14="http://schemas.microsoft.com/office/powerpoint/2010/main" val="310319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86254-E7A5-4A9D-B1FE-FB5BD77E5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4CDA05-70AC-43EB-ABBD-B464DE7AD4D5}"/>
              </a:ext>
            </a:extLst>
          </p:cNvPr>
          <p:cNvSpPr>
            <a:spLocks noGrp="1"/>
          </p:cNvSpPr>
          <p:nvPr>
            <p:ph idx="1"/>
          </p:nvPr>
        </p:nvSpPr>
        <p:spPr/>
        <p:txBody>
          <a:bodyPr/>
          <a:lstStyle/>
          <a:p>
            <a:r>
              <a:rPr lang="en-US" dirty="0"/>
              <a:t>Ammon with Tamar</a:t>
            </a:r>
          </a:p>
          <a:p>
            <a:r>
              <a:rPr lang="en-US" dirty="0"/>
              <a:t>He desired Tamar and thought forcing himself on her would make him “</a:t>
            </a:r>
            <a:r>
              <a:rPr lang="en-US" u="sng" dirty="0"/>
              <a:t>happy</a:t>
            </a:r>
            <a:r>
              <a:rPr lang="en-US" dirty="0"/>
              <a:t>.”</a:t>
            </a:r>
          </a:p>
          <a:p>
            <a:r>
              <a:rPr lang="en-US" b="1" dirty="0"/>
              <a:t>2 Samuel 13:10 Then Amnon said to Tamar, "Bring the food into the bedroom, that I may eat from your hand." And Tamar took the cakes which she had made, and brought them to Amnon her brother in the bedroom. 11 Now when she had brought them to him to eat, he took hold of her and said to her, "Come, lie with me, my sister."</a:t>
            </a:r>
            <a:endParaRPr lang="en-US" dirty="0"/>
          </a:p>
          <a:p>
            <a:endParaRPr lang="en-US" dirty="0"/>
          </a:p>
        </p:txBody>
      </p:sp>
    </p:spTree>
    <p:extLst>
      <p:ext uri="{BB962C8B-B14F-4D97-AF65-F5344CB8AC3E}">
        <p14:creationId xmlns:p14="http://schemas.microsoft.com/office/powerpoint/2010/main" val="14394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911F75-27EC-44B9-AC7D-967C93DC8C62}"/>
              </a:ext>
            </a:extLst>
          </p:cNvPr>
          <p:cNvSpPr>
            <a:spLocks noGrp="1"/>
          </p:cNvSpPr>
          <p:nvPr>
            <p:ph idx="1"/>
          </p:nvPr>
        </p:nvSpPr>
        <p:spPr>
          <a:xfrm>
            <a:off x="628650" y="503340"/>
            <a:ext cx="7886700" cy="5673624"/>
          </a:xfrm>
        </p:spPr>
        <p:txBody>
          <a:bodyPr>
            <a:normAutofit fontScale="92500"/>
          </a:bodyPr>
          <a:lstStyle/>
          <a:p>
            <a:r>
              <a:rPr lang="en-US" b="1" dirty="0"/>
              <a:t>2 Samuel 13:10 Then Amnon said to Tamar, "Bring the food into the bedroom, that I may eat from your hand." And Tamar took the cakes which she had made, and brought them to Amnon her brother in the bedroom. 11 Now when she had brought them to him to eat, he took hold of her and said to her, "Come, lie with me, my sister."</a:t>
            </a:r>
            <a:endParaRPr lang="en-US" dirty="0"/>
          </a:p>
          <a:p>
            <a:r>
              <a:rPr lang="en-US" b="1" dirty="0"/>
              <a:t>2 Samuel 13:14 However, he would not heed her voice; and being stronger than she, he forced her and lay with her. 15 Then Amnon hated her exceedingly, so that the hatred with which he hated her was greater than the love with which he had loved her. And Amnon said to her, "Arise, be gone!"</a:t>
            </a:r>
            <a:endParaRPr lang="en-US" dirty="0"/>
          </a:p>
          <a:p>
            <a:r>
              <a:rPr lang="en-US" dirty="0"/>
              <a:t>Why wasn’t Amnon happy? He got want he wanted? </a:t>
            </a:r>
          </a:p>
        </p:txBody>
      </p:sp>
    </p:spTree>
    <p:extLst>
      <p:ext uri="{BB962C8B-B14F-4D97-AF65-F5344CB8AC3E}">
        <p14:creationId xmlns:p14="http://schemas.microsoft.com/office/powerpoint/2010/main" val="325398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AE359-DF35-4B4E-BDBE-782F153204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B00793-0DF9-4D9B-9E38-DCEB10A7A766}"/>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C) They were not following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God’s wor</a:t>
            </a:r>
            <a:r>
              <a:rPr lang="en-US" sz="2800" b="1" dirty="0">
                <a:effectLst/>
                <a:latin typeface="Arial" panose="020B0604020202020204" pitchFamily="34" charset="0"/>
                <a:ea typeface="Calibri" panose="020F0502020204030204" pitchFamily="34" charset="0"/>
                <a:cs typeface="Times New Roman" panose="02020603050405020304" pitchFamily="18" charset="0"/>
              </a:rPr>
              <a:t>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Jeremiah 10:23 O LORD, I know the way of man is not in himself; It is not in man who walks to direct his own steps.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God wants us to obey Him and that obedience is intended to be for our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well-being</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Going back to our definition of happiness - Happiness – prosperity, thriving,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well being</a:t>
            </a:r>
            <a:r>
              <a:rPr lang="en-US" sz="28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0626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9B554B-5211-4123-A1F9-61244D170AA5}"/>
              </a:ext>
            </a:extLst>
          </p:cNvPr>
          <p:cNvSpPr>
            <a:spLocks noGrp="1"/>
          </p:cNvSpPr>
          <p:nvPr>
            <p:ph idx="1"/>
          </p:nvPr>
        </p:nvSpPr>
        <p:spPr>
          <a:xfrm>
            <a:off x="628650" y="436228"/>
            <a:ext cx="7886700" cy="5740735"/>
          </a:xfrm>
        </p:spPr>
        <p:txBody>
          <a:bodyPr>
            <a:normAutofit lnSpcReduction="10000"/>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marriage</a:t>
            </a:r>
            <a:r>
              <a:rPr lang="en-US" sz="2800" dirty="0">
                <a:effectLst/>
                <a:latin typeface="Arial" panose="020B0604020202020204" pitchFamily="34" charset="0"/>
                <a:ea typeface="Calibri" panose="020F0502020204030204" pitchFamily="34" charset="0"/>
                <a:cs typeface="Times New Roman" panose="02020603050405020304" pitchFamily="18" charset="0"/>
              </a:rPr>
              <a:t> relationship is one for mankind’s well-being.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Proverbs 5:18 NKJV 18 Let your fountain be blessed, And rejoice with the wife of your youth.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Adam and Eve living in the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Garden of Eden </a:t>
            </a:r>
            <a:r>
              <a:rPr lang="en-US" sz="2800" dirty="0">
                <a:effectLst/>
                <a:latin typeface="Arial" panose="020B0604020202020204" pitchFamily="34" charset="0"/>
                <a:ea typeface="Calibri" panose="020F0502020204030204" pitchFamily="34" charset="0"/>
                <a:cs typeface="Times New Roman" panose="02020603050405020304" pitchFamily="18" charset="0"/>
              </a:rPr>
              <a:t>was for their well-being.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u="sng" dirty="0">
                <a:effectLst/>
                <a:latin typeface="Arial" panose="020B0604020202020204" pitchFamily="34" charset="0"/>
                <a:ea typeface="Calibri" panose="020F0502020204030204" pitchFamily="34" charset="0"/>
                <a:cs typeface="Times New Roman" panose="02020603050405020304" pitchFamily="18" charset="0"/>
              </a:rPr>
              <a:t>God</a:t>
            </a:r>
            <a:r>
              <a:rPr lang="en-US" sz="2800" dirty="0">
                <a:effectLst/>
                <a:latin typeface="Arial" panose="020B0604020202020204" pitchFamily="34" charset="0"/>
                <a:ea typeface="Calibri" panose="020F0502020204030204" pitchFamily="34" charset="0"/>
                <a:cs typeface="Times New Roman" panose="02020603050405020304" pitchFamily="18" charset="0"/>
              </a:rPr>
              <a:t> being Israel’s king was for their well-being.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1 Samuel 8:7 And the LORD said to Samuel, "Heed the voice of the people in all that they say to you; for they have not rejected you, but they have rejected Me, that I should not reign over them.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9031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80F48-E28C-4473-B683-25958DC6D3A2}"/>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III) What Will Make Man Happy?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451A18F-E60E-41E5-A300-5CA523C6010E}"/>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Passages where happy is used in relation to man and God.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person who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accepts God’s correct </a:t>
            </a:r>
            <a:r>
              <a:rPr lang="en-US" sz="2800" dirty="0">
                <a:effectLst/>
                <a:latin typeface="Arial" panose="020B0604020202020204" pitchFamily="34" charset="0"/>
                <a:ea typeface="Calibri" panose="020F0502020204030204" pitchFamily="34" charset="0"/>
                <a:cs typeface="Times New Roman" panose="02020603050405020304" pitchFamily="18" charset="0"/>
              </a:rPr>
              <a:t>is happy.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Job 5:17 "Behold, happy is the man whom God corrects; Therefore do not despise the chastening of the Almighty</a:t>
            </a:r>
            <a:r>
              <a:rPr lang="en-US" sz="2800" dirty="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Hebrews 12:11 Now no chastening seems to be joyful for the present, but painful; nevertheless, afterward it yields the peaceable fruit of righteousness to those who have been trained by 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475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9C2EA0-8C90-49AD-9475-DD85B6A1C62E}"/>
              </a:ext>
            </a:extLst>
          </p:cNvPr>
          <p:cNvSpPr>
            <a:spLocks noGrp="1"/>
          </p:cNvSpPr>
          <p:nvPr>
            <p:ph idx="1"/>
          </p:nvPr>
        </p:nvSpPr>
        <p:spPr>
          <a:xfrm>
            <a:off x="628650" y="562062"/>
            <a:ext cx="7886700" cy="5614901"/>
          </a:xfrm>
        </p:spPr>
        <p:txBody>
          <a:bodyPr>
            <a:normAutofit/>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Those who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hope and trust </a:t>
            </a:r>
            <a:r>
              <a:rPr lang="en-US" sz="2800" dirty="0">
                <a:effectLst/>
                <a:latin typeface="Arial" panose="020B0604020202020204" pitchFamily="34" charset="0"/>
                <a:ea typeface="Calibri" panose="020F0502020204030204" pitchFamily="34" charset="0"/>
                <a:cs typeface="Times New Roman" panose="02020603050405020304" pitchFamily="18" charset="0"/>
              </a:rPr>
              <a:t>in God are happy.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Psalms 146:5 Happy is he who has the God of Jacob for his help, Whose hope is in the LORD his God, 6 Who made heaven and earth, The sea, and all that is in them; Who keeps truth forever,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Hope is essential our lives, it is the power behind faith. Hope in man will disappointed but hope is God will endure.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Proverbs 16:20 He who heeds the word wisely will find good, And whoever trusts in the LORD, happy is he.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5407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84A0E8-67EC-402B-B386-04322BF15375}"/>
              </a:ext>
            </a:extLst>
          </p:cNvPr>
          <p:cNvSpPr>
            <a:spLocks noGrp="1"/>
          </p:cNvSpPr>
          <p:nvPr>
            <p:ph idx="1"/>
          </p:nvPr>
        </p:nvSpPr>
        <p:spPr>
          <a:xfrm>
            <a:off x="628650" y="444617"/>
            <a:ext cx="7886700" cy="5732346"/>
          </a:xfrm>
        </p:spPr>
        <p:txBody>
          <a:bodyPr>
            <a:normAutofit/>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The Sermon on the Mount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1. Blessed are the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poor</a:t>
            </a:r>
            <a:r>
              <a:rPr lang="en-US" sz="2800" b="1" dirty="0">
                <a:effectLst/>
                <a:latin typeface="Arial" panose="020B0604020202020204" pitchFamily="34" charset="0"/>
                <a:ea typeface="Calibri" panose="020F0502020204030204" pitchFamily="34" charset="0"/>
                <a:cs typeface="Times New Roman" panose="02020603050405020304" pitchFamily="18" charset="0"/>
              </a:rPr>
              <a:t> in spirit, Matthew 5.3…theirs is the kingdom of heaven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2.</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r>
              <a:rPr lang="en-US" sz="2800" b="1" dirty="0">
                <a:effectLst/>
                <a:latin typeface="Arial" panose="020B0604020202020204" pitchFamily="34" charset="0"/>
                <a:ea typeface="Calibri" panose="020F0502020204030204" pitchFamily="34" charset="0"/>
                <a:cs typeface="Times New Roman" panose="02020603050405020304" pitchFamily="18" charset="0"/>
              </a:rPr>
              <a:t>Blessed are those who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mourn</a:t>
            </a:r>
            <a:r>
              <a:rPr lang="en-US" sz="2800" b="1" dirty="0">
                <a:effectLst/>
                <a:latin typeface="Arial" panose="020B0604020202020204" pitchFamily="34" charset="0"/>
                <a:ea typeface="Calibri" panose="020F0502020204030204" pitchFamily="34" charset="0"/>
                <a:cs typeface="Times New Roman" panose="02020603050405020304" pitchFamily="18" charset="0"/>
              </a:rPr>
              <a:t>, Matthew 5.4 …they shall be comforted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3. Blessed are the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meek</a:t>
            </a:r>
            <a:r>
              <a:rPr lang="en-US" sz="2800" b="1" dirty="0">
                <a:effectLst/>
                <a:latin typeface="Arial" panose="020B0604020202020204" pitchFamily="34" charset="0"/>
                <a:ea typeface="Calibri" panose="020F0502020204030204" pitchFamily="34" charset="0"/>
                <a:cs typeface="Times New Roman" panose="02020603050405020304" pitchFamily="18" charset="0"/>
              </a:rPr>
              <a:t>, Matthew 5.5 … they shall inherit the earth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4. Blessed are those who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hunger and thirst after righteousness</a:t>
            </a:r>
            <a:r>
              <a:rPr lang="en-US" sz="2800" b="1" dirty="0">
                <a:effectLst/>
                <a:latin typeface="Arial" panose="020B0604020202020204" pitchFamily="34" charset="0"/>
                <a:ea typeface="Calibri" panose="020F0502020204030204" pitchFamily="34" charset="0"/>
                <a:cs typeface="Times New Roman" panose="02020603050405020304" pitchFamily="18" charset="0"/>
              </a:rPr>
              <a:t>, Matthew 5.6… they shall be filled.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857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4307-9CA5-4C32-BE6E-105C86F4FA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B2DCDC-052B-4667-AF73-1269312863F3}"/>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5. Blessed are the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merciful</a:t>
            </a:r>
            <a:r>
              <a:rPr lang="en-US" sz="2800" b="1" dirty="0">
                <a:effectLst/>
                <a:latin typeface="Arial" panose="020B0604020202020204" pitchFamily="34" charset="0"/>
                <a:ea typeface="Calibri" panose="020F0502020204030204" pitchFamily="34" charset="0"/>
                <a:cs typeface="Times New Roman" panose="02020603050405020304" pitchFamily="18" charset="0"/>
              </a:rPr>
              <a:t>, Matthew 5.7… they shall obtain mercy.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6. Blessed are the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pure in heart</a:t>
            </a:r>
            <a:r>
              <a:rPr lang="en-US" sz="2800" b="1" dirty="0">
                <a:effectLst/>
                <a:latin typeface="Arial" panose="020B0604020202020204" pitchFamily="34" charset="0"/>
                <a:ea typeface="Calibri" panose="020F0502020204030204" pitchFamily="34" charset="0"/>
                <a:cs typeface="Times New Roman" panose="02020603050405020304" pitchFamily="18" charset="0"/>
              </a:rPr>
              <a:t>, Matthew 5.8 … they shall see God.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7.Blessed are the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peacemakers</a:t>
            </a:r>
            <a:r>
              <a:rPr lang="en-US" sz="2800" b="1" dirty="0">
                <a:effectLst/>
                <a:latin typeface="Arial" panose="020B0604020202020204" pitchFamily="34" charset="0"/>
                <a:ea typeface="Calibri" panose="020F0502020204030204" pitchFamily="34" charset="0"/>
                <a:cs typeface="Times New Roman" panose="02020603050405020304" pitchFamily="18" charset="0"/>
              </a:rPr>
              <a:t>, Matthew 5.9 … they shall be called Sons of God.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8. Blessed are those who are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persecuted</a:t>
            </a:r>
            <a:r>
              <a:rPr lang="en-US" sz="2800" b="1" dirty="0">
                <a:effectLst/>
                <a:latin typeface="Arial" panose="020B0604020202020204" pitchFamily="34" charset="0"/>
                <a:ea typeface="Calibri" panose="020F0502020204030204" pitchFamily="34" charset="0"/>
                <a:cs typeface="Times New Roman" panose="02020603050405020304" pitchFamily="18" charset="0"/>
              </a:rPr>
              <a:t> for righteousness' sake, Matthew 5:10 … theirs is the kingdom of heaven.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1596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5197-7D28-4C75-8BDD-99E29164353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F9C1D809-4EE6-49A4-95C2-196D0BCE66F2}"/>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351295FF-93FD-4E9A-843C-77881199D4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622" y="1200192"/>
            <a:ext cx="6684683" cy="4448349"/>
          </a:xfrm>
          <a:prstGeom prst="rect">
            <a:avLst/>
          </a:prstGeom>
        </p:spPr>
      </p:pic>
    </p:spTree>
    <p:extLst>
      <p:ext uri="{BB962C8B-B14F-4D97-AF65-F5344CB8AC3E}">
        <p14:creationId xmlns:p14="http://schemas.microsoft.com/office/powerpoint/2010/main" val="3928389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1B9119-8A9A-4F54-950B-4417F10F78FD}"/>
              </a:ext>
            </a:extLst>
          </p:cNvPr>
          <p:cNvSpPr>
            <a:spLocks noGrp="1"/>
          </p:cNvSpPr>
          <p:nvPr>
            <p:ph idx="1"/>
          </p:nvPr>
        </p:nvSpPr>
        <p:spPr>
          <a:xfrm>
            <a:off x="628650" y="352338"/>
            <a:ext cx="7886700" cy="5824625"/>
          </a:xfrm>
        </p:spPr>
        <p:txBody>
          <a:bodyPr>
            <a:normAutofit/>
          </a:bodyPr>
          <a:lstStyle/>
          <a:p>
            <a:pPr marL="0" marR="0">
              <a:lnSpc>
                <a:spcPct val="107000"/>
              </a:lnSpc>
              <a:spcBef>
                <a:spcPts val="0"/>
              </a:spcBef>
              <a:spcAft>
                <a:spcPts val="0"/>
              </a:spcAft>
            </a:pPr>
            <a:r>
              <a:rPr lang="en-US" b="1" dirty="0">
                <a:effectLst/>
                <a:latin typeface="Arial" panose="020B0604020202020204" pitchFamily="34" charset="0"/>
                <a:ea typeface="Calibri" panose="020F0502020204030204" pitchFamily="34" charset="0"/>
                <a:cs typeface="Times New Roman" panose="02020603050405020304" pitchFamily="18" charset="0"/>
              </a:rPr>
              <a:t>C) The </a:t>
            </a:r>
            <a:r>
              <a:rPr lang="en-US" b="1" u="sng" dirty="0">
                <a:effectLst/>
                <a:latin typeface="Arial" panose="020B0604020202020204" pitchFamily="34" charset="0"/>
                <a:ea typeface="Calibri" panose="020F0502020204030204" pitchFamily="34" charset="0"/>
                <a:cs typeface="Times New Roman" panose="02020603050405020304" pitchFamily="18" charset="0"/>
              </a:rPr>
              <a:t>Beatitudes</a:t>
            </a:r>
            <a:r>
              <a:rPr lang="en-US" b="1" dirty="0">
                <a:effectLst/>
                <a:latin typeface="Arial" panose="020B0604020202020204" pitchFamily="34" charset="0"/>
                <a:ea typeface="Calibri" panose="020F0502020204030204" pitchFamily="34" charset="0"/>
                <a:cs typeface="Times New Roman" panose="02020603050405020304" pitchFamily="18" charset="0"/>
              </a:rPr>
              <a:t> in Revelation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1.</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Arial" panose="020B0604020202020204" pitchFamily="34" charset="0"/>
                <a:ea typeface="Calibri" panose="020F0502020204030204" pitchFamily="34" charset="0"/>
                <a:cs typeface="Times New Roman" panose="02020603050405020304" pitchFamily="18" charset="0"/>
              </a:rPr>
              <a:t>Revelation 1:3 Blessed is he who reads and those who hear the words of this prophecy, and keep those things which are written in it; for the time is near.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2</a:t>
            </a:r>
            <a:r>
              <a:rPr lang="en-US" b="1" dirty="0">
                <a:effectLst/>
                <a:latin typeface="Arial" panose="020B0604020202020204" pitchFamily="34" charset="0"/>
                <a:ea typeface="Calibri" panose="020F0502020204030204" pitchFamily="34" charset="0"/>
                <a:cs typeface="Times New Roman" panose="02020603050405020304" pitchFamily="18" charset="0"/>
              </a:rPr>
              <a:t>. Revelation 14:13 Then I heard a voice from heaven saying to me, "Write: 'Blessed are the dead who die in the Lord from now on.'" "Yes," says the Spirit, "that they may rest from their labors, and their works follow them."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111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FF16-F84E-4C53-8F94-23CC2CB7BC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73A13F-3CE2-41A7-80A0-95CA5D7E58E3}"/>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3. </a:t>
            </a:r>
            <a:r>
              <a:rPr lang="en-US" sz="2800" b="1" dirty="0">
                <a:effectLst/>
                <a:latin typeface="Arial" panose="020B0604020202020204" pitchFamily="34" charset="0"/>
                <a:ea typeface="Calibri" panose="020F0502020204030204" pitchFamily="34" charset="0"/>
                <a:cs typeface="Times New Roman" panose="02020603050405020304" pitchFamily="18" charset="0"/>
              </a:rPr>
              <a:t>Revelation 19:9 Then he said to me, "Write: 'Blessed are those who are called to the marriage supper of the Lamb!'" And he said to me, "These are the true sayings of God."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4. </a:t>
            </a:r>
            <a:r>
              <a:rPr lang="en-US" sz="2800" b="1" dirty="0">
                <a:effectLst/>
                <a:latin typeface="Arial" panose="020B0604020202020204" pitchFamily="34" charset="0"/>
                <a:ea typeface="Calibri" panose="020F0502020204030204" pitchFamily="34" charset="0"/>
                <a:cs typeface="Times New Roman" panose="02020603050405020304" pitchFamily="18" charset="0"/>
              </a:rPr>
              <a:t>Revelation 20:6 Blessed and holy is he who has part in the first resurrection. Over such the second death has no power, but they shall be priests of God and of Christ, and shall reign with Him a thousand years</a:t>
            </a:r>
            <a:r>
              <a:rPr lang="en-US" sz="2800" dirty="0">
                <a:effectLst/>
                <a:latin typeface="Arial" panose="020B0604020202020204" pitchFamily="34"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5786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8C3D9-1B8C-4EE0-A382-31CF022AEC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D72BEF-6742-4C08-9311-BDC26E957411}"/>
              </a:ext>
            </a:extLst>
          </p:cNvPr>
          <p:cNvSpPr>
            <a:spLocks noGrp="1"/>
          </p:cNvSpPr>
          <p:nvPr>
            <p:ph idx="1"/>
          </p:nvPr>
        </p:nvSpPr>
        <p:spPr/>
        <p:txBody>
          <a:bodyPr/>
          <a:lstStyle/>
          <a:p>
            <a:r>
              <a:rPr lang="en-US" dirty="0"/>
              <a:t>Happiness in found in </a:t>
            </a:r>
            <a:r>
              <a:rPr lang="en-US" u="sng" dirty="0"/>
              <a:t>Godliness</a:t>
            </a:r>
          </a:p>
          <a:p>
            <a:r>
              <a:rPr lang="en-US" dirty="0"/>
              <a:t>Happiness is found in </a:t>
            </a:r>
            <a:r>
              <a:rPr lang="en-US" u="sng" dirty="0"/>
              <a:t>Jesus</a:t>
            </a:r>
          </a:p>
          <a:p>
            <a:r>
              <a:rPr lang="en-US" dirty="0"/>
              <a:t>Happiness is found in </a:t>
            </a:r>
            <a:r>
              <a:rPr lang="en-US" u="sng" dirty="0"/>
              <a:t>helping others </a:t>
            </a:r>
          </a:p>
          <a:p>
            <a:r>
              <a:rPr lang="en-US" dirty="0"/>
              <a:t>Happiness in found in </a:t>
            </a:r>
            <a:r>
              <a:rPr lang="en-US" u="sng" dirty="0"/>
              <a:t>heaven</a:t>
            </a:r>
          </a:p>
        </p:txBody>
      </p:sp>
    </p:spTree>
    <p:extLst>
      <p:ext uri="{BB962C8B-B14F-4D97-AF65-F5344CB8AC3E}">
        <p14:creationId xmlns:p14="http://schemas.microsoft.com/office/powerpoint/2010/main" val="244606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EE03-A62C-4C2E-AE56-5E72F20854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2CE12F-3D59-44F4-9065-E1B795A736F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4122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4EBD8-46A5-456B-9C3E-C46C59D03374}"/>
              </a:ext>
            </a:extLst>
          </p:cNvPr>
          <p:cNvSpPr>
            <a:spLocks noGrp="1"/>
          </p:cNvSpPr>
          <p:nvPr>
            <p:ph idx="1"/>
          </p:nvPr>
        </p:nvSpPr>
        <p:spPr>
          <a:xfrm>
            <a:off x="628650" y="528506"/>
            <a:ext cx="7886700" cy="5648457"/>
          </a:xfrm>
        </p:spPr>
        <p:txBody>
          <a:bodyPr>
            <a:normAutofit fontScale="92500"/>
          </a:bodyPr>
          <a:lstStyle/>
          <a:p>
            <a:pPr marL="0" marR="0">
              <a:spcBef>
                <a:spcPts val="0"/>
              </a:spcBef>
              <a:spcAft>
                <a:spcPts val="750"/>
              </a:spcAft>
            </a:pPr>
            <a:r>
              <a:rPr lang="en-US" b="1" dirty="0">
                <a:solidFill>
                  <a:srgbClr val="555555"/>
                </a:solidFill>
                <a:effectLst/>
                <a:latin typeface="Source Sans Pro" panose="020B0503030403020204" pitchFamily="34" charset="0"/>
                <a:ea typeface="Times New Roman" panose="02020603050405020304" pitchFamily="18" charset="0"/>
              </a:rPr>
              <a:t>The unanimous Declaration of the thirteen united States of America,</a:t>
            </a:r>
            <a:r>
              <a:rPr lang="en-US" dirty="0">
                <a:solidFill>
                  <a:srgbClr val="555555"/>
                </a:solidFill>
                <a:effectLst/>
                <a:latin typeface="Source Sans Pro" panose="020B0503030403020204" pitchFamily="34" charset="0"/>
                <a:ea typeface="Times New Roman" panose="02020603050405020304" pitchFamily="18" charset="0"/>
              </a:rPr>
              <a:t> </a:t>
            </a:r>
            <a:r>
              <a:rPr lang="en-US" dirty="0">
                <a:solidFill>
                  <a:srgbClr val="000000"/>
                </a:solidFill>
                <a:effectLst/>
                <a:latin typeface="Source Sans Pro" panose="020B0503030403020204" pitchFamily="34" charset="0"/>
                <a:ea typeface="Times New Roman" panose="02020603050405020304" pitchFamily="18" charset="0"/>
              </a:rPr>
              <a:t>When in the Course of human events, it becomes necessary for one people to dissolve the political bands which have connected them with another, and to assume among the powers of the earth, the separate and equal station to which </a:t>
            </a:r>
            <a:r>
              <a:rPr lang="en-US" u="sng" dirty="0">
                <a:solidFill>
                  <a:srgbClr val="000000"/>
                </a:solidFill>
                <a:effectLst/>
                <a:latin typeface="Source Sans Pro" panose="020B0503030403020204" pitchFamily="34" charset="0"/>
                <a:ea typeface="Times New Roman" panose="02020603050405020304" pitchFamily="18" charset="0"/>
              </a:rPr>
              <a:t>the Laws of Nature and of Nature's God</a:t>
            </a:r>
            <a:r>
              <a:rPr lang="en-US" dirty="0">
                <a:solidFill>
                  <a:srgbClr val="000000"/>
                </a:solidFill>
                <a:effectLst/>
                <a:latin typeface="Source Sans Pro" panose="020B0503030403020204" pitchFamily="34" charset="0"/>
                <a:ea typeface="Times New Roman" panose="02020603050405020304" pitchFamily="18" charset="0"/>
              </a:rPr>
              <a:t> entitle them, a decent respect to the opinions of mankind requires that they should declare the causes which impel them to the separation.</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dirty="0">
                <a:solidFill>
                  <a:srgbClr val="000000"/>
                </a:solidFill>
                <a:effectLst/>
                <a:latin typeface="Source Sans Pro" panose="020B0503030403020204" pitchFamily="34" charset="0"/>
                <a:ea typeface="Times New Roman" panose="02020603050405020304" pitchFamily="18" charset="0"/>
              </a:rPr>
              <a:t>We hold these truths to be self-evident, that all men are created equal, that they are </a:t>
            </a:r>
            <a:r>
              <a:rPr lang="en-US" u="sng" dirty="0">
                <a:solidFill>
                  <a:srgbClr val="000000"/>
                </a:solidFill>
                <a:effectLst/>
                <a:latin typeface="Source Sans Pro" panose="020B0503030403020204" pitchFamily="34" charset="0"/>
                <a:ea typeface="Times New Roman" panose="02020603050405020304" pitchFamily="18" charset="0"/>
              </a:rPr>
              <a:t>endowed by their Creator with certain unalienable Rights, that among these are Life, Liberty and the pursuit of Happiness</a:t>
            </a:r>
            <a:r>
              <a:rPr lang="en-US" dirty="0">
                <a:solidFill>
                  <a:srgbClr val="000000"/>
                </a:solidFill>
                <a:effectLst/>
                <a:latin typeface="Source Sans Pro" panose="020B0503030403020204" pitchFamily="34"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7625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0C4D7-346F-441A-9673-E627F121DEBA}"/>
              </a:ext>
            </a:extLst>
          </p:cNvPr>
          <p:cNvSpPr>
            <a:spLocks noGrp="1"/>
          </p:cNvSpPr>
          <p:nvPr>
            <p:ph type="title"/>
          </p:nvPr>
        </p:nvSpPr>
        <p:spPr/>
        <p:txBody>
          <a:bodyPr/>
          <a:lstStyle/>
          <a:p>
            <a:r>
              <a:rPr lang="en-US" b="1" dirty="0"/>
              <a:t>I) Pursuit of </a:t>
            </a:r>
            <a:r>
              <a:rPr lang="en-US" b="1" u="sng" dirty="0"/>
              <a:t>Happiness</a:t>
            </a:r>
            <a:br>
              <a:rPr lang="en-US" dirty="0"/>
            </a:br>
            <a:endParaRPr lang="en-US" dirty="0"/>
          </a:p>
        </p:txBody>
      </p:sp>
      <p:sp>
        <p:nvSpPr>
          <p:cNvPr id="3" name="Content Placeholder 2">
            <a:extLst>
              <a:ext uri="{FF2B5EF4-FFF2-40B4-BE49-F238E27FC236}">
                <a16:creationId xmlns:a16="http://schemas.microsoft.com/office/drawing/2014/main" id="{F171545A-DE7A-4D2D-91E3-A685BCEC8919}"/>
              </a:ext>
            </a:extLst>
          </p:cNvPr>
          <p:cNvSpPr>
            <a:spLocks noGrp="1"/>
          </p:cNvSpPr>
          <p:nvPr>
            <p:ph idx="1"/>
          </p:nvPr>
        </p:nvSpPr>
        <p:spPr/>
        <p:txBody>
          <a:bodyPr/>
          <a:lstStyle/>
          <a:p>
            <a:r>
              <a:rPr lang="en-US" b="1" dirty="0"/>
              <a:t>A) Pursuit- act of </a:t>
            </a:r>
            <a:r>
              <a:rPr lang="en-US" b="1" u="sng" dirty="0"/>
              <a:t>seeking</a:t>
            </a:r>
            <a:r>
              <a:rPr lang="en-US" b="1" dirty="0"/>
              <a:t>, an effort to obtain </a:t>
            </a:r>
            <a:endParaRPr lang="en-US" dirty="0"/>
          </a:p>
          <a:p>
            <a:r>
              <a:rPr lang="en-US" b="1" dirty="0"/>
              <a:t>B) Happiness – prosperity, thriving, </a:t>
            </a:r>
            <a:r>
              <a:rPr lang="en-US" b="1" u="sng" dirty="0"/>
              <a:t>well being</a:t>
            </a:r>
            <a:r>
              <a:rPr lang="en-US" b="1" dirty="0"/>
              <a:t>. </a:t>
            </a:r>
            <a:endParaRPr lang="en-US" dirty="0"/>
          </a:p>
          <a:p>
            <a:r>
              <a:rPr lang="en-US" dirty="0"/>
              <a:t>There is a “happiness” which is </a:t>
            </a:r>
            <a:r>
              <a:rPr lang="en-US" u="sng" dirty="0"/>
              <a:t>short lived</a:t>
            </a:r>
            <a:r>
              <a:rPr lang="en-US" dirty="0"/>
              <a:t>, temporary. </a:t>
            </a:r>
          </a:p>
          <a:p>
            <a:r>
              <a:rPr lang="en-US" dirty="0"/>
              <a:t>There is a happiness which is </a:t>
            </a:r>
            <a:r>
              <a:rPr lang="en-US" u="sng" dirty="0"/>
              <a:t>long term</a:t>
            </a:r>
            <a:r>
              <a:rPr lang="en-US" dirty="0"/>
              <a:t>. </a:t>
            </a:r>
          </a:p>
          <a:p>
            <a:endParaRPr lang="en-US" dirty="0"/>
          </a:p>
          <a:p>
            <a:endParaRPr lang="en-US" dirty="0"/>
          </a:p>
        </p:txBody>
      </p:sp>
    </p:spTree>
    <p:extLst>
      <p:ext uri="{BB962C8B-B14F-4D97-AF65-F5344CB8AC3E}">
        <p14:creationId xmlns:p14="http://schemas.microsoft.com/office/powerpoint/2010/main" val="140365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5FAF8-FFAA-4BE6-8823-FFCD4FB50B14}"/>
              </a:ext>
            </a:extLst>
          </p:cNvPr>
          <p:cNvSpPr>
            <a:spLocks noGrp="1"/>
          </p:cNvSpPr>
          <p:nvPr>
            <p:ph idx="1"/>
          </p:nvPr>
        </p:nvSpPr>
        <p:spPr>
          <a:xfrm>
            <a:off x="628650" y="629174"/>
            <a:ext cx="7886700" cy="5547789"/>
          </a:xfrm>
        </p:spPr>
        <p:txBody>
          <a:bodyPr>
            <a:normAutofit/>
          </a:bodyPr>
          <a:lstStyle/>
          <a:p>
            <a:pPr marL="0" marR="0">
              <a:lnSpc>
                <a:spcPct val="107000"/>
              </a:lnSpc>
              <a:spcBef>
                <a:spcPts val="0"/>
              </a:spcBef>
              <a:spcAft>
                <a:spcPts val="0"/>
              </a:spcAft>
            </a:pPr>
            <a:r>
              <a:rPr lang="en-US" b="1" dirty="0">
                <a:effectLst/>
                <a:latin typeface="Arial" panose="020B0604020202020204" pitchFamily="34" charset="0"/>
                <a:ea typeface="Calibri" panose="020F0502020204030204" pitchFamily="34" charset="0"/>
                <a:cs typeface="Times New Roman" panose="02020603050405020304" pitchFamily="18" charset="0"/>
              </a:rPr>
              <a:t>C) Views on </a:t>
            </a:r>
            <a:r>
              <a:rPr lang="en-US" b="1" u="sng" dirty="0">
                <a:effectLst/>
                <a:latin typeface="Arial" panose="020B0604020202020204" pitchFamily="34" charset="0"/>
                <a:ea typeface="Calibri" panose="020F0502020204030204" pitchFamily="34" charset="0"/>
                <a:cs typeface="Times New Roman" panose="02020603050405020304" pitchFamily="18" charset="0"/>
              </a:rPr>
              <a:t>happiness</a:t>
            </a:r>
            <a:endParaRPr lang="en-US"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An illusion, a </a:t>
            </a:r>
            <a:r>
              <a:rPr lang="en-US" u="sng" dirty="0">
                <a:effectLst/>
                <a:latin typeface="Arial" panose="020B0604020202020204" pitchFamily="34" charset="0"/>
                <a:ea typeface="Calibri" panose="020F0502020204030204" pitchFamily="34" charset="0"/>
                <a:cs typeface="Times New Roman" panose="02020603050405020304" pitchFamily="18" charset="0"/>
              </a:rPr>
              <a:t>dream </a:t>
            </a:r>
            <a:r>
              <a:rPr lang="en-US" dirty="0">
                <a:effectLst/>
                <a:latin typeface="Arial" panose="020B0604020202020204" pitchFamily="34" charset="0"/>
                <a:ea typeface="Calibri" panose="020F0502020204030204" pitchFamily="34" charset="0"/>
                <a:cs typeface="Times New Roman" panose="02020603050405020304" pitchFamily="18" charset="0"/>
              </a:rPr>
              <a:t>which will never be obtained, man is doomed to be unhappy.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Happiness by design is only temporary, therefore, don’t worry about long term happiness.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effectLst/>
                <a:latin typeface="Arial" panose="020B0604020202020204" pitchFamily="34" charset="0"/>
                <a:ea typeface="Calibri" panose="020F0502020204030204" pitchFamily="34" charset="0"/>
                <a:cs typeface="Times New Roman" panose="02020603050405020304" pitchFamily="18" charset="0"/>
              </a:rPr>
              <a:t>1 Corinthians 15:32 If, in the manner of men, I have fought with beasts at Ephesus, what advantage is it to me? If the dead do not rise, "Let us eat and drink, for tomorrow we die!"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4563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3D549-5F67-440D-B293-DFF9332390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6BA196-D739-46A9-A1D4-2E64DC72BAEB}"/>
              </a:ext>
            </a:extLst>
          </p:cNvPr>
          <p:cNvSpPr>
            <a:spLocks noGrp="1"/>
          </p:cNvSpPr>
          <p:nvPr>
            <p:ph idx="1"/>
          </p:nvPr>
        </p:nvSpPr>
        <p:spPr/>
        <p:txBody>
          <a:bodyPr>
            <a:normAutofit/>
          </a:bodyPr>
          <a:lstStyle/>
          <a:p>
            <a:pPr marL="0" marR="0">
              <a:lnSpc>
                <a:spcPct val="107000"/>
              </a:lnSpc>
              <a:spcBef>
                <a:spcPts val="0"/>
              </a:spcBef>
              <a:spcAft>
                <a:spcPts val="0"/>
              </a:spcAft>
            </a:pPr>
            <a:r>
              <a:rPr lang="en-US" dirty="0">
                <a:effectLst/>
                <a:latin typeface="Arial" panose="020B0604020202020204" pitchFamily="34" charset="0"/>
                <a:ea typeface="Calibri" panose="020F0502020204030204" pitchFamily="34" charset="0"/>
                <a:cs typeface="Times New Roman" panose="02020603050405020304" pitchFamily="18" charset="0"/>
              </a:rPr>
              <a:t>Happiness is some how ungodly, Christians are supposed to be </a:t>
            </a:r>
            <a:r>
              <a:rPr lang="en-US" u="sng" dirty="0">
                <a:effectLst/>
                <a:latin typeface="Arial" panose="020B0604020202020204" pitchFamily="34" charset="0"/>
                <a:ea typeface="Calibri" panose="020F0502020204030204" pitchFamily="34" charset="0"/>
                <a:cs typeface="Times New Roman" panose="02020603050405020304" pitchFamily="18" charset="0"/>
              </a:rPr>
              <a:t>downcast and miserable</a:t>
            </a:r>
            <a:r>
              <a:rPr lang="en-US"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effectLst/>
                <a:latin typeface="Arial" panose="020B0604020202020204" pitchFamily="34" charset="0"/>
                <a:ea typeface="Calibri" panose="020F0502020204030204" pitchFamily="34" charset="0"/>
                <a:cs typeface="Times New Roman" panose="02020603050405020304" pitchFamily="18" charset="0"/>
              </a:rPr>
              <a:t>Philippians 4:4 Rejoice in the Lord always. Again I will say, rejoice!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Arial" panose="020B0604020202020204" pitchFamily="34" charset="0"/>
                <a:ea typeface="Calibri" panose="020F0502020204030204" pitchFamily="34" charset="0"/>
              </a:rPr>
              <a:t>Happiness is obtained when one cast off the shackles of religion. </a:t>
            </a:r>
            <a:endParaRPr lang="en-US" sz="4000" dirty="0"/>
          </a:p>
        </p:txBody>
      </p:sp>
    </p:spTree>
    <p:extLst>
      <p:ext uri="{BB962C8B-B14F-4D97-AF65-F5344CB8AC3E}">
        <p14:creationId xmlns:p14="http://schemas.microsoft.com/office/powerpoint/2010/main" val="79169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3C0E-7155-4D71-AB65-AC3F7D390F03}"/>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 Facts About Happiness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BAABFE4-49A2-479D-9F02-5329B33D67F7}"/>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People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want</a:t>
            </a:r>
            <a:r>
              <a:rPr lang="en-US" sz="2800" b="1" dirty="0">
                <a:effectLst/>
                <a:latin typeface="Arial" panose="020B0604020202020204" pitchFamily="34" charset="0"/>
                <a:ea typeface="Calibri" panose="020F0502020204030204" pitchFamily="34" charset="0"/>
                <a:cs typeface="Times New Roman" panose="02020603050405020304" pitchFamily="18" charset="0"/>
              </a:rPr>
              <a:t> to be happy.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When we make decisions, we are doing so thinking it will make us happy. </a:t>
            </a:r>
          </a:p>
          <a:p>
            <a:pPr marL="0">
              <a:lnSpc>
                <a:spcPct val="107000"/>
              </a:lnSpc>
              <a:spcBef>
                <a:spcPts val="0"/>
              </a:spcBef>
            </a:pPr>
            <a:r>
              <a:rPr lang="en-US" b="1" dirty="0"/>
              <a:t>Galatians 5:19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you in time past, that those who practice such things will not inherit the kingdom of God.</a:t>
            </a:r>
            <a:endParaRPr lang="en-US" dirty="0"/>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034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64973-CC54-4248-9FF2-43CF8145CA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6F3AF2-8D53-4CC1-B25F-EF6F7E9C82FB}"/>
              </a:ext>
            </a:extLst>
          </p:cNvPr>
          <p:cNvSpPr>
            <a:spLocks noGrp="1"/>
          </p:cNvSpPr>
          <p:nvPr>
            <p:ph idx="1"/>
          </p:nvPr>
        </p:nvSpPr>
        <p:spPr/>
        <p:txBody>
          <a:bodyPr>
            <a:normAutofit fontScale="850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Often we </a:t>
            </a:r>
            <a:r>
              <a:rPr lang="en-US" sz="2800" b="1" u="sng" dirty="0">
                <a:effectLst/>
                <a:latin typeface="Arial" panose="020B0604020202020204" pitchFamily="34" charset="0"/>
                <a:ea typeface="Calibri" panose="020F0502020204030204" pitchFamily="34" charset="0"/>
                <a:cs typeface="Times New Roman" panose="02020603050405020304" pitchFamily="18" charset="0"/>
              </a:rPr>
              <a:t>don’t know </a:t>
            </a:r>
            <a:r>
              <a:rPr lang="en-US" sz="2800" b="1" dirty="0">
                <a:effectLst/>
                <a:latin typeface="Arial" panose="020B0604020202020204" pitchFamily="34" charset="0"/>
                <a:ea typeface="Calibri" panose="020F0502020204030204" pitchFamily="34" charset="0"/>
                <a:cs typeface="Times New Roman" panose="02020603050405020304" pitchFamily="18" charset="0"/>
              </a:rPr>
              <a:t>what will make us happy.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The Bible is full of examples of people seeking happiness only to find something else.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Adam and Eve eating the </a:t>
            </a:r>
            <a:r>
              <a:rPr lang="en-US" sz="2800" u="sng" dirty="0">
                <a:effectLst/>
                <a:latin typeface="Arial" panose="020B0604020202020204" pitchFamily="34" charset="0"/>
                <a:ea typeface="Calibri" panose="020F0502020204030204" pitchFamily="34" charset="0"/>
                <a:cs typeface="Times New Roman" panose="02020603050405020304" pitchFamily="18" charset="0"/>
              </a:rPr>
              <a:t>forbidden fruit</a:t>
            </a: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Genesis 3:5 "For God knows that in the day you eat of it your eyes will be opened, and you will be like God, knowing good and evil." 6 So when the woman saw that the tree was good for food, that it was pleasant to the eyes, and a tree desirable to make one wise, she took of its fruit and ate. She also gave to her husband with her, and he 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277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FC30A-DA1B-4F38-8E8F-8F36A10862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6F3CD8-D8E9-49CB-AA0E-DBE90BE281F4}"/>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Were they happy with their decision?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Was Eve happy with the pain of child birth?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Genesis 3:16 To the woman He said: "I will greatly multiply your sorrow and your conception; In pain you shall bring forth children; Your desire shall be for your husband, And he shall rule over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7798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1741</Words>
  <Application>Microsoft Office PowerPoint</Application>
  <PresentationFormat>On-screen Show (4:3)</PresentationFormat>
  <Paragraphs>74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Source Sans Pro</vt:lpstr>
      <vt:lpstr>Times New Roman</vt:lpstr>
      <vt:lpstr>Office Theme</vt:lpstr>
      <vt:lpstr>PowerPoint Presentation</vt:lpstr>
      <vt:lpstr>PowerPoint Presentation</vt:lpstr>
      <vt:lpstr>PowerPoint Presentation</vt:lpstr>
      <vt:lpstr>I) Pursuit of Happiness </vt:lpstr>
      <vt:lpstr>PowerPoint Presentation</vt:lpstr>
      <vt:lpstr>PowerPoint Presentation</vt:lpstr>
      <vt:lpstr>II) Facts About Happiness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What Will Make Man Happy?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Tucker</dc:creator>
  <cp:lastModifiedBy>Hope Tucker</cp:lastModifiedBy>
  <cp:revision>5</cp:revision>
  <dcterms:created xsi:type="dcterms:W3CDTF">2021-07-01T15:52:34Z</dcterms:created>
  <dcterms:modified xsi:type="dcterms:W3CDTF">2021-07-01T16:20:14Z</dcterms:modified>
</cp:coreProperties>
</file>