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0" r:id="rId3"/>
    <p:sldId id="261" r:id="rId4"/>
    <p:sldId id="262" r:id="rId5"/>
    <p:sldId id="271" r:id="rId6"/>
    <p:sldId id="257" r:id="rId7"/>
    <p:sldId id="259" r:id="rId8"/>
    <p:sldId id="258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669" autoAdjust="0"/>
  </p:normalViewPr>
  <p:slideViewPr>
    <p:cSldViewPr>
      <p:cViewPr varScale="1">
        <p:scale>
          <a:sx n="24" d="100"/>
          <a:sy n="24" d="100"/>
        </p:scale>
        <p:origin x="1712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4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AA5280-4AD3-40B4-B266-38802980FA22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99B71-65DA-454D-B0A7-180EAF80D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691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99B71-65DA-454D-B0A7-180EAF80DB3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027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2CE6-C1BD-4564-8B8F-566313BADE75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78D-D866-40D9-A434-97A591685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911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2CE6-C1BD-4564-8B8F-566313BADE75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78D-D866-40D9-A434-97A591685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729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2CE6-C1BD-4564-8B8F-566313BADE75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78D-D866-40D9-A434-97A591685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89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2CE6-C1BD-4564-8B8F-566313BADE75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78D-D866-40D9-A434-97A591685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39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2CE6-C1BD-4564-8B8F-566313BADE75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78D-D866-40D9-A434-97A591685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548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2CE6-C1BD-4564-8B8F-566313BADE75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78D-D866-40D9-A434-97A591685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39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2CE6-C1BD-4564-8B8F-566313BADE75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78D-D866-40D9-A434-97A591685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722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2CE6-C1BD-4564-8B8F-566313BADE75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78D-D866-40D9-A434-97A591685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419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2CE6-C1BD-4564-8B8F-566313BADE75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78D-D866-40D9-A434-97A591685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2CE6-C1BD-4564-8B8F-566313BADE75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78D-D866-40D9-A434-97A591685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166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2CE6-C1BD-4564-8B8F-566313BADE75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78D-D866-40D9-A434-97A591685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116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A2CE6-C1BD-4564-8B8F-566313BADE75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D78D-D866-40D9-A434-97A591685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3762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verage_Joe#cite_note-Marriages.2C_Families_.26_Intimate_Relationships-1" TargetMode="External"/><Relationship Id="rId2" Type="http://schemas.openxmlformats.org/officeDocument/2006/relationships/hyperlink" Target="http://en.wikipedia.org/wiki/Nuclear_famil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Average_Joe#cite_note-Society_in_Focus-4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Rebuilding Our Homes (Families)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325" y="3057527"/>
            <a:ext cx="3648076" cy="3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17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onut 3"/>
          <p:cNvSpPr/>
          <p:nvPr/>
        </p:nvSpPr>
        <p:spPr>
          <a:xfrm>
            <a:off x="1498212" y="1082599"/>
            <a:ext cx="6096000" cy="5029200"/>
          </a:xfrm>
          <a:prstGeom prst="donu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4419600" y="152400"/>
            <a:ext cx="4572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46408">
            <a:off x="5895643" y="375946"/>
            <a:ext cx="51752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82483">
            <a:off x="7763474" y="2357727"/>
            <a:ext cx="518205" cy="792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778151">
            <a:off x="6891144" y="5024350"/>
            <a:ext cx="51752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713121">
            <a:off x="3065773" y="5715718"/>
            <a:ext cx="51752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69156" y="2636043"/>
            <a:ext cx="51752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 rot="20440909">
            <a:off x="2108270" y="1615325"/>
            <a:ext cx="25428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Marriage</a:t>
            </a:r>
          </a:p>
        </p:txBody>
      </p:sp>
      <p:sp>
        <p:nvSpPr>
          <p:cNvPr id="7" name="TextBox 6"/>
          <p:cNvSpPr txBox="1"/>
          <p:nvPr/>
        </p:nvSpPr>
        <p:spPr>
          <a:xfrm rot="3048665">
            <a:off x="1940453" y="4421557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Dating</a:t>
            </a:r>
          </a:p>
        </p:txBody>
      </p:sp>
      <p:sp>
        <p:nvSpPr>
          <p:cNvPr id="8" name="TextBox 7"/>
          <p:cNvSpPr txBox="1"/>
          <p:nvPr/>
        </p:nvSpPr>
        <p:spPr>
          <a:xfrm rot="20564395">
            <a:off x="5316204" y="4487316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Child rearing</a:t>
            </a:r>
          </a:p>
        </p:txBody>
      </p:sp>
      <p:sp>
        <p:nvSpPr>
          <p:cNvPr id="9" name="TextBox 8"/>
          <p:cNvSpPr txBox="1"/>
          <p:nvPr/>
        </p:nvSpPr>
        <p:spPr>
          <a:xfrm rot="3283758">
            <a:off x="4794612" y="2015578"/>
            <a:ext cx="27195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Early stages of Marriage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3472" y="2610472"/>
            <a:ext cx="1637056" cy="163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04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Romans 1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514601"/>
            <a:ext cx="5181600" cy="2697162"/>
          </a:xfrm>
        </p:spPr>
      </p:pic>
    </p:spTree>
    <p:extLst>
      <p:ext uri="{BB962C8B-B14F-4D97-AF65-F5344CB8AC3E}">
        <p14:creationId xmlns:p14="http://schemas.microsoft.com/office/powerpoint/2010/main" val="2910422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Basis of Marriage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</a:t>
            </a:r>
            <a:r>
              <a:rPr lang="en-US" baseline="0" dirty="0"/>
              <a:t> house must have a foundation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2" y="2895600"/>
            <a:ext cx="3657598" cy="27396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9914" y="3200400"/>
            <a:ext cx="4572002" cy="3442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462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Wrong Basis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Societal</a:t>
            </a:r>
            <a:r>
              <a:rPr lang="en-US" baseline="0" dirty="0"/>
              <a:t> Approval</a:t>
            </a:r>
          </a:p>
          <a:p>
            <a:r>
              <a:rPr lang="en-US" dirty="0"/>
              <a:t>Children</a:t>
            </a:r>
          </a:p>
          <a:p>
            <a:r>
              <a:rPr lang="en-US" dirty="0"/>
              <a:t>Selfishness</a:t>
            </a:r>
          </a:p>
          <a:p>
            <a:r>
              <a:rPr lang="en-US" dirty="0"/>
              <a:t>Convenience</a:t>
            </a:r>
          </a:p>
          <a:p>
            <a:pPr lvl="0"/>
            <a:r>
              <a:rPr lang="en-US" dirty="0"/>
              <a:t>Etc.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6600" dirty="0"/>
              <a:t>God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801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Matthew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</a:t>
            </a:r>
            <a:r>
              <a:rPr lang="en-US" dirty="0"/>
              <a:t> 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"Therefore whoever </a:t>
            </a:r>
            <a:r>
              <a:rPr lang="en-US" sz="3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hears these sayings of Mine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does them, I will liken him to a wise man who built his house on the rock:</a:t>
            </a:r>
            <a:r>
              <a:rPr lang="en-US" dirty="0"/>
              <a:t> </a:t>
            </a:r>
            <a:br>
              <a:rPr lang="en-US" dirty="0"/>
            </a:br>
            <a:r>
              <a:rPr lang="en-US" sz="3200" b="1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</a:t>
            </a:r>
            <a:r>
              <a:rPr lang="en-US" dirty="0"/>
              <a:t> 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the rain descended, the floods came, and the winds blew and beat on that house; and it did not fall, for it was founded on the rock.</a:t>
            </a:r>
            <a:r>
              <a:rPr lang="en-US" dirty="0"/>
              <a:t> </a:t>
            </a:r>
            <a:br>
              <a:rPr lang="en-US" dirty="0"/>
            </a:br>
            <a:r>
              <a:rPr lang="en-US" sz="3200" b="1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26</a:t>
            </a:r>
            <a:r>
              <a:rPr lang="en-US" dirty="0"/>
              <a:t> 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 everyone who </a:t>
            </a:r>
            <a:r>
              <a:rPr lang="en-US" sz="3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hears these sayings of Mine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does not do them, will be like a foolish man who built his house on the sand:</a:t>
            </a:r>
            <a:r>
              <a:rPr lang="en-US" dirty="0"/>
              <a:t> </a:t>
            </a:r>
            <a:br>
              <a:rPr lang="en-US" dirty="0"/>
            </a:br>
            <a:r>
              <a:rPr lang="en-US" sz="3200" b="1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</a:t>
            </a:r>
            <a:r>
              <a:rPr lang="en-US" dirty="0"/>
              <a:t> 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the rain descended, the floods came, and the winds blew and beat on that house; and it fell. And great was its fall."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3095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</a:t>
            </a:r>
            <a:r>
              <a:rPr lang="en-US" baseline="0" dirty="0"/>
              <a:t> does it mean to build upon God?</a:t>
            </a:r>
          </a:p>
          <a:p>
            <a:r>
              <a:rPr lang="en-US" baseline="0" dirty="0"/>
              <a:t>Understand what God says about marriage</a:t>
            </a:r>
          </a:p>
          <a:p>
            <a:r>
              <a:rPr lang="en-US" baseline="0" dirty="0"/>
              <a:t>Your relationship as husband/wife</a:t>
            </a:r>
          </a:p>
          <a:p>
            <a:r>
              <a:rPr lang="en-US" baseline="0" dirty="0"/>
              <a:t>Children</a:t>
            </a:r>
          </a:p>
          <a:p>
            <a:r>
              <a:rPr lang="en-US" baseline="0" dirty="0"/>
              <a:t>Child rearing</a:t>
            </a:r>
          </a:p>
          <a:p>
            <a:r>
              <a:rPr lang="en-US" baseline="0" dirty="0"/>
              <a:t>Solving Problems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09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675" y="2572544"/>
            <a:ext cx="1771650" cy="2581275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God’s word and authority</a:t>
            </a:r>
          </a:p>
          <a:p>
            <a:r>
              <a:rPr lang="en-US" dirty="0"/>
              <a:t>We must </a:t>
            </a:r>
            <a:r>
              <a:rPr lang="en-US"/>
              <a:t>be committed– to 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06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52600"/>
            <a:ext cx="5632790" cy="315436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175" y="3574264"/>
            <a:ext cx="4772026" cy="2681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99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295400"/>
            <a:ext cx="3810000" cy="4887576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819400"/>
            <a:ext cx="5334002" cy="3549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992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" y="1749330"/>
            <a:ext cx="7620002" cy="4227704"/>
          </a:xfrm>
        </p:spPr>
      </p:pic>
    </p:spTree>
    <p:extLst>
      <p:ext uri="{BB962C8B-B14F-4D97-AF65-F5344CB8AC3E}">
        <p14:creationId xmlns:p14="http://schemas.microsoft.com/office/powerpoint/2010/main" val="4043156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771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media.bonnint.net/dn/0/78/78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95274"/>
            <a:ext cx="8081374" cy="6562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444501" y="1981200"/>
            <a:ext cx="2436313" cy="762000"/>
          </a:xfrm>
          <a:prstGeom prst="rect">
            <a:avLst/>
          </a:prstGeom>
          <a:noFill/>
          <a:ln w="44450" cmpd="dbl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947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Wednesday, September 3, 2014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The Average American Family No Longer Exist</a:t>
            </a:r>
          </a:p>
          <a:p>
            <a:r>
              <a:rPr lang="en-US" dirty="0"/>
              <a:t>"Kids raised by their own intact, married parents are more likely to flourish. </a:t>
            </a:r>
            <a:br>
              <a:rPr lang="en-US" dirty="0"/>
            </a:br>
            <a:r>
              <a:rPr lang="en-US" dirty="0"/>
              <a:t>Read more at http://national.deseretnews.com/article/2277/The-average-American-family-no-longer-exists.html#lbcrt0f8ym0Ekxyb.99</a:t>
            </a:r>
          </a:p>
        </p:txBody>
      </p:sp>
    </p:spTree>
    <p:extLst>
      <p:ext uri="{BB962C8B-B14F-4D97-AF65-F5344CB8AC3E}">
        <p14:creationId xmlns:p14="http://schemas.microsoft.com/office/powerpoint/2010/main" val="222797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the "</a:t>
            </a:r>
            <a:r>
              <a:rPr lang="en-US" dirty="0">
                <a:hlinkClick r:id="rId2" tooltip="Nuclear family"/>
              </a:rPr>
              <a:t>nuclear family</a:t>
            </a:r>
            <a:r>
              <a:rPr lang="en-US" dirty="0"/>
              <a:t>" consisting of a married couple with their own children is often seen as the average American family, such households constitute less than a quarter of all households.</a:t>
            </a:r>
            <a:r>
              <a:rPr lang="en-US" baseline="30000" dirty="0">
                <a:hlinkClick r:id="rId3"/>
              </a:rPr>
              <a:t>[1]</a:t>
            </a:r>
            <a:r>
              <a:rPr lang="en-US" baseline="30000" dirty="0">
                <a:hlinkClick r:id="rId4"/>
              </a:rPr>
              <a:t>[4]</a:t>
            </a:r>
            <a:r>
              <a:rPr lang="en-US" dirty="0"/>
              <a:t> Married couples without children are currently the plurality constituting 28.7% of households, compared to 24.1% for nuclear families.</a:t>
            </a:r>
          </a:p>
        </p:txBody>
      </p:sp>
    </p:spTree>
    <p:extLst>
      <p:ext uri="{BB962C8B-B14F-4D97-AF65-F5344CB8AC3E}">
        <p14:creationId xmlns:p14="http://schemas.microsoft.com/office/powerpoint/2010/main" val="3517974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Modern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Biological parents not rearing their</a:t>
            </a:r>
            <a:r>
              <a:rPr lang="en-US" baseline="0" dirty="0"/>
              <a:t> children</a:t>
            </a:r>
          </a:p>
          <a:p>
            <a:pPr marL="0" lvl="0" indent="0">
              <a:buNone/>
            </a:pPr>
            <a:r>
              <a:rPr lang="en-US" baseline="0" dirty="0"/>
              <a:t>One parent</a:t>
            </a:r>
          </a:p>
          <a:p>
            <a:pPr marL="0" lvl="0" indent="0">
              <a:buNone/>
            </a:pPr>
            <a:r>
              <a:rPr lang="en-US" baseline="0" dirty="0"/>
              <a:t>Grandparents</a:t>
            </a:r>
          </a:p>
          <a:p>
            <a:pPr marL="0" lvl="0" indent="0">
              <a:buNone/>
            </a:pPr>
            <a:r>
              <a:rPr lang="en-US" baseline="0" dirty="0"/>
              <a:t>Step parents</a:t>
            </a:r>
          </a:p>
          <a:p>
            <a:pPr marL="0" lvl="0" indent="0">
              <a:buNone/>
            </a:pPr>
            <a:r>
              <a:rPr lang="en-US" baseline="0" dirty="0"/>
              <a:t>Etc. </a:t>
            </a:r>
          </a:p>
          <a:p>
            <a:pPr marL="0" lvl="0" indent="0">
              <a:buNone/>
            </a:pPr>
            <a:r>
              <a:rPr lang="en-US" baseline="0" dirty="0"/>
              <a:t>Resulting in poverty for many</a:t>
            </a:r>
          </a:p>
          <a:p>
            <a:pPr marL="0" lvl="0" indent="0">
              <a:buNone/>
            </a:pPr>
            <a:r>
              <a:rPr lang="en-US" dirty="0"/>
              <a:t>Lack of understanding of the family</a:t>
            </a:r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3815329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343</Words>
  <Application>Microsoft Office PowerPoint</Application>
  <PresentationFormat>On-screen Show (4:3)</PresentationFormat>
  <Paragraphs>38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Rebuilding Our Homes (Families)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Wednesday, September 3, 2014</vt:lpstr>
      <vt:lpstr>PowerPoint Presentation</vt:lpstr>
      <vt:lpstr>The Modern Family</vt:lpstr>
      <vt:lpstr>PowerPoint Presentation</vt:lpstr>
      <vt:lpstr>Romans 1</vt:lpstr>
      <vt:lpstr>Basis of Marriage</vt:lpstr>
      <vt:lpstr>Wrong Basis</vt:lpstr>
      <vt:lpstr>Matthew 7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Tucker</dc:creator>
  <cp:lastModifiedBy>KEVIN L GREER</cp:lastModifiedBy>
  <cp:revision>11</cp:revision>
  <dcterms:created xsi:type="dcterms:W3CDTF">2015-01-02T16:40:34Z</dcterms:created>
  <dcterms:modified xsi:type="dcterms:W3CDTF">2021-08-27T19:00:32Z</dcterms:modified>
</cp:coreProperties>
</file>