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8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 autoAdjust="0"/>
    <p:restoredTop sz="94669" autoAdjust="0"/>
  </p:normalViewPr>
  <p:slideViewPr>
    <p:cSldViewPr>
      <p:cViewPr varScale="1">
        <p:scale>
          <a:sx n="87" d="100"/>
          <a:sy n="87" d="100"/>
        </p:scale>
        <p:origin x="-90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04369F9-9637-49A8-B15C-3C4C62BE573D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BC51893-8F36-4D6C-87C0-9C57DAD7D9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369F9-9637-49A8-B15C-3C4C62BE573D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1893-8F36-4D6C-87C0-9C57DAD7D9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369F9-9637-49A8-B15C-3C4C62BE573D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1893-8F36-4D6C-87C0-9C57DAD7D9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20000"/>
                  </a:spcBef>
                  <a:spcAft>
                    <a:spcPct val="0"/>
                  </a:spcAft>
                  <a:buClr>
                    <a:srgbClr val="86D1EC"/>
                  </a:buClr>
                  <a:buSzPct val="90000"/>
                  <a:buFont typeface="Wingdings" pitchFamily="2" charset="2"/>
                  <a:buNone/>
                  <a:defRPr/>
                </a:pPr>
                <a:endParaRPr lang="en-US" sz="40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20000"/>
                  </a:spcBef>
                  <a:spcAft>
                    <a:spcPct val="0"/>
                  </a:spcAft>
                  <a:buClr>
                    <a:srgbClr val="86D1EC"/>
                  </a:buClr>
                  <a:buSzPct val="90000"/>
                  <a:buFont typeface="Wingdings" pitchFamily="2" charset="2"/>
                  <a:buNone/>
                  <a:defRPr/>
                </a:pPr>
                <a:endParaRPr lang="en-US" sz="40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</p:grpSp>
      <p:sp>
        <p:nvSpPr>
          <p:cNvPr id="7210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211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4400" b="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611D0-49DF-4113-9EBB-5B5641F7D5F0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0085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EA0325-647D-4A39-8EF5-E4205C14369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7702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95D27-6722-44CF-91AF-7C3CCD8207D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5312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1A3584-D124-4946-96A4-3A72892C00E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1325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EEF410-E27F-4B50-B306-EE0B2E6B8E3C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9146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F3F20-AC4F-4499-AF68-5E445F5FD444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6548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1DBC6-7383-4AE0-9753-7A2F4350111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1269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4D631-AAAB-44B8-9430-E6A3D8A0D7A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576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369F9-9637-49A8-B15C-3C4C62BE573D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1893-8F36-4D6C-87C0-9C57DAD7D9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96B9D8-0663-4E81-BE20-8D01286C90B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3408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0C2AB-B0C0-414B-AE48-E0CA325E3EB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0032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65043-4E56-4A2A-832C-6DD08EE578B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889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369F9-9637-49A8-B15C-3C4C62BE573D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1893-8F36-4D6C-87C0-9C57DAD7D9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369F9-9637-49A8-B15C-3C4C62BE573D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1893-8F36-4D6C-87C0-9C57DAD7D9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04369F9-9637-49A8-B15C-3C4C62BE573D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BC51893-8F36-4D6C-87C0-9C57DAD7D972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04369F9-9637-49A8-B15C-3C4C62BE573D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BC51893-8F36-4D6C-87C0-9C57DAD7D9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369F9-9637-49A8-B15C-3C4C62BE573D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1893-8F36-4D6C-87C0-9C57DAD7D9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369F9-9637-49A8-B15C-3C4C62BE573D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1893-8F36-4D6C-87C0-9C57DAD7D9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369F9-9637-49A8-B15C-3C4C62BE573D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51893-8F36-4D6C-87C0-9C57DAD7D9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04369F9-9637-49A8-B15C-3C4C62BE573D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BC51893-8F36-4D6C-87C0-9C57DAD7D97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58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6147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148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149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150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151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152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153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154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155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156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157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158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159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160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161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162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163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164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165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166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167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168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169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170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171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172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173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174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175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176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177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178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179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180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181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182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rgbClr val="86D1EC"/>
                </a:buClr>
                <a:buSzPct val="90000"/>
                <a:buFont typeface="Wingdings" pitchFamily="2" charset="2"/>
                <a:buNone/>
                <a:defRPr/>
              </a:pPr>
              <a:endParaRPr lang="en-US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1068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6184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20000"/>
                  </a:spcBef>
                  <a:spcAft>
                    <a:spcPct val="0"/>
                  </a:spcAft>
                  <a:buClr>
                    <a:srgbClr val="86D1EC"/>
                  </a:buClr>
                  <a:buSzPct val="90000"/>
                  <a:buFont typeface="Wingdings" pitchFamily="2" charset="2"/>
                  <a:buNone/>
                  <a:defRPr/>
                </a:pPr>
                <a:endParaRPr lang="en-US" sz="40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6185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20000"/>
                  </a:spcBef>
                  <a:spcAft>
                    <a:spcPct val="0"/>
                  </a:spcAft>
                  <a:buClr>
                    <a:srgbClr val="86D1EC"/>
                  </a:buClr>
                  <a:buSzPct val="90000"/>
                  <a:buFont typeface="Wingdings" pitchFamily="2" charset="2"/>
                  <a:buNone/>
                  <a:defRPr/>
                </a:pPr>
                <a:endParaRPr lang="en-US" sz="40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</p:grpSp>
      <p:sp>
        <p:nvSpPr>
          <p:cNvPr id="618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8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88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 b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18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200" b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19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 b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4C3EE56C-BC31-4E65-A714-E19246EAC428}" type="slidenum">
              <a:rPr lang="en-US">
                <a:solidFill>
                  <a:srgbClr val="FFFFFF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68680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87" grpId="0" build="p">
        <p:tmplLst>
          <p:tmpl lvl="1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18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18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18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18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18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18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18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18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18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18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3"/>
        </a:buBlip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36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3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nut 3"/>
          <p:cNvSpPr/>
          <p:nvPr/>
        </p:nvSpPr>
        <p:spPr>
          <a:xfrm>
            <a:off x="1498600" y="1082675"/>
            <a:ext cx="6096000" cy="5029200"/>
          </a:xfrm>
          <a:prstGeom prst="donu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86D1EC"/>
              </a:buClr>
              <a:buSzPct val="90000"/>
              <a:buFont typeface="Wingdings" pitchFamily="2" charset="2"/>
              <a:buNone/>
              <a:defRPr/>
            </a:pPr>
            <a:endParaRPr lang="en-US" sz="4000" b="1" dirty="0">
              <a:solidFill>
                <a:srgbClr val="FFFFFF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 rot="-1159091">
            <a:off x="2108200" y="1616075"/>
            <a:ext cx="25431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defRPr sz="4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defRPr sz="4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defRPr sz="4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defRPr sz="4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6D1EC"/>
              </a:buClr>
              <a:buSzPct val="90000"/>
              <a:buFont typeface="Wingdings" pitchFamily="2" charset="2"/>
              <a:buNone/>
            </a:pPr>
            <a:r>
              <a:rPr lang="en-US" altLang="en-US" sz="3200" dirty="0" smtClean="0">
                <a:solidFill>
                  <a:srgbClr val="000099"/>
                </a:solidFill>
              </a:rPr>
              <a:t>Marriage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 rot="1701901">
            <a:off x="4324350" y="1893888"/>
            <a:ext cx="27193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defRPr sz="4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defRPr sz="4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defRPr sz="4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defRPr sz="4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6D1EC"/>
              </a:buClr>
              <a:buSzPct val="90000"/>
              <a:buFont typeface="Wingdings" pitchFamily="2" charset="2"/>
              <a:buNone/>
            </a:pPr>
            <a:r>
              <a:rPr lang="en-US" altLang="en-US" sz="2800" smtClean="0">
                <a:solidFill>
                  <a:srgbClr val="000099"/>
                </a:solidFill>
              </a:rPr>
              <a:t>Commitment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2850" y="2609850"/>
            <a:ext cx="1638300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>
            <a:spLocks noChangeArrowheads="1"/>
          </p:cNvSpPr>
          <p:nvPr/>
        </p:nvSpPr>
        <p:spPr bwMode="auto">
          <a:xfrm rot="3283758">
            <a:off x="6171406" y="3310732"/>
            <a:ext cx="16668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defRPr sz="4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defRPr sz="4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defRPr sz="4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defRPr sz="4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6D1EC"/>
              </a:buClr>
              <a:buSzPct val="90000"/>
              <a:buFont typeface="Wingdings" pitchFamily="2" charset="2"/>
              <a:buNone/>
            </a:pPr>
            <a:r>
              <a:rPr lang="en-US" altLang="en-US" sz="2800" smtClean="0">
                <a:solidFill>
                  <a:srgbClr val="000099"/>
                </a:solidFill>
              </a:rPr>
              <a:t>Love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04457" y="4930837"/>
            <a:ext cx="31829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2"/>
                </a:solidFill>
              </a:rPr>
              <a:t>Living Godly By Yourself</a:t>
            </a:r>
            <a:endParaRPr lang="en-US" sz="2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604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</a:t>
            </a:r>
            <a:r>
              <a:rPr lang="en-US" baseline="0" dirty="0" smtClean="0"/>
              <a:t> Dangers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Self pity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Temptation</a:t>
            </a:r>
            <a:r>
              <a:rPr lang="en-US" baseline="0" dirty="0" smtClean="0"/>
              <a:t> and selfishness</a:t>
            </a:r>
          </a:p>
        </p:txBody>
      </p:sp>
    </p:spTree>
    <p:extLst>
      <p:ext uri="{BB962C8B-B14F-4D97-AF65-F5344CB8AC3E}">
        <p14:creationId xmlns:p14="http://schemas.microsoft.com/office/powerpoint/2010/main" val="2371788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12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Facts of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1970’s family households made up 81% of all households, now they make up 66%. </a:t>
            </a:r>
            <a:r>
              <a:rPr lang="en-US" sz="3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http://www.census.gov/prod/2013pubs/p20-570.pdf</a:t>
            </a:r>
            <a:endParaRPr lang="en-US" sz="3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1970 79% of adults were married, now 54% are married. </a:t>
            </a:r>
            <a:endParaRPr lang="en-US" sz="3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0724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Department of labor statistics has these numbers for adults (16 years and up)</a:t>
            </a:r>
          </a:p>
          <a:p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1976 single adults comprised 37.4% of the labor force, now 50%. </a:t>
            </a:r>
          </a:p>
          <a:p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Married and civilly partnered couples now make up under half of all households 47% down from 50.7% in 2001. </a:t>
            </a:r>
          </a:p>
          <a:p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</a:t>
            </a:r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number of marriages has remained constant but the number of single adults has grown by 12.7 million. </a:t>
            </a:r>
          </a:p>
        </p:txBody>
      </p:sp>
    </p:spTree>
    <p:extLst>
      <p:ext uri="{BB962C8B-B14F-4D97-AF65-F5344CB8AC3E}">
        <p14:creationId xmlns:p14="http://schemas.microsoft.com/office/powerpoint/2010/main" val="2243968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“The traditional family based around a married couple is now the preserve of a minority with the number of single-adult households overtaking the number of couple households with dependent children, the census shows. http://www.forbes.com/sites/timworstall/2014/09/11/the-us-is-becoming-more-european-half-of-adult-americans-are-now-single/</a:t>
            </a:r>
          </a:p>
        </p:txBody>
      </p:sp>
    </p:spTree>
    <p:extLst>
      <p:ext uri="{BB962C8B-B14F-4D97-AF65-F5344CB8AC3E}">
        <p14:creationId xmlns:p14="http://schemas.microsoft.com/office/powerpoint/2010/main" val="90333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Living</a:t>
            </a:r>
            <a:r>
              <a:rPr lang="en-US" baseline="0" dirty="0" smtClean="0"/>
              <a:t> Single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Presents challenges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Loneliness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Awkwardness of certain</a:t>
            </a:r>
            <a:r>
              <a:rPr lang="en-US" baseline="0" dirty="0" smtClean="0">
                <a:solidFill>
                  <a:schemeClr val="tx1"/>
                </a:solidFill>
              </a:rPr>
              <a:t> situations</a:t>
            </a:r>
          </a:p>
          <a:p>
            <a:pPr lvl="0"/>
            <a:r>
              <a:rPr lang="en-US" baseline="0" dirty="0" smtClean="0"/>
              <a:t>People tend to forget what it is like</a:t>
            </a:r>
          </a:p>
        </p:txBody>
      </p:sp>
    </p:spTree>
    <p:extLst>
      <p:ext uri="{BB962C8B-B14F-4D97-AF65-F5344CB8AC3E}">
        <p14:creationId xmlns:p14="http://schemas.microsoft.com/office/powerpoint/2010/main" val="37861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</a:t>
            </a:r>
            <a:r>
              <a:rPr lang="en-US" baseline="0" dirty="0" smtClean="0"/>
              <a:t> Lesson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It</a:t>
            </a:r>
            <a:r>
              <a:rPr lang="en-US" baseline="0" dirty="0" smtClean="0"/>
              <a:t> is ok to be single</a:t>
            </a:r>
          </a:p>
        </p:txBody>
      </p:sp>
    </p:spTree>
    <p:extLst>
      <p:ext uri="{BB962C8B-B14F-4D97-AF65-F5344CB8AC3E}">
        <p14:creationId xmlns:p14="http://schemas.microsoft.com/office/powerpoint/2010/main" val="302747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Dead of a spouse</a:t>
            </a:r>
          </a:p>
          <a:p>
            <a:r>
              <a:rPr lang="en-US" dirty="0" smtClean="0"/>
              <a:t>The “right person has not come along” </a:t>
            </a:r>
          </a:p>
          <a:p>
            <a:r>
              <a:rPr lang="en-US" dirty="0" smtClean="0"/>
              <a:t>Family reasons or health reasons</a:t>
            </a:r>
          </a:p>
          <a:p>
            <a:r>
              <a:rPr lang="en-US" dirty="0" smtClean="0"/>
              <a:t>Seen</a:t>
            </a:r>
            <a:r>
              <a:rPr lang="en-US" baseline="0" dirty="0" smtClean="0"/>
              <a:t> the results of bad marriages</a:t>
            </a:r>
          </a:p>
          <a:p>
            <a:r>
              <a:rPr lang="en-US" baseline="0" smtClean="0"/>
              <a:t>Divorce</a:t>
            </a:r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705104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</a:t>
            </a:r>
            <a:r>
              <a:rPr lang="en-US" baseline="0" dirty="0" smtClean="0"/>
              <a:t> Lesson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It</a:t>
            </a:r>
            <a:r>
              <a:rPr lang="en-US" baseline="0" dirty="0" smtClean="0"/>
              <a:t> is ok to be single</a:t>
            </a:r>
          </a:p>
          <a:p>
            <a:pPr marL="571500" indent="-571500">
              <a:buFont typeface="+mj-lt"/>
              <a:buAutoNum type="romanUcPeriod"/>
            </a:pPr>
            <a:r>
              <a:rPr lang="en-US" baseline="0" dirty="0" smtClean="0"/>
              <a:t>Being married is not a prerequisite of entering heaven</a:t>
            </a:r>
          </a:p>
          <a:p>
            <a:pPr marL="571500" indent="-571500">
              <a:buFont typeface="+mj-lt"/>
              <a:buAutoNum type="romanUcPeriod"/>
            </a:pPr>
            <a:r>
              <a:rPr lang="en-US" baseline="0" dirty="0" smtClean="0"/>
              <a:t>Advantages of being single</a:t>
            </a:r>
          </a:p>
        </p:txBody>
      </p:sp>
    </p:spTree>
    <p:extLst>
      <p:ext uri="{BB962C8B-B14F-4D97-AF65-F5344CB8AC3E}">
        <p14:creationId xmlns:p14="http://schemas.microsoft.com/office/powerpoint/2010/main" val="3919466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Freedom</a:t>
            </a:r>
            <a:r>
              <a:rPr lang="en-US" baseline="0" dirty="0" smtClean="0"/>
              <a:t> and flexibility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baseline="0" dirty="0" smtClean="0"/>
              <a:t>Allow a greater focus</a:t>
            </a:r>
          </a:p>
          <a:p>
            <a:pPr marL="514350" indent="-514350">
              <a:buFont typeface="+mj-lt"/>
              <a:buAutoNum type="arabicPeriod"/>
            </a:pPr>
            <a:r>
              <a:rPr lang="en-US" baseline="0" dirty="0" smtClean="0"/>
              <a:t>A gift that can glorify God</a:t>
            </a:r>
          </a:p>
        </p:txBody>
      </p:sp>
    </p:spTree>
    <p:extLst>
      <p:ext uri="{BB962C8B-B14F-4D97-AF65-F5344CB8AC3E}">
        <p14:creationId xmlns:p14="http://schemas.microsoft.com/office/powerpoint/2010/main" val="1586031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90000"/>
          <a:buFont typeface="Wingdings" pitchFamily="2" charset="2"/>
          <a:buNone/>
          <a:tabLst/>
          <a:defRPr kumimoji="0" lang="en-US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90000"/>
          <a:buFont typeface="Wingdings" pitchFamily="2" charset="2"/>
          <a:buNone/>
          <a:tabLst/>
          <a:defRPr kumimoji="0" lang="en-US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120</TotalTime>
  <Words>247</Words>
  <Application>Microsoft Office PowerPoint</Application>
  <PresentationFormat>On-screen Show (4:3)</PresentationFormat>
  <Paragraphs>34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Urban</vt:lpstr>
      <vt:lpstr>Beam</vt:lpstr>
      <vt:lpstr>PowerPoint Presentation</vt:lpstr>
      <vt:lpstr>The Facts of Change</vt:lpstr>
      <vt:lpstr>PowerPoint Presentation</vt:lpstr>
      <vt:lpstr>PowerPoint Presentation</vt:lpstr>
      <vt:lpstr>Living Single</vt:lpstr>
      <vt:lpstr>Our Lesson</vt:lpstr>
      <vt:lpstr>PowerPoint Presentation</vt:lpstr>
      <vt:lpstr>Our Lesson</vt:lpstr>
      <vt:lpstr>PowerPoint Presentation</vt:lpstr>
      <vt:lpstr>Potential Dangers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Rebuilding Our Homes</dc:title>
  <dc:creator>Dennis Tucker</dc:creator>
  <cp:lastModifiedBy>Dennis Tucker</cp:lastModifiedBy>
  <cp:revision>5</cp:revision>
  <dcterms:created xsi:type="dcterms:W3CDTF">2015-02-12T17:44:44Z</dcterms:created>
  <dcterms:modified xsi:type="dcterms:W3CDTF">2015-02-15T13:36:01Z</dcterms:modified>
</cp:coreProperties>
</file>