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834F-E009-472B-99C4-5896C00742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967432-2BB8-4AB8-A08A-93181CD120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B8C55-4CE8-4286-9023-6542EC989802}"/>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0B765383-F649-47B9-A2B1-F3250C75E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F39C9-8A5E-4FE0-ADE7-18CD33456669}"/>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337717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A444-5363-4753-84ED-C8FDFD181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DD6635-4540-4F6E-8B8C-74ECC7E64D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07EDBB-7D8E-42A2-8061-6EA118DAF804}"/>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E1B51B2C-9064-46B4-AF35-FB055ABE5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6A545-A46A-4C31-9482-7557117D6F24}"/>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75308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23B398-F26E-49CE-BAF6-4613785998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257667-70D0-49C5-AFF1-139FCCF3DA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EAFCF-61D4-4C96-B4E9-A73D99ACA14E}"/>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EADCF08A-88BF-495F-BAEE-C0CC44927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0BE83-37EF-4EC4-8CF6-FAE304FB00C6}"/>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73900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EB99-D04D-4E65-B0D9-03EC57508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B957BF-F081-4EF5-AC5E-624A81937F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A589C-4246-494E-88DF-0DEC143CE59C}"/>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37C9441C-D685-4E9D-B967-17672E87B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C6D55-B34C-4E9C-972F-D092D9E6E480}"/>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179812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6AFDB-3A4B-47DF-BF48-2A58EF3828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9092B-9EC8-4EBC-998F-255D390D0E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AE39AB-F57E-4F70-9518-CB52C2DAF568}"/>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D3443438-310E-4BBC-AA81-221003C15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A12FD-9E3B-47A6-99D4-70562CD9A436}"/>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122703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942-EF56-42EF-BAA9-C0F54A1B67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6F4469-043C-47E8-9CA8-2E26E9AC5C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39D20E-166B-4322-AEDD-3C4EDB670E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139718-3CE5-48A2-8B75-0436BB8B7DD9}"/>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6" name="Footer Placeholder 5">
            <a:extLst>
              <a:ext uri="{FF2B5EF4-FFF2-40B4-BE49-F238E27FC236}">
                <a16:creationId xmlns:a16="http://schemas.microsoft.com/office/drawing/2014/main" id="{E365E629-E8D8-4196-B916-F7E2DBB158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FAB11-5B02-4190-9C21-9E075BA663ED}"/>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955838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2351-B8F5-48CB-9E4A-B0024D5A36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45A4B4-5C76-47C8-B6E5-A6AC702F32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63EA53-30CC-431F-934C-2600E3D103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59D4E8-7DDE-4A48-9E6A-3EB7F4EF52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30C442-2CC0-45B7-9139-2F2FADBF97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B78720-CC7F-45CC-8593-BEDF60EFE673}"/>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8" name="Footer Placeholder 7">
            <a:extLst>
              <a:ext uri="{FF2B5EF4-FFF2-40B4-BE49-F238E27FC236}">
                <a16:creationId xmlns:a16="http://schemas.microsoft.com/office/drawing/2014/main" id="{0F5BF21E-8263-470E-8491-CEDA40ED05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6E748-5CAB-48F7-A474-ED055182EFF5}"/>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17073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25B7-E4A4-412E-B5B2-DAB65FDFBD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B673CB-C9EF-469B-8DC3-7CFC07D44818}"/>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4" name="Footer Placeholder 3">
            <a:extLst>
              <a:ext uri="{FF2B5EF4-FFF2-40B4-BE49-F238E27FC236}">
                <a16:creationId xmlns:a16="http://schemas.microsoft.com/office/drawing/2014/main" id="{F8C24D99-2978-48BC-AA73-AAE6DA33A4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CBA6DF-81F0-4EDA-8144-AAFB97A02A0F}"/>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18545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7E6A6F-54D6-4AB8-9823-A41CA69ECBB0}"/>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3" name="Footer Placeholder 2">
            <a:extLst>
              <a:ext uri="{FF2B5EF4-FFF2-40B4-BE49-F238E27FC236}">
                <a16:creationId xmlns:a16="http://schemas.microsoft.com/office/drawing/2014/main" id="{B2D63986-9143-434E-91DF-7F89CAB2E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A62109-B7CC-49F6-8BD6-2E1D4E5C87D8}"/>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038433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DC00F-C5D0-430E-8779-F451A33AD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6367EF-5F4C-454A-81E8-90C67C83C9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A636D5-8D7D-4703-8262-B6E4EDFA8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7AA708-582A-4421-BF78-AB3AE1A2970C}"/>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6" name="Footer Placeholder 5">
            <a:extLst>
              <a:ext uri="{FF2B5EF4-FFF2-40B4-BE49-F238E27FC236}">
                <a16:creationId xmlns:a16="http://schemas.microsoft.com/office/drawing/2014/main" id="{CFB31322-B5E0-48DE-BFF4-3CE43F326B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62FC9-076E-4C4A-ABD2-7B4378573347}"/>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406850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93EE-F7A4-4246-B480-9E6782920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C9D77-5D76-4C7A-89E4-966817F64F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6AB61A-6463-43E3-8893-49E7074B9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A243A-A3E9-42A1-9627-224E1C5A3D60}"/>
              </a:ext>
            </a:extLst>
          </p:cNvPr>
          <p:cNvSpPr>
            <a:spLocks noGrp="1"/>
          </p:cNvSpPr>
          <p:nvPr>
            <p:ph type="dt" sz="half" idx="10"/>
          </p:nvPr>
        </p:nvSpPr>
        <p:spPr/>
        <p:txBody>
          <a:bodyPr/>
          <a:lstStyle/>
          <a:p>
            <a:fld id="{90872CA3-8984-436B-833A-044CEB6DA830}" type="datetimeFigureOut">
              <a:rPr lang="en-US" smtClean="0"/>
              <a:t>3/28/2021</a:t>
            </a:fld>
            <a:endParaRPr lang="en-US"/>
          </a:p>
        </p:txBody>
      </p:sp>
      <p:sp>
        <p:nvSpPr>
          <p:cNvPr id="6" name="Footer Placeholder 5">
            <a:extLst>
              <a:ext uri="{FF2B5EF4-FFF2-40B4-BE49-F238E27FC236}">
                <a16:creationId xmlns:a16="http://schemas.microsoft.com/office/drawing/2014/main" id="{DF143D37-89B2-40FE-92D7-2B77441734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592628-8173-4616-9044-80D1EB33ECA5}"/>
              </a:ext>
            </a:extLst>
          </p:cNvPr>
          <p:cNvSpPr>
            <a:spLocks noGrp="1"/>
          </p:cNvSpPr>
          <p:nvPr>
            <p:ph type="sldNum" sz="quarter" idx="12"/>
          </p:nvPr>
        </p:nvSpPr>
        <p:spPr/>
        <p:txBody>
          <a:bodyPr/>
          <a:lstStyle/>
          <a:p>
            <a:fld id="{1C2CB96F-8008-422F-A995-AD50CC29D6EB}" type="slidenum">
              <a:rPr lang="en-US" smtClean="0"/>
              <a:t>‹#›</a:t>
            </a:fld>
            <a:endParaRPr lang="en-US"/>
          </a:p>
        </p:txBody>
      </p:sp>
    </p:spTree>
    <p:extLst>
      <p:ext uri="{BB962C8B-B14F-4D97-AF65-F5344CB8AC3E}">
        <p14:creationId xmlns:p14="http://schemas.microsoft.com/office/powerpoint/2010/main" val="258315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6DCB17-7593-4717-BA57-7D6C35574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7A857-2F1E-49C7-AFCD-868447669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693CF-04FE-4386-9D36-538FAB5C69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72CA3-8984-436B-833A-044CEB6DA830}" type="datetimeFigureOut">
              <a:rPr lang="en-US" smtClean="0"/>
              <a:t>3/28/2021</a:t>
            </a:fld>
            <a:endParaRPr lang="en-US"/>
          </a:p>
        </p:txBody>
      </p:sp>
      <p:sp>
        <p:nvSpPr>
          <p:cNvPr id="5" name="Footer Placeholder 4">
            <a:extLst>
              <a:ext uri="{FF2B5EF4-FFF2-40B4-BE49-F238E27FC236}">
                <a16:creationId xmlns:a16="http://schemas.microsoft.com/office/drawing/2014/main" id="{48FB84FC-9B0B-45F3-8531-D9855B1A3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1EF520-4177-4BAE-9F11-597307192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B96F-8008-422F-A995-AD50CC29D6EB}" type="slidenum">
              <a:rPr lang="en-US" smtClean="0"/>
              <a:t>‹#›</a:t>
            </a:fld>
            <a:endParaRPr lang="en-US"/>
          </a:p>
        </p:txBody>
      </p:sp>
    </p:spTree>
    <p:extLst>
      <p:ext uri="{BB962C8B-B14F-4D97-AF65-F5344CB8AC3E}">
        <p14:creationId xmlns:p14="http://schemas.microsoft.com/office/powerpoint/2010/main" val="63440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54CC1-BD49-4217-BE21-1ED1EF7E0EB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E819926-AEEA-452B-9A15-D29F4E9D11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3425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7221-9E7D-4523-BC4B-1413E7B4C5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633177-0E59-49A5-89C6-2F42201166C4}"/>
              </a:ext>
            </a:extLst>
          </p:cNvPr>
          <p:cNvSpPr>
            <a:spLocks noGrp="1"/>
          </p:cNvSpPr>
          <p:nvPr>
            <p:ph idx="1"/>
          </p:nvPr>
        </p:nvSpPr>
        <p:spPr/>
        <p:txBody>
          <a:bodyPr/>
          <a:lstStyle/>
          <a:p>
            <a:r>
              <a:rPr lang="en-US" dirty="0"/>
              <a:t>The Law God made with the children of Israel when He brought them out of Egypt. </a:t>
            </a:r>
          </a:p>
          <a:p>
            <a:r>
              <a:rPr lang="en-US" b="1" dirty="0"/>
              <a:t>Hebrews 8:8 Because finding fault with them, He says: "Behold, the days are coming, says the LORD, when I will make a new covenant with the house of Israel and with the house of Judah-- 9 "not according to </a:t>
            </a:r>
            <a:r>
              <a:rPr lang="en-US" b="1" u="sng" dirty="0"/>
              <a:t>the covenant that I made with their fathers in the day when I took them by the hand to lead them out of the land of Egypt</a:t>
            </a:r>
            <a:r>
              <a:rPr lang="en-US" b="1" dirty="0"/>
              <a:t>; because they did not continue in My covenant, and I disregarded them, says the LORD.</a:t>
            </a:r>
            <a:endParaRPr lang="en-US" dirty="0"/>
          </a:p>
          <a:p>
            <a:endParaRPr lang="en-US" dirty="0"/>
          </a:p>
        </p:txBody>
      </p:sp>
    </p:spTree>
    <p:extLst>
      <p:ext uri="{BB962C8B-B14F-4D97-AF65-F5344CB8AC3E}">
        <p14:creationId xmlns:p14="http://schemas.microsoft.com/office/powerpoint/2010/main" val="23716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013C2-48C7-4156-9C22-A933DEA0BC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C89532-EF9A-47BD-9E4B-F8276B5EEB2B}"/>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covenant which </a:t>
            </a:r>
            <a:r>
              <a:rPr lang="en-US" sz="2800">
                <a:effectLst/>
                <a:latin typeface="Arial" panose="020B0604020202020204" pitchFamily="34" charset="0"/>
                <a:ea typeface="Calibri" panose="020F0502020204030204" pitchFamily="34" charset="0"/>
                <a:cs typeface="Times New Roman" panose="02020603050405020304" pitchFamily="18" charset="0"/>
              </a:rPr>
              <a:t>forbid coveting.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Romans 7:4 Therefore, my brethren, you also have become dead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to the law</a:t>
            </a:r>
            <a:r>
              <a:rPr lang="en-US" sz="2800" b="1" dirty="0">
                <a:effectLst/>
                <a:latin typeface="Arial" panose="020B0604020202020204" pitchFamily="34" charset="0"/>
                <a:ea typeface="Calibri" panose="020F0502020204030204" pitchFamily="34" charset="0"/>
                <a:cs typeface="Times New Roman" panose="02020603050405020304" pitchFamily="18" charset="0"/>
              </a:rPr>
              <a:t> through the body of Christ, that you may be married to another--to Him who was raised from the dead, that we should bear fruit to God… 7 What shall we say then? Is the law sin? Certainly not! On the contrary, I would not have known sin except through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the law</a:t>
            </a:r>
            <a:r>
              <a:rPr lang="en-US" sz="2800" b="1" dirty="0">
                <a:effectLst/>
                <a:latin typeface="Arial" panose="020B0604020202020204" pitchFamily="34" charset="0"/>
                <a:ea typeface="Calibri" panose="020F0502020204030204" pitchFamily="34" charset="0"/>
                <a:cs typeface="Times New Roman" panose="02020603050405020304" pitchFamily="18" charset="0"/>
              </a:rPr>
              <a:t>. For I would not have known covetousness unless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the law</a:t>
            </a:r>
            <a:r>
              <a:rPr lang="en-US" sz="2800" b="1" dirty="0">
                <a:effectLst/>
                <a:latin typeface="Arial" panose="020B0604020202020204" pitchFamily="34" charset="0"/>
                <a:ea typeface="Calibri" panose="020F0502020204030204" pitchFamily="34" charset="0"/>
                <a:cs typeface="Times New Roman" panose="02020603050405020304" pitchFamily="18" charset="0"/>
              </a:rPr>
              <a:t> had said,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You shall not covet</a:t>
            </a:r>
            <a:r>
              <a:rPr lang="en-US" sz="2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388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7926-D547-49A0-B22E-21AEF59191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773DEC-37D1-4101-8E0E-57BFC0500082}"/>
              </a:ext>
            </a:extLst>
          </p:cNvPr>
          <p:cNvSpPr>
            <a:spLocks noGrp="1"/>
          </p:cNvSpPr>
          <p:nvPr>
            <p:ph idx="1"/>
          </p:nvPr>
        </p:nvSpPr>
        <p:spPr/>
        <p:txBody>
          <a:bodyPr/>
          <a:lstStyle/>
          <a:p>
            <a:r>
              <a:rPr lang="en-US" b="1" dirty="0"/>
              <a:t>B) The covenant which was abolished. </a:t>
            </a:r>
            <a:endParaRPr lang="en-US" dirty="0"/>
          </a:p>
          <a:p>
            <a:r>
              <a:rPr lang="en-US" b="1" dirty="0"/>
              <a:t>Ephesians 2:14 For He Himself is our peace, who has made both one, and has broken down the middle wall of separation, 15 </a:t>
            </a:r>
            <a:r>
              <a:rPr lang="en-US" b="1" u="sng" dirty="0"/>
              <a:t>having abolished in His flesh the enmity, that is, the law of commandments contained in ordinances</a:t>
            </a:r>
            <a:r>
              <a:rPr lang="en-US" b="1" dirty="0"/>
              <a:t>, so as to create in Himself one new man from the two, thus making peace,</a:t>
            </a:r>
            <a:endParaRPr lang="en-US" dirty="0"/>
          </a:p>
          <a:p>
            <a:r>
              <a:rPr lang="en-US" dirty="0"/>
              <a:t>There can be no other law referred to in these passages except the law of Moses. </a:t>
            </a:r>
          </a:p>
          <a:p>
            <a:r>
              <a:rPr lang="en-US" dirty="0"/>
              <a:t>Not the Koran, or the Book of Mormon, etc. </a:t>
            </a:r>
          </a:p>
          <a:p>
            <a:endParaRPr lang="en-US" dirty="0"/>
          </a:p>
        </p:txBody>
      </p:sp>
    </p:spTree>
    <p:extLst>
      <p:ext uri="{BB962C8B-B14F-4D97-AF65-F5344CB8AC3E}">
        <p14:creationId xmlns:p14="http://schemas.microsoft.com/office/powerpoint/2010/main" val="416043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E739E-81F8-4376-8157-85601E7FAE59}"/>
              </a:ext>
            </a:extLst>
          </p:cNvPr>
          <p:cNvSpPr>
            <a:spLocks noGrp="1"/>
          </p:cNvSpPr>
          <p:nvPr>
            <p:ph type="title"/>
          </p:nvPr>
        </p:nvSpPr>
        <p:spPr/>
        <p:txBody>
          <a:bodyPr/>
          <a:lstStyle/>
          <a:p>
            <a:r>
              <a:rPr lang="en-US" b="1" u="sng" dirty="0"/>
              <a:t>III) Why Did Christ Take Away the Law? </a:t>
            </a:r>
            <a:br>
              <a:rPr lang="en-US" dirty="0"/>
            </a:br>
            <a:endParaRPr lang="en-US" dirty="0"/>
          </a:p>
        </p:txBody>
      </p:sp>
      <p:sp>
        <p:nvSpPr>
          <p:cNvPr id="3" name="Content Placeholder 2">
            <a:extLst>
              <a:ext uri="{FF2B5EF4-FFF2-40B4-BE49-F238E27FC236}">
                <a16:creationId xmlns:a16="http://schemas.microsoft.com/office/drawing/2014/main" id="{9C13558B-1A57-478B-AA39-C952E4E9AF7E}"/>
              </a:ext>
            </a:extLst>
          </p:cNvPr>
          <p:cNvSpPr>
            <a:spLocks noGrp="1"/>
          </p:cNvSpPr>
          <p:nvPr>
            <p:ph idx="1"/>
          </p:nvPr>
        </p:nvSpPr>
        <p:spPr/>
        <p:txBody>
          <a:bodyPr/>
          <a:lstStyle/>
          <a:p>
            <a:r>
              <a:rPr lang="en-US" b="1" dirty="0"/>
              <a:t>A) It was faulty </a:t>
            </a:r>
            <a:endParaRPr lang="en-US" dirty="0"/>
          </a:p>
          <a:p>
            <a:r>
              <a:rPr lang="en-US" b="1" dirty="0"/>
              <a:t>Hebrews 8:7 For </a:t>
            </a:r>
            <a:r>
              <a:rPr lang="en-US" b="1" u="sng" dirty="0"/>
              <a:t>if that first covenant had been faultless</a:t>
            </a:r>
            <a:r>
              <a:rPr lang="en-US" b="1" dirty="0"/>
              <a:t>, then no place would have been sought for a second.</a:t>
            </a:r>
            <a:endParaRPr lang="en-US" dirty="0"/>
          </a:p>
          <a:p>
            <a:r>
              <a:rPr lang="en-US" dirty="0"/>
              <a:t>What is meant by “faulty”?</a:t>
            </a:r>
          </a:p>
          <a:p>
            <a:r>
              <a:rPr lang="en-US" dirty="0"/>
              <a:t>It was limited in certain aspects </a:t>
            </a:r>
          </a:p>
          <a:p>
            <a:r>
              <a:rPr lang="en-US" dirty="0"/>
              <a:t>Not intended to take away sin, it was inadequate or faulty in that regards. </a:t>
            </a:r>
          </a:p>
          <a:p>
            <a:r>
              <a:rPr lang="en-US" b="1" dirty="0"/>
              <a:t>Hebrews 10:4 For it is not possible that the blood of bulls and goats could take away sins.</a:t>
            </a:r>
            <a:endParaRPr lang="en-US" dirty="0"/>
          </a:p>
          <a:p>
            <a:endParaRPr lang="en-US" dirty="0"/>
          </a:p>
        </p:txBody>
      </p:sp>
    </p:spTree>
    <p:extLst>
      <p:ext uri="{BB962C8B-B14F-4D97-AF65-F5344CB8AC3E}">
        <p14:creationId xmlns:p14="http://schemas.microsoft.com/office/powerpoint/2010/main" val="378700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83DB2-4556-4133-BEE2-FD117B3AA92A}"/>
              </a:ext>
            </a:extLst>
          </p:cNvPr>
          <p:cNvSpPr>
            <a:spLocks noGrp="1"/>
          </p:cNvSpPr>
          <p:nvPr>
            <p:ph idx="1"/>
          </p:nvPr>
        </p:nvSpPr>
        <p:spPr>
          <a:xfrm>
            <a:off x="838200" y="449943"/>
            <a:ext cx="10515600" cy="5727020"/>
          </a:xfrm>
          <a:solidFill>
            <a:srgbClr val="FFFF00"/>
          </a:solidFill>
        </p:spPr>
        <p:txBody>
          <a:bodyPr>
            <a:normAutofit fontScale="92500" lnSpcReduction="2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It was only to last until “the SEED should come.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Galatians 3:19 What purpose then does the law serve? It was added because of transgressions,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till the Seed should come to whom the promise was made</a:t>
            </a:r>
            <a:r>
              <a:rPr lang="en-US" sz="2800" b="1" dirty="0">
                <a:effectLst/>
                <a:latin typeface="Arial" panose="020B0604020202020204" pitchFamily="34" charset="0"/>
                <a:ea typeface="Calibri" panose="020F0502020204030204" pitchFamily="34" charset="0"/>
                <a:cs typeface="Times New Roman" panose="02020603050405020304" pitchFamily="18" charset="0"/>
              </a:rPr>
              <a:t>; and it was appointed through angels by the hand of a mediator. 20 Now a mediator does not mediate for one only, but God is one. 21 Is the law then against the promises of God? Certainly not! For if there had been a law given which could have given life, truly righteousness would have been by the law. 22 But the Scripture has confined all under sin, that the promise by faith in Jesus Christ might be given to those who believe. 23 But before faith came, we were kept under guard by the law, kept for the faith which would afterward be revealed. 24 Therefore the law was our tutor to bring us to Christ, that we might be justified by faith. 25 But after faith has come, we are no longer under a tutor.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540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7F93-053D-42C6-8096-EE409C8D28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F74E0D-767A-4920-97AC-DB0116613D7C}"/>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seed of woman which would crush the head of </a:t>
            </a:r>
            <a:r>
              <a:rPr lang="en-US" sz="2800" dirty="0" err="1">
                <a:effectLst/>
                <a:latin typeface="Arial" panose="020B0604020202020204" pitchFamily="34" charset="0"/>
                <a:ea typeface="Calibri" panose="020F0502020204030204" pitchFamily="34" charset="0"/>
                <a:cs typeface="Times New Roman" panose="02020603050405020304" pitchFamily="18" charset="0"/>
              </a:rPr>
              <a:t>satan</a:t>
            </a:r>
            <a:r>
              <a:rPr lang="en-US" sz="2800" dirty="0">
                <a:effectLst/>
                <a:latin typeface="Arial" panose="020B0604020202020204" pitchFamily="34" charset="0"/>
                <a:ea typeface="Calibri" panose="020F0502020204030204" pitchFamily="34" charset="0"/>
                <a:cs typeface="Times New Roman" panose="02020603050405020304" pitchFamily="18" charset="0"/>
              </a:rPr>
              <a:t>, Genesis 3.15.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seed promised to Abraham, Gal. 3.16; </a:t>
            </a:r>
            <a:r>
              <a:rPr lang="en-US" sz="2800" b="1" dirty="0">
                <a:effectLst/>
                <a:latin typeface="Arial" panose="020B0604020202020204" pitchFamily="34" charset="0"/>
                <a:ea typeface="Calibri" panose="020F0502020204030204" pitchFamily="34" charset="0"/>
                <a:cs typeface="Times New Roman" panose="02020603050405020304" pitchFamily="18" charset="0"/>
              </a:rPr>
              <a:t>Genesis 22.18 "In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your seed</a:t>
            </a:r>
            <a:r>
              <a:rPr lang="en-US" sz="2800" b="1" dirty="0">
                <a:effectLst/>
                <a:latin typeface="Arial" panose="020B0604020202020204" pitchFamily="34" charset="0"/>
                <a:ea typeface="Calibri" panose="020F0502020204030204" pitchFamily="34" charset="0"/>
                <a:cs typeface="Times New Roman" panose="02020603050405020304" pitchFamily="18" charset="0"/>
              </a:rPr>
              <a:t> all the nations of the earth shall be blessed, because you have obeyed My voice."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law was a schoolmaster or tutor to bring us to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661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2FC7A-CF14-4DEA-8C94-CD7F3978E2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5E1100-B6DD-4007-ACBF-420DD764F573}"/>
              </a:ext>
            </a:extLst>
          </p:cNvPr>
          <p:cNvSpPr>
            <a:spLocks noGrp="1"/>
          </p:cNvSpPr>
          <p:nvPr>
            <p:ph idx="1"/>
          </p:nvPr>
        </p:nvSpPr>
        <p:spPr/>
        <p:txBody>
          <a:bodyPr>
            <a:normAutofit/>
          </a:bodyPr>
          <a:lstStyle/>
          <a:p>
            <a:r>
              <a:rPr lang="en-US" b="1" dirty="0"/>
              <a:t>C) It was a yoke of bondage. </a:t>
            </a:r>
            <a:endParaRPr lang="en-US" dirty="0"/>
          </a:p>
          <a:p>
            <a:r>
              <a:rPr lang="en-US" b="1" dirty="0"/>
              <a:t>Acts 15:10 "Now therefore, why do you test God by putting </a:t>
            </a:r>
            <a:r>
              <a:rPr lang="en-US" b="1" u="sng" dirty="0"/>
              <a:t>a yoke</a:t>
            </a:r>
            <a:r>
              <a:rPr lang="en-US" b="1" dirty="0"/>
              <a:t> on the neck of the disciples which neither our fathers nor we were able to bear?</a:t>
            </a:r>
            <a:endParaRPr lang="en-US" dirty="0"/>
          </a:p>
          <a:p>
            <a:r>
              <a:rPr lang="en-US" dirty="0"/>
              <a:t>The Law of Moses contained various ordinances, washings, dietary requirements, and they sinned by violating it.</a:t>
            </a:r>
          </a:p>
          <a:p>
            <a:r>
              <a:rPr lang="en-US" b="1" dirty="0"/>
              <a:t>Galatians 5:1  Stand fast therefore in the liberty by which Christ has made us free, and do not be entangled again with </a:t>
            </a:r>
            <a:r>
              <a:rPr lang="en-US" b="1" u="sng" dirty="0"/>
              <a:t>a yoke of bondage</a:t>
            </a:r>
            <a:r>
              <a:rPr lang="en-US" b="1" dirty="0"/>
              <a:t>.</a:t>
            </a:r>
            <a:r>
              <a:rPr lang="en-US" dirty="0"/>
              <a:t> </a:t>
            </a:r>
          </a:p>
          <a:p>
            <a:endParaRPr lang="en-US" dirty="0"/>
          </a:p>
        </p:txBody>
      </p:sp>
    </p:spTree>
    <p:extLst>
      <p:ext uri="{BB962C8B-B14F-4D97-AF65-F5344CB8AC3E}">
        <p14:creationId xmlns:p14="http://schemas.microsoft.com/office/powerpoint/2010/main" val="61435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E8CE-CC11-4EB2-9D05-4F85B52D0B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687402-AABF-4C53-A999-464E5DF642FC}"/>
              </a:ext>
            </a:extLst>
          </p:cNvPr>
          <p:cNvSpPr>
            <a:spLocks noGrp="1"/>
          </p:cNvSpPr>
          <p:nvPr>
            <p:ph idx="1"/>
          </p:nvPr>
        </p:nvSpPr>
        <p:spPr/>
        <p:txBody>
          <a:bodyPr>
            <a:normAutofit/>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E) It was only for the Jews, the nation of Israel.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Ephesians 2:12 that at that time you were without Christ, being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aliens from the commonwealth of Israel</a:t>
            </a:r>
            <a:r>
              <a:rPr lang="en-US" sz="2800" b="1" dirty="0">
                <a:effectLst/>
                <a:latin typeface="Arial" panose="020B0604020202020204" pitchFamily="34" charset="0"/>
                <a:ea typeface="Calibri" panose="020F0502020204030204" pitchFamily="34" charset="0"/>
                <a:cs typeface="Times New Roman" panose="02020603050405020304" pitchFamily="18" charset="0"/>
              </a:rPr>
              <a:t> and strangers from the covenants of promise, having no hope and without God in the world.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Gentiles were not at Mount Sinai when the law was ratified, did not have the sprinkling of blood.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They were excluded from the law of Moses.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law of Christ includes Jews, Gentiles, free men, slaves, etc.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4985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3C2B-1F57-48D9-9565-C2EFD33688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A12545-6A42-414C-AFAC-9D0DE97CA603}"/>
              </a:ext>
            </a:extLst>
          </p:cNvPr>
          <p:cNvSpPr>
            <a:spLocks noGrp="1"/>
          </p:cNvSpPr>
          <p:nvPr>
            <p:ph idx="1"/>
          </p:nvPr>
        </p:nvSpPr>
        <p:spPr/>
        <p:txBody>
          <a:bodyPr/>
          <a:lstStyle/>
          <a:p>
            <a:r>
              <a:rPr lang="en-US" b="1" dirty="0"/>
              <a:t>F) It could not justify man</a:t>
            </a:r>
            <a:endParaRPr lang="en-US" dirty="0"/>
          </a:p>
          <a:p>
            <a:r>
              <a:rPr lang="en-US" dirty="0"/>
              <a:t>One of the problems is how could God pardon sinful man and still Himself be just. </a:t>
            </a:r>
          </a:p>
          <a:p>
            <a:r>
              <a:rPr lang="en-US" dirty="0"/>
              <a:t>The Law of Moses condemned the sinner, man could not justify himself, sacrifices were inadequate. </a:t>
            </a:r>
          </a:p>
          <a:p>
            <a:r>
              <a:rPr lang="en-US" b="1" dirty="0"/>
              <a:t>Acts 13:38 "Therefore let it be known to you, brethren, that through this Man is preached to you the forgiveness of sins; 39 "and by Him everyone who believes is justified from all things from which </a:t>
            </a:r>
            <a:r>
              <a:rPr lang="en-US" b="1" u="sng" dirty="0"/>
              <a:t>you could not be justified by the law of Moses</a:t>
            </a:r>
            <a:r>
              <a:rPr lang="en-US" b="1" dirty="0"/>
              <a:t>.</a:t>
            </a:r>
            <a:endParaRPr lang="en-US" dirty="0"/>
          </a:p>
          <a:p>
            <a:endParaRPr lang="en-US" dirty="0"/>
          </a:p>
        </p:txBody>
      </p:sp>
    </p:spTree>
    <p:extLst>
      <p:ext uri="{BB962C8B-B14F-4D97-AF65-F5344CB8AC3E}">
        <p14:creationId xmlns:p14="http://schemas.microsoft.com/office/powerpoint/2010/main" val="263115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B7EC2-7D7C-4566-9F4F-C891BD793AA3}"/>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E1A15ED8-EF4F-42F9-BC02-5EF1C8ABC751}"/>
              </a:ext>
            </a:extLst>
          </p:cNvPr>
          <p:cNvSpPr>
            <a:spLocks noGrp="1"/>
          </p:cNvSpPr>
          <p:nvPr>
            <p:ph sz="half" idx="1"/>
          </p:nvPr>
        </p:nvSpPr>
        <p:spPr/>
        <p:txBody>
          <a:bodyPr/>
          <a:lstStyle/>
          <a:p>
            <a:r>
              <a:rPr lang="en-US" dirty="0"/>
              <a:t>Why try to serve a law…</a:t>
            </a:r>
          </a:p>
          <a:p>
            <a:r>
              <a:rPr lang="en-US" dirty="0"/>
              <a:t>Which no longer exist </a:t>
            </a:r>
          </a:p>
          <a:p>
            <a:r>
              <a:rPr lang="en-US" dirty="0"/>
              <a:t>Contains fault </a:t>
            </a:r>
          </a:p>
          <a:p>
            <a:r>
              <a:rPr lang="en-US" dirty="0"/>
              <a:t>Which Christ abolished</a:t>
            </a:r>
          </a:p>
          <a:p>
            <a:r>
              <a:rPr lang="en-US" dirty="0"/>
              <a:t>Was a yoke of bondage </a:t>
            </a:r>
          </a:p>
          <a:p>
            <a:r>
              <a:rPr lang="en-US" dirty="0"/>
              <a:t>Intended only for the nation of Israel </a:t>
            </a:r>
          </a:p>
          <a:p>
            <a:r>
              <a:rPr lang="en-US" dirty="0"/>
              <a:t>Could not justify man </a:t>
            </a:r>
          </a:p>
          <a:p>
            <a:endParaRPr lang="en-US" dirty="0"/>
          </a:p>
          <a:p>
            <a:endParaRPr lang="en-US" dirty="0"/>
          </a:p>
        </p:txBody>
      </p:sp>
      <p:pic>
        <p:nvPicPr>
          <p:cNvPr id="2050" name="Picture 2" descr="2 Corinthians 9:15 Thanks be to God for his unspeakable gift.">
            <a:extLst>
              <a:ext uri="{FF2B5EF4-FFF2-40B4-BE49-F238E27FC236}">
                <a16:creationId xmlns:a16="http://schemas.microsoft.com/office/drawing/2014/main" id="{8F4A2DAB-BEBD-4C3E-8D25-D9BDF06CB2A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15037" y="1776979"/>
            <a:ext cx="4072278" cy="4072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60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648C6-BFC5-4E33-BC11-15816C6426F3}"/>
              </a:ext>
            </a:extLst>
          </p:cNvPr>
          <p:cNvSpPr>
            <a:spLocks noGrp="1"/>
          </p:cNvSpPr>
          <p:nvPr>
            <p:ph type="ctrTitle"/>
          </p:nvPr>
        </p:nvSpPr>
        <p:spPr/>
        <p:txBody>
          <a:bodyPr/>
          <a:lstStyle/>
          <a:p>
            <a:endParaRPr lang="en-US" dirty="0"/>
          </a:p>
        </p:txBody>
      </p:sp>
      <p:pic>
        <p:nvPicPr>
          <p:cNvPr id="5" name="Picture 4">
            <a:extLst>
              <a:ext uri="{FF2B5EF4-FFF2-40B4-BE49-F238E27FC236}">
                <a16:creationId xmlns:a16="http://schemas.microsoft.com/office/drawing/2014/main" id="{1AA70583-C5EE-4BA3-88C9-E72F8108B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45012"/>
            <a:ext cx="8534400" cy="6367976"/>
          </a:xfrm>
          <a:prstGeom prst="rect">
            <a:avLst/>
          </a:prstGeom>
        </p:spPr>
      </p:pic>
      <p:sp>
        <p:nvSpPr>
          <p:cNvPr id="3" name="Subtitle 2">
            <a:extLst>
              <a:ext uri="{FF2B5EF4-FFF2-40B4-BE49-F238E27FC236}">
                <a16:creationId xmlns:a16="http://schemas.microsoft.com/office/drawing/2014/main" id="{75CC0153-82F4-4B81-B6B5-B245CB40A955}"/>
              </a:ext>
            </a:extLst>
          </p:cNvPr>
          <p:cNvSpPr>
            <a:spLocks noGrp="1"/>
          </p:cNvSpPr>
          <p:nvPr>
            <p:ph type="subTitle" idx="1"/>
          </p:nvPr>
        </p:nvSpPr>
        <p:spPr/>
        <p:txBody>
          <a:bodyPr>
            <a:normAutofit/>
          </a:bodyPr>
          <a:lstStyle/>
          <a:p>
            <a:r>
              <a:rPr lang="en-US" sz="3200" dirty="0">
                <a:solidFill>
                  <a:srgbClr val="FFFF00"/>
                </a:solidFill>
              </a:rPr>
              <a:t>Why Did Jesus Take Away The Law?</a:t>
            </a:r>
          </a:p>
        </p:txBody>
      </p:sp>
    </p:spTree>
    <p:extLst>
      <p:ext uri="{BB962C8B-B14F-4D97-AF65-F5344CB8AC3E}">
        <p14:creationId xmlns:p14="http://schemas.microsoft.com/office/powerpoint/2010/main" val="156687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8D4F-0092-4CE0-9D2A-4951FAAEA17F}"/>
              </a:ext>
            </a:extLst>
          </p:cNvPr>
          <p:cNvSpPr>
            <a:spLocks noGrp="1"/>
          </p:cNvSpPr>
          <p:nvPr>
            <p:ph type="title"/>
          </p:nvPr>
        </p:nvSpPr>
        <p:spPr/>
        <p:txBody>
          <a:bodyPr/>
          <a:lstStyle/>
          <a:p>
            <a:endParaRPr lang="en-US"/>
          </a:p>
        </p:txBody>
      </p:sp>
      <p:pic>
        <p:nvPicPr>
          <p:cNvPr id="1026" name="Picture 2" descr="Did Jesus Abolish the Law? Matthew 5:17-18 says Jesus did NOT come to  destroy the law Ephesians 2:15 says that the law was abolished Is there a  contradiction? - ppt download">
            <a:extLst>
              <a:ext uri="{FF2B5EF4-FFF2-40B4-BE49-F238E27FC236}">
                <a16:creationId xmlns:a16="http://schemas.microsoft.com/office/drawing/2014/main" id="{F4EFE0AB-432F-4058-A0A4-0757E94EFB5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3942" y="460765"/>
            <a:ext cx="8011888" cy="6032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44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3824-7128-44A3-BA82-20F432FAA5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523901-9484-4F9F-995B-DFBB4CE1A93C}"/>
              </a:ext>
            </a:extLst>
          </p:cNvPr>
          <p:cNvSpPr>
            <a:spLocks noGrp="1"/>
          </p:cNvSpPr>
          <p:nvPr>
            <p:ph idx="1"/>
          </p:nvPr>
        </p:nvSpPr>
        <p:spPr>
          <a:solidFill>
            <a:srgbClr val="FFFF00"/>
          </a:solidFill>
        </p:spPr>
        <p:txBody>
          <a:bodyPr/>
          <a:lstStyle/>
          <a:p>
            <a:r>
              <a:rPr lang="en-US" b="1" dirty="0">
                <a:effectLst/>
                <a:latin typeface="Arial" panose="020B0604020202020204" pitchFamily="34" charset="0"/>
                <a:ea typeface="Calibri" panose="020F0502020204030204" pitchFamily="34" charset="0"/>
              </a:rPr>
              <a:t>And you, being dead in your trespasses and the uncircumcision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a:t>
            </a:r>
            <a:r>
              <a:rPr lang="en-US" b="1" dirty="0">
                <a:latin typeface="Arial" panose="020B0604020202020204" pitchFamily="34" charset="0"/>
              </a:rPr>
              <a:t>which are a shadow of things to come, but the substance is of Christ. (Colossians 2:13-17)</a:t>
            </a:r>
          </a:p>
        </p:txBody>
      </p:sp>
    </p:spTree>
    <p:extLst>
      <p:ext uri="{BB962C8B-B14F-4D97-AF65-F5344CB8AC3E}">
        <p14:creationId xmlns:p14="http://schemas.microsoft.com/office/powerpoint/2010/main" val="207595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18B08-24E6-47E3-9FCD-D48366F1B629}"/>
              </a:ext>
            </a:extLst>
          </p:cNvPr>
          <p:cNvSpPr>
            <a:spLocks noGrp="1"/>
          </p:cNvSpPr>
          <p:nvPr>
            <p:ph type="title"/>
          </p:nvPr>
        </p:nvSpPr>
        <p:spPr/>
        <p:txBody>
          <a:bodyPr/>
          <a:lstStyle/>
          <a:p>
            <a:r>
              <a:rPr lang="en-US" dirty="0"/>
              <a:t>Three Main Points</a:t>
            </a:r>
          </a:p>
        </p:txBody>
      </p:sp>
      <p:sp>
        <p:nvSpPr>
          <p:cNvPr id="3" name="Content Placeholder 2">
            <a:extLst>
              <a:ext uri="{FF2B5EF4-FFF2-40B4-BE49-F238E27FC236}">
                <a16:creationId xmlns:a16="http://schemas.microsoft.com/office/drawing/2014/main" id="{21002872-A915-4D54-A0F3-B9FBBB84DA5F}"/>
              </a:ext>
            </a:extLst>
          </p:cNvPr>
          <p:cNvSpPr>
            <a:spLocks noGrp="1"/>
          </p:cNvSpPr>
          <p:nvPr>
            <p:ph idx="1"/>
          </p:nvPr>
        </p:nvSpPr>
        <p:spPr>
          <a:solidFill>
            <a:srgbClr val="FFC000"/>
          </a:solidFill>
        </p:spPr>
        <p:txBody>
          <a:bodyPr/>
          <a:lstStyle/>
          <a:p>
            <a:r>
              <a:rPr lang="en-US" dirty="0">
                <a:effectLst/>
                <a:latin typeface="Arial" panose="020B0604020202020204" pitchFamily="34" charset="0"/>
                <a:ea typeface="Calibri" panose="020F0502020204030204" pitchFamily="34" charset="0"/>
                <a:cs typeface="Times New Roman" panose="02020603050405020304" pitchFamily="18" charset="0"/>
              </a:rPr>
              <a:t>Some Law was taken away</a:t>
            </a:r>
          </a:p>
          <a:p>
            <a:r>
              <a:rPr lang="en-US" dirty="0">
                <a:latin typeface="Arial" panose="020B0604020202020204" pitchFamily="34" charset="0"/>
                <a:ea typeface="Calibri" panose="020F0502020204030204" pitchFamily="34" charset="0"/>
                <a:cs typeface="Times New Roman" panose="02020603050405020304" pitchFamily="18" charset="0"/>
              </a:rPr>
              <a:t>T</a:t>
            </a:r>
            <a:r>
              <a:rPr lang="en-US" dirty="0">
                <a:effectLst/>
                <a:latin typeface="Arial" panose="020B0604020202020204" pitchFamily="34" charset="0"/>
                <a:ea typeface="Calibri" panose="020F0502020204030204" pitchFamily="34" charset="0"/>
                <a:cs typeface="Times New Roman" panose="02020603050405020304" pitchFamily="18" charset="0"/>
              </a:rPr>
              <a:t>he identity of that law</a:t>
            </a:r>
          </a:p>
          <a:p>
            <a:r>
              <a:rPr lang="en-US" dirty="0">
                <a:latin typeface="Arial" panose="020B0604020202020204" pitchFamily="34" charset="0"/>
                <a:ea typeface="Calibri" panose="020F0502020204030204" pitchFamily="34" charset="0"/>
                <a:cs typeface="Times New Roman" panose="02020603050405020304" pitchFamily="18" charset="0"/>
              </a:rPr>
              <a:t>W</a:t>
            </a:r>
            <a:r>
              <a:rPr lang="en-US" dirty="0">
                <a:effectLst/>
                <a:latin typeface="Arial" panose="020B0604020202020204" pitchFamily="34" charset="0"/>
                <a:ea typeface="Calibri" panose="020F0502020204030204" pitchFamily="34" charset="0"/>
                <a:cs typeface="Times New Roman" panose="02020603050405020304" pitchFamily="18" charset="0"/>
              </a:rPr>
              <a:t>hy it was taken away?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073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0B5F-E518-4A4E-801C-22C2A08D8786}"/>
              </a:ext>
            </a:extLst>
          </p:cNvPr>
          <p:cNvSpPr>
            <a:spLocks noGrp="1"/>
          </p:cNvSpPr>
          <p:nvPr>
            <p:ph type="title"/>
          </p:nvPr>
        </p:nvSpPr>
        <p:spPr>
          <a:xfrm>
            <a:off x="838200" y="365125"/>
            <a:ext cx="10515600" cy="1460500"/>
          </a:xfrm>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 The Bible Says Some Law Was Taken Away</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D13BB9E-46B5-44FC-90EE-F003E39F2E84}"/>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A) Passages and phrases describing this event or fact.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1. Colossian 2.14 “</a:t>
            </a:r>
            <a:r>
              <a:rPr lang="en-US" u="sng" dirty="0">
                <a:effectLst/>
                <a:latin typeface="Arial" panose="020B0604020202020204" pitchFamily="34" charset="0"/>
                <a:ea typeface="Calibri" panose="020F0502020204030204" pitchFamily="34" charset="0"/>
                <a:cs typeface="Times New Roman" panose="02020603050405020304" pitchFamily="18" charset="0"/>
              </a:rPr>
              <a:t>wiped</a:t>
            </a:r>
            <a:r>
              <a:rPr lang="en-US" dirty="0">
                <a:effectLst/>
                <a:latin typeface="Arial" panose="020B0604020202020204" pitchFamily="34" charset="0"/>
                <a:ea typeface="Calibri" panose="020F0502020204030204" pitchFamily="34" charset="0"/>
                <a:cs typeface="Times New Roman" panose="02020603050405020304" pitchFamily="18" charset="0"/>
              </a:rPr>
              <a:t> out the handwriting of requirements”, “taken it </a:t>
            </a:r>
            <a:r>
              <a:rPr lang="en-US" u="sng" dirty="0">
                <a:effectLst/>
                <a:latin typeface="Arial" panose="020B0604020202020204" pitchFamily="34" charset="0"/>
                <a:ea typeface="Calibri" panose="020F0502020204030204" pitchFamily="34" charset="0"/>
                <a:cs typeface="Times New Roman" panose="02020603050405020304" pitchFamily="18" charset="0"/>
              </a:rPr>
              <a:t>out of the way</a:t>
            </a:r>
            <a:r>
              <a:rPr lang="en-US" dirty="0">
                <a:effectLst/>
                <a:latin typeface="Arial" panose="020B0604020202020204" pitchFamily="34" charset="0"/>
                <a:ea typeface="Calibri" panose="020F0502020204030204" pitchFamily="34" charset="0"/>
                <a:cs typeface="Times New Roman" panose="02020603050405020304" pitchFamily="18" charset="0"/>
              </a:rPr>
              <a:t>”, “</a:t>
            </a:r>
            <a:r>
              <a:rPr lang="en-US" u="sng" dirty="0">
                <a:effectLst/>
                <a:latin typeface="Arial" panose="020B0604020202020204" pitchFamily="34" charset="0"/>
                <a:ea typeface="Calibri" panose="020F0502020204030204" pitchFamily="34" charset="0"/>
                <a:cs typeface="Times New Roman" panose="02020603050405020304" pitchFamily="18" charset="0"/>
              </a:rPr>
              <a:t>nailed it to the cross</a:t>
            </a:r>
            <a:r>
              <a:rPr lang="en-US"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2. Hebrews 7:12  For the priesthood being changed, of necessity </a:t>
            </a:r>
            <a:r>
              <a:rPr lang="en-US" b="1" dirty="0">
                <a:effectLst/>
                <a:latin typeface="Arial" panose="020B0604020202020204" pitchFamily="34" charset="0"/>
                <a:ea typeface="Calibri" panose="020F0502020204030204" pitchFamily="34" charset="0"/>
                <a:cs typeface="Times New Roman" panose="02020603050405020304" pitchFamily="18" charset="0"/>
              </a:rPr>
              <a:t>there is also a change of the law</a:t>
            </a:r>
            <a:r>
              <a:rPr lang="en-US"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3. </a:t>
            </a:r>
            <a:r>
              <a:rPr lang="en-US" b="1" dirty="0">
                <a:effectLst/>
                <a:latin typeface="Arial" panose="020B0604020202020204" pitchFamily="34" charset="0"/>
                <a:ea typeface="Calibri" panose="020F0502020204030204" pitchFamily="34" charset="0"/>
                <a:cs typeface="Times New Roman" panose="02020603050405020304" pitchFamily="18" charset="0"/>
              </a:rPr>
              <a:t>Hebrews 10:9  then He said, "Behold, I have come to do Your will, O God</a:t>
            </a:r>
            <a:r>
              <a:rPr lang="en-US" b="1" u="sng" dirty="0">
                <a:effectLst/>
                <a:latin typeface="Arial" panose="020B0604020202020204" pitchFamily="34" charset="0"/>
                <a:ea typeface="Calibri" panose="020F0502020204030204" pitchFamily="34" charset="0"/>
                <a:cs typeface="Times New Roman" panose="02020603050405020304" pitchFamily="18" charset="0"/>
              </a:rPr>
              <a:t>." He takes away the first that He may establish the second</a:t>
            </a:r>
            <a:r>
              <a:rPr lang="en-US" b="1" dirty="0">
                <a:effectLst/>
                <a:latin typeface="Arial" panose="020B0604020202020204" pitchFamily="34" charset="0"/>
                <a:ea typeface="Calibri" panose="020F0502020204030204" pitchFamily="34" charset="0"/>
                <a:cs typeface="Times New Roman" panose="02020603050405020304" pitchFamily="18" charset="0"/>
              </a:rPr>
              <a:t>. </a:t>
            </a:r>
          </a:p>
          <a:p>
            <a:pPr marL="0">
              <a:lnSpc>
                <a:spcPct val="107000"/>
              </a:lnSpc>
              <a:spcBef>
                <a:spcPts val="0"/>
              </a:spcBef>
            </a:pPr>
            <a:r>
              <a:rPr lang="en-US" b="1" dirty="0"/>
              <a:t>Ephesians 2:14  For He Himself is our peace, who has made both one, and </a:t>
            </a:r>
            <a:r>
              <a:rPr lang="en-US" b="1" u="sng" dirty="0"/>
              <a:t>has broken down the middle wall of separation</a:t>
            </a:r>
            <a:r>
              <a:rPr lang="en-US" b="1" dirty="0"/>
              <a:t>,</a:t>
            </a:r>
            <a:endParaRPr lang="en-US" dirty="0"/>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5247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C8D4-A64D-47B3-B3A0-016D6D1887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15A71C-8154-456E-AB97-EAB2B77AC2DD}"/>
              </a:ext>
            </a:extLst>
          </p:cNvPr>
          <p:cNvSpPr>
            <a:spLocks noGrp="1"/>
          </p:cNvSpPr>
          <p:nvPr>
            <p:ph idx="1"/>
          </p:nvPr>
        </p:nvSpPr>
        <p:spPr/>
        <p: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A new law implies there was an old law.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Jeremiah 31:31 "Behold, the days are coming, says the LORD, when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I will make a new covenant</a:t>
            </a:r>
            <a:r>
              <a:rPr lang="en-US" sz="2800" b="1" dirty="0">
                <a:effectLst/>
                <a:latin typeface="Arial" panose="020B0604020202020204" pitchFamily="34" charset="0"/>
                <a:ea typeface="Calibri" panose="020F0502020204030204" pitchFamily="34" charset="0"/>
                <a:cs typeface="Times New Roman" panose="02020603050405020304" pitchFamily="18" charset="0"/>
              </a:rPr>
              <a:t> with the house of Israel and with the house of Judah-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If I was to speak of my “new car” then one would be correct in thinking I had a previous car.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2. A new law implies there had been an old law.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587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7051D-BB24-4929-BD3D-4AB8B8FC1C7B}"/>
              </a:ext>
            </a:extLst>
          </p:cNvPr>
          <p:cNvSpPr>
            <a:spLocks noGrp="1"/>
          </p:cNvSpPr>
          <p:nvPr>
            <p:ph type="title"/>
          </p:nvPr>
        </p:nvSpPr>
        <p:spPr/>
        <p:txBody>
          <a:bodyPr/>
          <a:lstStyle/>
          <a:p>
            <a:r>
              <a:rPr lang="en-US" b="1" u="sng" dirty="0"/>
              <a:t>II) What Law Was Taken Away?</a:t>
            </a:r>
            <a:br>
              <a:rPr lang="en-US" dirty="0"/>
            </a:br>
            <a:endParaRPr lang="en-US" dirty="0"/>
          </a:p>
        </p:txBody>
      </p:sp>
      <p:sp>
        <p:nvSpPr>
          <p:cNvPr id="3" name="Content Placeholder 2">
            <a:extLst>
              <a:ext uri="{FF2B5EF4-FFF2-40B4-BE49-F238E27FC236}">
                <a16:creationId xmlns:a16="http://schemas.microsoft.com/office/drawing/2014/main" id="{9433BFA4-400C-470D-85E7-672D4A2AB6F6}"/>
              </a:ext>
            </a:extLst>
          </p:cNvPr>
          <p:cNvSpPr>
            <a:spLocks noGrp="1"/>
          </p:cNvSpPr>
          <p:nvPr>
            <p:ph idx="1"/>
          </p:nvPr>
        </p:nvSpPr>
        <p:spPr/>
        <p:txBody>
          <a:bodyPr/>
          <a:lstStyle/>
          <a:p>
            <a:r>
              <a:rPr lang="en-US" b="1" dirty="0"/>
              <a:t>A) Identified in various ways</a:t>
            </a:r>
            <a:endParaRPr lang="en-US" dirty="0"/>
          </a:p>
          <a:p>
            <a:r>
              <a:rPr lang="en-US" dirty="0"/>
              <a:t>1. The way it was recorded originally</a:t>
            </a:r>
          </a:p>
          <a:p>
            <a:r>
              <a:rPr lang="en-US" b="1" dirty="0"/>
              <a:t>2 Corinthians 3:7 But if the ministry of death, written and </a:t>
            </a:r>
            <a:r>
              <a:rPr lang="en-US" b="1" u="sng" dirty="0"/>
              <a:t>engraved on stones</a:t>
            </a:r>
            <a:r>
              <a:rPr lang="en-US" b="1" dirty="0"/>
              <a:t>, was glorious, so that the children of Israel could not look steadily at the face of Moses because of the glory of his countenance, which glory was passing away,</a:t>
            </a:r>
          </a:p>
          <a:p>
            <a:r>
              <a:rPr lang="en-US" b="1" dirty="0"/>
              <a:t>Exodus 31:18 And when He had made an end of speaking with him on Mount Sinai, </a:t>
            </a:r>
            <a:r>
              <a:rPr lang="en-US" b="1" u="sng" dirty="0"/>
              <a:t>He gave Moses two tablets of the Testimony, tablets of stone</a:t>
            </a:r>
            <a:r>
              <a:rPr lang="en-US" b="1" dirty="0"/>
              <a:t>, written with the finger of God.</a:t>
            </a:r>
            <a:endParaRPr lang="en-US" dirty="0"/>
          </a:p>
          <a:p>
            <a:endParaRPr lang="en-US" dirty="0"/>
          </a:p>
          <a:p>
            <a:endParaRPr lang="en-US" dirty="0"/>
          </a:p>
        </p:txBody>
      </p:sp>
    </p:spTree>
    <p:extLst>
      <p:ext uri="{BB962C8B-B14F-4D97-AF65-F5344CB8AC3E}">
        <p14:creationId xmlns:p14="http://schemas.microsoft.com/office/powerpoint/2010/main" val="7144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3F6A2-08EA-4636-A388-332CB37409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672E2B-E956-472A-B3BC-8DE88363F689}"/>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Exodus 34:27 Then the LORD said to Moses, "Write these words, for according to the tenor of these words I have made a covenant with you and with Israel."…</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latin typeface="Arial" panose="020B0604020202020204" pitchFamily="34" charset="0"/>
                <a:ea typeface="Calibri" panose="020F0502020204030204" pitchFamily="34" charset="0"/>
                <a:cs typeface="Times New Roman" panose="02020603050405020304" pitchFamily="18" charset="0"/>
              </a:rPr>
              <a:t> 29 Now it was so, when Moses came down from Mount Sinai (and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the two tablets of the Testimony</a:t>
            </a:r>
            <a:r>
              <a:rPr lang="en-US" sz="2800" b="1" dirty="0">
                <a:effectLst/>
                <a:latin typeface="Arial" panose="020B0604020202020204" pitchFamily="34" charset="0"/>
                <a:ea typeface="Calibri" panose="020F0502020204030204" pitchFamily="34" charset="0"/>
                <a:cs typeface="Times New Roman" panose="02020603050405020304" pitchFamily="18" charset="0"/>
              </a:rPr>
              <a:t> were in Moses' hand when he came down from the mountain), that Moses did not know that the skin of his face shone while he talked with Him.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6225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1526</Words>
  <Application>Microsoft Office PowerPoint</Application>
  <PresentationFormat>Widescreen</PresentationFormat>
  <Paragraphs>63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Three Main Points</vt:lpstr>
      <vt:lpstr>I) The Bible Says Some Law Was Taken Away </vt:lpstr>
      <vt:lpstr>PowerPoint Presentation</vt:lpstr>
      <vt:lpstr>II) What Law Was Taken Away? </vt:lpstr>
      <vt:lpstr>PowerPoint Presentation</vt:lpstr>
      <vt:lpstr>PowerPoint Presentation</vt:lpstr>
      <vt:lpstr>PowerPoint Presentation</vt:lpstr>
      <vt:lpstr>PowerPoint Presentation</vt:lpstr>
      <vt:lpstr>III) Why Did Christ Take Away the Law?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4</cp:revision>
  <dcterms:created xsi:type="dcterms:W3CDTF">2021-03-25T18:03:57Z</dcterms:created>
  <dcterms:modified xsi:type="dcterms:W3CDTF">2021-03-28T12:10:09Z</dcterms:modified>
</cp:coreProperties>
</file>