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41FB8-8835-4DBB-A5B0-ACF245355BDA}" type="datetimeFigureOut">
              <a:rPr lang="en-US" smtClean="0"/>
              <a:t>8/2/2021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3D9063-78E5-4342-A736-47C43CB3C651}" type="slidenum">
              <a:rPr lang="en-US" smtClean="0"/>
              <a:t>‹#›</a:t>
            </a:fld>
            <a:endParaRPr lang="en-US"/>
          </a:p>
        </p:txBody>
      </p:sp>
    </p:spTree>
    <p:extLst>
      <p:ext uri="{BB962C8B-B14F-4D97-AF65-F5344CB8AC3E}">
        <p14:creationId xmlns:p14="http://schemas.microsoft.com/office/powerpoint/2010/main" val="1862072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know that you</a:t>
            </a:r>
            <a:r>
              <a:rPr lang="en-US" baseline="0" dirty="0" smtClean="0"/>
              <a:t> and your members can still expect excellent service from California Casualty.  We are here for you!  Please take a moment to complete our survey which can be accessed by scanning the QR code on the screen.  Everyone from the Service Center tonight who completes the survey will be entered into a drawing for a chance to receive a $100 gift card of choice.</a:t>
            </a:r>
          </a:p>
          <a:p>
            <a:endParaRPr lang="en-US" baseline="0" dirty="0" smtClean="0"/>
          </a:p>
          <a:p>
            <a:r>
              <a:rPr lang="en-US" baseline="0" dirty="0" smtClean="0"/>
              <a:t>Please let us know when your next association meeting is so that we can share the scheduling details with your site representatives.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F96DEB-A7F1-4DB0-9A0A-C2ECDE914BE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260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6322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295401"/>
            <a:ext cx="10972800" cy="4830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111083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90600"/>
            <a:ext cx="2743200" cy="5135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90600"/>
            <a:ext cx="8026400" cy="5135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2815905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4446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76473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09600" y="6248401"/>
            <a:ext cx="2844800" cy="365125"/>
          </a:xfrm>
          <a:prstGeom prst="rect">
            <a:avLst/>
          </a:prstGeom>
        </p:spPr>
        <p:txBody>
          <a:bodyPr/>
          <a:lstStyle>
            <a:defPPr>
              <a:defRPr lang="en-US"/>
            </a:defPPr>
            <a:lvl1pPr marL="0" algn="l" defTabSz="914400" rtl="0" eaLnBrk="1" latinLnBrk="0" hangingPunct="1">
              <a:defRPr sz="14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575209-E6CB-4E07-907E-064D3C18FE1F}" type="slidenum">
              <a:rPr lang="en-US" sz="1400" smtClean="0"/>
              <a:pPr/>
              <a:t>‹#›</a:t>
            </a:fld>
            <a:endParaRPr lang="en-US" sz="1400" dirty="0"/>
          </a:p>
        </p:txBody>
      </p:sp>
    </p:spTree>
    <p:extLst>
      <p:ext uri="{BB962C8B-B14F-4D97-AF65-F5344CB8AC3E}">
        <p14:creationId xmlns:p14="http://schemas.microsoft.com/office/powerpoint/2010/main" val="599021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txBox="1">
            <a:spLocks/>
          </p:cNvSpPr>
          <p:nvPr userDrawn="1"/>
        </p:nvSpPr>
        <p:spPr>
          <a:xfrm>
            <a:off x="609600" y="6248401"/>
            <a:ext cx="2844800" cy="365125"/>
          </a:xfrm>
          <a:prstGeom prst="rect">
            <a:avLst/>
          </a:prstGeom>
        </p:spPr>
        <p:txBody>
          <a:bodyPr/>
          <a:lstStyle>
            <a:defPPr>
              <a:defRPr lang="en-US"/>
            </a:defPPr>
            <a:lvl1pPr marL="0" algn="l" defTabSz="914400" rtl="0" eaLnBrk="1" latinLnBrk="0" hangingPunct="1">
              <a:defRPr sz="14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575209-E6CB-4E07-907E-064D3C18FE1F}" type="slidenum">
              <a:rPr lang="en-US" sz="1400" smtClean="0"/>
              <a:pPr/>
              <a:t>‹#›</a:t>
            </a:fld>
            <a:endParaRPr lang="en-US" sz="1400" dirty="0"/>
          </a:p>
        </p:txBody>
      </p:sp>
    </p:spTree>
    <p:extLst>
      <p:ext uri="{BB962C8B-B14F-4D97-AF65-F5344CB8AC3E}">
        <p14:creationId xmlns:p14="http://schemas.microsoft.com/office/powerpoint/2010/main" val="391416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10" name="Slide Number Placeholder 5"/>
          <p:cNvSpPr txBox="1">
            <a:spLocks/>
          </p:cNvSpPr>
          <p:nvPr userDrawn="1"/>
        </p:nvSpPr>
        <p:spPr>
          <a:xfrm>
            <a:off x="609600" y="6248401"/>
            <a:ext cx="2844800" cy="365125"/>
          </a:xfrm>
          <a:prstGeom prst="rect">
            <a:avLst/>
          </a:prstGeom>
        </p:spPr>
        <p:txBody>
          <a:bodyPr/>
          <a:lstStyle>
            <a:defPPr>
              <a:defRPr lang="en-US"/>
            </a:defPPr>
            <a:lvl1pPr marL="0" algn="l" defTabSz="914400" rtl="0" eaLnBrk="1" latinLnBrk="0" hangingPunct="1">
              <a:defRPr sz="14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575209-E6CB-4E07-907E-064D3C18FE1F}" type="slidenum">
              <a:rPr lang="en-US" sz="1400" smtClean="0"/>
              <a:pPr/>
              <a:t>‹#›</a:t>
            </a:fld>
            <a:endParaRPr lang="en-US" sz="1400" dirty="0"/>
          </a:p>
        </p:txBody>
      </p:sp>
    </p:spTree>
    <p:extLst>
      <p:ext uri="{BB962C8B-B14F-4D97-AF65-F5344CB8AC3E}">
        <p14:creationId xmlns:p14="http://schemas.microsoft.com/office/powerpoint/2010/main" val="247690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133763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188451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14400"/>
            <a:ext cx="4011084" cy="19812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914401"/>
            <a:ext cx="6815667"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2895601"/>
            <a:ext cx="4011084" cy="3230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667315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838200"/>
            <a:ext cx="73152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Slide Number Placeholder 5"/>
          <p:cNvSpPr>
            <a:spLocks noGrp="1"/>
          </p:cNvSpPr>
          <p:nvPr>
            <p:ph type="sldNum" sz="quarter" idx="12"/>
          </p:nvPr>
        </p:nvSpPr>
        <p:spPr>
          <a:xfrm>
            <a:off x="609600" y="6248401"/>
            <a:ext cx="2844800" cy="365125"/>
          </a:xfrm>
          <a:prstGeom prst="rect">
            <a:avLst/>
          </a:prstGeom>
        </p:spPr>
        <p:txBody>
          <a:bodyPr/>
          <a:lstStyle>
            <a:lvl1pPr>
              <a:defRPr sz="1400">
                <a:solidFill>
                  <a:schemeClr val="bg1">
                    <a:lumMod val="50000"/>
                  </a:schemeClr>
                </a:solidFill>
              </a:defRPr>
            </a:lvl1pPr>
          </a:lstStyle>
          <a:p>
            <a:fld id="{6F575209-E6CB-4E07-907E-064D3C18FE1F}" type="slidenum">
              <a:rPr lang="en-US" smtClean="0"/>
              <a:pPr/>
              <a:t>‹#›</a:t>
            </a:fld>
            <a:endParaRPr lang="en-US" dirty="0"/>
          </a:p>
        </p:txBody>
      </p:sp>
    </p:spTree>
    <p:extLst>
      <p:ext uri="{BB962C8B-B14F-4D97-AF65-F5344CB8AC3E}">
        <p14:creationId xmlns:p14="http://schemas.microsoft.com/office/powerpoint/2010/main" val="3419939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600" y="624840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24840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7" name="Picture 6"/>
          <p:cNvPicPr>
            <a:picLocks noChangeAspect="1"/>
          </p:cNvPicPr>
          <p:nvPr userDrawn="1"/>
        </p:nvPicPr>
        <p:blipFill rotWithShape="1">
          <a:blip r:embed="rId14" cstate="print">
            <a:extLst>
              <a:ext uri="{28A0092B-C50C-407E-A947-70E740481C1C}">
                <a14:useLocalDpi xmlns:a14="http://schemas.microsoft.com/office/drawing/2010/main" val="0"/>
              </a:ext>
            </a:extLst>
          </a:blip>
          <a:srcRect b="57860"/>
          <a:stretch/>
        </p:blipFill>
        <p:spPr>
          <a:xfrm>
            <a:off x="1" y="0"/>
            <a:ext cx="12191993" cy="738554"/>
          </a:xfrm>
          <a:prstGeom prst="rect">
            <a:avLst/>
          </a:prstGeom>
        </p:spPr>
      </p:pic>
      <p:sp>
        <p:nvSpPr>
          <p:cNvPr id="2" name="Title Placeholder 1"/>
          <p:cNvSpPr>
            <a:spLocks noGrp="1"/>
          </p:cNvSpPr>
          <p:nvPr>
            <p:ph type="title"/>
          </p:nvPr>
        </p:nvSpPr>
        <p:spPr>
          <a:xfrm>
            <a:off x="2" y="0"/>
            <a:ext cx="11683999" cy="73855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pic>
        <p:nvPicPr>
          <p:cNvPr id="8" name="Picture 7"/>
          <p:cNvPicPr>
            <a:picLocks noChangeAspect="1"/>
          </p:cNvPicPr>
          <p:nvPr userDrawn="1"/>
        </p:nvPicPr>
        <p:blipFill rotWithShape="1">
          <a:blip r:embed="rId15">
            <a:extLst>
              <a:ext uri="{28A0092B-C50C-407E-A947-70E740481C1C}">
                <a14:useLocalDpi xmlns:a14="http://schemas.microsoft.com/office/drawing/2010/main" val="0"/>
              </a:ext>
            </a:extLst>
          </a:blip>
          <a:srcRect t="31846" b="32154"/>
          <a:stretch/>
        </p:blipFill>
        <p:spPr>
          <a:xfrm>
            <a:off x="9387840" y="6217922"/>
            <a:ext cx="2540000" cy="411479"/>
          </a:xfrm>
          <a:prstGeom prst="rect">
            <a:avLst/>
          </a:prstGeom>
        </p:spPr>
      </p:pic>
      <p:sp>
        <p:nvSpPr>
          <p:cNvPr id="9" name="Rectangle 8"/>
          <p:cNvSpPr/>
          <p:nvPr userDrawn="1"/>
        </p:nvSpPr>
        <p:spPr>
          <a:xfrm>
            <a:off x="0" y="6712328"/>
            <a:ext cx="12192000" cy="14567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0" name="Straight Connector 9"/>
          <p:cNvCxnSpPr/>
          <p:nvPr userDrawn="1"/>
        </p:nvCxnSpPr>
        <p:spPr>
          <a:xfrm>
            <a:off x="1" y="6629400"/>
            <a:ext cx="12191996" cy="0"/>
          </a:xfrm>
          <a:prstGeom prst="line">
            <a:avLst/>
          </a:prstGeom>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0752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r" defTabSz="914400" rtl="0" eaLnBrk="1" latinLnBrk="0" hangingPunct="1">
        <a:spcBef>
          <a:spcPct val="0"/>
        </a:spcBef>
        <a:buNone/>
        <a:defRPr sz="32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readyforquote.com/tami" TargetMode="External"/><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191001" y="0"/>
            <a:ext cx="8000999" cy="738554"/>
          </a:xfrm>
        </p:spPr>
        <p:txBody>
          <a:bodyPr>
            <a:noAutofit/>
          </a:bodyPr>
          <a:lstStyle/>
          <a:p>
            <a:pPr algn="ctr">
              <a:spcBef>
                <a:spcPts val="0"/>
              </a:spcBef>
              <a:defRPr/>
            </a:pPr>
            <a:r>
              <a:rPr lang="en-US" sz="2800" b="1" kern="0" dirty="0" smtClean="0">
                <a:cs typeface="Calibri" pitchFamily="34" charset="0"/>
              </a:rPr>
              <a:t>CTA Endorsed </a:t>
            </a:r>
            <a:r>
              <a:rPr lang="en-US" sz="2800" b="1" kern="0" dirty="0">
                <a:cs typeface="Calibri" pitchFamily="34" charset="0"/>
              </a:rPr>
              <a:t>Auto </a:t>
            </a:r>
            <a:r>
              <a:rPr lang="en-US" sz="2800" b="1" kern="0" dirty="0" smtClean="0">
                <a:cs typeface="Calibri" pitchFamily="34" charset="0"/>
              </a:rPr>
              <a:t>&amp; Home/Renters </a:t>
            </a:r>
            <a:r>
              <a:rPr lang="en-US" sz="2800" b="1" kern="0" dirty="0">
                <a:cs typeface="Calibri" pitchFamily="34" charset="0"/>
              </a:rPr>
              <a:t>Insurance </a:t>
            </a:r>
          </a:p>
        </p:txBody>
      </p:sp>
      <p:sp>
        <p:nvSpPr>
          <p:cNvPr id="5" name="Content Placeholder 7"/>
          <p:cNvSpPr txBox="1">
            <a:spLocks/>
          </p:cNvSpPr>
          <p:nvPr/>
        </p:nvSpPr>
        <p:spPr>
          <a:xfrm>
            <a:off x="1702176" y="984523"/>
            <a:ext cx="8813424" cy="51053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solidFill>
                <a:prstClr val="black"/>
              </a:solidFill>
              <a:latin typeface="Calibri"/>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73047" y="5397914"/>
            <a:ext cx="4359018" cy="1209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4"/>
          <a:stretch>
            <a:fillRect/>
          </a:stretch>
        </p:blipFill>
        <p:spPr>
          <a:xfrm>
            <a:off x="7442931" y="828850"/>
            <a:ext cx="4121253" cy="859611"/>
          </a:xfrm>
          <a:prstGeom prst="rect">
            <a:avLst/>
          </a:prstGeom>
        </p:spPr>
      </p:pic>
      <p:pic>
        <p:nvPicPr>
          <p:cNvPr id="9" name="Picture 8"/>
          <p:cNvPicPr>
            <a:picLocks noChangeAspect="1"/>
          </p:cNvPicPr>
          <p:nvPr/>
        </p:nvPicPr>
        <p:blipFill>
          <a:blip r:embed="rId5"/>
          <a:stretch>
            <a:fillRect/>
          </a:stretch>
        </p:blipFill>
        <p:spPr>
          <a:xfrm>
            <a:off x="7437941" y="1655527"/>
            <a:ext cx="4359018" cy="3732549"/>
          </a:xfrm>
          <a:prstGeom prst="rect">
            <a:avLst/>
          </a:prstGeom>
        </p:spPr>
      </p:pic>
      <p:sp>
        <p:nvSpPr>
          <p:cNvPr id="17" name="TextBox 16"/>
          <p:cNvSpPr txBox="1"/>
          <p:nvPr/>
        </p:nvSpPr>
        <p:spPr>
          <a:xfrm rot="19966370">
            <a:off x="3613993" y="4554786"/>
            <a:ext cx="2262924" cy="984885"/>
          </a:xfrm>
          <a:prstGeom prst="rect">
            <a:avLst/>
          </a:prstGeom>
          <a:noFill/>
        </p:spPr>
        <p:txBody>
          <a:bodyPr wrap="square" rtlCol="0">
            <a:spAutoFit/>
          </a:bodyPr>
          <a:lstStyle/>
          <a:p>
            <a:pPr algn="ctr"/>
            <a:r>
              <a:rPr lang="en-US" sz="2000" b="1" dirty="0" smtClean="0">
                <a:ln w="9525">
                  <a:solidFill>
                    <a:schemeClr val="bg1"/>
                  </a:solidFill>
                  <a:prstDash val="solid"/>
                </a:ln>
                <a:solidFill>
                  <a:schemeClr val="accent5"/>
                </a:solidFill>
                <a:latin typeface="+mj-lt"/>
              </a:rPr>
              <a:t>SCAN FOR</a:t>
            </a:r>
          </a:p>
          <a:p>
            <a:pPr algn="ctr"/>
            <a:r>
              <a:rPr lang="en-US" sz="2000" b="1" dirty="0" smtClean="0">
                <a:ln w="9525">
                  <a:solidFill>
                    <a:schemeClr val="bg1"/>
                  </a:solidFill>
                  <a:prstDash val="solid"/>
                </a:ln>
                <a:solidFill>
                  <a:schemeClr val="accent5"/>
                </a:solidFill>
                <a:latin typeface="+mj-lt"/>
              </a:rPr>
              <a:t>GIFT CARD! </a:t>
            </a:r>
          </a:p>
          <a:p>
            <a:pPr algn="ctr"/>
            <a:endParaRPr lang="en-US" b="1" dirty="0">
              <a:ln w="9525">
                <a:solidFill>
                  <a:schemeClr val="bg1"/>
                </a:solidFill>
                <a:prstDash val="solid"/>
              </a:ln>
              <a:solidFill>
                <a:srgbClr val="00B0F0"/>
              </a:solidFill>
            </a:endParaRPr>
          </a:p>
        </p:txBody>
      </p:sp>
      <p:sp>
        <p:nvSpPr>
          <p:cNvPr id="8" name="TextBox 7"/>
          <p:cNvSpPr txBox="1"/>
          <p:nvPr/>
        </p:nvSpPr>
        <p:spPr>
          <a:xfrm>
            <a:off x="785979" y="5531272"/>
            <a:ext cx="3046411" cy="1200329"/>
          </a:xfrm>
          <a:prstGeom prst="rect">
            <a:avLst/>
          </a:prstGeom>
          <a:noFill/>
        </p:spPr>
        <p:txBody>
          <a:bodyPr wrap="none" rtlCol="0">
            <a:spAutoFit/>
          </a:bodyPr>
          <a:lstStyle/>
          <a:p>
            <a:r>
              <a:rPr lang="en-US" dirty="0" smtClean="0"/>
              <a:t>Tami Phillips	</a:t>
            </a:r>
          </a:p>
          <a:p>
            <a:r>
              <a:rPr lang="en-US" dirty="0" smtClean="0"/>
              <a:t>707-799-0221</a:t>
            </a:r>
          </a:p>
          <a:p>
            <a:r>
              <a:rPr lang="en-US" dirty="0" smtClean="0">
                <a:hlinkClick r:id="rId6"/>
              </a:rPr>
              <a:t>www.readyforquote.com/tami</a:t>
            </a:r>
            <a:endParaRPr lang="en-US" dirty="0" smtClean="0"/>
          </a:p>
          <a:p>
            <a:endParaRPr lang="en-US" dirty="0"/>
          </a:p>
        </p:txBody>
      </p:sp>
      <p:pic>
        <p:nvPicPr>
          <p:cNvPr id="26" name="Picture 25"/>
          <p:cNvPicPr>
            <a:picLocks noChangeAspect="1"/>
          </p:cNvPicPr>
          <p:nvPr/>
        </p:nvPicPr>
        <p:blipFill>
          <a:blip r:embed="rId7"/>
          <a:stretch>
            <a:fillRect/>
          </a:stretch>
        </p:blipFill>
        <p:spPr>
          <a:xfrm>
            <a:off x="5118739" y="5047229"/>
            <a:ext cx="1582615" cy="1447925"/>
          </a:xfrm>
          <a:prstGeom prst="rect">
            <a:avLst/>
          </a:prstGeom>
        </p:spPr>
      </p:pic>
      <p:pic>
        <p:nvPicPr>
          <p:cNvPr id="27" name="Picture 26"/>
          <p:cNvPicPr>
            <a:picLocks noChangeAspect="1"/>
          </p:cNvPicPr>
          <p:nvPr/>
        </p:nvPicPr>
        <p:blipFill>
          <a:blip r:embed="rId8"/>
          <a:stretch>
            <a:fillRect/>
          </a:stretch>
        </p:blipFill>
        <p:spPr>
          <a:xfrm>
            <a:off x="2229008" y="4659803"/>
            <a:ext cx="1314916" cy="1496134"/>
          </a:xfrm>
          <a:prstGeom prst="rect">
            <a:avLst/>
          </a:prstGeom>
        </p:spPr>
      </p:pic>
      <p:pic>
        <p:nvPicPr>
          <p:cNvPr id="2" name="Picture 1"/>
          <p:cNvPicPr>
            <a:picLocks noChangeAspect="1"/>
          </p:cNvPicPr>
          <p:nvPr/>
        </p:nvPicPr>
        <p:blipFill>
          <a:blip r:embed="rId9"/>
          <a:stretch>
            <a:fillRect/>
          </a:stretch>
        </p:blipFill>
        <p:spPr>
          <a:xfrm>
            <a:off x="415827" y="913562"/>
            <a:ext cx="6280537" cy="3455238"/>
          </a:xfrm>
          <a:prstGeom prst="rect">
            <a:avLst/>
          </a:prstGeom>
          <a:ln w="19050">
            <a:solidFill>
              <a:schemeClr val="tx2"/>
            </a:solidFill>
          </a:ln>
        </p:spPr>
      </p:pic>
    </p:spTree>
    <p:extLst>
      <p:ext uri="{BB962C8B-B14F-4D97-AF65-F5344CB8AC3E}">
        <p14:creationId xmlns:p14="http://schemas.microsoft.com/office/powerpoint/2010/main" val="2862481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112</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CTA Endorsed Auto &amp; Home/Renters Insurance </vt:lpstr>
    </vt:vector>
  </TitlesOfParts>
  <Company>California Casuality Management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CTA Auto &amp; Home Insurance Program</dc:title>
  <dc:creator>Norma Alfaro</dc:creator>
  <cp:lastModifiedBy>Lisa Almeida</cp:lastModifiedBy>
  <cp:revision>20</cp:revision>
  <dcterms:created xsi:type="dcterms:W3CDTF">2021-05-26T16:38:49Z</dcterms:created>
  <dcterms:modified xsi:type="dcterms:W3CDTF">2021-08-02T23:56:43Z</dcterms:modified>
</cp:coreProperties>
</file>