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92" r:id="rId4"/>
  </p:sldMasterIdLst>
  <p:notesMasterIdLst>
    <p:notesMasterId r:id="rId28"/>
  </p:notesMasterIdLst>
  <p:handoutMasterIdLst>
    <p:handoutMasterId r:id="rId29"/>
  </p:handoutMasterIdLst>
  <p:sldIdLst>
    <p:sldId id="257" r:id="rId5"/>
    <p:sldId id="263" r:id="rId6"/>
    <p:sldId id="298" r:id="rId7"/>
    <p:sldId id="299" r:id="rId8"/>
    <p:sldId id="265" r:id="rId9"/>
    <p:sldId id="267" r:id="rId10"/>
    <p:sldId id="266" r:id="rId11"/>
    <p:sldId id="280" r:id="rId12"/>
    <p:sldId id="281" r:id="rId13"/>
    <p:sldId id="282" r:id="rId14"/>
    <p:sldId id="283" r:id="rId15"/>
    <p:sldId id="277" r:id="rId16"/>
    <p:sldId id="284" r:id="rId17"/>
    <p:sldId id="285" r:id="rId18"/>
    <p:sldId id="270" r:id="rId19"/>
    <p:sldId id="286" r:id="rId20"/>
    <p:sldId id="290" r:id="rId21"/>
    <p:sldId id="291" r:id="rId22"/>
    <p:sldId id="292" r:id="rId23"/>
    <p:sldId id="293" r:id="rId24"/>
    <p:sldId id="294" r:id="rId25"/>
    <p:sldId id="295" r:id="rId26"/>
    <p:sldId id="370" r:id="rId27"/>
  </p:sldIdLst>
  <p:sldSz cx="12192000" cy="6858000"/>
  <p:notesSz cx="6858000" cy="9312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8DFA5E-393B-4749-92B0-99D9B4E533C9}" v="1" dt="2021-03-08T21:01:23.7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1105" autoAdjust="0"/>
  </p:normalViewPr>
  <p:slideViewPr>
    <p:cSldViewPr snapToGrid="0">
      <p:cViewPr varScale="1">
        <p:scale>
          <a:sx n="55" d="100"/>
          <a:sy n="55" d="100"/>
        </p:scale>
        <p:origin x="1096" y="40"/>
      </p:cViewPr>
      <p:guideLst/>
    </p:cSldViewPr>
  </p:slideViewPr>
  <p:notesTextViewPr>
    <p:cViewPr>
      <p:scale>
        <a:sx n="1" d="1"/>
        <a:sy n="1" d="1"/>
      </p:scale>
      <p:origin x="0" y="0"/>
    </p:cViewPr>
  </p:notesTextViewPr>
  <p:notesViewPr>
    <p:cSldViewPr snapToGrid="0">
      <p:cViewPr varScale="1">
        <p:scale>
          <a:sx n="44" d="100"/>
          <a:sy n="44" d="100"/>
        </p:scale>
        <p:origin x="2772"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7FF09BF-943F-4FDA-8FF8-76C69E513CB2}"/>
              </a:ext>
            </a:extLst>
          </p:cNvPr>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46EECCE-F2F3-4060-8CD5-0F7A90645000}"/>
              </a:ext>
            </a:extLst>
          </p:cNvPr>
          <p:cNvSpPr>
            <a:spLocks noGrp="1"/>
          </p:cNvSpPr>
          <p:nvPr>
            <p:ph type="dt" sz="quarter" idx="1"/>
          </p:nvPr>
        </p:nvSpPr>
        <p:spPr>
          <a:xfrm>
            <a:off x="3884613" y="0"/>
            <a:ext cx="2971800" cy="466725"/>
          </a:xfrm>
          <a:prstGeom prst="rect">
            <a:avLst/>
          </a:prstGeom>
        </p:spPr>
        <p:txBody>
          <a:bodyPr vert="horz" lIns="91440" tIns="45720" rIns="91440" bIns="45720" rtlCol="0"/>
          <a:lstStyle>
            <a:lvl1pPr algn="r">
              <a:defRPr sz="1200"/>
            </a:lvl1pPr>
          </a:lstStyle>
          <a:p>
            <a:fld id="{E137B218-B49D-4580-9FB6-FAD5D001F0E5}" type="datetimeFigureOut">
              <a:rPr lang="en-US" smtClean="0"/>
              <a:t>3/8/2021</a:t>
            </a:fld>
            <a:endParaRPr lang="en-US"/>
          </a:p>
        </p:txBody>
      </p:sp>
      <p:sp>
        <p:nvSpPr>
          <p:cNvPr id="4" name="Footer Placeholder 3">
            <a:extLst>
              <a:ext uri="{FF2B5EF4-FFF2-40B4-BE49-F238E27FC236}">
                <a16:creationId xmlns:a16="http://schemas.microsoft.com/office/drawing/2014/main" id="{CE72CA18-01B1-458C-A55D-3007F62FF8A2}"/>
              </a:ext>
            </a:extLst>
          </p:cNvPr>
          <p:cNvSpPr>
            <a:spLocks noGrp="1"/>
          </p:cNvSpPr>
          <p:nvPr>
            <p:ph type="ftr" sz="quarter" idx="2"/>
          </p:nvPr>
        </p:nvSpPr>
        <p:spPr>
          <a:xfrm>
            <a:off x="0" y="8845550"/>
            <a:ext cx="297180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0251A14-197F-4B3D-8CCA-E31083A5AF7B}"/>
              </a:ext>
            </a:extLst>
          </p:cNvPr>
          <p:cNvSpPr>
            <a:spLocks noGrp="1"/>
          </p:cNvSpPr>
          <p:nvPr>
            <p:ph type="sldNum" sz="quarter" idx="3"/>
          </p:nvPr>
        </p:nvSpPr>
        <p:spPr>
          <a:xfrm>
            <a:off x="3884613" y="8845550"/>
            <a:ext cx="2971800" cy="466725"/>
          </a:xfrm>
          <a:prstGeom prst="rect">
            <a:avLst/>
          </a:prstGeom>
        </p:spPr>
        <p:txBody>
          <a:bodyPr vert="horz" lIns="91440" tIns="45720" rIns="91440" bIns="45720" rtlCol="0" anchor="b"/>
          <a:lstStyle>
            <a:lvl1pPr algn="r">
              <a:defRPr sz="1200"/>
            </a:lvl1pPr>
          </a:lstStyle>
          <a:p>
            <a:fld id="{FCF69A3E-B3D6-4F9E-8802-6157DF82AA7A}" type="slidenum">
              <a:rPr lang="en-US" smtClean="0"/>
              <a:t>‹#›</a:t>
            </a:fld>
            <a:endParaRPr lang="en-US"/>
          </a:p>
        </p:txBody>
      </p:sp>
    </p:spTree>
    <p:extLst>
      <p:ext uri="{BB962C8B-B14F-4D97-AF65-F5344CB8AC3E}">
        <p14:creationId xmlns:p14="http://schemas.microsoft.com/office/powerpoint/2010/main" val="20353583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723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67231"/>
          </a:xfrm>
          <a:prstGeom prst="rect">
            <a:avLst/>
          </a:prstGeom>
        </p:spPr>
        <p:txBody>
          <a:bodyPr vert="horz" lIns="91440" tIns="45720" rIns="91440" bIns="45720" rtlCol="0"/>
          <a:lstStyle>
            <a:lvl1pPr algn="r">
              <a:defRPr sz="1200"/>
            </a:lvl1pPr>
          </a:lstStyle>
          <a:p>
            <a:fld id="{56C8EC51-4EEC-4960-9233-FB2FC0A916F9}" type="datetimeFigureOut">
              <a:rPr lang="en-US" smtClean="0"/>
              <a:t>3/8/2021</a:t>
            </a:fld>
            <a:endParaRPr lang="en-US"/>
          </a:p>
        </p:txBody>
      </p:sp>
      <p:sp>
        <p:nvSpPr>
          <p:cNvPr id="4" name="Slide Image Placeholder 3"/>
          <p:cNvSpPr>
            <a:spLocks noGrp="1" noRot="1" noChangeAspect="1"/>
          </p:cNvSpPr>
          <p:nvPr>
            <p:ph type="sldImg" idx="2"/>
          </p:nvPr>
        </p:nvSpPr>
        <p:spPr>
          <a:xfrm>
            <a:off x="635000" y="1163638"/>
            <a:ext cx="5588000" cy="31432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81532"/>
            <a:ext cx="5486400" cy="366670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5046"/>
            <a:ext cx="2971800" cy="46723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5046"/>
            <a:ext cx="2971800" cy="467230"/>
          </a:xfrm>
          <a:prstGeom prst="rect">
            <a:avLst/>
          </a:prstGeom>
        </p:spPr>
        <p:txBody>
          <a:bodyPr vert="horz" lIns="91440" tIns="45720" rIns="91440" bIns="45720" rtlCol="0" anchor="b"/>
          <a:lstStyle>
            <a:lvl1pPr algn="r">
              <a:defRPr sz="1200"/>
            </a:lvl1pPr>
          </a:lstStyle>
          <a:p>
            <a:fld id="{A40199FF-3554-4BC2-B8A6-A9AA7641C20B}" type="slidenum">
              <a:rPr lang="en-US" smtClean="0"/>
              <a:t>‹#›</a:t>
            </a:fld>
            <a:endParaRPr lang="en-US"/>
          </a:p>
        </p:txBody>
      </p:sp>
    </p:spTree>
    <p:extLst>
      <p:ext uri="{BB962C8B-B14F-4D97-AF65-F5344CB8AC3E}">
        <p14:creationId xmlns:p14="http://schemas.microsoft.com/office/powerpoint/2010/main" val="141278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0199FF-3554-4BC2-B8A6-A9AA7641C20B}" type="slidenum">
              <a:rPr lang="en-US" smtClean="0"/>
              <a:t>1</a:t>
            </a:fld>
            <a:endParaRPr lang="en-US"/>
          </a:p>
        </p:txBody>
      </p:sp>
    </p:spTree>
    <p:extLst>
      <p:ext uri="{BB962C8B-B14F-4D97-AF65-F5344CB8AC3E}">
        <p14:creationId xmlns:p14="http://schemas.microsoft.com/office/powerpoint/2010/main" val="893964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800" b="0" i="0" u="none" strike="noStrike" baseline="0" dirty="0">
              <a:solidFill>
                <a:srgbClr val="000000"/>
              </a:solidFill>
              <a:latin typeface="Century Gothic" panose="020B0502020202020204" pitchFamily="34" charset="0"/>
            </a:endParaRPr>
          </a:p>
          <a:p>
            <a:endParaRPr lang="en-US" sz="1800" b="0" i="0" u="none" strike="noStrike" baseline="0" dirty="0">
              <a:latin typeface="Century Gothic" panose="020B0502020202020204" pitchFamily="34" charset="0"/>
            </a:endParaRPr>
          </a:p>
          <a:p>
            <a:pPr marR="0" algn="l"/>
            <a:r>
              <a:rPr lang="en-US" sz="1800" b="0" i="0" u="none" strike="noStrike" baseline="0" dirty="0">
                <a:latin typeface="Century Gothic" panose="020B0502020202020204" pitchFamily="34" charset="0"/>
              </a:rPr>
              <a:t>Parties must participate in good faith –sharing information and exchanging ideas in order to identify a reasonable accommodation. </a:t>
            </a:r>
          </a:p>
          <a:p>
            <a:pPr marR="0" algn="l"/>
            <a:r>
              <a:rPr lang="en-US" sz="1800" b="0" i="0" u="none" strike="noStrike" baseline="0" dirty="0">
                <a:latin typeface="Century Gothic" panose="020B0502020202020204" pitchFamily="34" charset="0"/>
              </a:rPr>
              <a:t>Beyond this, there is no required format or procedure.</a:t>
            </a:r>
          </a:p>
          <a:p>
            <a:pPr marR="0" algn="l"/>
            <a:r>
              <a:rPr lang="en-US" sz="1800" b="0" i="0" u="none" strike="noStrike" baseline="0" dirty="0">
                <a:latin typeface="Century Gothic" panose="020B0502020202020204" pitchFamily="34" charset="0"/>
              </a:rPr>
              <a:t>Though reasonable accommodations may be proposed, considered, and rejected, this is </a:t>
            </a:r>
            <a:r>
              <a:rPr lang="en-US" sz="1800" b="0" i="1" u="none" strike="noStrike" baseline="0" dirty="0">
                <a:latin typeface="Century Gothic" panose="020B0502020202020204" pitchFamily="34" charset="0"/>
              </a:rPr>
              <a:t>not </a:t>
            </a:r>
            <a:r>
              <a:rPr lang="en-US" sz="1800" b="0" i="0" u="none" strike="noStrike" baseline="0" dirty="0">
                <a:latin typeface="Century Gothic" panose="020B0502020202020204" pitchFamily="34" charset="0"/>
              </a:rPr>
              <a:t>collective bargaining. The process can be initiated without an identified reasonable accommodation, multiple accommodations can be proposed, and there is no impasse. </a:t>
            </a:r>
          </a:p>
          <a:p>
            <a:endParaRPr lang="en-US" dirty="0"/>
          </a:p>
        </p:txBody>
      </p:sp>
      <p:sp>
        <p:nvSpPr>
          <p:cNvPr id="4" name="Slide Number Placeholder 3"/>
          <p:cNvSpPr>
            <a:spLocks noGrp="1"/>
          </p:cNvSpPr>
          <p:nvPr>
            <p:ph type="sldNum" sz="quarter" idx="5"/>
          </p:nvPr>
        </p:nvSpPr>
        <p:spPr/>
        <p:txBody>
          <a:bodyPr/>
          <a:lstStyle/>
          <a:p>
            <a:fld id="{A40199FF-3554-4BC2-B8A6-A9AA7641C20B}" type="slidenum">
              <a:rPr lang="en-US" smtClean="0"/>
              <a:t>10</a:t>
            </a:fld>
            <a:endParaRPr lang="en-US"/>
          </a:p>
        </p:txBody>
      </p:sp>
    </p:spTree>
    <p:extLst>
      <p:ext uri="{BB962C8B-B14F-4D97-AF65-F5344CB8AC3E}">
        <p14:creationId xmlns:p14="http://schemas.microsoft.com/office/powerpoint/2010/main" val="38022179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dirty="0">
                <a:latin typeface="Century Gothic" panose="020B0502020202020204" pitchFamily="34" charset="0"/>
              </a:rPr>
              <a:t>Because this is a </a:t>
            </a:r>
            <a:r>
              <a:rPr lang="en-US" sz="1200" b="0" i="1" u="none" strike="noStrike" baseline="0" dirty="0">
                <a:latin typeface="Century Gothic" panose="020B0502020202020204" pitchFamily="34" charset="0"/>
              </a:rPr>
              <a:t>process</a:t>
            </a:r>
            <a:r>
              <a:rPr lang="en-US" sz="1200" b="0" i="0" u="none" strike="noStrike" baseline="0" dirty="0">
                <a:latin typeface="Century Gothic" panose="020B0502020202020204" pitchFamily="34" charset="0"/>
              </a:rPr>
              <a:t>, these steps can be – and often are – performed repeatedly and over multiple meetings. </a:t>
            </a:r>
          </a:p>
          <a:p>
            <a:endParaRPr lang="en-US" dirty="0"/>
          </a:p>
        </p:txBody>
      </p:sp>
      <p:sp>
        <p:nvSpPr>
          <p:cNvPr id="4" name="Slide Number Placeholder 3"/>
          <p:cNvSpPr>
            <a:spLocks noGrp="1"/>
          </p:cNvSpPr>
          <p:nvPr>
            <p:ph type="sldNum" sz="quarter" idx="5"/>
          </p:nvPr>
        </p:nvSpPr>
        <p:spPr/>
        <p:txBody>
          <a:bodyPr/>
          <a:lstStyle/>
          <a:p>
            <a:fld id="{A40199FF-3554-4BC2-B8A6-A9AA7641C20B}" type="slidenum">
              <a:rPr lang="en-US" smtClean="0"/>
              <a:t>11</a:t>
            </a:fld>
            <a:endParaRPr lang="en-US"/>
          </a:p>
        </p:txBody>
      </p:sp>
    </p:spTree>
    <p:extLst>
      <p:ext uri="{BB962C8B-B14F-4D97-AF65-F5344CB8AC3E}">
        <p14:creationId xmlns:p14="http://schemas.microsoft.com/office/powerpoint/2010/main" val="299026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rPr>
              <a:t>(that is, the fundamental job duties)</a:t>
            </a:r>
            <a:endParaRPr lang="en-US" dirty="0"/>
          </a:p>
        </p:txBody>
      </p:sp>
      <p:sp>
        <p:nvSpPr>
          <p:cNvPr id="4" name="Slide Number Placeholder 3"/>
          <p:cNvSpPr>
            <a:spLocks noGrp="1"/>
          </p:cNvSpPr>
          <p:nvPr>
            <p:ph type="sldNum" sz="quarter" idx="5"/>
          </p:nvPr>
        </p:nvSpPr>
        <p:spPr/>
        <p:txBody>
          <a:bodyPr/>
          <a:lstStyle/>
          <a:p>
            <a:fld id="{A40199FF-3554-4BC2-B8A6-A9AA7641C20B}" type="slidenum">
              <a:rPr lang="en-US" smtClean="0"/>
              <a:t>12</a:t>
            </a:fld>
            <a:endParaRPr lang="en-US"/>
          </a:p>
        </p:txBody>
      </p:sp>
    </p:spTree>
    <p:extLst>
      <p:ext uri="{BB962C8B-B14F-4D97-AF65-F5344CB8AC3E}">
        <p14:creationId xmlns:p14="http://schemas.microsoft.com/office/powerpoint/2010/main" val="4228776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baseline="0" dirty="0">
                <a:latin typeface="Century Gothic" panose="020B0502020202020204" pitchFamily="34" charset="0"/>
              </a:rPr>
              <a:t>California recognizes that it may take considerably longer to obtain medical documentation during the coronavirus pandemic.</a:t>
            </a:r>
            <a:endParaRPr lang="en-US" sz="1200" b="0" i="0" u="none" strike="noStrike" baseline="0" dirty="0">
              <a:latin typeface="Century Gothic" panose="020B0502020202020204" pitchFamily="34" charset="0"/>
            </a:endParaRPr>
          </a:p>
          <a:p>
            <a:endParaRPr lang="en-US" dirty="0"/>
          </a:p>
        </p:txBody>
      </p:sp>
      <p:sp>
        <p:nvSpPr>
          <p:cNvPr id="4" name="Slide Number Placeholder 3"/>
          <p:cNvSpPr>
            <a:spLocks noGrp="1"/>
          </p:cNvSpPr>
          <p:nvPr>
            <p:ph type="sldNum" sz="quarter" idx="5"/>
          </p:nvPr>
        </p:nvSpPr>
        <p:spPr/>
        <p:txBody>
          <a:bodyPr/>
          <a:lstStyle/>
          <a:p>
            <a:fld id="{A40199FF-3554-4BC2-B8A6-A9AA7641C20B}" type="slidenum">
              <a:rPr lang="en-US" smtClean="0"/>
              <a:t>13</a:t>
            </a:fld>
            <a:endParaRPr lang="en-US"/>
          </a:p>
        </p:txBody>
      </p:sp>
    </p:spTree>
    <p:extLst>
      <p:ext uri="{BB962C8B-B14F-4D97-AF65-F5344CB8AC3E}">
        <p14:creationId xmlns:p14="http://schemas.microsoft.com/office/powerpoint/2010/main" val="17748585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0199FF-3554-4BC2-B8A6-A9AA7641C20B}" type="slidenum">
              <a:rPr lang="en-US" smtClean="0"/>
              <a:t>14</a:t>
            </a:fld>
            <a:endParaRPr lang="en-US"/>
          </a:p>
        </p:txBody>
      </p:sp>
    </p:spTree>
    <p:extLst>
      <p:ext uri="{BB962C8B-B14F-4D97-AF65-F5344CB8AC3E}">
        <p14:creationId xmlns:p14="http://schemas.microsoft.com/office/powerpoint/2010/main" val="28131743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0199FF-3554-4BC2-B8A6-A9AA7641C20B}" type="slidenum">
              <a:rPr lang="en-US" smtClean="0"/>
              <a:t>15</a:t>
            </a:fld>
            <a:endParaRPr lang="en-US"/>
          </a:p>
        </p:txBody>
      </p:sp>
    </p:spTree>
    <p:extLst>
      <p:ext uri="{BB962C8B-B14F-4D97-AF65-F5344CB8AC3E}">
        <p14:creationId xmlns:p14="http://schemas.microsoft.com/office/powerpoint/2010/main" val="1770642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0199FF-3554-4BC2-B8A6-A9AA7641C20B}" type="slidenum">
              <a:rPr lang="en-US" smtClean="0"/>
              <a:t>16</a:t>
            </a:fld>
            <a:endParaRPr lang="en-US"/>
          </a:p>
        </p:txBody>
      </p:sp>
    </p:spTree>
    <p:extLst>
      <p:ext uri="{BB962C8B-B14F-4D97-AF65-F5344CB8AC3E}">
        <p14:creationId xmlns:p14="http://schemas.microsoft.com/office/powerpoint/2010/main" val="12324139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0199FF-3554-4BC2-B8A6-A9AA7641C20B}" type="slidenum">
              <a:rPr lang="en-US" smtClean="0"/>
              <a:t>17</a:t>
            </a:fld>
            <a:endParaRPr lang="en-US"/>
          </a:p>
        </p:txBody>
      </p:sp>
    </p:spTree>
    <p:extLst>
      <p:ext uri="{BB962C8B-B14F-4D97-AF65-F5344CB8AC3E}">
        <p14:creationId xmlns:p14="http://schemas.microsoft.com/office/powerpoint/2010/main" val="18463547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0199FF-3554-4BC2-B8A6-A9AA7641C20B}" type="slidenum">
              <a:rPr lang="en-US" smtClean="0"/>
              <a:t>18</a:t>
            </a:fld>
            <a:endParaRPr lang="en-US"/>
          </a:p>
        </p:txBody>
      </p:sp>
    </p:spTree>
    <p:extLst>
      <p:ext uri="{BB962C8B-B14F-4D97-AF65-F5344CB8AC3E}">
        <p14:creationId xmlns:p14="http://schemas.microsoft.com/office/powerpoint/2010/main" val="32115628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0199FF-3554-4BC2-B8A6-A9AA7641C20B}" type="slidenum">
              <a:rPr lang="en-US" smtClean="0"/>
              <a:t>19</a:t>
            </a:fld>
            <a:endParaRPr lang="en-US"/>
          </a:p>
        </p:txBody>
      </p:sp>
    </p:spTree>
    <p:extLst>
      <p:ext uri="{BB962C8B-B14F-4D97-AF65-F5344CB8AC3E}">
        <p14:creationId xmlns:p14="http://schemas.microsoft.com/office/powerpoint/2010/main" val="2061254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0199FF-3554-4BC2-B8A6-A9AA7641C20B}" type="slidenum">
              <a:rPr lang="en-US" smtClean="0"/>
              <a:t>2</a:t>
            </a:fld>
            <a:endParaRPr lang="en-US"/>
          </a:p>
        </p:txBody>
      </p:sp>
    </p:spTree>
    <p:extLst>
      <p:ext uri="{BB962C8B-B14F-4D97-AF65-F5344CB8AC3E}">
        <p14:creationId xmlns:p14="http://schemas.microsoft.com/office/powerpoint/2010/main" val="34493063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0199FF-3554-4BC2-B8A6-A9AA7641C20B}" type="slidenum">
              <a:rPr lang="en-US" smtClean="0"/>
              <a:t>20</a:t>
            </a:fld>
            <a:endParaRPr lang="en-US"/>
          </a:p>
        </p:txBody>
      </p:sp>
    </p:spTree>
    <p:extLst>
      <p:ext uri="{BB962C8B-B14F-4D97-AF65-F5344CB8AC3E}">
        <p14:creationId xmlns:p14="http://schemas.microsoft.com/office/powerpoint/2010/main" val="18737086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0199FF-3554-4BC2-B8A6-A9AA7641C20B}" type="slidenum">
              <a:rPr lang="en-US" smtClean="0"/>
              <a:t>21</a:t>
            </a:fld>
            <a:endParaRPr lang="en-US"/>
          </a:p>
        </p:txBody>
      </p:sp>
    </p:spTree>
    <p:extLst>
      <p:ext uri="{BB962C8B-B14F-4D97-AF65-F5344CB8AC3E}">
        <p14:creationId xmlns:p14="http://schemas.microsoft.com/office/powerpoint/2010/main" val="33581857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0199FF-3554-4BC2-B8A6-A9AA7641C20B}" type="slidenum">
              <a:rPr lang="en-US" smtClean="0"/>
              <a:t>22</a:t>
            </a:fld>
            <a:endParaRPr lang="en-US"/>
          </a:p>
        </p:txBody>
      </p:sp>
    </p:spTree>
    <p:extLst>
      <p:ext uri="{BB962C8B-B14F-4D97-AF65-F5344CB8AC3E}">
        <p14:creationId xmlns:p14="http://schemas.microsoft.com/office/powerpoint/2010/main" val="13136919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0199FF-3554-4BC2-B8A6-A9AA7641C20B}" type="slidenum">
              <a:rPr lang="en-US" smtClean="0"/>
              <a:t>23</a:t>
            </a:fld>
            <a:endParaRPr lang="en-US"/>
          </a:p>
        </p:txBody>
      </p:sp>
    </p:spTree>
    <p:extLst>
      <p:ext uri="{BB962C8B-B14F-4D97-AF65-F5344CB8AC3E}">
        <p14:creationId xmlns:p14="http://schemas.microsoft.com/office/powerpoint/2010/main" val="193465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FSUSD must follow CDPH &amp; OSHA guidelines</a:t>
            </a:r>
          </a:p>
        </p:txBody>
      </p:sp>
      <p:sp>
        <p:nvSpPr>
          <p:cNvPr id="4" name="Slide Number Placeholder 3"/>
          <p:cNvSpPr>
            <a:spLocks noGrp="1"/>
          </p:cNvSpPr>
          <p:nvPr>
            <p:ph type="sldNum" sz="quarter" idx="5"/>
          </p:nvPr>
        </p:nvSpPr>
        <p:spPr/>
        <p:txBody>
          <a:bodyPr/>
          <a:lstStyle/>
          <a:p>
            <a:fld id="{A40199FF-3554-4BC2-B8A6-A9AA7641C20B}" type="slidenum">
              <a:rPr lang="en-US" smtClean="0"/>
              <a:t>3</a:t>
            </a:fld>
            <a:endParaRPr lang="en-US"/>
          </a:p>
        </p:txBody>
      </p:sp>
    </p:spTree>
    <p:extLst>
      <p:ext uri="{BB962C8B-B14F-4D97-AF65-F5344CB8AC3E}">
        <p14:creationId xmlns:p14="http://schemas.microsoft.com/office/powerpoint/2010/main" val="1806325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0199FF-3554-4BC2-B8A6-A9AA7641C20B}" type="slidenum">
              <a:rPr lang="en-US" smtClean="0"/>
              <a:t>4</a:t>
            </a:fld>
            <a:endParaRPr lang="en-US"/>
          </a:p>
        </p:txBody>
      </p:sp>
    </p:spTree>
    <p:extLst>
      <p:ext uri="{BB962C8B-B14F-4D97-AF65-F5344CB8AC3E}">
        <p14:creationId xmlns:p14="http://schemas.microsoft.com/office/powerpoint/2010/main" val="3588568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0199FF-3554-4BC2-B8A6-A9AA7641C20B}" type="slidenum">
              <a:rPr lang="en-US" smtClean="0"/>
              <a:t>5</a:t>
            </a:fld>
            <a:endParaRPr lang="en-US"/>
          </a:p>
        </p:txBody>
      </p:sp>
    </p:spTree>
    <p:extLst>
      <p:ext uri="{BB962C8B-B14F-4D97-AF65-F5344CB8AC3E}">
        <p14:creationId xmlns:p14="http://schemas.microsoft.com/office/powerpoint/2010/main" val="978827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0199FF-3554-4BC2-B8A6-A9AA7641C20B}" type="slidenum">
              <a:rPr lang="en-US" smtClean="0"/>
              <a:t>6</a:t>
            </a:fld>
            <a:endParaRPr lang="en-US"/>
          </a:p>
        </p:txBody>
      </p:sp>
    </p:spTree>
    <p:extLst>
      <p:ext uri="{BB962C8B-B14F-4D97-AF65-F5344CB8AC3E}">
        <p14:creationId xmlns:p14="http://schemas.microsoft.com/office/powerpoint/2010/main" val="2316310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0199FF-3554-4BC2-B8A6-A9AA7641C20B}" type="slidenum">
              <a:rPr lang="en-US" smtClean="0"/>
              <a:t>7</a:t>
            </a:fld>
            <a:endParaRPr lang="en-US"/>
          </a:p>
        </p:txBody>
      </p:sp>
    </p:spTree>
    <p:extLst>
      <p:ext uri="{BB962C8B-B14F-4D97-AF65-F5344CB8AC3E}">
        <p14:creationId xmlns:p14="http://schemas.microsoft.com/office/powerpoint/2010/main" val="3784475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0199FF-3554-4BC2-B8A6-A9AA7641C20B}" type="slidenum">
              <a:rPr lang="en-US" smtClean="0"/>
              <a:t>8</a:t>
            </a:fld>
            <a:endParaRPr lang="en-US"/>
          </a:p>
        </p:txBody>
      </p:sp>
    </p:spTree>
    <p:extLst>
      <p:ext uri="{BB962C8B-B14F-4D97-AF65-F5344CB8AC3E}">
        <p14:creationId xmlns:p14="http://schemas.microsoft.com/office/powerpoint/2010/main" val="1365634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0199FF-3554-4BC2-B8A6-A9AA7641C20B}" type="slidenum">
              <a:rPr lang="en-US" smtClean="0"/>
              <a:t>9</a:t>
            </a:fld>
            <a:endParaRPr lang="en-US"/>
          </a:p>
        </p:txBody>
      </p:sp>
    </p:spTree>
    <p:extLst>
      <p:ext uri="{BB962C8B-B14F-4D97-AF65-F5344CB8AC3E}">
        <p14:creationId xmlns:p14="http://schemas.microsoft.com/office/powerpoint/2010/main" val="2569881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EA0C0817-A112-4847-8014-A94B7D2A4EA3}" type="datetime1">
              <a:rPr lang="en-US" smtClean="0"/>
              <a:t>3/8/2021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942653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68079350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F6FA2B21-3FCD-4721-B95C-427943F61125}" type="datetime1">
              <a:rPr lang="en-US" smtClean="0"/>
              <a:t>3/8/2021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341123988"/>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168254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9C646AA-F36E-4540-911D-FFFC0A0EF24A}" type="datetime1">
              <a:rPr lang="en-US" smtClean="0"/>
              <a:t>3/8/2021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27486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519343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34960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426149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294968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7E8D12A6-918A-48BD-8CB9-CA713993B0EA}" type="datetime1">
              <a:rPr lang="en-US" smtClean="0"/>
              <a:t>3/8/2021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264923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78CE86-875F-4587-BCF6-FA054AFC0D53}" type="datetime1">
              <a:rPr lang="en-US" smtClean="0"/>
              <a:pPr/>
              <a:t>3/8/2021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151120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F6FA2B21-3FCD-4721-B95C-427943F61125}" type="datetime1">
              <a:rPr lang="en-US" smtClean="0"/>
              <a:t>3/8/2021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4B7E4EF-A1BD-40F4-AB7B-04F084DD991D}" type="slidenum">
              <a:rPr lang="en-US" smtClean="0"/>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38370623"/>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75485B9-8EE1-447A-9C08-F7D6B532A8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B963707F-B98C-4143-AFCF-D6B56C975C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4059" y="457200"/>
            <a:ext cx="5010912" cy="91440"/>
          </a:xfrm>
          <a:prstGeom prst="rect">
            <a:avLst/>
          </a:prstGeom>
          <a:ln>
            <a:noFill/>
          </a:ln>
          <a:effectLst/>
        </p:spPr>
        <p:style>
          <a:lnRef idx="1">
            <a:schemeClr val="accent1"/>
          </a:lnRef>
          <a:fillRef idx="3">
            <a:schemeClr val="accent1"/>
          </a:fillRef>
          <a:effectRef idx="2">
            <a:schemeClr val="accent1"/>
          </a:effectRef>
          <a:fontRef idx="minor">
            <a:schemeClr val="lt1"/>
          </a:fontRef>
        </p:style>
      </p:sp>
      <p:sp useBgFill="1">
        <p:nvSpPr>
          <p:cNvPr id="15" name="Rectangle 14">
            <a:extLst>
              <a:ext uri="{FF2B5EF4-FFF2-40B4-BE49-F238E27FC236}">
                <a16:creationId xmlns:a16="http://schemas.microsoft.com/office/drawing/2014/main" id="{88D2DFBB-460D-4ECB-BD76-509C99DAD6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5583" y="601197"/>
            <a:ext cx="5009388" cy="5789368"/>
          </a:xfrm>
          <a:prstGeom prst="rect">
            <a:avLst/>
          </a:prstGeom>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837126" y="1419225"/>
            <a:ext cx="4320227" cy="2395117"/>
          </a:xfrm>
        </p:spPr>
        <p:txBody>
          <a:bodyPr>
            <a:normAutofit/>
          </a:bodyPr>
          <a:lstStyle/>
          <a:p>
            <a:pPr>
              <a:lnSpc>
                <a:spcPct val="90000"/>
              </a:lnSpc>
            </a:pPr>
            <a:r>
              <a:rPr lang="en-US" sz="3100" dirty="0">
                <a:solidFill>
                  <a:schemeClr val="tx2"/>
                </a:solidFill>
              </a:rPr>
              <a:t>Accommodations, and leaves for educators During covid-19</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837126" y="3824577"/>
            <a:ext cx="4517072" cy="1614198"/>
          </a:xfrm>
        </p:spPr>
        <p:txBody>
          <a:bodyPr>
            <a:normAutofit/>
          </a:bodyPr>
          <a:lstStyle/>
          <a:p>
            <a:pPr>
              <a:spcAft>
                <a:spcPts val="600"/>
              </a:spcAft>
            </a:pPr>
            <a:r>
              <a:rPr lang="en-US" sz="1800" dirty="0">
                <a:solidFill>
                  <a:srgbClr val="FFFF00">
                    <a:alpha val="75000"/>
                  </a:srgbClr>
                </a:solidFill>
              </a:rPr>
              <a:t>Presented by:</a:t>
            </a:r>
          </a:p>
          <a:p>
            <a:pPr>
              <a:spcAft>
                <a:spcPts val="600"/>
              </a:spcAft>
            </a:pPr>
            <a:r>
              <a:rPr lang="en-US" sz="1800" dirty="0">
                <a:solidFill>
                  <a:srgbClr val="FFFF00">
                    <a:alpha val="75000"/>
                  </a:srgbClr>
                </a:solidFill>
              </a:rPr>
              <a:t>Michelle Washington, CTA Staff</a:t>
            </a:r>
          </a:p>
        </p:txBody>
      </p:sp>
      <p:pic>
        <p:nvPicPr>
          <p:cNvPr id="4" name="Picture 3" descr="A picture containing bird&#10;&#10;Description automatically generated">
            <a:extLst>
              <a:ext uri="{FF2B5EF4-FFF2-40B4-BE49-F238E27FC236}">
                <a16:creationId xmlns:a16="http://schemas.microsoft.com/office/drawing/2014/main" id="{FC7BE8D0-764B-4FB4-BDA7-C4D69F73B2C7}"/>
              </a:ext>
            </a:extLst>
          </p:cNvPr>
          <p:cNvPicPr>
            <a:picLocks noChangeAspect="1"/>
          </p:cNvPicPr>
          <p:nvPr/>
        </p:nvPicPr>
        <p:blipFill>
          <a:blip r:embed="rId3"/>
          <a:stretch>
            <a:fillRect/>
          </a:stretch>
        </p:blipFill>
        <p:spPr>
          <a:xfrm>
            <a:off x="5835849" y="1360286"/>
            <a:ext cx="5710061" cy="1221687"/>
          </a:xfrm>
          <a:prstGeom prst="rect">
            <a:avLst/>
          </a:prstGeom>
        </p:spPr>
      </p:pic>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4">
            <a:extLst>
              <a:ext uri="{28A0092B-C50C-407E-A947-70E740481C1C}">
                <a14:useLocalDpi xmlns:a14="http://schemas.microsoft.com/office/drawing/2010/main" val="0"/>
              </a:ext>
            </a:extLst>
          </a:blip>
          <a:stretch/>
        </p:blipFill>
        <p:spPr>
          <a:xfrm>
            <a:off x="6234111" y="3640668"/>
            <a:ext cx="4888705" cy="2749898"/>
          </a:xfrm>
          <a:prstGeom prst="rect">
            <a:avLst/>
          </a:prstGeom>
        </p:spPr>
      </p:pic>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BFECD-B4E8-421E-BA47-45B141C63255}"/>
              </a:ext>
            </a:extLst>
          </p:cNvPr>
          <p:cNvSpPr>
            <a:spLocks noGrp="1"/>
          </p:cNvSpPr>
          <p:nvPr>
            <p:ph type="title"/>
          </p:nvPr>
        </p:nvSpPr>
        <p:spPr/>
        <p:txBody>
          <a:bodyPr>
            <a:normAutofit/>
          </a:bodyPr>
          <a:lstStyle/>
          <a:p>
            <a:r>
              <a:rPr lang="en-US" sz="3600" dirty="0"/>
              <a:t>Interactive Process</a:t>
            </a:r>
          </a:p>
        </p:txBody>
      </p:sp>
      <p:sp>
        <p:nvSpPr>
          <p:cNvPr id="3" name="Content Placeholder 2">
            <a:extLst>
              <a:ext uri="{FF2B5EF4-FFF2-40B4-BE49-F238E27FC236}">
                <a16:creationId xmlns:a16="http://schemas.microsoft.com/office/drawing/2014/main" id="{1E8E4DBE-9873-415F-BB7D-903CEF052463}"/>
              </a:ext>
            </a:extLst>
          </p:cNvPr>
          <p:cNvSpPr>
            <a:spLocks noGrp="1"/>
          </p:cNvSpPr>
          <p:nvPr>
            <p:ph idx="1"/>
          </p:nvPr>
        </p:nvSpPr>
        <p:spPr/>
        <p:txBody>
          <a:bodyPr>
            <a:normAutofit/>
          </a:bodyPr>
          <a:lstStyle/>
          <a:p>
            <a:pPr marR="0" algn="l"/>
            <a:r>
              <a:rPr lang="en-US" sz="2800" b="0" i="0" u="none" strike="noStrike" baseline="0" dirty="0">
                <a:latin typeface="Century Gothic" panose="020B0502020202020204" pitchFamily="34" charset="0"/>
              </a:rPr>
              <a:t>The “interactive process” is intended to be both:</a:t>
            </a:r>
          </a:p>
          <a:p>
            <a:pPr lvl="1"/>
            <a:r>
              <a:rPr lang="en-US" sz="2400" b="0" i="1" u="none" strike="noStrike" baseline="0" dirty="0">
                <a:latin typeface="Century Gothic" panose="020B0502020202020204" pitchFamily="34" charset="0"/>
              </a:rPr>
              <a:t>Interactive </a:t>
            </a:r>
            <a:r>
              <a:rPr lang="en-US" sz="2400" b="0" i="0" u="none" strike="noStrike" baseline="0" dirty="0">
                <a:latin typeface="Century Gothic" panose="020B0502020202020204" pitchFamily="34" charset="0"/>
              </a:rPr>
              <a:t>– a non-adversarial back-and-forth between employee and employer; and</a:t>
            </a:r>
          </a:p>
          <a:p>
            <a:pPr lvl="1"/>
            <a:r>
              <a:rPr lang="en-US" sz="2400" b="0" i="1" u="none" strike="noStrike" baseline="0" dirty="0">
                <a:latin typeface="Century Gothic" panose="020B0502020202020204" pitchFamily="34" charset="0"/>
              </a:rPr>
              <a:t>A process </a:t>
            </a:r>
            <a:r>
              <a:rPr lang="en-US" sz="2400" b="0" i="0" u="none" strike="noStrike" baseline="0" dirty="0">
                <a:latin typeface="Century Gothic" panose="020B0502020202020204" pitchFamily="34" charset="0"/>
              </a:rPr>
              <a:t>– an ongoing discussion and collaborative problem-solving exercise, possibly over multiple meetings.</a:t>
            </a:r>
          </a:p>
          <a:p>
            <a:pPr marR="0" algn="l"/>
            <a:r>
              <a:rPr lang="en-US" sz="2800" b="0" i="0" u="none" strike="noStrike" baseline="0" dirty="0">
                <a:latin typeface="Century Gothic" panose="020B0502020202020204" pitchFamily="34" charset="0"/>
              </a:rPr>
              <a:t>It is </a:t>
            </a:r>
            <a:r>
              <a:rPr lang="en-US" sz="2800" b="0" i="1" u="none" strike="noStrike" baseline="0" dirty="0">
                <a:latin typeface="Century Gothic" panose="020B0502020202020204" pitchFamily="34" charset="0"/>
              </a:rPr>
              <a:t>not </a:t>
            </a:r>
            <a:r>
              <a:rPr lang="en-US" sz="2800" b="0" i="0" u="none" strike="noStrike" baseline="0" dirty="0">
                <a:latin typeface="Century Gothic" panose="020B0502020202020204" pitchFamily="34" charset="0"/>
              </a:rPr>
              <a:t>a legal proceeding requiring specialized legal or medical knowledge. </a:t>
            </a:r>
          </a:p>
        </p:txBody>
      </p:sp>
    </p:spTree>
    <p:extLst>
      <p:ext uri="{BB962C8B-B14F-4D97-AF65-F5344CB8AC3E}">
        <p14:creationId xmlns:p14="http://schemas.microsoft.com/office/powerpoint/2010/main" val="2697245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2AFF8-A33B-4934-871E-DF35EFA041A0}"/>
              </a:ext>
            </a:extLst>
          </p:cNvPr>
          <p:cNvSpPr>
            <a:spLocks noGrp="1"/>
          </p:cNvSpPr>
          <p:nvPr>
            <p:ph type="title"/>
          </p:nvPr>
        </p:nvSpPr>
        <p:spPr/>
        <p:txBody>
          <a:bodyPr/>
          <a:lstStyle/>
          <a:p>
            <a:r>
              <a:rPr lang="en-US" sz="3600" dirty="0"/>
              <a:t>Interactive Process </a:t>
            </a:r>
            <a:r>
              <a:rPr lang="en-US" dirty="0"/>
              <a:t>- </a:t>
            </a:r>
            <a:r>
              <a:rPr lang="en-US" i="1" dirty="0"/>
              <a:t>CONT’D.</a:t>
            </a:r>
          </a:p>
        </p:txBody>
      </p:sp>
      <p:sp>
        <p:nvSpPr>
          <p:cNvPr id="3" name="Content Placeholder 2">
            <a:extLst>
              <a:ext uri="{FF2B5EF4-FFF2-40B4-BE49-F238E27FC236}">
                <a16:creationId xmlns:a16="http://schemas.microsoft.com/office/drawing/2014/main" id="{A51CD989-7B23-451A-9912-9C88311C3FC6}"/>
              </a:ext>
            </a:extLst>
          </p:cNvPr>
          <p:cNvSpPr>
            <a:spLocks noGrp="1"/>
          </p:cNvSpPr>
          <p:nvPr>
            <p:ph idx="1"/>
          </p:nvPr>
        </p:nvSpPr>
        <p:spPr>
          <a:xfrm>
            <a:off x="581192" y="2251881"/>
            <a:ext cx="11029615" cy="3606918"/>
          </a:xfrm>
        </p:spPr>
        <p:txBody>
          <a:bodyPr>
            <a:normAutofit/>
          </a:bodyPr>
          <a:lstStyle/>
          <a:p>
            <a:pPr marR="0" algn="l"/>
            <a:r>
              <a:rPr lang="en-US" sz="2400" b="0" i="0" u="none" strike="noStrike" baseline="0" dirty="0">
                <a:latin typeface="Century Gothic" panose="020B0502020202020204" pitchFamily="34" charset="0"/>
              </a:rPr>
              <a:t>While there is no required format, it often proceeds as follows:</a:t>
            </a:r>
          </a:p>
          <a:p>
            <a:pPr marR="0" algn="l"/>
            <a:r>
              <a:rPr lang="en-US" sz="2400" b="1" i="1" u="none" strike="noStrike" baseline="0" dirty="0">
                <a:latin typeface="Century Gothic" panose="020B0502020202020204" pitchFamily="34" charset="0"/>
              </a:rPr>
              <a:t>Identify </a:t>
            </a:r>
            <a:r>
              <a:rPr lang="en-US" sz="2400" b="0" i="0" u="none" strike="noStrike" baseline="0" dirty="0">
                <a:latin typeface="Century Gothic" panose="020B0502020202020204" pitchFamily="34" charset="0"/>
              </a:rPr>
              <a:t>– the disability, the physical or mental limitations impacting the ability to perform the work; the barriers that exist to performing the work; and the essential functions of the job.</a:t>
            </a:r>
          </a:p>
          <a:p>
            <a:pPr marR="0" algn="l"/>
            <a:r>
              <a:rPr lang="en-US" sz="2400" b="1" i="1" u="none" strike="noStrike" baseline="0" dirty="0">
                <a:latin typeface="Century Gothic" panose="020B0502020202020204" pitchFamily="34" charset="0"/>
              </a:rPr>
              <a:t>Brainstorm </a:t>
            </a:r>
            <a:r>
              <a:rPr lang="en-US" sz="2400" b="0" i="0" u="none" strike="noStrike" baseline="0" dirty="0">
                <a:latin typeface="Century Gothic" panose="020B0502020202020204" pitchFamily="34" charset="0"/>
              </a:rPr>
              <a:t>– about ways that the disability can be accommodated.</a:t>
            </a:r>
          </a:p>
          <a:p>
            <a:pPr marR="0" algn="l"/>
            <a:r>
              <a:rPr lang="en-US" sz="2400" b="1" i="1" u="none" strike="noStrike" baseline="0" dirty="0">
                <a:latin typeface="Century Gothic" panose="020B0502020202020204" pitchFamily="34" charset="0"/>
              </a:rPr>
              <a:t>Assess </a:t>
            </a:r>
            <a:r>
              <a:rPr lang="en-US" sz="2400" b="0" i="0" u="none" strike="noStrike" baseline="0" dirty="0">
                <a:latin typeface="Century Gothic" panose="020B0502020202020204" pitchFamily="34" charset="0"/>
              </a:rPr>
              <a:t>– whether the proposed accommodation is likely to be effective, reasonable, and not present an undue hardship.</a:t>
            </a:r>
            <a:endParaRPr lang="en-US" dirty="0"/>
          </a:p>
        </p:txBody>
      </p:sp>
    </p:spTree>
    <p:extLst>
      <p:ext uri="{BB962C8B-B14F-4D97-AF65-F5344CB8AC3E}">
        <p14:creationId xmlns:p14="http://schemas.microsoft.com/office/powerpoint/2010/main" val="591270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2DA13-0FC9-4AF5-B182-1B4A0D85EF1B}"/>
              </a:ext>
            </a:extLst>
          </p:cNvPr>
          <p:cNvSpPr>
            <a:spLocks noGrp="1"/>
          </p:cNvSpPr>
          <p:nvPr>
            <p:ph type="title"/>
          </p:nvPr>
        </p:nvSpPr>
        <p:spPr/>
        <p:txBody>
          <a:bodyPr>
            <a:normAutofit/>
          </a:bodyPr>
          <a:lstStyle/>
          <a:p>
            <a:r>
              <a:rPr lang="en-US" sz="3600" dirty="0"/>
              <a:t>During the Interactive Meeting</a:t>
            </a:r>
          </a:p>
        </p:txBody>
      </p:sp>
      <p:sp>
        <p:nvSpPr>
          <p:cNvPr id="3" name="Content Placeholder 2">
            <a:extLst>
              <a:ext uri="{FF2B5EF4-FFF2-40B4-BE49-F238E27FC236}">
                <a16:creationId xmlns:a16="http://schemas.microsoft.com/office/drawing/2014/main" id="{7D135515-C938-4A01-90BC-A67BD85318CA}"/>
              </a:ext>
            </a:extLst>
          </p:cNvPr>
          <p:cNvSpPr>
            <a:spLocks noGrp="1"/>
          </p:cNvSpPr>
          <p:nvPr>
            <p:ph idx="1"/>
          </p:nvPr>
        </p:nvSpPr>
        <p:spPr>
          <a:xfrm>
            <a:off x="680321" y="2159451"/>
            <a:ext cx="10065976" cy="4214929"/>
          </a:xfrm>
        </p:spPr>
        <p:txBody>
          <a:bodyPr>
            <a:normAutofit lnSpcReduction="10000"/>
          </a:bodyPr>
          <a:lstStyle/>
          <a:p>
            <a:pPr>
              <a:lnSpc>
                <a:spcPct val="120000"/>
              </a:lnSpc>
            </a:pPr>
            <a:r>
              <a:rPr lang="en-US" sz="2800" dirty="0">
                <a:effectLst/>
                <a:latin typeface="Century Gothic" panose="020B0502020202020204" pitchFamily="34" charset="0"/>
              </a:rPr>
              <a:t>HR may ask you:</a:t>
            </a:r>
          </a:p>
          <a:p>
            <a:pPr lvl="1">
              <a:lnSpc>
                <a:spcPct val="120000"/>
              </a:lnSpc>
            </a:pPr>
            <a:r>
              <a:rPr lang="en-US" sz="2400" dirty="0">
                <a:effectLst/>
                <a:latin typeface="Century Gothic" panose="020B0502020202020204" pitchFamily="34" charset="0"/>
              </a:rPr>
              <a:t>How the disability creates a limitation</a:t>
            </a:r>
          </a:p>
          <a:p>
            <a:pPr lvl="1">
              <a:lnSpc>
                <a:spcPct val="120000"/>
              </a:lnSpc>
            </a:pPr>
            <a:r>
              <a:rPr lang="en-US" sz="2400" dirty="0">
                <a:effectLst/>
                <a:latin typeface="Century Gothic" panose="020B0502020202020204" pitchFamily="34" charset="0"/>
              </a:rPr>
              <a:t>How the requested accommodation will effectively address the limitation</a:t>
            </a:r>
          </a:p>
          <a:p>
            <a:pPr lvl="1">
              <a:lnSpc>
                <a:spcPct val="120000"/>
              </a:lnSpc>
            </a:pPr>
            <a:r>
              <a:rPr lang="en-US" sz="2400" dirty="0">
                <a:effectLst/>
                <a:latin typeface="Century Gothic" panose="020B0502020202020204" pitchFamily="34" charset="0"/>
              </a:rPr>
              <a:t>Whether another form of accommodation could effectively address the issue</a:t>
            </a:r>
          </a:p>
          <a:p>
            <a:pPr lvl="1">
              <a:lnSpc>
                <a:spcPct val="120000"/>
              </a:lnSpc>
            </a:pPr>
            <a:r>
              <a:rPr lang="en-US" sz="2400" dirty="0">
                <a:effectLst/>
                <a:latin typeface="Century Gothic" panose="020B0502020202020204" pitchFamily="34" charset="0"/>
              </a:rPr>
              <a:t>How a proposed accommodation will enable you to continue performing the "essential functions" of your position</a:t>
            </a:r>
          </a:p>
        </p:txBody>
      </p:sp>
    </p:spTree>
    <p:extLst>
      <p:ext uri="{BB962C8B-B14F-4D97-AF65-F5344CB8AC3E}">
        <p14:creationId xmlns:p14="http://schemas.microsoft.com/office/powerpoint/2010/main" val="88630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F71F2-62AE-44F3-84C2-FB7A552DA49D}"/>
              </a:ext>
            </a:extLst>
          </p:cNvPr>
          <p:cNvSpPr>
            <a:spLocks noGrp="1"/>
          </p:cNvSpPr>
          <p:nvPr>
            <p:ph type="title"/>
          </p:nvPr>
        </p:nvSpPr>
        <p:spPr/>
        <p:txBody>
          <a:bodyPr>
            <a:normAutofit/>
          </a:bodyPr>
          <a:lstStyle/>
          <a:p>
            <a:r>
              <a:rPr lang="en-US" sz="3600" dirty="0"/>
              <a:t>Medical Documentation</a:t>
            </a:r>
          </a:p>
        </p:txBody>
      </p:sp>
      <p:sp>
        <p:nvSpPr>
          <p:cNvPr id="3" name="Content Placeholder 2">
            <a:extLst>
              <a:ext uri="{FF2B5EF4-FFF2-40B4-BE49-F238E27FC236}">
                <a16:creationId xmlns:a16="http://schemas.microsoft.com/office/drawing/2014/main" id="{A094AAAC-4347-41AA-8520-9D8CD1473937}"/>
              </a:ext>
            </a:extLst>
          </p:cNvPr>
          <p:cNvSpPr>
            <a:spLocks noGrp="1"/>
          </p:cNvSpPr>
          <p:nvPr>
            <p:ph idx="1"/>
          </p:nvPr>
        </p:nvSpPr>
        <p:spPr/>
        <p:txBody>
          <a:bodyPr>
            <a:normAutofit/>
          </a:bodyPr>
          <a:lstStyle/>
          <a:p>
            <a:pPr marR="0" algn="l"/>
            <a:r>
              <a:rPr lang="en-US" sz="2400" b="0" i="0" u="none" strike="noStrike" baseline="0" dirty="0">
                <a:latin typeface="Century Gothic" panose="020B0502020202020204" pitchFamily="34" charset="0"/>
              </a:rPr>
              <a:t>The employer can request medical documentation.</a:t>
            </a:r>
          </a:p>
          <a:p>
            <a:pPr marR="0" algn="l"/>
            <a:r>
              <a:rPr lang="en-US" sz="2400" b="0" i="0" u="none" strike="noStrike" baseline="0" dirty="0">
                <a:latin typeface="Century Gothic" panose="020B0502020202020204" pitchFamily="34" charset="0"/>
              </a:rPr>
              <a:t>The  employer can ask for clarification but must identify the kind of additional information required and provide reasonable time for the employee to obtain and provide it. </a:t>
            </a:r>
          </a:p>
          <a:p>
            <a:pPr marR="0" algn="l"/>
            <a:r>
              <a:rPr lang="en-US" sz="2400" b="0" i="0" u="none" strike="noStrike" baseline="0" dirty="0">
                <a:latin typeface="Century Gothic" panose="020B0502020202020204" pitchFamily="34" charset="0"/>
              </a:rPr>
              <a:t>The employer </a:t>
            </a:r>
            <a:r>
              <a:rPr lang="en-US" sz="2400" b="1" i="0" u="none" strike="noStrike" baseline="0" dirty="0">
                <a:latin typeface="Century Gothic" panose="020B0502020202020204" pitchFamily="34" charset="0"/>
              </a:rPr>
              <a:t>cannot</a:t>
            </a:r>
            <a:r>
              <a:rPr lang="en-US" sz="2400" b="0" i="0" u="none" strike="noStrike" baseline="0" dirty="0">
                <a:latin typeface="Century Gothic" panose="020B0502020202020204" pitchFamily="34" charset="0"/>
              </a:rPr>
              <a:t> ask for medical documentation or information unrelated to the accommodation request, including about the underlying medical cause of the disability. </a:t>
            </a:r>
          </a:p>
        </p:txBody>
      </p:sp>
    </p:spTree>
    <p:extLst>
      <p:ext uri="{BB962C8B-B14F-4D97-AF65-F5344CB8AC3E}">
        <p14:creationId xmlns:p14="http://schemas.microsoft.com/office/powerpoint/2010/main" val="341341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82486-9D37-4414-8219-C86C109E8A79}"/>
              </a:ext>
            </a:extLst>
          </p:cNvPr>
          <p:cNvSpPr>
            <a:spLocks noGrp="1"/>
          </p:cNvSpPr>
          <p:nvPr>
            <p:ph type="title"/>
          </p:nvPr>
        </p:nvSpPr>
        <p:spPr>
          <a:xfrm>
            <a:off x="581192" y="688508"/>
            <a:ext cx="11029616" cy="1013800"/>
          </a:xfrm>
        </p:spPr>
        <p:txBody>
          <a:bodyPr>
            <a:normAutofit/>
          </a:bodyPr>
          <a:lstStyle/>
          <a:p>
            <a:r>
              <a:rPr lang="en-US" sz="3600" dirty="0"/>
              <a:t>Union Representation</a:t>
            </a:r>
          </a:p>
        </p:txBody>
      </p:sp>
      <p:sp>
        <p:nvSpPr>
          <p:cNvPr id="3" name="Content Placeholder 2">
            <a:extLst>
              <a:ext uri="{FF2B5EF4-FFF2-40B4-BE49-F238E27FC236}">
                <a16:creationId xmlns:a16="http://schemas.microsoft.com/office/drawing/2014/main" id="{35FBAD21-FD55-4107-834E-7C4C119123A0}"/>
              </a:ext>
            </a:extLst>
          </p:cNvPr>
          <p:cNvSpPr>
            <a:spLocks noGrp="1"/>
          </p:cNvSpPr>
          <p:nvPr>
            <p:ph idx="1"/>
          </p:nvPr>
        </p:nvSpPr>
        <p:spPr/>
        <p:txBody>
          <a:bodyPr>
            <a:noAutofit/>
          </a:bodyPr>
          <a:lstStyle/>
          <a:p>
            <a:pPr marR="0" algn="l"/>
            <a:r>
              <a:rPr lang="en-US" sz="2400" b="0" i="0" u="none" strike="noStrike" baseline="0" dirty="0">
                <a:latin typeface="Century Gothic" panose="020B0502020202020204" pitchFamily="34" charset="0"/>
              </a:rPr>
              <a:t>A Union has the legal right to represent employees in the interactive process. </a:t>
            </a:r>
          </a:p>
          <a:p>
            <a:pPr marR="0" algn="l"/>
            <a:r>
              <a:rPr lang="en-US" sz="2400" b="0" i="0" u="none" strike="noStrike" baseline="0" dirty="0">
                <a:latin typeface="Century Gothic" panose="020B0502020202020204" pitchFamily="34" charset="0"/>
              </a:rPr>
              <a:t>No specialized legal or medical knowledge is required to assist a member in an interactive process. Instead, what’s most important is an understanding of the employee’s work environment and practical needs and a collaborative, problem-solving attitude. </a:t>
            </a:r>
            <a:r>
              <a:rPr lang="en-US" sz="2400" b="0" i="1" u="none" strike="noStrike" baseline="0" dirty="0">
                <a:latin typeface="Century Gothic" panose="020B0502020202020204" pitchFamily="34" charset="0"/>
              </a:rPr>
              <a:t>For this reason, union representatives</a:t>
            </a:r>
            <a:r>
              <a:rPr lang="en-US" sz="2400" i="1" dirty="0">
                <a:latin typeface="Century Gothic" panose="020B0502020202020204" pitchFamily="34" charset="0"/>
              </a:rPr>
              <a:t> are</a:t>
            </a:r>
            <a:r>
              <a:rPr lang="en-US" sz="2400" b="0" i="1" u="none" strike="noStrike" baseline="0" dirty="0">
                <a:latin typeface="Century Gothic" panose="020B0502020202020204" pitchFamily="34" charset="0"/>
              </a:rPr>
              <a:t> ideally situated to assist in the process.</a:t>
            </a:r>
            <a:endParaRPr lang="en-US" sz="2400" b="0" i="0" u="none" strike="noStrike" baseline="0" dirty="0">
              <a:latin typeface="Century Gothic" panose="020B0502020202020204" pitchFamily="34" charset="0"/>
            </a:endParaRPr>
          </a:p>
        </p:txBody>
      </p:sp>
    </p:spTree>
    <p:extLst>
      <p:ext uri="{BB962C8B-B14F-4D97-AF65-F5344CB8AC3E}">
        <p14:creationId xmlns:p14="http://schemas.microsoft.com/office/powerpoint/2010/main" val="3389445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0F52B-290F-4032-A314-BBA7E0E16B5B}"/>
              </a:ext>
            </a:extLst>
          </p:cNvPr>
          <p:cNvSpPr>
            <a:spLocks noGrp="1"/>
          </p:cNvSpPr>
          <p:nvPr>
            <p:ph type="title"/>
          </p:nvPr>
        </p:nvSpPr>
        <p:spPr>
          <a:xfrm>
            <a:off x="610795" y="791569"/>
            <a:ext cx="11066680" cy="959708"/>
          </a:xfrm>
        </p:spPr>
        <p:txBody>
          <a:bodyPr>
            <a:normAutofit fontScale="90000"/>
          </a:bodyPr>
          <a:lstStyle/>
          <a:p>
            <a:r>
              <a:rPr lang="en-US" sz="3600" b="1" dirty="0"/>
              <a:t>Possible ACCOMODATIONS at the Worksite</a:t>
            </a:r>
            <a:endParaRPr lang="en-US" sz="3600" dirty="0"/>
          </a:p>
        </p:txBody>
      </p:sp>
      <p:sp>
        <p:nvSpPr>
          <p:cNvPr id="3" name="Content Placeholder 2">
            <a:extLst>
              <a:ext uri="{FF2B5EF4-FFF2-40B4-BE49-F238E27FC236}">
                <a16:creationId xmlns:a16="http://schemas.microsoft.com/office/drawing/2014/main" id="{1AA841A6-0FF7-4F58-94BA-BA50E24D83EE}"/>
              </a:ext>
            </a:extLst>
          </p:cNvPr>
          <p:cNvSpPr>
            <a:spLocks noGrp="1"/>
          </p:cNvSpPr>
          <p:nvPr>
            <p:ph idx="1"/>
          </p:nvPr>
        </p:nvSpPr>
        <p:spPr>
          <a:xfrm>
            <a:off x="610795" y="2026881"/>
            <a:ext cx="11066680" cy="4639112"/>
          </a:xfrm>
        </p:spPr>
        <p:txBody>
          <a:bodyPr>
            <a:noAutofit/>
          </a:bodyPr>
          <a:lstStyle/>
          <a:p>
            <a:pPr lvl="0"/>
            <a:r>
              <a:rPr lang="en-US" sz="2400" dirty="0">
                <a:effectLst/>
                <a:latin typeface="Century Gothic" panose="020B0502020202020204" pitchFamily="34" charset="0"/>
              </a:rPr>
              <a:t>N95 or kN95 mask </a:t>
            </a:r>
          </a:p>
          <a:p>
            <a:pPr lvl="0"/>
            <a:r>
              <a:rPr lang="en-US" sz="2400" dirty="0">
                <a:effectLst/>
                <a:latin typeface="Century Gothic" panose="020B0502020202020204" pitchFamily="34" charset="0"/>
              </a:rPr>
              <a:t>Portable HEPA air filter stationed near workspace</a:t>
            </a:r>
          </a:p>
          <a:p>
            <a:r>
              <a:rPr lang="en-US" sz="2400" dirty="0">
                <a:effectLst/>
                <a:latin typeface="Century Gothic" panose="020B0502020202020204" pitchFamily="34" charset="0"/>
              </a:rPr>
              <a:t>Open windows</a:t>
            </a:r>
          </a:p>
          <a:p>
            <a:r>
              <a:rPr lang="en-US" sz="2400" dirty="0">
                <a:effectLst/>
                <a:latin typeface="Century Gothic" panose="020B0502020202020204" pitchFamily="34" charset="0"/>
              </a:rPr>
              <a:t>Plexiglass barrier around teacher’s desk</a:t>
            </a:r>
          </a:p>
          <a:p>
            <a:pPr lvl="0"/>
            <a:r>
              <a:rPr lang="en-US" sz="2400" dirty="0">
                <a:effectLst/>
                <a:latin typeface="Century Gothic" panose="020B0502020202020204" pitchFamily="34" charset="0"/>
              </a:rPr>
              <a:t>Students seated more than 6 feet from teacher</a:t>
            </a:r>
          </a:p>
          <a:p>
            <a:pPr lvl="0"/>
            <a:r>
              <a:rPr lang="en-US" sz="2400" dirty="0">
                <a:effectLst/>
                <a:latin typeface="Century Gothic" panose="020B0502020202020204" pitchFamily="34" charset="0"/>
              </a:rPr>
              <a:t>Limited number of students in cohort</a:t>
            </a:r>
          </a:p>
          <a:p>
            <a:pPr lvl="0"/>
            <a:r>
              <a:rPr lang="en-US" sz="2400" dirty="0">
                <a:effectLst/>
                <a:latin typeface="Century Gothic" panose="020B0502020202020204" pitchFamily="34" charset="0"/>
              </a:rPr>
              <a:t>Attend meetings virtually/teleconferencing</a:t>
            </a:r>
          </a:p>
          <a:p>
            <a:pPr lvl="0"/>
            <a:r>
              <a:rPr lang="en-US" sz="2400" dirty="0">
                <a:effectLst/>
                <a:latin typeface="Century Gothic" panose="020B0502020202020204" pitchFamily="34" charset="0"/>
              </a:rPr>
              <a:t>Outside tented classroom</a:t>
            </a:r>
          </a:p>
          <a:p>
            <a:r>
              <a:rPr lang="en-US" sz="2400" dirty="0">
                <a:effectLst/>
                <a:latin typeface="Century Gothic" panose="020B0502020202020204" pitchFamily="34" charset="0"/>
              </a:rPr>
              <a:t>Remote assignment</a:t>
            </a:r>
          </a:p>
        </p:txBody>
      </p:sp>
    </p:spTree>
    <p:extLst>
      <p:ext uri="{BB962C8B-B14F-4D97-AF65-F5344CB8AC3E}">
        <p14:creationId xmlns:p14="http://schemas.microsoft.com/office/powerpoint/2010/main" val="1049864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79A26B8-6C4E-452B-ADD3-ED324A7AB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B4167E1-E2B0-4192-8DA2-6967DDFF87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377" y="614407"/>
            <a:ext cx="5609967"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2EE0E078-E659-4C3A-8422-835ECF6CF55C}"/>
              </a:ext>
            </a:extLst>
          </p:cNvPr>
          <p:cNvSpPr>
            <a:spLocks noGrp="1"/>
          </p:cNvSpPr>
          <p:nvPr>
            <p:ph type="title"/>
          </p:nvPr>
        </p:nvSpPr>
        <p:spPr>
          <a:xfrm>
            <a:off x="762121" y="960723"/>
            <a:ext cx="4968489" cy="1013800"/>
          </a:xfrm>
        </p:spPr>
        <p:txBody>
          <a:bodyPr>
            <a:normAutofit/>
          </a:bodyPr>
          <a:lstStyle/>
          <a:p>
            <a:r>
              <a:rPr lang="en-US" b="0" i="0" u="none" strike="noStrike" baseline="0">
                <a:solidFill>
                  <a:srgbClr val="FFFFFF"/>
                </a:solidFill>
                <a:latin typeface="Century Gothic" panose="020B0502020202020204" pitchFamily="34" charset="0"/>
              </a:rPr>
              <a:t>Leave Options in the COVID-19 Era</a:t>
            </a:r>
            <a:endParaRPr lang="en-US">
              <a:solidFill>
                <a:srgbClr val="FFFFFF"/>
              </a:solidFill>
            </a:endParaRPr>
          </a:p>
        </p:txBody>
      </p:sp>
      <p:sp>
        <p:nvSpPr>
          <p:cNvPr id="14" name="Rectangle 13">
            <a:extLst>
              <a:ext uri="{FF2B5EF4-FFF2-40B4-BE49-F238E27FC236}">
                <a16:creationId xmlns:a16="http://schemas.microsoft.com/office/drawing/2014/main" id="{D03E4FEE-2E6A-44AB-B6BA-C1AD0CD6D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560581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0817EB59-13B3-43DA-9B91-A7CC174A60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44318" y="457200"/>
            <a:ext cx="5600007"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5EB249B7-6C40-4CAF-923C-6D576F676153}"/>
              </a:ext>
            </a:extLst>
          </p:cNvPr>
          <p:cNvSpPr>
            <a:spLocks noGrp="1"/>
          </p:cNvSpPr>
          <p:nvPr>
            <p:ph idx="1"/>
          </p:nvPr>
        </p:nvSpPr>
        <p:spPr>
          <a:xfrm>
            <a:off x="783387" y="2254102"/>
            <a:ext cx="4947221" cy="3650344"/>
          </a:xfrm>
        </p:spPr>
        <p:txBody>
          <a:bodyPr>
            <a:normAutofit/>
          </a:bodyPr>
          <a:lstStyle/>
          <a:p>
            <a:pPr marR="142280"/>
            <a:r>
              <a:rPr lang="en-US" sz="2000" b="1" i="0" u="none" strike="noStrike" baseline="0" dirty="0">
                <a:solidFill>
                  <a:srgbClr val="FFFFFF"/>
                </a:solidFill>
                <a:latin typeface="Century Gothic" panose="020B0502020202020204" pitchFamily="34" charset="0"/>
              </a:rPr>
              <a:t>FMLA &amp; CFRA</a:t>
            </a:r>
          </a:p>
          <a:p>
            <a:pPr marR="115460"/>
            <a:r>
              <a:rPr lang="en-US" sz="2000" b="1" i="0" u="none" strike="noStrike" baseline="0" dirty="0">
                <a:solidFill>
                  <a:srgbClr val="FFFFFF"/>
                </a:solidFill>
                <a:latin typeface="Century Gothic" panose="020B0502020202020204" pitchFamily="34" charset="0"/>
              </a:rPr>
              <a:t>WORKERS’ COMPENSATION</a:t>
            </a:r>
          </a:p>
          <a:p>
            <a:pPr marR="107880"/>
            <a:r>
              <a:rPr lang="en-US" sz="2000" b="1" i="0" u="none" strike="noStrike" baseline="0" dirty="0">
                <a:solidFill>
                  <a:srgbClr val="FFFFFF"/>
                </a:solidFill>
                <a:latin typeface="Century Gothic" panose="020B0502020202020204" pitchFamily="34" charset="0"/>
              </a:rPr>
              <a:t>CALIFORNIA EDUCATION CODE</a:t>
            </a:r>
          </a:p>
          <a:p>
            <a:pPr marR="160010"/>
            <a:r>
              <a:rPr lang="en-US" sz="2000" b="1" i="0" u="none" strike="noStrike" baseline="0" dirty="0">
                <a:solidFill>
                  <a:srgbClr val="FFFFFF"/>
                </a:solidFill>
                <a:latin typeface="Century Gothic" panose="020B0502020202020204" pitchFamily="34" charset="0"/>
              </a:rPr>
              <a:t>CBA</a:t>
            </a:r>
          </a:p>
          <a:p>
            <a:pPr marR="142130"/>
            <a:r>
              <a:rPr lang="en-US" sz="2000" b="1" i="0" u="none" strike="noStrike" baseline="0" dirty="0">
                <a:solidFill>
                  <a:srgbClr val="FFFFFF"/>
                </a:solidFill>
                <a:latin typeface="Century Gothic" panose="020B0502020202020204" pitchFamily="34" charset="0"/>
              </a:rPr>
              <a:t>OTHER LEAVES </a:t>
            </a:r>
            <a:endParaRPr lang="en-US" sz="2000" b="1" dirty="0">
              <a:solidFill>
                <a:srgbClr val="FFFFFF"/>
              </a:solidFill>
            </a:endParaRPr>
          </a:p>
        </p:txBody>
      </p:sp>
      <p:pic>
        <p:nvPicPr>
          <p:cNvPr id="5" name="Picture 4">
            <a:extLst>
              <a:ext uri="{FF2B5EF4-FFF2-40B4-BE49-F238E27FC236}">
                <a16:creationId xmlns:a16="http://schemas.microsoft.com/office/drawing/2014/main" id="{1C9DFA1F-3B91-4320-90FC-75A3E7D55FD8}"/>
              </a:ext>
            </a:extLst>
          </p:cNvPr>
          <p:cNvPicPr>
            <a:picLocks noChangeAspect="1"/>
          </p:cNvPicPr>
          <p:nvPr/>
        </p:nvPicPr>
        <p:blipFill>
          <a:blip r:embed="rId3"/>
          <a:stretch>
            <a:fillRect/>
          </a:stretch>
        </p:blipFill>
        <p:spPr>
          <a:xfrm>
            <a:off x="6837170" y="705847"/>
            <a:ext cx="4571443" cy="5917726"/>
          </a:xfrm>
          <a:prstGeom prst="rect">
            <a:avLst/>
          </a:prstGeom>
        </p:spPr>
      </p:pic>
    </p:spTree>
    <p:extLst>
      <p:ext uri="{BB962C8B-B14F-4D97-AF65-F5344CB8AC3E}">
        <p14:creationId xmlns:p14="http://schemas.microsoft.com/office/powerpoint/2010/main" val="3768463412"/>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BB98F-0C50-49A1-BCAE-966B6C628F95}"/>
              </a:ext>
            </a:extLst>
          </p:cNvPr>
          <p:cNvSpPr>
            <a:spLocks noGrp="1"/>
          </p:cNvSpPr>
          <p:nvPr>
            <p:ph type="title"/>
          </p:nvPr>
        </p:nvSpPr>
        <p:spPr>
          <a:xfrm>
            <a:off x="581191" y="797691"/>
            <a:ext cx="11029616" cy="1013800"/>
          </a:xfrm>
        </p:spPr>
        <p:txBody>
          <a:bodyPr>
            <a:noAutofit/>
          </a:bodyPr>
          <a:lstStyle/>
          <a:p>
            <a:r>
              <a:rPr lang="en-US" sz="3600" b="0" i="0" u="none" strike="noStrike" baseline="0" dirty="0">
                <a:latin typeface="Century Gothic" panose="020B0502020202020204" pitchFamily="34" charset="0"/>
              </a:rPr>
              <a:t>Family and Medical Leave Act (FMLA) &amp; California Family Rights Act (CFRA)</a:t>
            </a:r>
            <a:endParaRPr lang="en-US" sz="3600" dirty="0"/>
          </a:p>
        </p:txBody>
      </p:sp>
      <p:sp>
        <p:nvSpPr>
          <p:cNvPr id="3" name="Content Placeholder 2">
            <a:extLst>
              <a:ext uri="{FF2B5EF4-FFF2-40B4-BE49-F238E27FC236}">
                <a16:creationId xmlns:a16="http://schemas.microsoft.com/office/drawing/2014/main" id="{D741985B-BC4F-4E48-A0A0-5A783C2F3A97}"/>
              </a:ext>
            </a:extLst>
          </p:cNvPr>
          <p:cNvSpPr>
            <a:spLocks noGrp="1"/>
          </p:cNvSpPr>
          <p:nvPr>
            <p:ph idx="1"/>
          </p:nvPr>
        </p:nvSpPr>
        <p:spPr>
          <a:xfrm>
            <a:off x="581192" y="2180496"/>
            <a:ext cx="11029615" cy="3975348"/>
          </a:xfrm>
        </p:spPr>
        <p:txBody>
          <a:bodyPr>
            <a:normAutofit fontScale="92500"/>
          </a:bodyPr>
          <a:lstStyle/>
          <a:p>
            <a:pPr marR="0" algn="l"/>
            <a:r>
              <a:rPr lang="en-US" sz="2400" b="0" i="0" u="none" strike="noStrike" baseline="0" dirty="0">
                <a:latin typeface="Century Gothic" panose="020B0502020202020204" pitchFamily="34" charset="0"/>
              </a:rPr>
              <a:t>Up to 12 weeks of unpaid, job-protected leave in a 12-month period for: </a:t>
            </a:r>
          </a:p>
          <a:p>
            <a:pPr lvl="1"/>
            <a:r>
              <a:rPr lang="en-US" sz="2000" b="0" i="0" u="none" strike="noStrike" baseline="0" dirty="0">
                <a:latin typeface="Century Gothic" panose="020B0502020202020204" pitchFamily="34" charset="0"/>
              </a:rPr>
              <a:t>Employee’s own serious health condition that prevents employee from performing essential job functions; </a:t>
            </a:r>
          </a:p>
          <a:p>
            <a:pPr lvl="1"/>
            <a:r>
              <a:rPr lang="en-US" sz="2000" b="0" i="0" u="none" strike="noStrike" baseline="0" dirty="0">
                <a:latin typeface="Century Gothic" panose="020B0502020202020204" pitchFamily="34" charset="0"/>
              </a:rPr>
              <a:t>Family member’s serious health condition; or </a:t>
            </a:r>
          </a:p>
          <a:p>
            <a:pPr lvl="1"/>
            <a:r>
              <a:rPr lang="en-US" sz="2000" b="0" i="0" u="none" strike="noStrike" baseline="0" dirty="0">
                <a:latin typeface="Century Gothic" panose="020B0502020202020204" pitchFamily="34" charset="0"/>
              </a:rPr>
              <a:t>Child bonding within first year of birth, adoption, or foster care. </a:t>
            </a:r>
          </a:p>
          <a:p>
            <a:pPr marR="0" algn="l"/>
            <a:r>
              <a:rPr lang="en-US" sz="2400" b="0" i="0" u="none" strike="noStrike" baseline="0" dirty="0">
                <a:latin typeface="Century Gothic" panose="020B0502020202020204" pitchFamily="34" charset="0"/>
              </a:rPr>
              <a:t>To qualify, employee must have been employed for at least: (1) 12 months; and (2) 1,250 hours in the preceding 12-month period. </a:t>
            </a:r>
          </a:p>
          <a:p>
            <a:pPr marR="0" algn="l"/>
            <a:r>
              <a:rPr lang="en-US" sz="2400" b="0" i="0" u="none" strike="noStrike" baseline="0" dirty="0">
                <a:latin typeface="Century Gothic" panose="020B0502020202020204" pitchFamily="34" charset="0"/>
              </a:rPr>
              <a:t>COVID-19 should qualify as a “serious health condition” if it results in hospitalization, continuing treatment or supervision by a medical provider, or another serious condition such as pneumonia.</a:t>
            </a:r>
          </a:p>
        </p:txBody>
      </p:sp>
    </p:spTree>
    <p:extLst>
      <p:ext uri="{BB962C8B-B14F-4D97-AF65-F5344CB8AC3E}">
        <p14:creationId xmlns:p14="http://schemas.microsoft.com/office/powerpoint/2010/main" val="3239447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B053-3335-4A65-AD73-7D2C09065D5C}"/>
              </a:ext>
            </a:extLst>
          </p:cNvPr>
          <p:cNvSpPr>
            <a:spLocks noGrp="1"/>
          </p:cNvSpPr>
          <p:nvPr>
            <p:ph type="title"/>
          </p:nvPr>
        </p:nvSpPr>
        <p:spPr/>
        <p:txBody>
          <a:bodyPr>
            <a:normAutofit/>
          </a:bodyPr>
          <a:lstStyle/>
          <a:p>
            <a:r>
              <a:rPr lang="en-US" sz="3600" dirty="0"/>
              <a:t>CA Pregnancy Disability Leave (PDL)</a:t>
            </a:r>
          </a:p>
        </p:txBody>
      </p:sp>
      <p:sp>
        <p:nvSpPr>
          <p:cNvPr id="3" name="Content Placeholder 2">
            <a:extLst>
              <a:ext uri="{FF2B5EF4-FFF2-40B4-BE49-F238E27FC236}">
                <a16:creationId xmlns:a16="http://schemas.microsoft.com/office/drawing/2014/main" id="{1A516E6C-EFB7-424B-86B1-1375B74CD288}"/>
              </a:ext>
            </a:extLst>
          </p:cNvPr>
          <p:cNvSpPr>
            <a:spLocks noGrp="1"/>
          </p:cNvSpPr>
          <p:nvPr>
            <p:ph idx="1"/>
          </p:nvPr>
        </p:nvSpPr>
        <p:spPr>
          <a:xfrm>
            <a:off x="581192" y="2180496"/>
            <a:ext cx="11029615" cy="3975348"/>
          </a:xfrm>
        </p:spPr>
        <p:txBody>
          <a:bodyPr>
            <a:normAutofit fontScale="92500" lnSpcReduction="10000"/>
          </a:bodyPr>
          <a:lstStyle/>
          <a:p>
            <a:pPr marR="0" algn="l"/>
            <a:r>
              <a:rPr lang="en-US" sz="2400" b="0" i="0" u="none" strike="noStrike" baseline="0" dirty="0">
                <a:latin typeface="Century Gothic" panose="020B0502020202020204" pitchFamily="34" charset="0"/>
              </a:rPr>
              <a:t>Up to 4 months of unpaid leave for employee who is disabled by pregnancy, childbirth, or a related medical condition.</a:t>
            </a:r>
          </a:p>
          <a:p>
            <a:pPr lvl="1"/>
            <a:r>
              <a:rPr lang="en-US" sz="2400" b="0" i="0" u="none" strike="noStrike" baseline="0" dirty="0">
                <a:latin typeface="Century Gothic" panose="020B0502020202020204" pitchFamily="34" charset="0"/>
              </a:rPr>
              <a:t>Because CFRA does not cover pregnancy as a serious health condition, and PDL separately provides leave for an employee disabled due to pregnancy, an eligible employee can take pregnancy-disability leave in addition to a 12-week child bonding leave. </a:t>
            </a:r>
          </a:p>
          <a:p>
            <a:pPr lvl="1"/>
            <a:r>
              <a:rPr lang="en-US" sz="2400" b="0" i="0" u="none" strike="noStrike" baseline="0" dirty="0">
                <a:latin typeface="Century Gothic" panose="020B0502020202020204" pitchFamily="34" charset="0"/>
              </a:rPr>
              <a:t>The CDC identifies pregnancy as a condition that </a:t>
            </a:r>
            <a:r>
              <a:rPr lang="en-US" sz="2400" b="0" i="1" u="none" strike="noStrike" baseline="0" dirty="0">
                <a:latin typeface="Century Gothic" panose="020B0502020202020204" pitchFamily="34" charset="0"/>
              </a:rPr>
              <a:t>might </a:t>
            </a:r>
            <a:r>
              <a:rPr lang="en-US" sz="2400" b="0" i="0" u="none" strike="noStrike" baseline="0" dirty="0">
                <a:latin typeface="Century Gothic" panose="020B0502020202020204" pitchFamily="34" charset="0"/>
              </a:rPr>
              <a:t>cause increased risk for severe illness from COVID-19. See CDC website.</a:t>
            </a:r>
          </a:p>
          <a:p>
            <a:pPr marR="0" algn="l"/>
            <a:r>
              <a:rPr lang="en-US" sz="2400" b="0" i="0" u="none" strike="noStrike" baseline="0" dirty="0">
                <a:latin typeface="Century Gothic" panose="020B0502020202020204" pitchFamily="34" charset="0"/>
              </a:rPr>
              <a:t>Employer must continue health insurance. </a:t>
            </a:r>
          </a:p>
          <a:p>
            <a:pPr marR="0" algn="l"/>
            <a:r>
              <a:rPr lang="en-US" sz="2400" b="0" i="0" u="none" strike="noStrike" baseline="0" dirty="0">
                <a:latin typeface="Century Gothic" panose="020B0502020202020204" pitchFamily="34" charset="0"/>
              </a:rPr>
              <a:t>No minimum hours or employment period required.</a:t>
            </a:r>
          </a:p>
        </p:txBody>
      </p:sp>
    </p:spTree>
    <p:extLst>
      <p:ext uri="{BB962C8B-B14F-4D97-AF65-F5344CB8AC3E}">
        <p14:creationId xmlns:p14="http://schemas.microsoft.com/office/powerpoint/2010/main" val="3493290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78431-3761-460B-9990-B786638124D0}"/>
              </a:ext>
            </a:extLst>
          </p:cNvPr>
          <p:cNvSpPr>
            <a:spLocks noGrp="1"/>
          </p:cNvSpPr>
          <p:nvPr>
            <p:ph type="title"/>
          </p:nvPr>
        </p:nvSpPr>
        <p:spPr>
          <a:xfrm>
            <a:off x="581192" y="756747"/>
            <a:ext cx="11029616" cy="1013800"/>
          </a:xfrm>
        </p:spPr>
        <p:txBody>
          <a:bodyPr>
            <a:noAutofit/>
          </a:bodyPr>
          <a:lstStyle/>
          <a:p>
            <a:r>
              <a:rPr lang="en-US" sz="3600" dirty="0"/>
              <a:t>Workers’ Compensation And Industrial Accident &amp; Illness Leave</a:t>
            </a:r>
          </a:p>
        </p:txBody>
      </p:sp>
      <p:sp>
        <p:nvSpPr>
          <p:cNvPr id="3" name="Content Placeholder 2">
            <a:extLst>
              <a:ext uri="{FF2B5EF4-FFF2-40B4-BE49-F238E27FC236}">
                <a16:creationId xmlns:a16="http://schemas.microsoft.com/office/drawing/2014/main" id="{A714379D-D647-48A0-8078-DE81708E290F}"/>
              </a:ext>
            </a:extLst>
          </p:cNvPr>
          <p:cNvSpPr>
            <a:spLocks noGrp="1"/>
          </p:cNvSpPr>
          <p:nvPr>
            <p:ph idx="1"/>
          </p:nvPr>
        </p:nvSpPr>
        <p:spPr/>
        <p:txBody>
          <a:bodyPr>
            <a:noAutofit/>
          </a:bodyPr>
          <a:lstStyle/>
          <a:p>
            <a:pPr marR="0" algn="l"/>
            <a:r>
              <a:rPr lang="en-US" sz="2400" b="0" i="0" u="none" strike="noStrike" baseline="0" dirty="0">
                <a:latin typeface="Century Gothic" panose="020B0502020202020204" pitchFamily="34" charset="0"/>
              </a:rPr>
              <a:t>The Workers’ Compensation system is the exclusive remedy of an employee against an employer for a work-related injury or illness. </a:t>
            </a:r>
          </a:p>
          <a:p>
            <a:pPr marR="0" algn="l"/>
            <a:r>
              <a:rPr lang="en-US" sz="2400" b="0" i="0" u="none" strike="noStrike" baseline="0" dirty="0">
                <a:latin typeface="Century Gothic" panose="020B0502020202020204" pitchFamily="34" charset="0"/>
              </a:rPr>
              <a:t>Recent legislation established presumption re: contracting COVID-19 at the jobsite for purposes of awarding workers’ compensation benefits.</a:t>
            </a:r>
          </a:p>
          <a:p>
            <a:pPr marR="0" algn="l"/>
            <a:r>
              <a:rPr lang="en-US" sz="2400" b="0" i="0" u="none" strike="noStrike" baseline="0" dirty="0">
                <a:latin typeface="Century Gothic" panose="020B0502020202020204" pitchFamily="34" charset="0"/>
              </a:rPr>
              <a:t>Under the California Education Code, public school employees whose workers’ compensation claims are approved are entitled to at least 60 days of full salary. </a:t>
            </a:r>
          </a:p>
          <a:p>
            <a:pPr marR="0" algn="l"/>
            <a:r>
              <a:rPr lang="en-US" sz="2400" b="0" i="0" u="none" strike="noStrike" baseline="0" dirty="0">
                <a:latin typeface="Century Gothic" panose="020B0502020202020204" pitchFamily="34" charset="0"/>
              </a:rPr>
              <a:t>After industrial accident and illness leave is exhausted, the employee is entitled to sick leave and differential pay leave. </a:t>
            </a:r>
          </a:p>
        </p:txBody>
      </p:sp>
    </p:spTree>
    <p:extLst>
      <p:ext uri="{BB962C8B-B14F-4D97-AF65-F5344CB8AC3E}">
        <p14:creationId xmlns:p14="http://schemas.microsoft.com/office/powerpoint/2010/main" val="3371359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63696-991C-41B4-809D-AF99B51DC0ED}"/>
              </a:ext>
            </a:extLst>
          </p:cNvPr>
          <p:cNvSpPr>
            <a:spLocks noGrp="1"/>
          </p:cNvSpPr>
          <p:nvPr>
            <p:ph type="title"/>
          </p:nvPr>
        </p:nvSpPr>
        <p:spPr/>
        <p:txBody>
          <a:bodyPr>
            <a:normAutofit/>
          </a:bodyPr>
          <a:lstStyle/>
          <a:p>
            <a:r>
              <a:rPr lang="en-US" sz="4000" dirty="0"/>
              <a:t>Agenda</a:t>
            </a:r>
          </a:p>
        </p:txBody>
      </p:sp>
      <p:sp>
        <p:nvSpPr>
          <p:cNvPr id="3" name="Content Placeholder 2">
            <a:extLst>
              <a:ext uri="{FF2B5EF4-FFF2-40B4-BE49-F238E27FC236}">
                <a16:creationId xmlns:a16="http://schemas.microsoft.com/office/drawing/2014/main" id="{98CF853B-6180-4D29-AC22-F41583F6749C}"/>
              </a:ext>
            </a:extLst>
          </p:cNvPr>
          <p:cNvSpPr>
            <a:spLocks noGrp="1"/>
          </p:cNvSpPr>
          <p:nvPr>
            <p:ph idx="1"/>
          </p:nvPr>
        </p:nvSpPr>
        <p:spPr>
          <a:xfrm>
            <a:off x="581192" y="2289678"/>
            <a:ext cx="11029615" cy="4370429"/>
          </a:xfrm>
        </p:spPr>
        <p:txBody>
          <a:bodyPr>
            <a:normAutofit fontScale="92500" lnSpcReduction="10000"/>
          </a:bodyPr>
          <a:lstStyle/>
          <a:p>
            <a:r>
              <a:rPr lang="en-US" sz="2600" dirty="0"/>
              <a:t>General Safety per MOU</a:t>
            </a:r>
          </a:p>
          <a:p>
            <a:r>
              <a:rPr lang="en-US" sz="2600" dirty="0"/>
              <a:t>Who is considered vulnerable and what are your rights under ADA/FEHA?</a:t>
            </a:r>
          </a:p>
          <a:p>
            <a:r>
              <a:rPr lang="en-US" sz="2600" dirty="0"/>
              <a:t>How do you obtain reasonable accommodations?</a:t>
            </a:r>
          </a:p>
          <a:p>
            <a:r>
              <a:rPr lang="en-US" sz="2600" dirty="0"/>
              <a:t>What leaves are available?</a:t>
            </a:r>
          </a:p>
          <a:p>
            <a:pPr marL="0" indent="0">
              <a:buNone/>
            </a:pPr>
            <a:endParaRPr lang="en-US" sz="2400" i="1" dirty="0">
              <a:solidFill>
                <a:schemeClr val="accent2"/>
              </a:solidFill>
            </a:endParaRPr>
          </a:p>
          <a:p>
            <a:pPr marL="0" indent="0">
              <a:buNone/>
            </a:pPr>
            <a:r>
              <a:rPr lang="en-US" sz="3200" i="1" dirty="0">
                <a:solidFill>
                  <a:schemeClr val="accent2"/>
                </a:solidFill>
                <a:latin typeface="Arial" panose="020B0604020202020204" pitchFamily="34" charset="0"/>
                <a:cs typeface="Arial" panose="020B0604020202020204" pitchFamily="34" charset="0"/>
              </a:rPr>
              <a:t>Handout available: bit.ly/covid19leaves </a:t>
            </a:r>
          </a:p>
          <a:p>
            <a:pPr marL="0" indent="0">
              <a:buNone/>
            </a:pPr>
            <a:endParaRPr lang="en-US" sz="2400" dirty="0"/>
          </a:p>
          <a:p>
            <a:pPr marL="0" indent="0">
              <a:buNone/>
            </a:pPr>
            <a:endParaRPr lang="en-US" sz="2400" dirty="0"/>
          </a:p>
          <a:p>
            <a:pPr marL="0" indent="0">
              <a:buNone/>
            </a:pPr>
            <a:r>
              <a:rPr lang="en-US" sz="2400" dirty="0">
                <a:highlight>
                  <a:srgbClr val="FFFF00"/>
                </a:highlight>
              </a:rPr>
              <a:t>Note: I am not an attorney &amp; this should not be considered legal advice.</a:t>
            </a:r>
          </a:p>
          <a:p>
            <a:pPr marL="0" indent="0">
              <a:buNone/>
            </a:pPr>
            <a:endParaRPr lang="en-US" sz="2400" dirty="0"/>
          </a:p>
        </p:txBody>
      </p:sp>
      <p:pic>
        <p:nvPicPr>
          <p:cNvPr id="5" name="Picture 4" descr="Qr code&#10;&#10;Description automatically generated">
            <a:extLst>
              <a:ext uri="{FF2B5EF4-FFF2-40B4-BE49-F238E27FC236}">
                <a16:creationId xmlns:a16="http://schemas.microsoft.com/office/drawing/2014/main" id="{F5992D66-1850-43E8-ADBA-E74DF8450D29}"/>
              </a:ext>
            </a:extLst>
          </p:cNvPr>
          <p:cNvPicPr>
            <a:picLocks noChangeAspect="1"/>
          </p:cNvPicPr>
          <p:nvPr/>
        </p:nvPicPr>
        <p:blipFill>
          <a:blip r:embed="rId3"/>
          <a:stretch>
            <a:fillRect/>
          </a:stretch>
        </p:blipFill>
        <p:spPr>
          <a:xfrm>
            <a:off x="9280476" y="3637510"/>
            <a:ext cx="2133883" cy="2133883"/>
          </a:xfrm>
          <a:prstGeom prst="rect">
            <a:avLst/>
          </a:prstGeom>
        </p:spPr>
      </p:pic>
    </p:spTree>
    <p:extLst>
      <p:ext uri="{BB962C8B-B14F-4D97-AF65-F5344CB8AC3E}">
        <p14:creationId xmlns:p14="http://schemas.microsoft.com/office/powerpoint/2010/main" val="21744741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70EB5-BD54-413C-88C6-3FC66DE45C74}"/>
              </a:ext>
            </a:extLst>
          </p:cNvPr>
          <p:cNvSpPr>
            <a:spLocks noGrp="1"/>
          </p:cNvSpPr>
          <p:nvPr>
            <p:ph type="title"/>
          </p:nvPr>
        </p:nvSpPr>
        <p:spPr/>
        <p:txBody>
          <a:bodyPr>
            <a:normAutofit/>
          </a:bodyPr>
          <a:lstStyle/>
          <a:p>
            <a:r>
              <a:rPr lang="en-US" sz="3600" dirty="0"/>
              <a:t>Sick Leave and Differential Leave</a:t>
            </a:r>
          </a:p>
        </p:txBody>
      </p:sp>
      <p:sp>
        <p:nvSpPr>
          <p:cNvPr id="3" name="Content Placeholder 2">
            <a:extLst>
              <a:ext uri="{FF2B5EF4-FFF2-40B4-BE49-F238E27FC236}">
                <a16:creationId xmlns:a16="http://schemas.microsoft.com/office/drawing/2014/main" id="{010F870C-690A-4845-A3BE-0D46A5EA49F4}"/>
              </a:ext>
            </a:extLst>
          </p:cNvPr>
          <p:cNvSpPr>
            <a:spLocks noGrp="1"/>
          </p:cNvSpPr>
          <p:nvPr>
            <p:ph idx="1"/>
          </p:nvPr>
        </p:nvSpPr>
        <p:spPr>
          <a:xfrm>
            <a:off x="581192" y="2344269"/>
            <a:ext cx="11029615" cy="3678303"/>
          </a:xfrm>
        </p:spPr>
        <p:txBody>
          <a:bodyPr>
            <a:noAutofit/>
          </a:bodyPr>
          <a:lstStyle/>
          <a:p>
            <a:pPr marR="0" algn="l"/>
            <a:r>
              <a:rPr lang="en-US" sz="2000" b="0" i="0" u="none" strike="noStrike" baseline="0" dirty="0">
                <a:latin typeface="Century Gothic" panose="020B0502020202020204" pitchFamily="34" charset="0"/>
              </a:rPr>
              <a:t>10 days per year for full-time employees.</a:t>
            </a:r>
          </a:p>
          <a:p>
            <a:pPr lvl="1"/>
            <a:r>
              <a:rPr lang="en-US" sz="2000" b="0" i="0" u="none" strike="noStrike" baseline="0" dirty="0">
                <a:latin typeface="Century Gothic" panose="020B0502020202020204" pitchFamily="34" charset="0"/>
              </a:rPr>
              <a:t>Prorated amount for part-time employees.</a:t>
            </a:r>
          </a:p>
          <a:p>
            <a:pPr marR="0" algn="l"/>
            <a:r>
              <a:rPr lang="en-US" sz="2000" b="0" i="0" u="none" strike="noStrike" baseline="0" dirty="0">
                <a:latin typeface="Century Gothic" panose="020B0502020202020204" pitchFamily="34" charset="0"/>
              </a:rPr>
              <a:t>Accumulates from year to year.</a:t>
            </a:r>
          </a:p>
          <a:p>
            <a:pPr marR="0" algn="l"/>
            <a:r>
              <a:rPr lang="en-US" sz="2000" b="0" i="0" u="none" strike="noStrike" baseline="0" dirty="0">
                <a:latin typeface="Century Gothic" panose="020B0502020202020204" pitchFamily="34" charset="0"/>
              </a:rPr>
              <a:t>Credit for leave of absence need not be accrued prior to taking the leave by the employee and the leave of absence may be taken at any time during the school year.</a:t>
            </a:r>
          </a:p>
          <a:p>
            <a:pPr marR="0" algn="l"/>
            <a:r>
              <a:rPr lang="en-US" sz="2000" b="0" i="0" u="none" strike="noStrike" baseline="0" dirty="0">
                <a:latin typeface="Century Gothic" panose="020B0502020202020204" pitchFamily="34" charset="0"/>
              </a:rPr>
              <a:t>Up to 5 school months of differential pay due to illness or injury after exhausting all annual and accumulated sick leave.</a:t>
            </a:r>
          </a:p>
          <a:p>
            <a:pPr marR="0" lvl="1" algn="l"/>
            <a:r>
              <a:rPr lang="en-US" sz="2000" b="0" i="0" u="none" strike="noStrike" baseline="0" dirty="0">
                <a:latin typeface="Century Gothic" panose="020B0502020202020204" pitchFamily="34" charset="0"/>
              </a:rPr>
              <a:t>Differential pay is regular salary MINUS the amount actually paid to a substitute OR, if no sub is employed, the amount a substitute would have been paid.</a:t>
            </a:r>
          </a:p>
          <a:p>
            <a:pPr marR="0" lvl="1" algn="l"/>
            <a:r>
              <a:rPr lang="en-US" sz="2000" b="0" i="0" u="none" strike="noStrike" baseline="0" dirty="0">
                <a:latin typeface="Century Gothic" panose="020B0502020202020204" pitchFamily="34" charset="0"/>
              </a:rPr>
              <a:t>But if district adopts 50 percent rule under EC 44983 or EC 87786, employee must be paid 50 percent or more of regular pay after exhausting all sick leave.</a:t>
            </a:r>
            <a:endParaRPr lang="en-US" sz="2000" dirty="0"/>
          </a:p>
        </p:txBody>
      </p:sp>
    </p:spTree>
    <p:extLst>
      <p:ext uri="{BB962C8B-B14F-4D97-AF65-F5344CB8AC3E}">
        <p14:creationId xmlns:p14="http://schemas.microsoft.com/office/powerpoint/2010/main" val="4200629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8C2E8-CFEA-420C-A6E7-4291FF0BDE8E}"/>
              </a:ext>
            </a:extLst>
          </p:cNvPr>
          <p:cNvSpPr>
            <a:spLocks noGrp="1"/>
          </p:cNvSpPr>
          <p:nvPr>
            <p:ph type="title"/>
          </p:nvPr>
        </p:nvSpPr>
        <p:spPr/>
        <p:txBody>
          <a:bodyPr>
            <a:normAutofit/>
          </a:bodyPr>
          <a:lstStyle/>
          <a:p>
            <a:r>
              <a:rPr lang="en-US" sz="3600" dirty="0"/>
              <a:t>Reemployment List</a:t>
            </a:r>
          </a:p>
        </p:txBody>
      </p:sp>
      <p:sp>
        <p:nvSpPr>
          <p:cNvPr id="3" name="Content Placeholder 2">
            <a:extLst>
              <a:ext uri="{FF2B5EF4-FFF2-40B4-BE49-F238E27FC236}">
                <a16:creationId xmlns:a16="http://schemas.microsoft.com/office/drawing/2014/main" id="{866402B5-CA87-48D3-8EA9-E90E75A0942A}"/>
              </a:ext>
            </a:extLst>
          </p:cNvPr>
          <p:cNvSpPr>
            <a:spLocks noGrp="1"/>
          </p:cNvSpPr>
          <p:nvPr>
            <p:ph idx="1"/>
          </p:nvPr>
        </p:nvSpPr>
        <p:spPr/>
        <p:txBody>
          <a:bodyPr>
            <a:normAutofit fontScale="92500" lnSpcReduction="10000"/>
          </a:bodyPr>
          <a:lstStyle/>
          <a:p>
            <a:r>
              <a:rPr lang="en-US" sz="2400" b="0" i="0" u="none" strike="noStrike" baseline="0" dirty="0">
                <a:latin typeface="Century Gothic" panose="020B0502020202020204" pitchFamily="34" charset="0"/>
              </a:rPr>
              <a:t>When sick leave and differential pay are exhausted, and the employee is not medically able to resume work, the employee is placed on a reemployment list:</a:t>
            </a:r>
          </a:p>
          <a:p>
            <a:pPr marR="0" lvl="1" algn="l"/>
            <a:r>
              <a:rPr lang="en-US" sz="2400" b="0" i="0" u="none" strike="noStrike" baseline="0" dirty="0">
                <a:latin typeface="Century Gothic" panose="020B0502020202020204" pitchFamily="34" charset="0"/>
              </a:rPr>
              <a:t>24 months, if probationary;</a:t>
            </a:r>
          </a:p>
          <a:p>
            <a:pPr marR="0" lvl="1" algn="l"/>
            <a:r>
              <a:rPr lang="en-US" sz="2400" b="0" i="0" u="none" strike="noStrike" baseline="0" dirty="0">
                <a:latin typeface="Century Gothic" panose="020B0502020202020204" pitchFamily="34" charset="0"/>
              </a:rPr>
              <a:t>39 months, if permanent.</a:t>
            </a:r>
          </a:p>
          <a:p>
            <a:pPr marR="0" lvl="1" algn="l"/>
            <a:endParaRPr lang="en-US" sz="2400" b="0" i="0" u="none" strike="noStrike" baseline="0" dirty="0">
              <a:latin typeface="Century Gothic" panose="020B0502020202020204" pitchFamily="34" charset="0"/>
            </a:endParaRPr>
          </a:p>
          <a:p>
            <a:pPr marR="0" algn="l"/>
            <a:r>
              <a:rPr lang="en-US" sz="2400" b="0" i="0" u="none" strike="noStrike" baseline="0" dirty="0">
                <a:latin typeface="Century Gothic" panose="020B0502020202020204" pitchFamily="34" charset="0"/>
              </a:rPr>
              <a:t>When medically able, during the 24-or 39-month period, the employee </a:t>
            </a:r>
            <a:r>
              <a:rPr lang="en-US" sz="2400" b="1" i="1" u="none" strike="noStrike" baseline="0" dirty="0">
                <a:latin typeface="Century Gothic" panose="020B0502020202020204" pitchFamily="34" charset="0"/>
              </a:rPr>
              <a:t>shall</a:t>
            </a:r>
            <a:r>
              <a:rPr lang="en-US" sz="2400" b="0" i="1" u="none" strike="noStrike" baseline="0" dirty="0">
                <a:latin typeface="Century Gothic" panose="020B0502020202020204" pitchFamily="34" charset="0"/>
              </a:rPr>
              <a:t> </a:t>
            </a:r>
            <a:r>
              <a:rPr lang="en-US" sz="2400" b="0" i="0" u="none" strike="noStrike" baseline="0" dirty="0">
                <a:latin typeface="Century Gothic" panose="020B0502020202020204" pitchFamily="34" charset="0"/>
              </a:rPr>
              <a:t>be returned to employment in a position for which they are credentialed and qualified.</a:t>
            </a:r>
          </a:p>
        </p:txBody>
      </p:sp>
    </p:spTree>
    <p:extLst>
      <p:ext uri="{BB962C8B-B14F-4D97-AF65-F5344CB8AC3E}">
        <p14:creationId xmlns:p14="http://schemas.microsoft.com/office/powerpoint/2010/main" val="3072904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6F94B-A0E2-4560-8981-637C31D643BF}"/>
              </a:ext>
            </a:extLst>
          </p:cNvPr>
          <p:cNvSpPr>
            <a:spLocks noGrp="1"/>
          </p:cNvSpPr>
          <p:nvPr>
            <p:ph type="title"/>
          </p:nvPr>
        </p:nvSpPr>
        <p:spPr/>
        <p:txBody>
          <a:bodyPr>
            <a:normAutofit/>
          </a:bodyPr>
          <a:lstStyle/>
          <a:p>
            <a:r>
              <a:rPr lang="en-US" sz="3600" dirty="0"/>
              <a:t>CBA &amp; Other Leaves</a:t>
            </a:r>
          </a:p>
        </p:txBody>
      </p:sp>
      <p:sp>
        <p:nvSpPr>
          <p:cNvPr id="3" name="Content Placeholder 2">
            <a:extLst>
              <a:ext uri="{FF2B5EF4-FFF2-40B4-BE49-F238E27FC236}">
                <a16:creationId xmlns:a16="http://schemas.microsoft.com/office/drawing/2014/main" id="{CB8B38F2-E371-4206-AE08-56F4FD88C188}"/>
              </a:ext>
            </a:extLst>
          </p:cNvPr>
          <p:cNvSpPr>
            <a:spLocks noGrp="1"/>
          </p:cNvSpPr>
          <p:nvPr>
            <p:ph idx="1"/>
          </p:nvPr>
        </p:nvSpPr>
        <p:spPr/>
        <p:txBody>
          <a:bodyPr>
            <a:normAutofit fontScale="92500"/>
          </a:bodyPr>
          <a:lstStyle/>
          <a:p>
            <a:pPr marR="0" algn="l"/>
            <a:r>
              <a:rPr lang="en-US" sz="2600" b="0" i="0" u="none" strike="noStrike" baseline="0" dirty="0">
                <a:latin typeface="Century Gothic" panose="020B0502020202020204" pitchFamily="34" charset="0"/>
              </a:rPr>
              <a:t>CBA</a:t>
            </a:r>
            <a:endParaRPr lang="en-US" sz="2400" b="0" i="0" u="none" strike="noStrike" baseline="0" dirty="0">
              <a:latin typeface="Century Gothic" panose="020B0502020202020204" pitchFamily="34" charset="0"/>
            </a:endParaRPr>
          </a:p>
          <a:p>
            <a:pPr lvl="1"/>
            <a:r>
              <a:rPr lang="en-US" sz="2200" b="1" i="0" u="none" strike="noStrike" baseline="0" dirty="0">
                <a:latin typeface="Century Gothic" panose="020B0502020202020204" pitchFamily="34" charset="0"/>
              </a:rPr>
              <a:t>Don’t forget to check the collective bargaining agreement! </a:t>
            </a:r>
            <a:r>
              <a:rPr lang="en-US" sz="2200" b="0" i="0" u="none" strike="noStrike" baseline="0" dirty="0">
                <a:latin typeface="Century Gothic" panose="020B0502020202020204" pitchFamily="34" charset="0"/>
              </a:rPr>
              <a:t>(e.g., catastrophic leave bank, personal necessity leave, etc.).</a:t>
            </a:r>
          </a:p>
          <a:p>
            <a:r>
              <a:rPr lang="en-US" sz="2600" b="0" i="0" u="none" strike="noStrike" baseline="0" dirty="0">
                <a:latin typeface="Century Gothic" panose="020B0502020202020204" pitchFamily="34" charset="0"/>
              </a:rPr>
              <a:t>Other Leaves</a:t>
            </a:r>
          </a:p>
          <a:p>
            <a:pPr marR="0" lvl="1" algn="l"/>
            <a:r>
              <a:rPr lang="en-US" sz="2400" b="0" i="0" u="none" strike="noStrike" baseline="0" dirty="0">
                <a:latin typeface="Century Gothic" panose="020B0502020202020204" pitchFamily="34" charset="0"/>
              </a:rPr>
              <a:t>Discretionary leaves for accident, illness, or quarantine. See EC 44964.</a:t>
            </a:r>
          </a:p>
          <a:p>
            <a:pPr lvl="1"/>
            <a:r>
              <a:rPr lang="en-US" sz="2400" b="0" i="0" u="none" strike="noStrike" baseline="0" dirty="0">
                <a:latin typeface="Century Gothic" panose="020B0502020202020204" pitchFamily="34" charset="0"/>
              </a:rPr>
              <a:t>Kin Care </a:t>
            </a:r>
            <a:r>
              <a:rPr lang="en-US" sz="2200" b="0" i="0" u="none" strike="noStrike" baseline="0" dirty="0">
                <a:latin typeface="Century Gothic" panose="020B0502020202020204" pitchFamily="34" charset="0"/>
              </a:rPr>
              <a:t>– Labor Code sections 233 and 246.5. </a:t>
            </a:r>
          </a:p>
          <a:p>
            <a:pPr lvl="1"/>
            <a:r>
              <a:rPr lang="en-US" sz="2400" b="0" i="0" u="none" strike="noStrike" baseline="0" dirty="0">
                <a:latin typeface="Century Gothic" panose="020B0502020202020204" pitchFamily="34" charset="0"/>
              </a:rPr>
              <a:t>Voluntary disability insurance</a:t>
            </a:r>
            <a:r>
              <a:rPr lang="en-US" sz="2200" b="0" i="0" u="none" strike="noStrike" baseline="0" dirty="0">
                <a:latin typeface="Century Gothic" panose="020B0502020202020204" pitchFamily="34" charset="0"/>
              </a:rPr>
              <a:t>.</a:t>
            </a:r>
          </a:p>
          <a:p>
            <a:pPr lvl="1"/>
            <a:r>
              <a:rPr lang="en-US" sz="2400" b="0" i="0" u="none" strike="noStrike" baseline="0" dirty="0">
                <a:latin typeface="Century Gothic" panose="020B0502020202020204" pitchFamily="34" charset="0"/>
              </a:rPr>
              <a:t>CalSTRS Disability</a:t>
            </a:r>
            <a:r>
              <a:rPr lang="en-US" sz="2200" b="0" i="0" u="none" strike="noStrike" baseline="0" dirty="0">
                <a:latin typeface="Century Gothic" panose="020B0502020202020204" pitchFamily="34" charset="0"/>
              </a:rPr>
              <a:t>. </a:t>
            </a:r>
          </a:p>
        </p:txBody>
      </p:sp>
    </p:spTree>
    <p:extLst>
      <p:ext uri="{BB962C8B-B14F-4D97-AF65-F5344CB8AC3E}">
        <p14:creationId xmlns:p14="http://schemas.microsoft.com/office/powerpoint/2010/main" val="2299835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63696-991C-41B4-809D-AF99B51DC0ED}"/>
              </a:ext>
            </a:extLst>
          </p:cNvPr>
          <p:cNvSpPr>
            <a:spLocks noGrp="1"/>
          </p:cNvSpPr>
          <p:nvPr>
            <p:ph type="title"/>
          </p:nvPr>
        </p:nvSpPr>
        <p:spPr/>
        <p:txBody>
          <a:bodyPr>
            <a:normAutofit/>
          </a:bodyPr>
          <a:lstStyle/>
          <a:p>
            <a:r>
              <a:rPr lang="en-US" sz="4000" dirty="0"/>
              <a:t>HANDOUT: links to more resources</a:t>
            </a:r>
          </a:p>
        </p:txBody>
      </p:sp>
      <p:sp>
        <p:nvSpPr>
          <p:cNvPr id="3" name="Content Placeholder 2">
            <a:extLst>
              <a:ext uri="{FF2B5EF4-FFF2-40B4-BE49-F238E27FC236}">
                <a16:creationId xmlns:a16="http://schemas.microsoft.com/office/drawing/2014/main" id="{98CF853B-6180-4D29-AC22-F41583F6749C}"/>
              </a:ext>
            </a:extLst>
          </p:cNvPr>
          <p:cNvSpPr>
            <a:spLocks noGrp="1"/>
          </p:cNvSpPr>
          <p:nvPr>
            <p:ph idx="1"/>
          </p:nvPr>
        </p:nvSpPr>
        <p:spPr>
          <a:xfrm>
            <a:off x="581192" y="2180496"/>
            <a:ext cx="11029615" cy="2432447"/>
          </a:xfrm>
        </p:spPr>
        <p:txBody>
          <a:bodyPr>
            <a:normAutofit/>
          </a:bodyPr>
          <a:lstStyle/>
          <a:p>
            <a:pPr marL="0" indent="0">
              <a:buNone/>
            </a:pPr>
            <a:endParaRPr lang="en-US" sz="2400" i="1" dirty="0">
              <a:solidFill>
                <a:schemeClr val="accent2"/>
              </a:solidFill>
            </a:endParaRPr>
          </a:p>
          <a:p>
            <a:pPr marL="0" indent="0" algn="ctr">
              <a:buNone/>
            </a:pPr>
            <a:r>
              <a:rPr lang="en-US" sz="3200" i="1" dirty="0">
                <a:solidFill>
                  <a:schemeClr val="accent2"/>
                </a:solidFill>
                <a:latin typeface="Arial" panose="020B0604020202020204" pitchFamily="34" charset="0"/>
                <a:cs typeface="Arial" panose="020B0604020202020204" pitchFamily="34" charset="0"/>
              </a:rPr>
              <a:t>bit.ly/covid19leaves </a:t>
            </a:r>
          </a:p>
          <a:p>
            <a:pPr marL="0" indent="0">
              <a:buNone/>
            </a:pPr>
            <a:endParaRPr lang="en-US" sz="2400" dirty="0"/>
          </a:p>
        </p:txBody>
      </p:sp>
      <p:pic>
        <p:nvPicPr>
          <p:cNvPr id="5" name="Picture 4" descr="Qr code&#10;&#10;Description automatically generated">
            <a:extLst>
              <a:ext uri="{FF2B5EF4-FFF2-40B4-BE49-F238E27FC236}">
                <a16:creationId xmlns:a16="http://schemas.microsoft.com/office/drawing/2014/main" id="{F5992D66-1850-43E8-ADBA-E74DF8450D29}"/>
              </a:ext>
            </a:extLst>
          </p:cNvPr>
          <p:cNvPicPr>
            <a:picLocks noChangeAspect="1"/>
          </p:cNvPicPr>
          <p:nvPr/>
        </p:nvPicPr>
        <p:blipFill>
          <a:blip r:embed="rId3"/>
          <a:stretch>
            <a:fillRect/>
          </a:stretch>
        </p:blipFill>
        <p:spPr>
          <a:xfrm>
            <a:off x="4899545" y="4189456"/>
            <a:ext cx="2133883" cy="2133883"/>
          </a:xfrm>
          <a:prstGeom prst="rect">
            <a:avLst/>
          </a:prstGeom>
        </p:spPr>
      </p:pic>
    </p:spTree>
    <p:extLst>
      <p:ext uri="{BB962C8B-B14F-4D97-AF65-F5344CB8AC3E}">
        <p14:creationId xmlns:p14="http://schemas.microsoft.com/office/powerpoint/2010/main" val="2801584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8775C-CE7B-4520-A9E6-53CA3C63B1A5}"/>
              </a:ext>
            </a:extLst>
          </p:cNvPr>
          <p:cNvSpPr>
            <a:spLocks noGrp="1"/>
          </p:cNvSpPr>
          <p:nvPr>
            <p:ph type="title"/>
          </p:nvPr>
        </p:nvSpPr>
        <p:spPr/>
        <p:txBody>
          <a:bodyPr>
            <a:normAutofit/>
          </a:bodyPr>
          <a:lstStyle/>
          <a:p>
            <a:r>
              <a:rPr lang="en-US" sz="3600" dirty="0"/>
              <a:t>Safety Precautions – from FSUTA </a:t>
            </a:r>
            <a:r>
              <a:rPr lang="en-US" sz="3600" dirty="0" err="1"/>
              <a:t>mou</a:t>
            </a:r>
            <a:endParaRPr lang="en-US" sz="3600" dirty="0"/>
          </a:p>
        </p:txBody>
      </p:sp>
      <p:sp>
        <p:nvSpPr>
          <p:cNvPr id="3" name="Content Placeholder 2">
            <a:extLst>
              <a:ext uri="{FF2B5EF4-FFF2-40B4-BE49-F238E27FC236}">
                <a16:creationId xmlns:a16="http://schemas.microsoft.com/office/drawing/2014/main" id="{97719078-11E4-479C-B76C-AB68E1B551C2}"/>
              </a:ext>
            </a:extLst>
          </p:cNvPr>
          <p:cNvSpPr>
            <a:spLocks noGrp="1"/>
          </p:cNvSpPr>
          <p:nvPr>
            <p:ph idx="1"/>
          </p:nvPr>
        </p:nvSpPr>
        <p:spPr>
          <a:xfrm>
            <a:off x="581192" y="2180495"/>
            <a:ext cx="11029616" cy="4208729"/>
          </a:xfrm>
        </p:spPr>
        <p:txBody>
          <a:bodyPr>
            <a:normAutofit fontScale="92500" lnSpcReduction="20000"/>
          </a:bodyPr>
          <a:lstStyle/>
          <a:p>
            <a:r>
              <a:rPr lang="en-US" sz="1600" b="0" i="0" u="none" strike="noStrike" baseline="0" dirty="0">
                <a:solidFill>
                  <a:srgbClr val="000000"/>
                </a:solidFill>
                <a:latin typeface="Arial" panose="020B0604020202020204" pitchFamily="34" charset="0"/>
              </a:rPr>
              <a:t>i. </a:t>
            </a:r>
            <a:r>
              <a:rPr lang="en-US" sz="1900" dirty="0">
                <a:solidFill>
                  <a:srgbClr val="000000"/>
                </a:solidFill>
                <a:latin typeface="Arial" panose="020B0604020202020204" pitchFamily="34" charset="0"/>
              </a:rPr>
              <a:t>Hand sanitizer will be provided to occupied classrooms and used non-classroom workplaces.   All hand washing/hand sanitizing supplies noted above or otherwise provided shall be checked and restocked / refilled as soon as possible based on a teacher’s notification to the front office that supply is running low. All sanitizers will be checked and refilled, as needed, nightly. </a:t>
            </a:r>
          </a:p>
          <a:p>
            <a:r>
              <a:rPr lang="en-US" sz="1900" dirty="0">
                <a:solidFill>
                  <a:srgbClr val="000000"/>
                </a:solidFill>
                <a:latin typeface="Arial" panose="020B0604020202020204" pitchFamily="34" charset="0"/>
              </a:rPr>
              <a:t>ii. Common Spaces - Physical distancing stickers, tape, signage, or floor markings will be provided in common or shared spaces such as cafeterias/multipurpose rooms, offices, staff rooms, copy rooms, libraries, hallways, and playgrounds when practical</a:t>
            </a:r>
          </a:p>
          <a:p>
            <a:r>
              <a:rPr lang="en-US" sz="1900" dirty="0">
                <a:solidFill>
                  <a:srgbClr val="000000"/>
                </a:solidFill>
                <a:latin typeface="Arial" panose="020B0604020202020204" pitchFamily="34" charset="0"/>
              </a:rPr>
              <a:t>.iii. Face coverings shall be worn on campus at all times.K-95 masks will be provided upon request from a bargaining unit member. . </a:t>
            </a:r>
          </a:p>
          <a:p>
            <a:r>
              <a:rPr lang="en-US" sz="1900" dirty="0">
                <a:solidFill>
                  <a:srgbClr val="000000"/>
                </a:solidFill>
                <a:latin typeface="Arial" panose="020B0604020202020204" pitchFamily="34" charset="0"/>
              </a:rPr>
              <a:t>iv. The District shall maintain the proper PPE supplies to meet student and employee needs including: face coverings, gloves, cleaning supplies, plexiglass, air purifiers, handwashing supplies, hand sanitizer, and anything else readily available in the district warehouse</a:t>
            </a:r>
          </a:p>
          <a:p>
            <a:r>
              <a:rPr lang="en-US" sz="1900" dirty="0">
                <a:solidFill>
                  <a:srgbClr val="000000"/>
                </a:solidFill>
                <a:latin typeface="Arial" panose="020B0604020202020204" pitchFamily="34" charset="0"/>
              </a:rPr>
              <a:t> v. The District shall ensure all HVAC systems operate on the mode which delivers the freshest air changes per hour when in use and will follow Article 17.1.i.</a:t>
            </a:r>
          </a:p>
          <a:p>
            <a:pPr marL="0" indent="0">
              <a:buNone/>
            </a:pPr>
            <a:r>
              <a:rPr lang="en-US" sz="1600" b="0" i="0" u="none" strike="noStrike" baseline="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141373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7AF3C-737E-4473-A0FF-AB5063B5AF93}"/>
              </a:ext>
            </a:extLst>
          </p:cNvPr>
          <p:cNvSpPr>
            <a:spLocks noGrp="1"/>
          </p:cNvSpPr>
          <p:nvPr>
            <p:ph type="title"/>
          </p:nvPr>
        </p:nvSpPr>
        <p:spPr/>
        <p:txBody>
          <a:bodyPr/>
          <a:lstStyle/>
          <a:p>
            <a:r>
              <a:rPr lang="en-US" sz="3600" dirty="0"/>
              <a:t>Safety</a:t>
            </a:r>
            <a:r>
              <a:rPr lang="en-US" dirty="0"/>
              <a:t> </a:t>
            </a:r>
            <a:r>
              <a:rPr lang="en-US" sz="3600" dirty="0"/>
              <a:t>Precautions</a:t>
            </a:r>
            <a:r>
              <a:rPr lang="en-US" dirty="0"/>
              <a:t> – Cont’d.</a:t>
            </a:r>
          </a:p>
        </p:txBody>
      </p:sp>
      <p:sp>
        <p:nvSpPr>
          <p:cNvPr id="3" name="Content Placeholder 2">
            <a:extLst>
              <a:ext uri="{FF2B5EF4-FFF2-40B4-BE49-F238E27FC236}">
                <a16:creationId xmlns:a16="http://schemas.microsoft.com/office/drawing/2014/main" id="{767602F3-408A-4EAA-9F96-F47F091DFF7E}"/>
              </a:ext>
            </a:extLst>
          </p:cNvPr>
          <p:cNvSpPr>
            <a:spLocks noGrp="1"/>
          </p:cNvSpPr>
          <p:nvPr>
            <p:ph idx="1"/>
          </p:nvPr>
        </p:nvSpPr>
        <p:spPr>
          <a:xfrm>
            <a:off x="581192" y="2180496"/>
            <a:ext cx="11029615" cy="3975348"/>
          </a:xfrm>
        </p:spPr>
        <p:txBody>
          <a:bodyPr>
            <a:normAutofit/>
          </a:bodyPr>
          <a:lstStyle/>
          <a:p>
            <a:r>
              <a:rPr lang="en-US" sz="1800" b="0" i="0" u="none" strike="noStrike" baseline="0" dirty="0">
                <a:solidFill>
                  <a:srgbClr val="000000"/>
                </a:solidFill>
                <a:latin typeface="Arial" panose="020B0604020202020204" pitchFamily="34" charset="0"/>
              </a:rPr>
              <a:t>vi. </a:t>
            </a:r>
            <a:r>
              <a:rPr lang="en-US" dirty="0">
                <a:solidFill>
                  <a:srgbClr val="000000"/>
                </a:solidFill>
                <a:latin typeface="Arial" panose="020B0604020202020204" pitchFamily="34" charset="0"/>
              </a:rPr>
              <a:t>The District shall provide a self-screening sheet for students and staff to adhere to and follow prior to entering a school ground.  Unit members should self-monitor for symptoms and shall not report to their worksite if sick.  A self-screening sheet will be provided to each staff member.  They will use the self-screening sheet daily and follow the instructions on the sheet. </a:t>
            </a:r>
          </a:p>
          <a:p>
            <a:r>
              <a:rPr lang="en-US" dirty="0">
                <a:solidFill>
                  <a:srgbClr val="000000"/>
                </a:solidFill>
                <a:latin typeface="Arial" panose="020B0604020202020204" pitchFamily="34" charset="0"/>
              </a:rPr>
              <a:t>vii. Physical distancing is encouraged to the greatest extent possible; Adults should make every effort to stay 6 feet from one another and 6 feet away from students.  Student chairs will be no less than four (4) feet apart.  There will be no more than 20 students in a class, or the maximum number of students as prescribed by the student chairs distancing and teacher space distancing requirements.  The final number used will be the lesser of the numbers. </a:t>
            </a:r>
          </a:p>
          <a:p>
            <a:r>
              <a:rPr lang="en-US" dirty="0">
                <a:solidFill>
                  <a:srgbClr val="000000"/>
                </a:solidFill>
                <a:latin typeface="Arial" panose="020B0604020202020204" pitchFamily="34" charset="0"/>
              </a:rPr>
              <a:t>viii. Unit members shall be trained on how to do visual checks of students for symptoms. The District 	shall provide written protocols to each unit member for how to report a student’s symptoms.  Unit 	member shall send students who appear to be symptomatic to the office.</a:t>
            </a:r>
          </a:p>
          <a:p>
            <a:endParaRPr lang="en-US" sz="1800" b="0"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240232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DF374-567D-4468-BAF5-B33E3724EB57}"/>
              </a:ext>
            </a:extLst>
          </p:cNvPr>
          <p:cNvSpPr>
            <a:spLocks noGrp="1"/>
          </p:cNvSpPr>
          <p:nvPr>
            <p:ph type="title"/>
          </p:nvPr>
        </p:nvSpPr>
        <p:spPr/>
        <p:txBody>
          <a:bodyPr>
            <a:normAutofit/>
          </a:bodyPr>
          <a:lstStyle/>
          <a:p>
            <a:r>
              <a:rPr lang="en-US" sz="3800" dirty="0"/>
              <a:t>Reasonable accommodations - overview</a:t>
            </a:r>
          </a:p>
        </p:txBody>
      </p:sp>
      <p:sp>
        <p:nvSpPr>
          <p:cNvPr id="3" name="Content Placeholder 2">
            <a:extLst>
              <a:ext uri="{FF2B5EF4-FFF2-40B4-BE49-F238E27FC236}">
                <a16:creationId xmlns:a16="http://schemas.microsoft.com/office/drawing/2014/main" id="{4CB22DFB-5AA0-48D0-9585-08F6B7B4077B}"/>
              </a:ext>
            </a:extLst>
          </p:cNvPr>
          <p:cNvSpPr>
            <a:spLocks noGrp="1"/>
          </p:cNvSpPr>
          <p:nvPr>
            <p:ph idx="1"/>
          </p:nvPr>
        </p:nvSpPr>
        <p:spPr/>
        <p:txBody>
          <a:bodyPr anchor="ctr">
            <a:normAutofit/>
          </a:bodyPr>
          <a:lstStyle/>
          <a:p>
            <a:r>
              <a:rPr lang="en-US" sz="2400" dirty="0">
                <a:solidFill>
                  <a:schemeClr val="tx1">
                    <a:lumMod val="75000"/>
                    <a:lumOff val="25000"/>
                  </a:schemeClr>
                </a:solidFill>
              </a:rPr>
              <a:t>The federal Americans with Disabilities Act (ADA) and the California Fair Employment &amp; Housing Act (FEHA) protect the rights of employees with disabilities.</a:t>
            </a:r>
          </a:p>
          <a:p>
            <a:r>
              <a:rPr lang="en-US" sz="2400" dirty="0">
                <a:solidFill>
                  <a:schemeClr val="tx1">
                    <a:lumMod val="75000"/>
                    <a:lumOff val="25000"/>
                  </a:schemeClr>
                </a:solidFill>
              </a:rPr>
              <a:t>In addition to prohibiting discrimination based on disability, these laws also entitle employees with disabilities to reasonable accommodations so that they can perform the essential functions of their job. </a:t>
            </a:r>
          </a:p>
          <a:p>
            <a:endParaRPr lang="en-US" dirty="0">
              <a:solidFill>
                <a:schemeClr val="tx1">
                  <a:lumMod val="75000"/>
                  <a:lumOff val="25000"/>
                </a:schemeClr>
              </a:solidFill>
            </a:endParaRPr>
          </a:p>
        </p:txBody>
      </p:sp>
    </p:spTree>
    <p:extLst>
      <p:ext uri="{BB962C8B-B14F-4D97-AF65-F5344CB8AC3E}">
        <p14:creationId xmlns:p14="http://schemas.microsoft.com/office/powerpoint/2010/main" val="597362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323EC-CC99-4D5E-87A7-66ED1B201072}"/>
              </a:ext>
            </a:extLst>
          </p:cNvPr>
          <p:cNvSpPr>
            <a:spLocks noGrp="1"/>
          </p:cNvSpPr>
          <p:nvPr>
            <p:ph type="title"/>
          </p:nvPr>
        </p:nvSpPr>
        <p:spPr>
          <a:xfrm>
            <a:off x="1175512" y="870132"/>
            <a:ext cx="9792208" cy="870533"/>
          </a:xfrm>
        </p:spPr>
        <p:txBody>
          <a:bodyPr>
            <a:normAutofit/>
          </a:bodyPr>
          <a:lstStyle/>
          <a:p>
            <a:r>
              <a:rPr lang="en-US" sz="3400" dirty="0"/>
              <a:t>What is a disability?</a:t>
            </a:r>
          </a:p>
        </p:txBody>
      </p:sp>
      <p:sp>
        <p:nvSpPr>
          <p:cNvPr id="3" name="Content Placeholder 2">
            <a:extLst>
              <a:ext uri="{FF2B5EF4-FFF2-40B4-BE49-F238E27FC236}">
                <a16:creationId xmlns:a16="http://schemas.microsoft.com/office/drawing/2014/main" id="{7B0FBA79-DBCF-41DB-B31F-96BA8DAD6A8B}"/>
              </a:ext>
            </a:extLst>
          </p:cNvPr>
          <p:cNvSpPr>
            <a:spLocks noGrp="1"/>
          </p:cNvSpPr>
          <p:nvPr>
            <p:ph idx="1"/>
          </p:nvPr>
        </p:nvSpPr>
        <p:spPr>
          <a:xfrm>
            <a:off x="1175512" y="2557849"/>
            <a:ext cx="9792208" cy="3407862"/>
          </a:xfrm>
        </p:spPr>
        <p:txBody>
          <a:bodyPr>
            <a:noAutofit/>
          </a:bodyPr>
          <a:lstStyle/>
          <a:p>
            <a:r>
              <a:rPr lang="en-US" sz="2400" dirty="0"/>
              <a:t>“Disability” means any physical or mental condition that limits one or more major life activities. This includes permanent as well as temporary conditions.</a:t>
            </a:r>
          </a:p>
          <a:p>
            <a:r>
              <a:rPr lang="en-US" sz="2400" dirty="0"/>
              <a:t>Many conditions that increase the risk of COVID-19 complications are likely themselves to be considered disabilities –e.g., chronic lung disease, moderate to severe asthma, serious heart conditions, diabetes, kidney / liver disease, hypertension, and conditions that compromise immunity (e.g., cancer treatment, immune deficiencies). </a:t>
            </a:r>
          </a:p>
          <a:p>
            <a:r>
              <a:rPr lang="en-US" sz="2400" dirty="0"/>
              <a:t>Diagnosed mental impairments –e.g., anxiety disorders, PTSD etc. –may be particularly acute for employees during the pandemic. </a:t>
            </a:r>
          </a:p>
          <a:p>
            <a:endParaRPr lang="en-US" sz="2400" dirty="0"/>
          </a:p>
        </p:txBody>
      </p:sp>
    </p:spTree>
    <p:extLst>
      <p:ext uri="{BB962C8B-B14F-4D97-AF65-F5344CB8AC3E}">
        <p14:creationId xmlns:p14="http://schemas.microsoft.com/office/powerpoint/2010/main" val="2500125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B4834-CB70-4866-8435-EFAC1A171B02}"/>
              </a:ext>
            </a:extLst>
          </p:cNvPr>
          <p:cNvSpPr>
            <a:spLocks noGrp="1"/>
          </p:cNvSpPr>
          <p:nvPr>
            <p:ph type="title"/>
          </p:nvPr>
        </p:nvSpPr>
        <p:spPr/>
        <p:txBody>
          <a:bodyPr/>
          <a:lstStyle/>
          <a:p>
            <a:r>
              <a:rPr lang="en-US" dirty="0"/>
              <a:t>What is a disability? –</a:t>
            </a:r>
            <a:r>
              <a:rPr lang="en-US" i="1" dirty="0"/>
              <a:t>cont’d</a:t>
            </a:r>
            <a:r>
              <a:rPr lang="en-US" dirty="0"/>
              <a:t>.</a:t>
            </a:r>
          </a:p>
        </p:txBody>
      </p:sp>
      <p:sp>
        <p:nvSpPr>
          <p:cNvPr id="3" name="Content Placeholder 2">
            <a:extLst>
              <a:ext uri="{FF2B5EF4-FFF2-40B4-BE49-F238E27FC236}">
                <a16:creationId xmlns:a16="http://schemas.microsoft.com/office/drawing/2014/main" id="{6CFDA271-DD6D-4843-AAA1-A50A2C7FE861}"/>
              </a:ext>
            </a:extLst>
          </p:cNvPr>
          <p:cNvSpPr>
            <a:spLocks noGrp="1"/>
          </p:cNvSpPr>
          <p:nvPr>
            <p:ph idx="1"/>
          </p:nvPr>
        </p:nvSpPr>
        <p:spPr/>
        <p:txBody>
          <a:bodyPr>
            <a:normAutofit/>
          </a:bodyPr>
          <a:lstStyle/>
          <a:p>
            <a:r>
              <a:rPr lang="en-US" sz="2400" dirty="0"/>
              <a:t>But other conditions that increase the risk of COVID-19 complications are </a:t>
            </a:r>
            <a:r>
              <a:rPr lang="en-US" sz="2400" b="1" i="1" dirty="0"/>
              <a:t>not</a:t>
            </a:r>
            <a:r>
              <a:rPr lang="en-US" sz="2400" i="1" dirty="0"/>
              <a:t> </a:t>
            </a:r>
            <a:r>
              <a:rPr lang="en-US" sz="2400" dirty="0"/>
              <a:t>disabilities –e.g., age and tobacco use.</a:t>
            </a:r>
          </a:p>
          <a:p>
            <a:r>
              <a:rPr lang="en-US" sz="2400" dirty="0"/>
              <a:t>The same applies to other equally compelling concerns, such as an employee’s </a:t>
            </a:r>
            <a:r>
              <a:rPr lang="en-US" sz="2400" i="1" dirty="0"/>
              <a:t>family member(s) </a:t>
            </a:r>
            <a:r>
              <a:rPr lang="en-US" sz="2400" dirty="0"/>
              <a:t>at heightened risk for COVID-19 complications.</a:t>
            </a:r>
          </a:p>
          <a:p>
            <a:r>
              <a:rPr lang="en-US" sz="2400" dirty="0"/>
              <a:t>And by themselves, obesity (which </a:t>
            </a:r>
            <a:r>
              <a:rPr lang="en-US" sz="2400" i="1" dirty="0"/>
              <a:t>is </a:t>
            </a:r>
            <a:r>
              <a:rPr lang="en-US" sz="2400" dirty="0"/>
              <a:t>a higher COVID-19 risk factor) and pregnancy (which </a:t>
            </a:r>
            <a:r>
              <a:rPr lang="en-US" sz="2400" i="1" dirty="0"/>
              <a:t>might </a:t>
            </a:r>
            <a:r>
              <a:rPr lang="en-US" sz="2400" dirty="0"/>
              <a:t>be a higher risk factor) are not disabilities, though obesity may be </a:t>
            </a:r>
            <a:r>
              <a:rPr lang="en-US" sz="2400" i="1" dirty="0"/>
              <a:t>caused by </a:t>
            </a:r>
            <a:r>
              <a:rPr lang="en-US" sz="2400" dirty="0"/>
              <a:t>a disability, and pregnancy may </a:t>
            </a:r>
            <a:r>
              <a:rPr lang="en-US" sz="2400" i="1" dirty="0"/>
              <a:t>result in </a:t>
            </a:r>
            <a:r>
              <a:rPr lang="en-US" sz="2400" dirty="0"/>
              <a:t>a disability. </a:t>
            </a:r>
          </a:p>
          <a:p>
            <a:endParaRPr lang="en-US" sz="2400" dirty="0"/>
          </a:p>
        </p:txBody>
      </p:sp>
    </p:spTree>
    <p:extLst>
      <p:ext uri="{BB962C8B-B14F-4D97-AF65-F5344CB8AC3E}">
        <p14:creationId xmlns:p14="http://schemas.microsoft.com/office/powerpoint/2010/main" val="949659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849BD-6FA0-4149-82B6-45C002FF83A2}"/>
              </a:ext>
            </a:extLst>
          </p:cNvPr>
          <p:cNvSpPr>
            <a:spLocks noGrp="1"/>
          </p:cNvSpPr>
          <p:nvPr>
            <p:ph type="title"/>
          </p:nvPr>
        </p:nvSpPr>
        <p:spPr/>
        <p:txBody>
          <a:bodyPr>
            <a:normAutofit/>
          </a:bodyPr>
          <a:lstStyle/>
          <a:p>
            <a:r>
              <a:rPr lang="en-US" sz="3600" dirty="0"/>
              <a:t>Reasonable accommodations </a:t>
            </a:r>
          </a:p>
        </p:txBody>
      </p:sp>
      <p:sp>
        <p:nvSpPr>
          <p:cNvPr id="3" name="Content Placeholder 2">
            <a:extLst>
              <a:ext uri="{FF2B5EF4-FFF2-40B4-BE49-F238E27FC236}">
                <a16:creationId xmlns:a16="http://schemas.microsoft.com/office/drawing/2014/main" id="{7AE46B5F-A724-4772-80F4-45C2C321DAEC}"/>
              </a:ext>
            </a:extLst>
          </p:cNvPr>
          <p:cNvSpPr>
            <a:spLocks noGrp="1"/>
          </p:cNvSpPr>
          <p:nvPr>
            <p:ph idx="1"/>
          </p:nvPr>
        </p:nvSpPr>
        <p:spPr/>
        <p:txBody>
          <a:bodyPr>
            <a:normAutofit fontScale="77500" lnSpcReduction="20000"/>
          </a:bodyPr>
          <a:lstStyle/>
          <a:p>
            <a:pPr marR="0" algn="l"/>
            <a:r>
              <a:rPr lang="en-US" sz="3100" b="0" i="0" u="none" strike="noStrike" baseline="0" dirty="0">
                <a:latin typeface="Century Gothic" panose="020B0502020202020204" pitchFamily="34" charset="0"/>
              </a:rPr>
              <a:t>An employee with a disability is entitled to a reasonable accommodation to permit him or her to perform the essential functions of the job.</a:t>
            </a:r>
          </a:p>
          <a:p>
            <a:pPr marR="0" algn="l"/>
            <a:r>
              <a:rPr lang="en-US" sz="3100" b="0" i="0" u="none" strike="noStrike" baseline="0" dirty="0">
                <a:latin typeface="Century Gothic" panose="020B0502020202020204" pitchFamily="34" charset="0"/>
              </a:rPr>
              <a:t>This entails: </a:t>
            </a:r>
          </a:p>
          <a:p>
            <a:pPr lvl="1"/>
            <a:r>
              <a:rPr lang="en-US" sz="3100" b="0" i="1" u="none" strike="noStrike" baseline="0" dirty="0">
                <a:latin typeface="Century Gothic" panose="020B0502020202020204" pitchFamily="34" charset="0"/>
              </a:rPr>
              <a:t>Accommodation </a:t>
            </a:r>
            <a:r>
              <a:rPr lang="en-US" sz="3100" b="0" i="0" u="none" strike="noStrike" baseline="0" dirty="0">
                <a:latin typeface="Century Gothic" panose="020B0502020202020204" pitchFamily="34" charset="0"/>
              </a:rPr>
              <a:t>– some modification / adjustment to the job, including working from home, PPE, a restructured work site, transfer to a position with less contact with others, or unpaid leave.</a:t>
            </a:r>
          </a:p>
          <a:p>
            <a:pPr lvl="1"/>
            <a:r>
              <a:rPr lang="en-US" sz="3100" b="0" i="1" u="none" strike="noStrike" baseline="0" dirty="0">
                <a:latin typeface="Century Gothic" panose="020B0502020202020204" pitchFamily="34" charset="0"/>
              </a:rPr>
              <a:t>Reasonable </a:t>
            </a:r>
            <a:r>
              <a:rPr lang="en-US" sz="3100" b="0" i="0" u="none" strike="noStrike" baseline="0" dirty="0">
                <a:latin typeface="Century Gothic" panose="020B0502020202020204" pitchFamily="34" charset="0"/>
              </a:rPr>
              <a:t>– no undue hardship for the employer.</a:t>
            </a:r>
          </a:p>
          <a:p>
            <a:pPr lvl="1"/>
            <a:r>
              <a:rPr lang="en-US" sz="3100" b="0" i="1" u="none" strike="noStrike" baseline="0" dirty="0">
                <a:latin typeface="Century Gothic" panose="020B0502020202020204" pitchFamily="34" charset="0"/>
              </a:rPr>
              <a:t>Essential functions of the job </a:t>
            </a:r>
            <a:r>
              <a:rPr lang="en-US" sz="3100" b="0" i="0" u="none" strike="noStrike" baseline="0" dirty="0">
                <a:latin typeface="Century Gothic" panose="020B0502020202020204" pitchFamily="34" charset="0"/>
              </a:rPr>
              <a:t>– the point is to permit the employee to perform his or her essential job functions. </a:t>
            </a:r>
          </a:p>
        </p:txBody>
      </p:sp>
    </p:spTree>
    <p:extLst>
      <p:ext uri="{BB962C8B-B14F-4D97-AF65-F5344CB8AC3E}">
        <p14:creationId xmlns:p14="http://schemas.microsoft.com/office/powerpoint/2010/main" val="3797984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8EEA-FA1C-463E-8FF6-ACD1ACE3D681}"/>
              </a:ext>
            </a:extLst>
          </p:cNvPr>
          <p:cNvSpPr>
            <a:spLocks noGrp="1"/>
          </p:cNvSpPr>
          <p:nvPr>
            <p:ph type="title"/>
          </p:nvPr>
        </p:nvSpPr>
        <p:spPr/>
        <p:txBody>
          <a:bodyPr>
            <a:normAutofit/>
          </a:bodyPr>
          <a:lstStyle/>
          <a:p>
            <a:r>
              <a:rPr lang="en-US" sz="3600" dirty="0"/>
              <a:t>Reasonable accommodations </a:t>
            </a:r>
          </a:p>
        </p:txBody>
      </p:sp>
      <p:sp>
        <p:nvSpPr>
          <p:cNvPr id="3" name="Content Placeholder 2">
            <a:extLst>
              <a:ext uri="{FF2B5EF4-FFF2-40B4-BE49-F238E27FC236}">
                <a16:creationId xmlns:a16="http://schemas.microsoft.com/office/drawing/2014/main" id="{1124DF82-7C6D-4323-81FD-2235390B80EA}"/>
              </a:ext>
            </a:extLst>
          </p:cNvPr>
          <p:cNvSpPr>
            <a:spLocks noGrp="1"/>
          </p:cNvSpPr>
          <p:nvPr>
            <p:ph idx="1"/>
          </p:nvPr>
        </p:nvSpPr>
        <p:spPr/>
        <p:txBody>
          <a:bodyPr/>
          <a:lstStyle/>
          <a:p>
            <a:pPr marR="0" algn="l"/>
            <a:r>
              <a:rPr lang="en-US" sz="2400" b="0" i="0" u="none" strike="noStrike" baseline="0" dirty="0">
                <a:latin typeface="Century Gothic" panose="020B0502020202020204" pitchFamily="34" charset="0"/>
              </a:rPr>
              <a:t>Once requested, the employer is required to engage in an </a:t>
            </a:r>
            <a:r>
              <a:rPr lang="en-US" sz="2400" b="0" i="1" u="none" strike="noStrike" baseline="0" dirty="0">
                <a:latin typeface="Century Gothic" panose="020B0502020202020204" pitchFamily="34" charset="0"/>
              </a:rPr>
              <a:t>interactive process </a:t>
            </a:r>
            <a:r>
              <a:rPr lang="en-US" sz="2400" b="0" i="0" u="none" strike="noStrike" baseline="0" dirty="0">
                <a:latin typeface="Century Gothic" panose="020B0502020202020204" pitchFamily="34" charset="0"/>
              </a:rPr>
              <a:t>with the employee to identify one or more reasonable accommodations.</a:t>
            </a:r>
          </a:p>
          <a:p>
            <a:pPr marR="0" algn="l"/>
            <a:r>
              <a:rPr lang="en-US" sz="2400" b="0" i="0" u="none" strike="noStrike" baseline="0" dirty="0">
                <a:latin typeface="Century Gothic" panose="020B0502020202020204" pitchFamily="34" charset="0"/>
              </a:rPr>
              <a:t>Intended to be a flexible and informal process: </a:t>
            </a:r>
          </a:p>
          <a:p>
            <a:pPr lvl="1"/>
            <a:r>
              <a:rPr lang="en-US" sz="2000" b="0" i="0" u="none" strike="noStrike" baseline="0" dirty="0">
                <a:latin typeface="Century Gothic" panose="020B0502020202020204" pitchFamily="34" charset="0"/>
              </a:rPr>
              <a:t>No required timing –and may be renewed / modified as necessary;</a:t>
            </a:r>
          </a:p>
          <a:p>
            <a:pPr lvl="1"/>
            <a:r>
              <a:rPr lang="en-US" sz="2000" b="0" i="0" u="none" strike="noStrike" baseline="0" dirty="0">
                <a:latin typeface="Century Gothic" panose="020B0502020202020204" pitchFamily="34" charset="0"/>
              </a:rPr>
              <a:t>No required procedure –and no need for legal involvement;</a:t>
            </a:r>
          </a:p>
          <a:p>
            <a:pPr lvl="1"/>
            <a:r>
              <a:rPr lang="en-US" sz="2000" b="0" i="0" u="none" strike="noStrike" baseline="0" dirty="0">
                <a:latin typeface="Century Gothic" panose="020B0502020202020204" pitchFamily="34" charset="0"/>
              </a:rPr>
              <a:t>No required “magic words” </a:t>
            </a:r>
          </a:p>
        </p:txBody>
      </p:sp>
    </p:spTree>
    <p:extLst>
      <p:ext uri="{BB962C8B-B14F-4D97-AF65-F5344CB8AC3E}">
        <p14:creationId xmlns:p14="http://schemas.microsoft.com/office/powerpoint/2010/main" val="172507467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MediaServiceKeyPoints xmlns="d3cd5a9b-ee7d-4443-90b8-a51673fae97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EEA7AF000777744A35D1507CDE274B8" ma:contentTypeVersion="16" ma:contentTypeDescription="Create a new document." ma:contentTypeScope="" ma:versionID="c41fd9cd9971a288441d342ee10874f4">
  <xsd:schema xmlns:xsd="http://www.w3.org/2001/XMLSchema" xmlns:xs="http://www.w3.org/2001/XMLSchema" xmlns:p="http://schemas.microsoft.com/office/2006/metadata/properties" xmlns:ns1="http://schemas.microsoft.com/sharepoint/v3" xmlns:ns3="883d8dc8-3599-4b0f-83ad-528d2b6d044a" xmlns:ns4="d3cd5a9b-ee7d-4443-90b8-a51673fae975" targetNamespace="http://schemas.microsoft.com/office/2006/metadata/properties" ma:root="true" ma:fieldsID="de98bb26ea12f93fe852c069b1643764" ns1:_="" ns3:_="" ns4:_="">
    <xsd:import namespace="http://schemas.microsoft.com/sharepoint/v3"/>
    <xsd:import namespace="883d8dc8-3599-4b0f-83ad-528d2b6d044a"/>
    <xsd:import namespace="d3cd5a9b-ee7d-4443-90b8-a51673fae975"/>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1:_ip_UnifiedCompliancePolicyProperties" minOccurs="0"/>
                <xsd:element ref="ns1:_ip_UnifiedCompliancePolicyUIAction"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description="" ma:hidden="true" ma:internalName="_ip_UnifiedCompliancePolicyProperties">
      <xsd:simpleType>
        <xsd:restriction base="dms:Note"/>
      </xsd:simpleType>
    </xsd:element>
    <xsd:element name="_ip_UnifiedCompliancePolicyUIAction" ma:index="14"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83d8dc8-3599-4b0f-83ad-528d2b6d044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3cd5a9b-ee7d-4443-90b8-a51673fae975" elementFormDefault="qualified">
    <xsd:import namespace="http://schemas.microsoft.com/office/2006/documentManagement/types"/>
    <xsd:import namespace="http://schemas.microsoft.com/office/infopath/2007/PartnerControls"/>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AutoTags" ma:index="18" nillable="true" ma:displayName="MediaServiceAutoTags" ma:description="" ma:internalName="MediaServiceAutoTags"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7228C0C-F774-4270-99CB-314B07EBFBE7}">
  <ds:schemaRefs>
    <ds:schemaRef ds:uri="http://purl.org/dc/terms/"/>
    <ds:schemaRef ds:uri="http://schemas.microsoft.com/office/2006/metadata/properties"/>
    <ds:schemaRef ds:uri="http://purl.org/dc/dcmitype/"/>
    <ds:schemaRef ds:uri="http://schemas.microsoft.com/sharepoint/v3"/>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 ds:uri="d3cd5a9b-ee7d-4443-90b8-a51673fae975"/>
    <ds:schemaRef ds:uri="883d8dc8-3599-4b0f-83ad-528d2b6d044a"/>
  </ds:schemaRefs>
</ds:datastoreItem>
</file>

<file path=customXml/itemProps2.xml><?xml version="1.0" encoding="utf-8"?>
<ds:datastoreItem xmlns:ds="http://schemas.openxmlformats.org/officeDocument/2006/customXml" ds:itemID="{7745B92C-4D89-4324-B52D-E1F5F627B790}">
  <ds:schemaRefs>
    <ds:schemaRef ds:uri="http://schemas.microsoft.com/sharepoint/v3/contenttype/forms"/>
  </ds:schemaRefs>
</ds:datastoreItem>
</file>

<file path=customXml/itemProps3.xml><?xml version="1.0" encoding="utf-8"?>
<ds:datastoreItem xmlns:ds="http://schemas.openxmlformats.org/officeDocument/2006/customXml" ds:itemID="{4A0F4F34-3EED-4FF2-976C-355464B32B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83d8dc8-3599-4b0f-83ad-528d2b6d044a"/>
    <ds:schemaRef ds:uri="d3cd5a9b-ee7d-4443-90b8-a51673fae97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2111</Words>
  <Application>Microsoft Office PowerPoint</Application>
  <PresentationFormat>Widescreen</PresentationFormat>
  <Paragraphs>161</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Century Gothic</vt:lpstr>
      <vt:lpstr>Gill Sans MT</vt:lpstr>
      <vt:lpstr>Wingdings 2</vt:lpstr>
      <vt:lpstr>Dividend</vt:lpstr>
      <vt:lpstr>Accommodations, and leaves for educators During covid-19</vt:lpstr>
      <vt:lpstr>Agenda</vt:lpstr>
      <vt:lpstr>Safety Precautions – from FSUTA mou</vt:lpstr>
      <vt:lpstr>Safety Precautions – Cont’d.</vt:lpstr>
      <vt:lpstr>Reasonable accommodations - overview</vt:lpstr>
      <vt:lpstr>What is a disability?</vt:lpstr>
      <vt:lpstr>What is a disability? –cont’d.</vt:lpstr>
      <vt:lpstr>Reasonable accommodations </vt:lpstr>
      <vt:lpstr>Reasonable accommodations </vt:lpstr>
      <vt:lpstr>Interactive Process</vt:lpstr>
      <vt:lpstr>Interactive Process - CONT’D.</vt:lpstr>
      <vt:lpstr>During the Interactive Meeting</vt:lpstr>
      <vt:lpstr>Medical Documentation</vt:lpstr>
      <vt:lpstr>Union Representation</vt:lpstr>
      <vt:lpstr>Possible ACCOMODATIONS at the Worksite</vt:lpstr>
      <vt:lpstr>Leave Options in the COVID-19 Era</vt:lpstr>
      <vt:lpstr>Family and Medical Leave Act (FMLA) &amp; California Family Rights Act (CFRA)</vt:lpstr>
      <vt:lpstr>CA Pregnancy Disability Leave (PDL)</vt:lpstr>
      <vt:lpstr>Workers’ Compensation And Industrial Accident &amp; Illness Leave</vt:lpstr>
      <vt:lpstr>Sick Leave and Differential Leave</vt:lpstr>
      <vt:lpstr>Reemployment List</vt:lpstr>
      <vt:lpstr>CBA &amp; Other Leaves</vt:lpstr>
      <vt:lpstr>HANDOUT: links to more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2020-09-29T20:25:34Z</dcterms:created>
  <dcterms:modified xsi:type="dcterms:W3CDTF">2021-03-08T21:28:11Z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0x0101009EEA7AF000777744A35D1507CDE274B8</vt:lpwstr>
  </property>
</Properties>
</file>