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65" r:id="rId7"/>
    <p:sldId id="258" r:id="rId8"/>
    <p:sldId id="259" r:id="rId9"/>
    <p:sldId id="266" r:id="rId10"/>
    <p:sldId id="257" r:id="rId11"/>
    <p:sldId id="260" r:id="rId12"/>
    <p:sldId id="261" r:id="rId13"/>
    <p:sldId id="263" r:id="rId14"/>
    <p:sldId id="269" r:id="rId15"/>
    <p:sldId id="268" r:id="rId16"/>
    <p:sldId id="270" r:id="rId17"/>
    <p:sldId id="267" r:id="rId18"/>
    <p:sldId id="26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3A6"/>
    <a:srgbClr val="FFFFFF"/>
    <a:srgbClr val="F57F46"/>
    <a:srgbClr val="9116AA"/>
    <a:srgbClr val="000000"/>
    <a:srgbClr val="D9F7FD"/>
    <a:srgbClr val="D82C25"/>
    <a:srgbClr val="5BB044"/>
    <a:srgbClr val="FFE699"/>
    <a:srgbClr val="FFD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8" autoAdjust="0"/>
    <p:restoredTop sz="94660" autoAdjust="0"/>
  </p:normalViewPr>
  <p:slideViewPr>
    <p:cSldViewPr snapToGrid="0">
      <p:cViewPr>
        <p:scale>
          <a:sx n="107" d="100"/>
          <a:sy n="107" d="100"/>
        </p:scale>
        <p:origin x="-108" y="-72"/>
      </p:cViewPr>
      <p:guideLst>
        <p:guide orient="horz" pos="2160"/>
        <p:guide pos="3840"/>
      </p:guideLst>
    </p:cSldViewPr>
  </p:slideViewPr>
  <p:outlineViewPr>
    <p:cViewPr>
      <p:scale>
        <a:sx n="33" d="100"/>
        <a:sy n="33" d="100"/>
      </p:scale>
      <p:origin x="0" y="46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D7A6F-9374-47DC-A6E8-56663E96A7E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5653C42-5B81-47D3-8E98-C2319F662AC7}">
      <dgm:prSet phldrT="[Text]"/>
      <dgm:spPr/>
      <dgm:t>
        <a:bodyPr/>
        <a:lstStyle/>
        <a:p>
          <a:r>
            <a:rPr lang="en-US" dirty="0" smtClean="0"/>
            <a:t>Members</a:t>
          </a:r>
          <a:endParaRPr lang="en-US" dirty="0"/>
        </a:p>
      </dgm:t>
    </dgm:pt>
    <dgm:pt modelId="{15FF24FE-9870-4C68-95C3-1332CECC9B42}" type="parTrans" cxnId="{BE449268-292C-4D83-8B6F-FCB22A8BB620}">
      <dgm:prSet/>
      <dgm:spPr/>
      <dgm:t>
        <a:bodyPr/>
        <a:lstStyle/>
        <a:p>
          <a:endParaRPr lang="en-US"/>
        </a:p>
      </dgm:t>
    </dgm:pt>
    <dgm:pt modelId="{6C2EDE0D-255A-4FFB-9C58-57B72D0F96C5}" type="sibTrans" cxnId="{BE449268-292C-4D83-8B6F-FCB22A8BB620}">
      <dgm:prSet/>
      <dgm:spPr/>
      <dgm:t>
        <a:bodyPr/>
        <a:lstStyle/>
        <a:p>
          <a:endParaRPr lang="en-US"/>
        </a:p>
      </dgm:t>
    </dgm:pt>
    <dgm:pt modelId="{2104228F-8DB3-4768-8A39-C1B8EE7A3EBC}">
      <dgm:prSet phldrT="[Text]"/>
      <dgm:spPr/>
      <dgm:t>
        <a:bodyPr/>
        <a:lstStyle/>
        <a:p>
          <a:r>
            <a:rPr lang="en-US" dirty="0" smtClean="0"/>
            <a:t>Site Reps</a:t>
          </a:r>
          <a:endParaRPr lang="en-US" dirty="0"/>
        </a:p>
      </dgm:t>
    </dgm:pt>
    <dgm:pt modelId="{141376F2-580C-4B32-9F9A-C5F0CDA272C9}" type="parTrans" cxnId="{90BDD005-8B1B-492C-B722-E0FBAE95EF8F}">
      <dgm:prSet/>
      <dgm:spPr/>
      <dgm:t>
        <a:bodyPr/>
        <a:lstStyle/>
        <a:p>
          <a:endParaRPr lang="en-US"/>
        </a:p>
      </dgm:t>
    </dgm:pt>
    <dgm:pt modelId="{0FA49748-78E0-49D2-9A4C-1CCD9ECCAA1D}" type="sibTrans" cxnId="{90BDD005-8B1B-492C-B722-E0FBAE95EF8F}">
      <dgm:prSet/>
      <dgm:spPr/>
      <dgm:t>
        <a:bodyPr/>
        <a:lstStyle/>
        <a:p>
          <a:endParaRPr lang="en-US"/>
        </a:p>
      </dgm:t>
    </dgm:pt>
    <dgm:pt modelId="{1B3B29D0-6D55-4F8E-8632-239F4E82F6AD}">
      <dgm:prSet phldrT="[Text]"/>
      <dgm:spPr/>
      <dgm:t>
        <a:bodyPr/>
        <a:lstStyle/>
        <a:p>
          <a:r>
            <a:rPr lang="en-US" dirty="0" smtClean="0"/>
            <a:t>Executive Board</a:t>
          </a:r>
          <a:endParaRPr lang="en-US" dirty="0"/>
        </a:p>
      </dgm:t>
    </dgm:pt>
    <dgm:pt modelId="{601DE9B0-7398-4F45-98ED-5F387C0FE71F}" type="parTrans" cxnId="{8BC8101C-2116-4061-BCFC-2347BA34A703}">
      <dgm:prSet/>
      <dgm:spPr/>
      <dgm:t>
        <a:bodyPr/>
        <a:lstStyle/>
        <a:p>
          <a:endParaRPr lang="en-US"/>
        </a:p>
      </dgm:t>
    </dgm:pt>
    <dgm:pt modelId="{82DD1230-818A-43C0-99E7-3345758C0D47}" type="sibTrans" cxnId="{8BC8101C-2116-4061-BCFC-2347BA34A703}">
      <dgm:prSet/>
      <dgm:spPr/>
      <dgm:t>
        <a:bodyPr/>
        <a:lstStyle/>
        <a:p>
          <a:endParaRPr lang="en-US"/>
        </a:p>
      </dgm:t>
    </dgm:pt>
    <dgm:pt modelId="{A8AD0CAD-C9D4-48FB-A4A0-0786C38EF174}">
      <dgm:prSet phldrT="[Text]"/>
      <dgm:spPr/>
      <dgm:t>
        <a:bodyPr/>
        <a:lstStyle/>
        <a:p>
          <a:r>
            <a:rPr lang="en-US" dirty="0" smtClean="0"/>
            <a:t>President</a:t>
          </a:r>
          <a:endParaRPr lang="en-US" dirty="0"/>
        </a:p>
      </dgm:t>
    </dgm:pt>
    <dgm:pt modelId="{DC1E5826-773E-4F91-ACDE-4CA2FEC9F407}" type="parTrans" cxnId="{E0C9D79C-C146-4461-ABA8-BB4BC8ED6A4E}">
      <dgm:prSet/>
      <dgm:spPr/>
      <dgm:t>
        <a:bodyPr/>
        <a:lstStyle/>
        <a:p>
          <a:endParaRPr lang="en-US"/>
        </a:p>
      </dgm:t>
    </dgm:pt>
    <dgm:pt modelId="{33C4A838-7742-4048-81BC-2E77A300F36C}" type="sibTrans" cxnId="{E0C9D79C-C146-4461-ABA8-BB4BC8ED6A4E}">
      <dgm:prSet/>
      <dgm:spPr/>
      <dgm:t>
        <a:bodyPr/>
        <a:lstStyle/>
        <a:p>
          <a:endParaRPr lang="en-US"/>
        </a:p>
      </dgm:t>
    </dgm:pt>
    <dgm:pt modelId="{C23FD312-B53B-46F2-8927-BC51B0F5121D}">
      <dgm:prSet/>
      <dgm:spPr/>
      <dgm:t>
        <a:bodyPr/>
        <a:lstStyle/>
        <a:p>
          <a:r>
            <a:rPr lang="en-US" dirty="0" smtClean="0"/>
            <a:t>CTA PCS</a:t>
          </a:r>
          <a:endParaRPr lang="en-US" dirty="0"/>
        </a:p>
      </dgm:t>
    </dgm:pt>
    <dgm:pt modelId="{706BAE9D-1844-452C-BB04-401CBB7C72D6}" type="parTrans" cxnId="{30C38594-2B36-4A82-8069-9E85556EAB76}">
      <dgm:prSet/>
      <dgm:spPr/>
      <dgm:t>
        <a:bodyPr/>
        <a:lstStyle/>
        <a:p>
          <a:endParaRPr lang="en-US"/>
        </a:p>
      </dgm:t>
    </dgm:pt>
    <dgm:pt modelId="{81D9B327-7DCA-4AE0-AD3B-635EB0B7FADA}" type="sibTrans" cxnId="{30C38594-2B36-4A82-8069-9E85556EAB76}">
      <dgm:prSet/>
      <dgm:spPr/>
      <dgm:t>
        <a:bodyPr/>
        <a:lstStyle/>
        <a:p>
          <a:endParaRPr lang="en-US"/>
        </a:p>
      </dgm:t>
    </dgm:pt>
    <dgm:pt modelId="{05829D09-A8FE-427B-8ED0-6E1DF6DA9C7E}">
      <dgm:prSet/>
      <dgm:spPr/>
      <dgm:t>
        <a:bodyPr/>
        <a:lstStyle/>
        <a:p>
          <a:r>
            <a:rPr lang="en-US" dirty="0" smtClean="0"/>
            <a:t>Committees</a:t>
          </a:r>
          <a:endParaRPr lang="en-US" dirty="0"/>
        </a:p>
      </dgm:t>
    </dgm:pt>
    <dgm:pt modelId="{109A19DE-F570-4781-8B32-88BF6A9238A0}" type="parTrans" cxnId="{9426C57E-0E34-4C98-969E-5303833C5B37}">
      <dgm:prSet/>
      <dgm:spPr/>
      <dgm:t>
        <a:bodyPr/>
        <a:lstStyle/>
        <a:p>
          <a:endParaRPr lang="en-US"/>
        </a:p>
      </dgm:t>
    </dgm:pt>
    <dgm:pt modelId="{619F0AD6-0F71-4F2D-9914-8A831F847EED}" type="sibTrans" cxnId="{9426C57E-0E34-4C98-969E-5303833C5B37}">
      <dgm:prSet/>
      <dgm:spPr/>
      <dgm:t>
        <a:bodyPr/>
        <a:lstStyle/>
        <a:p>
          <a:endParaRPr lang="en-US"/>
        </a:p>
      </dgm:t>
    </dgm:pt>
    <dgm:pt modelId="{78B1161F-273D-49DD-BFA0-7C71834B7987}" type="pres">
      <dgm:prSet presAssocID="{54ED7A6F-9374-47DC-A6E8-56663E96A7EB}" presName="Name0" presStyleCnt="0">
        <dgm:presLayoutVars>
          <dgm:chPref val="1"/>
          <dgm:dir/>
          <dgm:animOne val="branch"/>
          <dgm:animLvl val="lvl"/>
          <dgm:resizeHandles val="exact"/>
        </dgm:presLayoutVars>
      </dgm:prSet>
      <dgm:spPr/>
      <dgm:t>
        <a:bodyPr/>
        <a:lstStyle/>
        <a:p>
          <a:endParaRPr lang="en-US"/>
        </a:p>
      </dgm:t>
    </dgm:pt>
    <dgm:pt modelId="{D29FCA8C-66D1-4A7E-955F-8DAAA04C5586}" type="pres">
      <dgm:prSet presAssocID="{A5653C42-5B81-47D3-8E98-C2319F662AC7}" presName="root1" presStyleCnt="0"/>
      <dgm:spPr/>
    </dgm:pt>
    <dgm:pt modelId="{B118A935-0D67-438E-A686-0B02516381FC}" type="pres">
      <dgm:prSet presAssocID="{A5653C42-5B81-47D3-8E98-C2319F662AC7}" presName="LevelOneTextNode" presStyleLbl="node0" presStyleIdx="0" presStyleCnt="1" custScaleX="155256">
        <dgm:presLayoutVars>
          <dgm:chPref val="3"/>
        </dgm:presLayoutVars>
      </dgm:prSet>
      <dgm:spPr/>
      <dgm:t>
        <a:bodyPr/>
        <a:lstStyle/>
        <a:p>
          <a:endParaRPr lang="en-US"/>
        </a:p>
      </dgm:t>
    </dgm:pt>
    <dgm:pt modelId="{B0B63488-0273-437C-9D65-262F7D2674F9}" type="pres">
      <dgm:prSet presAssocID="{A5653C42-5B81-47D3-8E98-C2319F662AC7}" presName="level2hierChild" presStyleCnt="0"/>
      <dgm:spPr/>
    </dgm:pt>
    <dgm:pt modelId="{82D91C65-1302-4F57-BABE-7404C4073969}" type="pres">
      <dgm:prSet presAssocID="{141376F2-580C-4B32-9F9A-C5F0CDA272C9}" presName="conn2-1" presStyleLbl="parChTrans1D2" presStyleIdx="0" presStyleCnt="3"/>
      <dgm:spPr/>
      <dgm:t>
        <a:bodyPr/>
        <a:lstStyle/>
        <a:p>
          <a:endParaRPr lang="en-US"/>
        </a:p>
      </dgm:t>
    </dgm:pt>
    <dgm:pt modelId="{F8384C51-AE79-4F50-95B9-0590A5193BCA}" type="pres">
      <dgm:prSet presAssocID="{141376F2-580C-4B32-9F9A-C5F0CDA272C9}" presName="connTx" presStyleLbl="parChTrans1D2" presStyleIdx="0" presStyleCnt="3"/>
      <dgm:spPr/>
      <dgm:t>
        <a:bodyPr/>
        <a:lstStyle/>
        <a:p>
          <a:endParaRPr lang="en-US"/>
        </a:p>
      </dgm:t>
    </dgm:pt>
    <dgm:pt modelId="{15199B3F-3349-4F09-8875-AB1FFCA46B58}" type="pres">
      <dgm:prSet presAssocID="{2104228F-8DB3-4768-8A39-C1B8EE7A3EBC}" presName="root2" presStyleCnt="0"/>
      <dgm:spPr/>
    </dgm:pt>
    <dgm:pt modelId="{178E951D-FC21-4052-B27A-27284101710C}" type="pres">
      <dgm:prSet presAssocID="{2104228F-8DB3-4768-8A39-C1B8EE7A3EBC}" presName="LevelTwoTextNode" presStyleLbl="node2" presStyleIdx="0" presStyleCnt="3" custLinFactNeighborX="-796" custLinFactNeighborY="-74436">
        <dgm:presLayoutVars>
          <dgm:chPref val="3"/>
        </dgm:presLayoutVars>
      </dgm:prSet>
      <dgm:spPr/>
      <dgm:t>
        <a:bodyPr/>
        <a:lstStyle/>
        <a:p>
          <a:endParaRPr lang="en-US"/>
        </a:p>
      </dgm:t>
    </dgm:pt>
    <dgm:pt modelId="{94899215-8F13-4F46-93F8-C6C2D78CAC7A}" type="pres">
      <dgm:prSet presAssocID="{2104228F-8DB3-4768-8A39-C1B8EE7A3EBC}" presName="level3hierChild" presStyleCnt="0"/>
      <dgm:spPr/>
    </dgm:pt>
    <dgm:pt modelId="{67527EF8-EF48-4794-A1B1-68AF87D07DD4}" type="pres">
      <dgm:prSet presAssocID="{601DE9B0-7398-4F45-98ED-5F387C0FE71F}" presName="conn2-1" presStyleLbl="parChTrans1D2" presStyleIdx="1" presStyleCnt="3"/>
      <dgm:spPr/>
      <dgm:t>
        <a:bodyPr/>
        <a:lstStyle/>
        <a:p>
          <a:endParaRPr lang="en-US"/>
        </a:p>
      </dgm:t>
    </dgm:pt>
    <dgm:pt modelId="{23F064B6-DC78-4FC9-85C1-0A342C82CC92}" type="pres">
      <dgm:prSet presAssocID="{601DE9B0-7398-4F45-98ED-5F387C0FE71F}" presName="connTx" presStyleLbl="parChTrans1D2" presStyleIdx="1" presStyleCnt="3"/>
      <dgm:spPr/>
      <dgm:t>
        <a:bodyPr/>
        <a:lstStyle/>
        <a:p>
          <a:endParaRPr lang="en-US"/>
        </a:p>
      </dgm:t>
    </dgm:pt>
    <dgm:pt modelId="{5563FFAF-D3AC-4661-8A3F-DE1C255D9A6A}" type="pres">
      <dgm:prSet presAssocID="{1B3B29D0-6D55-4F8E-8632-239F4E82F6AD}" presName="root2" presStyleCnt="0"/>
      <dgm:spPr/>
    </dgm:pt>
    <dgm:pt modelId="{0837FBBC-CE0B-49C9-AF19-CBE176F9B4FF}" type="pres">
      <dgm:prSet presAssocID="{1B3B29D0-6D55-4F8E-8632-239F4E82F6AD}" presName="LevelTwoTextNode" presStyleLbl="node2" presStyleIdx="1" presStyleCnt="3" custScaleY="126382" custLinFactNeighborX="147" custLinFactNeighborY="-2791">
        <dgm:presLayoutVars>
          <dgm:chPref val="3"/>
        </dgm:presLayoutVars>
      </dgm:prSet>
      <dgm:spPr/>
      <dgm:t>
        <a:bodyPr/>
        <a:lstStyle/>
        <a:p>
          <a:endParaRPr lang="en-US"/>
        </a:p>
      </dgm:t>
    </dgm:pt>
    <dgm:pt modelId="{E1241E62-A305-47F6-A63B-7F78655601FB}" type="pres">
      <dgm:prSet presAssocID="{1B3B29D0-6D55-4F8E-8632-239F4E82F6AD}" presName="level3hierChild" presStyleCnt="0"/>
      <dgm:spPr/>
    </dgm:pt>
    <dgm:pt modelId="{782C367D-3AB0-4BE6-B736-1740530EBD04}" type="pres">
      <dgm:prSet presAssocID="{DC1E5826-773E-4F91-ACDE-4CA2FEC9F407}" presName="conn2-1" presStyleLbl="parChTrans1D2" presStyleIdx="2" presStyleCnt="3"/>
      <dgm:spPr/>
      <dgm:t>
        <a:bodyPr/>
        <a:lstStyle/>
        <a:p>
          <a:endParaRPr lang="en-US"/>
        </a:p>
      </dgm:t>
    </dgm:pt>
    <dgm:pt modelId="{8FFC3075-894B-4E0C-8F9D-0F726FB13EF9}" type="pres">
      <dgm:prSet presAssocID="{DC1E5826-773E-4F91-ACDE-4CA2FEC9F407}" presName="connTx" presStyleLbl="parChTrans1D2" presStyleIdx="2" presStyleCnt="3"/>
      <dgm:spPr/>
      <dgm:t>
        <a:bodyPr/>
        <a:lstStyle/>
        <a:p>
          <a:endParaRPr lang="en-US"/>
        </a:p>
      </dgm:t>
    </dgm:pt>
    <dgm:pt modelId="{5065FD28-CC17-4DC6-9BF2-43B3DC94725B}" type="pres">
      <dgm:prSet presAssocID="{A8AD0CAD-C9D4-48FB-A4A0-0786C38EF174}" presName="root2" presStyleCnt="0"/>
      <dgm:spPr/>
    </dgm:pt>
    <dgm:pt modelId="{5EB9069E-6FE5-4385-A56B-B51086C62655}" type="pres">
      <dgm:prSet presAssocID="{A8AD0CAD-C9D4-48FB-A4A0-0786C38EF174}" presName="LevelTwoTextNode" presStyleLbl="node2" presStyleIdx="2" presStyleCnt="3" custLinFactNeighborX="-398" custLinFactNeighborY="74436">
        <dgm:presLayoutVars>
          <dgm:chPref val="3"/>
        </dgm:presLayoutVars>
      </dgm:prSet>
      <dgm:spPr/>
      <dgm:t>
        <a:bodyPr/>
        <a:lstStyle/>
        <a:p>
          <a:endParaRPr lang="en-US"/>
        </a:p>
      </dgm:t>
    </dgm:pt>
    <dgm:pt modelId="{BDE589CA-A793-4D3B-8753-502794EA1E0C}" type="pres">
      <dgm:prSet presAssocID="{A8AD0CAD-C9D4-48FB-A4A0-0786C38EF174}" presName="level3hierChild" presStyleCnt="0"/>
      <dgm:spPr/>
    </dgm:pt>
    <dgm:pt modelId="{8D595204-CEBB-4946-A2F5-8ACD6225B1D0}" type="pres">
      <dgm:prSet presAssocID="{706BAE9D-1844-452C-BB04-401CBB7C72D6}" presName="conn2-1" presStyleLbl="parChTrans1D3" presStyleIdx="0" presStyleCnt="2"/>
      <dgm:spPr/>
      <dgm:t>
        <a:bodyPr/>
        <a:lstStyle/>
        <a:p>
          <a:endParaRPr lang="en-US"/>
        </a:p>
      </dgm:t>
    </dgm:pt>
    <dgm:pt modelId="{23D12754-5768-4875-A549-06A48BDC7EE0}" type="pres">
      <dgm:prSet presAssocID="{706BAE9D-1844-452C-BB04-401CBB7C72D6}" presName="connTx" presStyleLbl="parChTrans1D3" presStyleIdx="0" presStyleCnt="2"/>
      <dgm:spPr/>
      <dgm:t>
        <a:bodyPr/>
        <a:lstStyle/>
        <a:p>
          <a:endParaRPr lang="en-US"/>
        </a:p>
      </dgm:t>
    </dgm:pt>
    <dgm:pt modelId="{6CAA4811-5409-4078-8448-F7BBBE4923AC}" type="pres">
      <dgm:prSet presAssocID="{C23FD312-B53B-46F2-8927-BC51B0F5121D}" presName="root2" presStyleCnt="0"/>
      <dgm:spPr/>
    </dgm:pt>
    <dgm:pt modelId="{8E93DC68-C06B-4663-BB1A-29C0F825B874}" type="pres">
      <dgm:prSet presAssocID="{C23FD312-B53B-46F2-8927-BC51B0F5121D}" presName="LevelTwoTextNode" presStyleLbl="node3" presStyleIdx="0" presStyleCnt="2" custScaleX="54852" custScaleY="57993" custLinFactY="100000" custLinFactNeighborX="-21555" custLinFactNeighborY="142785">
        <dgm:presLayoutVars>
          <dgm:chPref val="3"/>
        </dgm:presLayoutVars>
      </dgm:prSet>
      <dgm:spPr/>
      <dgm:t>
        <a:bodyPr/>
        <a:lstStyle/>
        <a:p>
          <a:endParaRPr lang="en-US"/>
        </a:p>
      </dgm:t>
    </dgm:pt>
    <dgm:pt modelId="{911B27F1-0FF9-4207-AEA0-54EF7229C20E}" type="pres">
      <dgm:prSet presAssocID="{C23FD312-B53B-46F2-8927-BC51B0F5121D}" presName="level3hierChild" presStyleCnt="0"/>
      <dgm:spPr/>
    </dgm:pt>
    <dgm:pt modelId="{A7161F1B-652C-4970-86E0-0487436210B3}" type="pres">
      <dgm:prSet presAssocID="{109A19DE-F570-4781-8B32-88BF6A9238A0}" presName="conn2-1" presStyleLbl="parChTrans1D3" presStyleIdx="1" presStyleCnt="2"/>
      <dgm:spPr/>
      <dgm:t>
        <a:bodyPr/>
        <a:lstStyle/>
        <a:p>
          <a:endParaRPr lang="en-US"/>
        </a:p>
      </dgm:t>
    </dgm:pt>
    <dgm:pt modelId="{2F228A08-B2AD-4B48-B590-5F1162980E82}" type="pres">
      <dgm:prSet presAssocID="{109A19DE-F570-4781-8B32-88BF6A9238A0}" presName="connTx" presStyleLbl="parChTrans1D3" presStyleIdx="1" presStyleCnt="2"/>
      <dgm:spPr/>
      <dgm:t>
        <a:bodyPr/>
        <a:lstStyle/>
        <a:p>
          <a:endParaRPr lang="en-US"/>
        </a:p>
      </dgm:t>
    </dgm:pt>
    <dgm:pt modelId="{DF8031F9-DD5E-4E87-8699-89DB39087299}" type="pres">
      <dgm:prSet presAssocID="{05829D09-A8FE-427B-8ED0-6E1DF6DA9C7E}" presName="root2" presStyleCnt="0"/>
      <dgm:spPr/>
    </dgm:pt>
    <dgm:pt modelId="{FAB652F4-330C-4BEE-86D7-045B0DE9DF3E}" type="pres">
      <dgm:prSet presAssocID="{05829D09-A8FE-427B-8ED0-6E1DF6DA9C7E}" presName="LevelTwoTextNode" presStyleLbl="node3" presStyleIdx="1" presStyleCnt="2" custScaleX="78319" custScaleY="114424" custLinFactNeighborX="-5174" custLinFactNeighborY="-39160">
        <dgm:presLayoutVars>
          <dgm:chPref val="3"/>
        </dgm:presLayoutVars>
      </dgm:prSet>
      <dgm:spPr/>
      <dgm:t>
        <a:bodyPr/>
        <a:lstStyle/>
        <a:p>
          <a:endParaRPr lang="en-US"/>
        </a:p>
      </dgm:t>
    </dgm:pt>
    <dgm:pt modelId="{805BD8FD-2C06-4F60-9208-1FA67B448E2B}" type="pres">
      <dgm:prSet presAssocID="{05829D09-A8FE-427B-8ED0-6E1DF6DA9C7E}" presName="level3hierChild" presStyleCnt="0"/>
      <dgm:spPr/>
    </dgm:pt>
  </dgm:ptLst>
  <dgm:cxnLst>
    <dgm:cxn modelId="{E298E55A-A589-4FAA-852C-9175DB7B8DC9}" type="presOf" srcId="{DC1E5826-773E-4F91-ACDE-4CA2FEC9F407}" destId="{782C367D-3AB0-4BE6-B736-1740530EBD04}" srcOrd="0" destOrd="0" presId="urn:microsoft.com/office/officeart/2008/layout/HorizontalMultiLevelHierarchy"/>
    <dgm:cxn modelId="{30C38594-2B36-4A82-8069-9E85556EAB76}" srcId="{A8AD0CAD-C9D4-48FB-A4A0-0786C38EF174}" destId="{C23FD312-B53B-46F2-8927-BC51B0F5121D}" srcOrd="0" destOrd="0" parTransId="{706BAE9D-1844-452C-BB04-401CBB7C72D6}" sibTransId="{81D9B327-7DCA-4AE0-AD3B-635EB0B7FADA}"/>
    <dgm:cxn modelId="{8BC8101C-2116-4061-BCFC-2347BA34A703}" srcId="{A5653C42-5B81-47D3-8E98-C2319F662AC7}" destId="{1B3B29D0-6D55-4F8E-8632-239F4E82F6AD}" srcOrd="1" destOrd="0" parTransId="{601DE9B0-7398-4F45-98ED-5F387C0FE71F}" sibTransId="{82DD1230-818A-43C0-99E7-3345758C0D47}"/>
    <dgm:cxn modelId="{601547D0-7B02-4C1F-91DE-1F59C83A13D0}" type="presOf" srcId="{141376F2-580C-4B32-9F9A-C5F0CDA272C9}" destId="{F8384C51-AE79-4F50-95B9-0590A5193BCA}" srcOrd="1" destOrd="0" presId="urn:microsoft.com/office/officeart/2008/layout/HorizontalMultiLevelHierarchy"/>
    <dgm:cxn modelId="{CF0145EC-09DB-44F0-AF6E-50160369BFDF}" type="presOf" srcId="{109A19DE-F570-4781-8B32-88BF6A9238A0}" destId="{A7161F1B-652C-4970-86E0-0487436210B3}" srcOrd="0" destOrd="0" presId="urn:microsoft.com/office/officeart/2008/layout/HorizontalMultiLevelHierarchy"/>
    <dgm:cxn modelId="{557D6FEC-3BBE-4213-ACF4-908D2C8CB1B4}" type="presOf" srcId="{109A19DE-F570-4781-8B32-88BF6A9238A0}" destId="{2F228A08-B2AD-4B48-B590-5F1162980E82}" srcOrd="1" destOrd="0" presId="urn:microsoft.com/office/officeart/2008/layout/HorizontalMultiLevelHierarchy"/>
    <dgm:cxn modelId="{A7D54DE6-A18D-4EF9-B8A1-A508B1E2AED1}" type="presOf" srcId="{C23FD312-B53B-46F2-8927-BC51B0F5121D}" destId="{8E93DC68-C06B-4663-BB1A-29C0F825B874}" srcOrd="0" destOrd="0" presId="urn:microsoft.com/office/officeart/2008/layout/HorizontalMultiLevelHierarchy"/>
    <dgm:cxn modelId="{0FFF82FB-62FB-4F72-A624-50B5C245D03F}" type="presOf" srcId="{141376F2-580C-4B32-9F9A-C5F0CDA272C9}" destId="{82D91C65-1302-4F57-BABE-7404C4073969}" srcOrd="0" destOrd="0" presId="urn:microsoft.com/office/officeart/2008/layout/HorizontalMultiLevelHierarchy"/>
    <dgm:cxn modelId="{0ED3BE03-621A-45A8-81BE-2C992C5E3E04}" type="presOf" srcId="{A8AD0CAD-C9D4-48FB-A4A0-0786C38EF174}" destId="{5EB9069E-6FE5-4385-A56B-B51086C62655}" srcOrd="0" destOrd="0" presId="urn:microsoft.com/office/officeart/2008/layout/HorizontalMultiLevelHierarchy"/>
    <dgm:cxn modelId="{CDB18E25-D216-4A02-A11D-B48F1076D4F3}" type="presOf" srcId="{706BAE9D-1844-452C-BB04-401CBB7C72D6}" destId="{8D595204-CEBB-4946-A2F5-8ACD6225B1D0}" srcOrd="0" destOrd="0" presId="urn:microsoft.com/office/officeart/2008/layout/HorizontalMultiLevelHierarchy"/>
    <dgm:cxn modelId="{ED0873CD-CD0B-494B-AB19-5764E748077F}" type="presOf" srcId="{601DE9B0-7398-4F45-98ED-5F387C0FE71F}" destId="{67527EF8-EF48-4794-A1B1-68AF87D07DD4}" srcOrd="0" destOrd="0" presId="urn:microsoft.com/office/officeart/2008/layout/HorizontalMultiLevelHierarchy"/>
    <dgm:cxn modelId="{B46F7FCA-5B62-4079-AC7B-3CB47FB7D7D3}" type="presOf" srcId="{706BAE9D-1844-452C-BB04-401CBB7C72D6}" destId="{23D12754-5768-4875-A549-06A48BDC7EE0}" srcOrd="1" destOrd="0" presId="urn:microsoft.com/office/officeart/2008/layout/HorizontalMultiLevelHierarchy"/>
    <dgm:cxn modelId="{4E5B5406-E9C5-4252-9A5B-EBD480E05C04}" type="presOf" srcId="{601DE9B0-7398-4F45-98ED-5F387C0FE71F}" destId="{23F064B6-DC78-4FC9-85C1-0A342C82CC92}" srcOrd="1" destOrd="0" presId="urn:microsoft.com/office/officeart/2008/layout/HorizontalMultiLevelHierarchy"/>
    <dgm:cxn modelId="{9426C57E-0E34-4C98-969E-5303833C5B37}" srcId="{A8AD0CAD-C9D4-48FB-A4A0-0786C38EF174}" destId="{05829D09-A8FE-427B-8ED0-6E1DF6DA9C7E}" srcOrd="1" destOrd="0" parTransId="{109A19DE-F570-4781-8B32-88BF6A9238A0}" sibTransId="{619F0AD6-0F71-4F2D-9914-8A831F847EED}"/>
    <dgm:cxn modelId="{DD8921A2-846F-4F93-B0E9-363405A579E3}" type="presOf" srcId="{05829D09-A8FE-427B-8ED0-6E1DF6DA9C7E}" destId="{FAB652F4-330C-4BEE-86D7-045B0DE9DF3E}" srcOrd="0" destOrd="0" presId="urn:microsoft.com/office/officeart/2008/layout/HorizontalMultiLevelHierarchy"/>
    <dgm:cxn modelId="{9E9A4DAD-F624-4865-8725-AF8DC98ED44C}" type="presOf" srcId="{2104228F-8DB3-4768-8A39-C1B8EE7A3EBC}" destId="{178E951D-FC21-4052-B27A-27284101710C}" srcOrd="0" destOrd="0" presId="urn:microsoft.com/office/officeart/2008/layout/HorizontalMultiLevelHierarchy"/>
    <dgm:cxn modelId="{90BDD005-8B1B-492C-B722-E0FBAE95EF8F}" srcId="{A5653C42-5B81-47D3-8E98-C2319F662AC7}" destId="{2104228F-8DB3-4768-8A39-C1B8EE7A3EBC}" srcOrd="0" destOrd="0" parTransId="{141376F2-580C-4B32-9F9A-C5F0CDA272C9}" sibTransId="{0FA49748-78E0-49D2-9A4C-1CCD9ECCAA1D}"/>
    <dgm:cxn modelId="{872D27CC-764F-4356-B220-E912DF691B3D}" type="presOf" srcId="{DC1E5826-773E-4F91-ACDE-4CA2FEC9F407}" destId="{8FFC3075-894B-4E0C-8F9D-0F726FB13EF9}" srcOrd="1" destOrd="0" presId="urn:microsoft.com/office/officeart/2008/layout/HorizontalMultiLevelHierarchy"/>
    <dgm:cxn modelId="{5D96624C-DCEF-4BAB-839D-2406C979764E}" type="presOf" srcId="{54ED7A6F-9374-47DC-A6E8-56663E96A7EB}" destId="{78B1161F-273D-49DD-BFA0-7C71834B7987}" srcOrd="0" destOrd="0" presId="urn:microsoft.com/office/officeart/2008/layout/HorizontalMultiLevelHierarchy"/>
    <dgm:cxn modelId="{EF2BF1C3-C315-45F0-B4BC-8906CB06A0A8}" type="presOf" srcId="{A5653C42-5B81-47D3-8E98-C2319F662AC7}" destId="{B118A935-0D67-438E-A686-0B02516381FC}" srcOrd="0" destOrd="0" presId="urn:microsoft.com/office/officeart/2008/layout/HorizontalMultiLevelHierarchy"/>
    <dgm:cxn modelId="{A52AFC2A-F96A-4855-8352-2A8269B86396}" type="presOf" srcId="{1B3B29D0-6D55-4F8E-8632-239F4E82F6AD}" destId="{0837FBBC-CE0B-49C9-AF19-CBE176F9B4FF}" srcOrd="0" destOrd="0" presId="urn:microsoft.com/office/officeart/2008/layout/HorizontalMultiLevelHierarchy"/>
    <dgm:cxn modelId="{E0C9D79C-C146-4461-ABA8-BB4BC8ED6A4E}" srcId="{A5653C42-5B81-47D3-8E98-C2319F662AC7}" destId="{A8AD0CAD-C9D4-48FB-A4A0-0786C38EF174}" srcOrd="2" destOrd="0" parTransId="{DC1E5826-773E-4F91-ACDE-4CA2FEC9F407}" sibTransId="{33C4A838-7742-4048-81BC-2E77A300F36C}"/>
    <dgm:cxn modelId="{BE449268-292C-4D83-8B6F-FCB22A8BB620}" srcId="{54ED7A6F-9374-47DC-A6E8-56663E96A7EB}" destId="{A5653C42-5B81-47D3-8E98-C2319F662AC7}" srcOrd="0" destOrd="0" parTransId="{15FF24FE-9870-4C68-95C3-1332CECC9B42}" sibTransId="{6C2EDE0D-255A-4FFB-9C58-57B72D0F96C5}"/>
    <dgm:cxn modelId="{585C7AB7-CC3C-4F8C-A9F5-6E9670CD53A3}" type="presParOf" srcId="{78B1161F-273D-49DD-BFA0-7C71834B7987}" destId="{D29FCA8C-66D1-4A7E-955F-8DAAA04C5586}" srcOrd="0" destOrd="0" presId="urn:microsoft.com/office/officeart/2008/layout/HorizontalMultiLevelHierarchy"/>
    <dgm:cxn modelId="{C9E5D426-B61D-4CC8-89C3-ADABC451D62B}" type="presParOf" srcId="{D29FCA8C-66D1-4A7E-955F-8DAAA04C5586}" destId="{B118A935-0D67-438E-A686-0B02516381FC}" srcOrd="0" destOrd="0" presId="urn:microsoft.com/office/officeart/2008/layout/HorizontalMultiLevelHierarchy"/>
    <dgm:cxn modelId="{0530221E-FE73-49B7-85D2-846A56EE4F5C}" type="presParOf" srcId="{D29FCA8C-66D1-4A7E-955F-8DAAA04C5586}" destId="{B0B63488-0273-437C-9D65-262F7D2674F9}" srcOrd="1" destOrd="0" presId="urn:microsoft.com/office/officeart/2008/layout/HorizontalMultiLevelHierarchy"/>
    <dgm:cxn modelId="{07949286-CE3D-41BC-8FA8-2F229CBC07CB}" type="presParOf" srcId="{B0B63488-0273-437C-9D65-262F7D2674F9}" destId="{82D91C65-1302-4F57-BABE-7404C4073969}" srcOrd="0" destOrd="0" presId="urn:microsoft.com/office/officeart/2008/layout/HorizontalMultiLevelHierarchy"/>
    <dgm:cxn modelId="{5904D169-8C89-4010-A8FC-E251FC151608}" type="presParOf" srcId="{82D91C65-1302-4F57-BABE-7404C4073969}" destId="{F8384C51-AE79-4F50-95B9-0590A5193BCA}" srcOrd="0" destOrd="0" presId="urn:microsoft.com/office/officeart/2008/layout/HorizontalMultiLevelHierarchy"/>
    <dgm:cxn modelId="{41E7B189-98C2-44CC-BE0A-40C9D02BD9BC}" type="presParOf" srcId="{B0B63488-0273-437C-9D65-262F7D2674F9}" destId="{15199B3F-3349-4F09-8875-AB1FFCA46B58}" srcOrd="1" destOrd="0" presId="urn:microsoft.com/office/officeart/2008/layout/HorizontalMultiLevelHierarchy"/>
    <dgm:cxn modelId="{B6BE8D1B-59B6-445B-AC43-1DD6426A0904}" type="presParOf" srcId="{15199B3F-3349-4F09-8875-AB1FFCA46B58}" destId="{178E951D-FC21-4052-B27A-27284101710C}" srcOrd="0" destOrd="0" presId="urn:microsoft.com/office/officeart/2008/layout/HorizontalMultiLevelHierarchy"/>
    <dgm:cxn modelId="{BA51B226-1993-44EB-B001-779A610742D6}" type="presParOf" srcId="{15199B3F-3349-4F09-8875-AB1FFCA46B58}" destId="{94899215-8F13-4F46-93F8-C6C2D78CAC7A}" srcOrd="1" destOrd="0" presId="urn:microsoft.com/office/officeart/2008/layout/HorizontalMultiLevelHierarchy"/>
    <dgm:cxn modelId="{BA010131-65B4-4DB9-9955-5B8B9ABEB3E2}" type="presParOf" srcId="{B0B63488-0273-437C-9D65-262F7D2674F9}" destId="{67527EF8-EF48-4794-A1B1-68AF87D07DD4}" srcOrd="2" destOrd="0" presId="urn:microsoft.com/office/officeart/2008/layout/HorizontalMultiLevelHierarchy"/>
    <dgm:cxn modelId="{5D3C2DF5-7C75-4AAF-8DFC-485D76AAA354}" type="presParOf" srcId="{67527EF8-EF48-4794-A1B1-68AF87D07DD4}" destId="{23F064B6-DC78-4FC9-85C1-0A342C82CC92}" srcOrd="0" destOrd="0" presId="urn:microsoft.com/office/officeart/2008/layout/HorizontalMultiLevelHierarchy"/>
    <dgm:cxn modelId="{67832165-30E2-490C-A1FB-99DAAAA66CC7}" type="presParOf" srcId="{B0B63488-0273-437C-9D65-262F7D2674F9}" destId="{5563FFAF-D3AC-4661-8A3F-DE1C255D9A6A}" srcOrd="3" destOrd="0" presId="urn:microsoft.com/office/officeart/2008/layout/HorizontalMultiLevelHierarchy"/>
    <dgm:cxn modelId="{84AAA3A9-7A8F-4605-AF1B-1F997384DB09}" type="presParOf" srcId="{5563FFAF-D3AC-4661-8A3F-DE1C255D9A6A}" destId="{0837FBBC-CE0B-49C9-AF19-CBE176F9B4FF}" srcOrd="0" destOrd="0" presId="urn:microsoft.com/office/officeart/2008/layout/HorizontalMultiLevelHierarchy"/>
    <dgm:cxn modelId="{11B12D6B-C71A-4F83-8EF7-7865D9871ED8}" type="presParOf" srcId="{5563FFAF-D3AC-4661-8A3F-DE1C255D9A6A}" destId="{E1241E62-A305-47F6-A63B-7F78655601FB}" srcOrd="1" destOrd="0" presId="urn:microsoft.com/office/officeart/2008/layout/HorizontalMultiLevelHierarchy"/>
    <dgm:cxn modelId="{081D5651-F495-4C68-A3DE-6A52A0EFE9BE}" type="presParOf" srcId="{B0B63488-0273-437C-9D65-262F7D2674F9}" destId="{782C367D-3AB0-4BE6-B736-1740530EBD04}" srcOrd="4" destOrd="0" presId="urn:microsoft.com/office/officeart/2008/layout/HorizontalMultiLevelHierarchy"/>
    <dgm:cxn modelId="{2428BDE6-0C8D-4104-9410-FF3B8DEF18E6}" type="presParOf" srcId="{782C367D-3AB0-4BE6-B736-1740530EBD04}" destId="{8FFC3075-894B-4E0C-8F9D-0F726FB13EF9}" srcOrd="0" destOrd="0" presId="urn:microsoft.com/office/officeart/2008/layout/HorizontalMultiLevelHierarchy"/>
    <dgm:cxn modelId="{1281CB89-E9BC-498B-9A34-AE53353230E4}" type="presParOf" srcId="{B0B63488-0273-437C-9D65-262F7D2674F9}" destId="{5065FD28-CC17-4DC6-9BF2-43B3DC94725B}" srcOrd="5" destOrd="0" presId="urn:microsoft.com/office/officeart/2008/layout/HorizontalMultiLevelHierarchy"/>
    <dgm:cxn modelId="{C260B66E-303B-474A-932C-99C6205CE5D0}" type="presParOf" srcId="{5065FD28-CC17-4DC6-9BF2-43B3DC94725B}" destId="{5EB9069E-6FE5-4385-A56B-B51086C62655}" srcOrd="0" destOrd="0" presId="urn:microsoft.com/office/officeart/2008/layout/HorizontalMultiLevelHierarchy"/>
    <dgm:cxn modelId="{98E19510-BFDB-4019-A475-B3B12AB74F51}" type="presParOf" srcId="{5065FD28-CC17-4DC6-9BF2-43B3DC94725B}" destId="{BDE589CA-A793-4D3B-8753-502794EA1E0C}" srcOrd="1" destOrd="0" presId="urn:microsoft.com/office/officeart/2008/layout/HorizontalMultiLevelHierarchy"/>
    <dgm:cxn modelId="{3DF5754F-4FE7-44B9-803A-738BCD54D8D5}" type="presParOf" srcId="{BDE589CA-A793-4D3B-8753-502794EA1E0C}" destId="{8D595204-CEBB-4946-A2F5-8ACD6225B1D0}" srcOrd="0" destOrd="0" presId="urn:microsoft.com/office/officeart/2008/layout/HorizontalMultiLevelHierarchy"/>
    <dgm:cxn modelId="{FDA9E021-FF6D-4B89-A4B8-BA5192CA4AEA}" type="presParOf" srcId="{8D595204-CEBB-4946-A2F5-8ACD6225B1D0}" destId="{23D12754-5768-4875-A549-06A48BDC7EE0}" srcOrd="0" destOrd="0" presId="urn:microsoft.com/office/officeart/2008/layout/HorizontalMultiLevelHierarchy"/>
    <dgm:cxn modelId="{0D20EEE7-37C8-433F-85F1-2AF90648F227}" type="presParOf" srcId="{BDE589CA-A793-4D3B-8753-502794EA1E0C}" destId="{6CAA4811-5409-4078-8448-F7BBBE4923AC}" srcOrd="1" destOrd="0" presId="urn:microsoft.com/office/officeart/2008/layout/HorizontalMultiLevelHierarchy"/>
    <dgm:cxn modelId="{FF63C4F5-BDE5-47AB-A1DE-A3DB311CAB33}" type="presParOf" srcId="{6CAA4811-5409-4078-8448-F7BBBE4923AC}" destId="{8E93DC68-C06B-4663-BB1A-29C0F825B874}" srcOrd="0" destOrd="0" presId="urn:microsoft.com/office/officeart/2008/layout/HorizontalMultiLevelHierarchy"/>
    <dgm:cxn modelId="{32C7F534-18DA-4FBE-835F-D075E371E35F}" type="presParOf" srcId="{6CAA4811-5409-4078-8448-F7BBBE4923AC}" destId="{911B27F1-0FF9-4207-AEA0-54EF7229C20E}" srcOrd="1" destOrd="0" presId="urn:microsoft.com/office/officeart/2008/layout/HorizontalMultiLevelHierarchy"/>
    <dgm:cxn modelId="{532CCF0C-3EDC-4BD5-B12E-A2B4102F2813}" type="presParOf" srcId="{BDE589CA-A793-4D3B-8753-502794EA1E0C}" destId="{A7161F1B-652C-4970-86E0-0487436210B3}" srcOrd="2" destOrd="0" presId="urn:microsoft.com/office/officeart/2008/layout/HorizontalMultiLevelHierarchy"/>
    <dgm:cxn modelId="{D4A26773-04A0-498F-AE16-5FE939EE8C76}" type="presParOf" srcId="{A7161F1B-652C-4970-86E0-0487436210B3}" destId="{2F228A08-B2AD-4B48-B590-5F1162980E82}" srcOrd="0" destOrd="0" presId="urn:microsoft.com/office/officeart/2008/layout/HorizontalMultiLevelHierarchy"/>
    <dgm:cxn modelId="{5F381553-E6A2-4059-A1C9-195968B8978D}" type="presParOf" srcId="{BDE589CA-A793-4D3B-8753-502794EA1E0C}" destId="{DF8031F9-DD5E-4E87-8699-89DB39087299}" srcOrd="3" destOrd="0" presId="urn:microsoft.com/office/officeart/2008/layout/HorizontalMultiLevelHierarchy"/>
    <dgm:cxn modelId="{2955A905-5E8C-42FA-A7A9-3A52D970543C}" type="presParOf" srcId="{DF8031F9-DD5E-4E87-8699-89DB39087299}" destId="{FAB652F4-330C-4BEE-86D7-045B0DE9DF3E}" srcOrd="0" destOrd="0" presId="urn:microsoft.com/office/officeart/2008/layout/HorizontalMultiLevelHierarchy"/>
    <dgm:cxn modelId="{477DF20F-12F1-41D5-B395-E6B974E7F07F}" type="presParOf" srcId="{DF8031F9-DD5E-4E87-8699-89DB39087299}" destId="{805BD8FD-2C06-4F60-9208-1FA67B448E2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7AFE4-FFE0-46FE-9553-63E9374B9204}" type="doc">
      <dgm:prSet loTypeId="urn:microsoft.com/office/officeart/2005/8/layout/radial6" loCatId="relationship" qsTypeId="urn:microsoft.com/office/officeart/2005/8/quickstyle/simple1" qsCatId="simple" csTypeId="urn:microsoft.com/office/officeart/2005/8/colors/accent2_2" csCatId="accent2" phldr="1"/>
      <dgm:spPr/>
      <dgm:t>
        <a:bodyPr/>
        <a:lstStyle/>
        <a:p>
          <a:endParaRPr lang="en-US"/>
        </a:p>
      </dgm:t>
    </dgm:pt>
    <dgm:pt modelId="{073DAEB3-D11E-42D8-9D36-C8CDC25A7A6E}">
      <dgm:prSet phldrT="[Text]"/>
      <dgm:spPr/>
      <dgm:t>
        <a:bodyPr/>
        <a:lstStyle/>
        <a:p>
          <a:r>
            <a:rPr lang="en-US" dirty="0" smtClean="0">
              <a:solidFill>
                <a:srgbClr val="FFFFFF"/>
              </a:solidFill>
            </a:rPr>
            <a:t>Complete FSUTA Membership Application</a:t>
          </a:r>
        </a:p>
        <a:p>
          <a:r>
            <a:rPr lang="en-US" dirty="0" smtClean="0">
              <a:solidFill>
                <a:srgbClr val="FFFFFF"/>
              </a:solidFill>
            </a:rPr>
            <a:t>EEL Insurance</a:t>
          </a:r>
          <a:endParaRPr lang="en-US" dirty="0">
            <a:solidFill>
              <a:srgbClr val="FFFFFF"/>
            </a:solidFill>
          </a:endParaRPr>
        </a:p>
      </dgm:t>
    </dgm:pt>
    <dgm:pt modelId="{AD51AF41-BF31-4AE3-B0A8-9E306430D8A3}" type="parTrans" cxnId="{DCA89B38-97BA-49C5-ACE7-F45D51F6ADA4}">
      <dgm:prSet/>
      <dgm:spPr/>
      <dgm:t>
        <a:bodyPr/>
        <a:lstStyle/>
        <a:p>
          <a:endParaRPr lang="en-US">
            <a:solidFill>
              <a:srgbClr val="FFFFFF"/>
            </a:solidFill>
          </a:endParaRPr>
        </a:p>
      </dgm:t>
    </dgm:pt>
    <dgm:pt modelId="{6A400BE4-4419-4E18-93F6-AE4CBEB47F03}" type="sibTrans" cxnId="{DCA89B38-97BA-49C5-ACE7-F45D51F6ADA4}">
      <dgm:prSet/>
      <dgm:spPr/>
      <dgm:t>
        <a:bodyPr/>
        <a:lstStyle/>
        <a:p>
          <a:endParaRPr lang="en-US">
            <a:solidFill>
              <a:srgbClr val="FFFFFF"/>
            </a:solidFill>
          </a:endParaRPr>
        </a:p>
      </dgm:t>
    </dgm:pt>
    <dgm:pt modelId="{7F7BC5C8-C2F4-4C1B-AF5F-3FA093A0A5F7}">
      <dgm:prSet phldrT="[Text]"/>
      <dgm:spPr/>
      <dgm:t>
        <a:bodyPr/>
        <a:lstStyle/>
        <a:p>
          <a:r>
            <a:rPr lang="en-US" dirty="0" smtClean="0">
              <a:solidFill>
                <a:srgbClr val="FFFFFF"/>
              </a:solidFill>
            </a:rPr>
            <a:t>The Standard Disability Insurance     180 days to apply</a:t>
          </a:r>
          <a:endParaRPr lang="en-US" dirty="0">
            <a:solidFill>
              <a:srgbClr val="FFFFFF"/>
            </a:solidFill>
          </a:endParaRPr>
        </a:p>
      </dgm:t>
    </dgm:pt>
    <dgm:pt modelId="{C6B3D742-4ECD-44B5-AB44-69531C027BA7}" type="parTrans" cxnId="{2FECA8EA-AD59-407D-ACF4-C5598163D491}">
      <dgm:prSet/>
      <dgm:spPr/>
      <dgm:t>
        <a:bodyPr/>
        <a:lstStyle/>
        <a:p>
          <a:endParaRPr lang="en-US">
            <a:solidFill>
              <a:srgbClr val="FFFFFF"/>
            </a:solidFill>
          </a:endParaRPr>
        </a:p>
      </dgm:t>
    </dgm:pt>
    <dgm:pt modelId="{B0594081-FA1C-43B6-88DB-95C78D39022C}" type="sibTrans" cxnId="{2FECA8EA-AD59-407D-ACF4-C5598163D491}">
      <dgm:prSet/>
      <dgm:spPr/>
      <dgm:t>
        <a:bodyPr/>
        <a:lstStyle/>
        <a:p>
          <a:endParaRPr lang="en-US">
            <a:solidFill>
              <a:srgbClr val="FFFFFF"/>
            </a:solidFill>
          </a:endParaRPr>
        </a:p>
      </dgm:t>
    </dgm:pt>
    <dgm:pt modelId="{769ECECD-86E0-4792-85C9-892973133543}">
      <dgm:prSet phldrT="[Text]"/>
      <dgm:spPr/>
      <dgm:t>
        <a:bodyPr/>
        <a:lstStyle/>
        <a:p>
          <a:r>
            <a:rPr lang="en-US" dirty="0" smtClean="0">
              <a:solidFill>
                <a:srgbClr val="FFFFFF"/>
              </a:solidFill>
            </a:rPr>
            <a:t>Solano First Federal Credit Union – Dues rebates 10% each month</a:t>
          </a:r>
          <a:endParaRPr lang="en-US" dirty="0">
            <a:solidFill>
              <a:srgbClr val="FFFFFF"/>
            </a:solidFill>
          </a:endParaRPr>
        </a:p>
      </dgm:t>
    </dgm:pt>
    <dgm:pt modelId="{CC6CC015-626C-4B1B-842D-6D82E5335C5C}" type="parTrans" cxnId="{F2F935E2-4AA2-4CA4-A8DE-840CC00F5AB9}">
      <dgm:prSet/>
      <dgm:spPr/>
      <dgm:t>
        <a:bodyPr/>
        <a:lstStyle/>
        <a:p>
          <a:endParaRPr lang="en-US">
            <a:solidFill>
              <a:srgbClr val="FFFFFF"/>
            </a:solidFill>
          </a:endParaRPr>
        </a:p>
      </dgm:t>
    </dgm:pt>
    <dgm:pt modelId="{F14755BC-86F9-4F0C-81C7-362623EDA0B3}" type="sibTrans" cxnId="{F2F935E2-4AA2-4CA4-A8DE-840CC00F5AB9}">
      <dgm:prSet/>
      <dgm:spPr/>
      <dgm:t>
        <a:bodyPr/>
        <a:lstStyle/>
        <a:p>
          <a:endParaRPr lang="en-US">
            <a:solidFill>
              <a:srgbClr val="FFFFFF"/>
            </a:solidFill>
          </a:endParaRPr>
        </a:p>
      </dgm:t>
    </dgm:pt>
    <dgm:pt modelId="{81B66E84-4A5B-4786-A81C-99946EA62247}">
      <dgm:prSet phldrT="[Text]"/>
      <dgm:spPr/>
      <dgm:t>
        <a:bodyPr/>
        <a:lstStyle/>
        <a:p>
          <a:r>
            <a:rPr lang="en-US" dirty="0" smtClean="0">
              <a:solidFill>
                <a:srgbClr val="FFFFFF"/>
              </a:solidFill>
            </a:rPr>
            <a:t>Catastrophic Leave Bank donation  Deadline Sept. 30</a:t>
          </a:r>
          <a:endParaRPr lang="en-US" dirty="0">
            <a:solidFill>
              <a:srgbClr val="FFFFFF"/>
            </a:solidFill>
          </a:endParaRPr>
        </a:p>
      </dgm:t>
    </dgm:pt>
    <dgm:pt modelId="{BABC0CF6-EB79-400D-9AA3-097F05F2F9BC}" type="parTrans" cxnId="{AA0F5D62-D121-4B9E-AE0D-FB86BE5A7080}">
      <dgm:prSet/>
      <dgm:spPr/>
      <dgm:t>
        <a:bodyPr/>
        <a:lstStyle/>
        <a:p>
          <a:endParaRPr lang="en-US">
            <a:solidFill>
              <a:srgbClr val="FFFFFF"/>
            </a:solidFill>
          </a:endParaRPr>
        </a:p>
      </dgm:t>
    </dgm:pt>
    <dgm:pt modelId="{DCBA8614-78A9-4A81-8D8C-FBB90FED3396}" type="sibTrans" cxnId="{AA0F5D62-D121-4B9E-AE0D-FB86BE5A7080}">
      <dgm:prSet/>
      <dgm:spPr/>
      <dgm:t>
        <a:bodyPr/>
        <a:lstStyle/>
        <a:p>
          <a:endParaRPr lang="en-US">
            <a:solidFill>
              <a:srgbClr val="FFFFFF"/>
            </a:solidFill>
          </a:endParaRPr>
        </a:p>
      </dgm:t>
    </dgm:pt>
    <dgm:pt modelId="{5B461F11-FA3F-4A75-BA4B-73DD3F329C39}">
      <dgm:prSet phldrT="[Text]"/>
      <dgm:spPr/>
      <dgm:t>
        <a:bodyPr/>
        <a:lstStyle/>
        <a:p>
          <a:r>
            <a:rPr lang="en-US" dirty="0" smtClean="0">
              <a:solidFill>
                <a:srgbClr val="FFFFFF"/>
              </a:solidFill>
            </a:rPr>
            <a:t>Proof of Medical Benefits (if not taking employer benefit)</a:t>
          </a:r>
        </a:p>
        <a:p>
          <a:r>
            <a:rPr lang="en-US" dirty="0" smtClean="0">
              <a:solidFill>
                <a:srgbClr val="FFFFFF"/>
              </a:solidFill>
            </a:rPr>
            <a:t>Not retroactive</a:t>
          </a:r>
          <a:endParaRPr lang="en-US" dirty="0">
            <a:solidFill>
              <a:srgbClr val="FFFFFF"/>
            </a:solidFill>
          </a:endParaRPr>
        </a:p>
      </dgm:t>
    </dgm:pt>
    <dgm:pt modelId="{93AB3C01-5DD8-48C0-8E80-039D2ACFD225}" type="parTrans" cxnId="{578097F6-3AAB-4780-B2BC-F973165A9AAC}">
      <dgm:prSet/>
      <dgm:spPr/>
      <dgm:t>
        <a:bodyPr/>
        <a:lstStyle/>
        <a:p>
          <a:endParaRPr lang="en-US">
            <a:solidFill>
              <a:srgbClr val="FFFFFF"/>
            </a:solidFill>
          </a:endParaRPr>
        </a:p>
      </dgm:t>
    </dgm:pt>
    <dgm:pt modelId="{7CED6F64-E541-4B61-83A7-4EB92110841E}" type="sibTrans" cxnId="{578097F6-3AAB-4780-B2BC-F973165A9AAC}">
      <dgm:prSet/>
      <dgm:spPr/>
      <dgm:t>
        <a:bodyPr/>
        <a:lstStyle/>
        <a:p>
          <a:endParaRPr lang="en-US">
            <a:solidFill>
              <a:srgbClr val="FFFFFF"/>
            </a:solidFill>
          </a:endParaRPr>
        </a:p>
      </dgm:t>
    </dgm:pt>
    <dgm:pt modelId="{C0CDC0A7-2E5E-4884-BE46-257737D7F391}">
      <dgm:prSet/>
      <dgm:spPr/>
      <dgm:t>
        <a:bodyPr/>
        <a:lstStyle/>
        <a:p>
          <a:r>
            <a:rPr lang="en-US" dirty="0" smtClean="0">
              <a:solidFill>
                <a:srgbClr val="FFFFFF"/>
              </a:solidFill>
            </a:rPr>
            <a:t>California Casualty quote on auto, home, renters insurance</a:t>
          </a:r>
          <a:endParaRPr lang="en-US" dirty="0">
            <a:solidFill>
              <a:srgbClr val="FFFFFF"/>
            </a:solidFill>
          </a:endParaRPr>
        </a:p>
      </dgm:t>
    </dgm:pt>
    <dgm:pt modelId="{633FC4FE-302D-4F40-B530-35C0129BA6DE}" type="parTrans" cxnId="{0DE9F2DB-CE03-410E-8D62-0437DB55FDB9}">
      <dgm:prSet/>
      <dgm:spPr/>
      <dgm:t>
        <a:bodyPr/>
        <a:lstStyle/>
        <a:p>
          <a:endParaRPr lang="en-US">
            <a:solidFill>
              <a:srgbClr val="FFFFFF"/>
            </a:solidFill>
          </a:endParaRPr>
        </a:p>
      </dgm:t>
    </dgm:pt>
    <dgm:pt modelId="{7432B343-C096-4D63-8DED-50E97E6CAF31}" type="sibTrans" cxnId="{0DE9F2DB-CE03-410E-8D62-0437DB55FDB9}">
      <dgm:prSet/>
      <dgm:spPr/>
      <dgm:t>
        <a:bodyPr/>
        <a:lstStyle/>
        <a:p>
          <a:endParaRPr lang="en-US">
            <a:solidFill>
              <a:srgbClr val="FFFFFF"/>
            </a:solidFill>
          </a:endParaRPr>
        </a:p>
      </dgm:t>
    </dgm:pt>
    <dgm:pt modelId="{FDA4E25E-C0AD-475E-892F-EDC05F8D55E2}" type="pres">
      <dgm:prSet presAssocID="{40E7AFE4-FFE0-46FE-9553-63E9374B9204}" presName="Name0" presStyleCnt="0">
        <dgm:presLayoutVars>
          <dgm:chMax val="1"/>
          <dgm:dir/>
          <dgm:animLvl val="ctr"/>
          <dgm:resizeHandles val="exact"/>
        </dgm:presLayoutVars>
      </dgm:prSet>
      <dgm:spPr/>
      <dgm:t>
        <a:bodyPr/>
        <a:lstStyle/>
        <a:p>
          <a:endParaRPr lang="en-US"/>
        </a:p>
      </dgm:t>
    </dgm:pt>
    <dgm:pt modelId="{4139C1FE-D6A9-4CDB-8EE8-DE8B05948724}" type="pres">
      <dgm:prSet presAssocID="{073DAEB3-D11E-42D8-9D36-C8CDC25A7A6E}" presName="centerShape" presStyleLbl="node0" presStyleIdx="0" presStyleCnt="1" custScaleX="132066" custScaleY="125488" custLinFactNeighborX="364" custLinFactNeighborY="2186"/>
      <dgm:spPr/>
      <dgm:t>
        <a:bodyPr/>
        <a:lstStyle/>
        <a:p>
          <a:endParaRPr lang="en-US"/>
        </a:p>
      </dgm:t>
    </dgm:pt>
    <dgm:pt modelId="{0887A06A-9CFD-479F-B494-576AED792D64}" type="pres">
      <dgm:prSet presAssocID="{7F7BC5C8-C2F4-4C1B-AF5F-3FA093A0A5F7}" presName="node" presStyleLbl="node1" presStyleIdx="0" presStyleCnt="5" custScaleX="138342" custScaleY="96450" custRadScaleRad="101210" custRadScaleInc="950">
        <dgm:presLayoutVars>
          <dgm:bulletEnabled val="1"/>
        </dgm:presLayoutVars>
      </dgm:prSet>
      <dgm:spPr/>
      <dgm:t>
        <a:bodyPr/>
        <a:lstStyle/>
        <a:p>
          <a:endParaRPr lang="en-US"/>
        </a:p>
      </dgm:t>
    </dgm:pt>
    <dgm:pt modelId="{C2DEBB63-074C-4A35-A112-D691615053BF}" type="pres">
      <dgm:prSet presAssocID="{7F7BC5C8-C2F4-4C1B-AF5F-3FA093A0A5F7}" presName="dummy" presStyleCnt="0"/>
      <dgm:spPr/>
    </dgm:pt>
    <dgm:pt modelId="{2588D501-45B5-4A61-8994-8D936B31B44B}" type="pres">
      <dgm:prSet presAssocID="{B0594081-FA1C-43B6-88DB-95C78D39022C}" presName="sibTrans" presStyleLbl="sibTrans2D1" presStyleIdx="0" presStyleCnt="5"/>
      <dgm:spPr/>
      <dgm:t>
        <a:bodyPr/>
        <a:lstStyle/>
        <a:p>
          <a:endParaRPr lang="en-US"/>
        </a:p>
      </dgm:t>
    </dgm:pt>
    <dgm:pt modelId="{20747C2A-99F0-45B8-9CED-CBBF08CB8226}" type="pres">
      <dgm:prSet presAssocID="{769ECECD-86E0-4792-85C9-892973133543}" presName="node" presStyleLbl="node1" presStyleIdx="1" presStyleCnt="5" custScaleX="141075" custScaleY="109581" custRadScaleRad="110317" custRadScaleInc="-940">
        <dgm:presLayoutVars>
          <dgm:bulletEnabled val="1"/>
        </dgm:presLayoutVars>
      </dgm:prSet>
      <dgm:spPr/>
      <dgm:t>
        <a:bodyPr/>
        <a:lstStyle/>
        <a:p>
          <a:endParaRPr lang="en-US"/>
        </a:p>
      </dgm:t>
    </dgm:pt>
    <dgm:pt modelId="{1E9E6C1B-1E7C-4D59-97D9-678FB8F9D9C2}" type="pres">
      <dgm:prSet presAssocID="{769ECECD-86E0-4792-85C9-892973133543}" presName="dummy" presStyleCnt="0"/>
      <dgm:spPr/>
    </dgm:pt>
    <dgm:pt modelId="{0E36D075-B2F7-4581-940D-2B627B2DB04B}" type="pres">
      <dgm:prSet presAssocID="{F14755BC-86F9-4F0C-81C7-362623EDA0B3}" presName="sibTrans" presStyleLbl="sibTrans2D1" presStyleIdx="1" presStyleCnt="5"/>
      <dgm:spPr/>
      <dgm:t>
        <a:bodyPr/>
        <a:lstStyle/>
        <a:p>
          <a:endParaRPr lang="en-US"/>
        </a:p>
      </dgm:t>
    </dgm:pt>
    <dgm:pt modelId="{C30788D4-E395-48C4-B51D-F95E971B2261}" type="pres">
      <dgm:prSet presAssocID="{81B66E84-4A5B-4786-A81C-99946EA62247}" presName="node" presStyleLbl="node1" presStyleIdx="2" presStyleCnt="5" custScaleX="140247" custScaleY="106115" custRadScaleRad="111616" custRadScaleInc="-42435">
        <dgm:presLayoutVars>
          <dgm:bulletEnabled val="1"/>
        </dgm:presLayoutVars>
      </dgm:prSet>
      <dgm:spPr/>
      <dgm:t>
        <a:bodyPr/>
        <a:lstStyle/>
        <a:p>
          <a:endParaRPr lang="en-US"/>
        </a:p>
      </dgm:t>
    </dgm:pt>
    <dgm:pt modelId="{01B55466-83DD-4FD5-BC5D-76D79A73992A}" type="pres">
      <dgm:prSet presAssocID="{81B66E84-4A5B-4786-A81C-99946EA62247}" presName="dummy" presStyleCnt="0"/>
      <dgm:spPr/>
    </dgm:pt>
    <dgm:pt modelId="{F907B5DF-4874-43B7-9ED7-B0663A7F760B}" type="pres">
      <dgm:prSet presAssocID="{DCBA8614-78A9-4A81-8D8C-FBB90FED3396}" presName="sibTrans" presStyleLbl="sibTrans2D1" presStyleIdx="2" presStyleCnt="5"/>
      <dgm:spPr/>
      <dgm:t>
        <a:bodyPr/>
        <a:lstStyle/>
        <a:p>
          <a:endParaRPr lang="en-US"/>
        </a:p>
      </dgm:t>
    </dgm:pt>
    <dgm:pt modelId="{44704D3A-71C6-4821-83DD-18A21DD43BB8}" type="pres">
      <dgm:prSet presAssocID="{5B461F11-FA3F-4A75-BA4B-73DD3F329C39}" presName="node" presStyleLbl="node1" presStyleIdx="3" presStyleCnt="5" custScaleX="146565" custScaleY="99378" custRadScaleRad="114395" custRadScaleInc="43893">
        <dgm:presLayoutVars>
          <dgm:bulletEnabled val="1"/>
        </dgm:presLayoutVars>
      </dgm:prSet>
      <dgm:spPr/>
      <dgm:t>
        <a:bodyPr/>
        <a:lstStyle/>
        <a:p>
          <a:endParaRPr lang="en-US"/>
        </a:p>
      </dgm:t>
    </dgm:pt>
    <dgm:pt modelId="{F5DCE645-358B-41A3-A392-33CEFAD40380}" type="pres">
      <dgm:prSet presAssocID="{5B461F11-FA3F-4A75-BA4B-73DD3F329C39}" presName="dummy" presStyleCnt="0"/>
      <dgm:spPr/>
    </dgm:pt>
    <dgm:pt modelId="{D9960E67-C67B-46F8-8789-2847E8318336}" type="pres">
      <dgm:prSet presAssocID="{7CED6F64-E541-4B61-83A7-4EB92110841E}" presName="sibTrans" presStyleLbl="sibTrans2D1" presStyleIdx="3" presStyleCnt="5"/>
      <dgm:spPr/>
      <dgm:t>
        <a:bodyPr/>
        <a:lstStyle/>
        <a:p>
          <a:endParaRPr lang="en-US"/>
        </a:p>
      </dgm:t>
    </dgm:pt>
    <dgm:pt modelId="{6ED106A3-E6A3-4C53-95B5-13734D3CD6B8}" type="pres">
      <dgm:prSet presAssocID="{C0CDC0A7-2E5E-4884-BE46-257737D7F391}" presName="node" presStyleLbl="node1" presStyleIdx="4" presStyleCnt="5" custScaleX="136172" custScaleY="100141" custRadScaleRad="114096" custRadScaleInc="10891">
        <dgm:presLayoutVars>
          <dgm:bulletEnabled val="1"/>
        </dgm:presLayoutVars>
      </dgm:prSet>
      <dgm:spPr/>
      <dgm:t>
        <a:bodyPr/>
        <a:lstStyle/>
        <a:p>
          <a:endParaRPr lang="en-US"/>
        </a:p>
      </dgm:t>
    </dgm:pt>
    <dgm:pt modelId="{0AA2B677-6304-4CC5-9607-8EFAEB58B88A}" type="pres">
      <dgm:prSet presAssocID="{C0CDC0A7-2E5E-4884-BE46-257737D7F391}" presName="dummy" presStyleCnt="0"/>
      <dgm:spPr/>
    </dgm:pt>
    <dgm:pt modelId="{F6A0F86C-D145-4EFA-85DB-1D769365F8BF}" type="pres">
      <dgm:prSet presAssocID="{7432B343-C096-4D63-8DED-50E97E6CAF31}" presName="sibTrans" presStyleLbl="sibTrans2D1" presStyleIdx="4" presStyleCnt="5"/>
      <dgm:spPr/>
      <dgm:t>
        <a:bodyPr/>
        <a:lstStyle/>
        <a:p>
          <a:endParaRPr lang="en-US"/>
        </a:p>
      </dgm:t>
    </dgm:pt>
  </dgm:ptLst>
  <dgm:cxnLst>
    <dgm:cxn modelId="{A0B84300-0A10-4940-A2B5-5BCAAC7DBAE0}" type="presOf" srcId="{7F7BC5C8-C2F4-4C1B-AF5F-3FA093A0A5F7}" destId="{0887A06A-9CFD-479F-B494-576AED792D64}" srcOrd="0" destOrd="0" presId="urn:microsoft.com/office/officeart/2005/8/layout/radial6"/>
    <dgm:cxn modelId="{2FECA8EA-AD59-407D-ACF4-C5598163D491}" srcId="{073DAEB3-D11E-42D8-9D36-C8CDC25A7A6E}" destId="{7F7BC5C8-C2F4-4C1B-AF5F-3FA093A0A5F7}" srcOrd="0" destOrd="0" parTransId="{C6B3D742-4ECD-44B5-AB44-69531C027BA7}" sibTransId="{B0594081-FA1C-43B6-88DB-95C78D39022C}"/>
    <dgm:cxn modelId="{9564F472-E1AE-4866-A33B-D20DDE4A2B2F}" type="presOf" srcId="{769ECECD-86E0-4792-85C9-892973133543}" destId="{20747C2A-99F0-45B8-9CED-CBBF08CB8226}" srcOrd="0" destOrd="0" presId="urn:microsoft.com/office/officeart/2005/8/layout/radial6"/>
    <dgm:cxn modelId="{CE7DD665-7E2A-4BC5-9B00-544BCE75E11D}" type="presOf" srcId="{C0CDC0A7-2E5E-4884-BE46-257737D7F391}" destId="{6ED106A3-E6A3-4C53-95B5-13734D3CD6B8}" srcOrd="0" destOrd="0" presId="urn:microsoft.com/office/officeart/2005/8/layout/radial6"/>
    <dgm:cxn modelId="{04123AEF-01BB-4FFE-A063-ED15A1B2E9C9}" type="presOf" srcId="{5B461F11-FA3F-4A75-BA4B-73DD3F329C39}" destId="{44704D3A-71C6-4821-83DD-18A21DD43BB8}" srcOrd="0" destOrd="0" presId="urn:microsoft.com/office/officeart/2005/8/layout/radial6"/>
    <dgm:cxn modelId="{F2F935E2-4AA2-4CA4-A8DE-840CC00F5AB9}" srcId="{073DAEB3-D11E-42D8-9D36-C8CDC25A7A6E}" destId="{769ECECD-86E0-4792-85C9-892973133543}" srcOrd="1" destOrd="0" parTransId="{CC6CC015-626C-4B1B-842D-6D82E5335C5C}" sibTransId="{F14755BC-86F9-4F0C-81C7-362623EDA0B3}"/>
    <dgm:cxn modelId="{D173FA5A-0435-4734-919B-C1338272E876}" type="presOf" srcId="{073DAEB3-D11E-42D8-9D36-C8CDC25A7A6E}" destId="{4139C1FE-D6A9-4CDB-8EE8-DE8B05948724}" srcOrd="0" destOrd="0" presId="urn:microsoft.com/office/officeart/2005/8/layout/radial6"/>
    <dgm:cxn modelId="{4AFEA0A6-A715-4171-96E5-7E7D453A164D}" type="presOf" srcId="{DCBA8614-78A9-4A81-8D8C-FBB90FED3396}" destId="{F907B5DF-4874-43B7-9ED7-B0663A7F760B}" srcOrd="0" destOrd="0" presId="urn:microsoft.com/office/officeart/2005/8/layout/radial6"/>
    <dgm:cxn modelId="{0DE9F2DB-CE03-410E-8D62-0437DB55FDB9}" srcId="{073DAEB3-D11E-42D8-9D36-C8CDC25A7A6E}" destId="{C0CDC0A7-2E5E-4884-BE46-257737D7F391}" srcOrd="4" destOrd="0" parTransId="{633FC4FE-302D-4F40-B530-35C0129BA6DE}" sibTransId="{7432B343-C096-4D63-8DED-50E97E6CAF31}"/>
    <dgm:cxn modelId="{DCA89B38-97BA-49C5-ACE7-F45D51F6ADA4}" srcId="{40E7AFE4-FFE0-46FE-9553-63E9374B9204}" destId="{073DAEB3-D11E-42D8-9D36-C8CDC25A7A6E}" srcOrd="0" destOrd="0" parTransId="{AD51AF41-BF31-4AE3-B0A8-9E306430D8A3}" sibTransId="{6A400BE4-4419-4E18-93F6-AE4CBEB47F03}"/>
    <dgm:cxn modelId="{A6B19733-0302-4B11-B081-5F9B3618F120}" type="presOf" srcId="{B0594081-FA1C-43B6-88DB-95C78D39022C}" destId="{2588D501-45B5-4A61-8994-8D936B31B44B}" srcOrd="0" destOrd="0" presId="urn:microsoft.com/office/officeart/2005/8/layout/radial6"/>
    <dgm:cxn modelId="{D182A4ED-3DF4-47AA-A8D8-0E7519196D54}" type="presOf" srcId="{40E7AFE4-FFE0-46FE-9553-63E9374B9204}" destId="{FDA4E25E-C0AD-475E-892F-EDC05F8D55E2}" srcOrd="0" destOrd="0" presId="urn:microsoft.com/office/officeart/2005/8/layout/radial6"/>
    <dgm:cxn modelId="{9A20F201-C5E4-4132-AD64-4C394E5F950C}" type="presOf" srcId="{81B66E84-4A5B-4786-A81C-99946EA62247}" destId="{C30788D4-E395-48C4-B51D-F95E971B2261}" srcOrd="0" destOrd="0" presId="urn:microsoft.com/office/officeart/2005/8/layout/radial6"/>
    <dgm:cxn modelId="{AA0F5D62-D121-4B9E-AE0D-FB86BE5A7080}" srcId="{073DAEB3-D11E-42D8-9D36-C8CDC25A7A6E}" destId="{81B66E84-4A5B-4786-A81C-99946EA62247}" srcOrd="2" destOrd="0" parTransId="{BABC0CF6-EB79-400D-9AA3-097F05F2F9BC}" sibTransId="{DCBA8614-78A9-4A81-8D8C-FBB90FED3396}"/>
    <dgm:cxn modelId="{320CE6A9-18E5-42D4-8967-01AC84FA0107}" type="presOf" srcId="{F14755BC-86F9-4F0C-81C7-362623EDA0B3}" destId="{0E36D075-B2F7-4581-940D-2B627B2DB04B}" srcOrd="0" destOrd="0" presId="urn:microsoft.com/office/officeart/2005/8/layout/radial6"/>
    <dgm:cxn modelId="{600F48F2-E73F-4818-BED3-429F1CCDC381}" type="presOf" srcId="{7432B343-C096-4D63-8DED-50E97E6CAF31}" destId="{F6A0F86C-D145-4EFA-85DB-1D769365F8BF}" srcOrd="0" destOrd="0" presId="urn:microsoft.com/office/officeart/2005/8/layout/radial6"/>
    <dgm:cxn modelId="{578097F6-3AAB-4780-B2BC-F973165A9AAC}" srcId="{073DAEB3-D11E-42D8-9D36-C8CDC25A7A6E}" destId="{5B461F11-FA3F-4A75-BA4B-73DD3F329C39}" srcOrd="3" destOrd="0" parTransId="{93AB3C01-5DD8-48C0-8E80-039D2ACFD225}" sibTransId="{7CED6F64-E541-4B61-83A7-4EB92110841E}"/>
    <dgm:cxn modelId="{CCD0D85C-9EDB-4AE2-8608-859D9E6184DF}" type="presOf" srcId="{7CED6F64-E541-4B61-83A7-4EB92110841E}" destId="{D9960E67-C67B-46F8-8789-2847E8318336}" srcOrd="0" destOrd="0" presId="urn:microsoft.com/office/officeart/2005/8/layout/radial6"/>
    <dgm:cxn modelId="{ADD914E7-D168-4F5B-B9E9-C72DB939B10D}" type="presParOf" srcId="{FDA4E25E-C0AD-475E-892F-EDC05F8D55E2}" destId="{4139C1FE-D6A9-4CDB-8EE8-DE8B05948724}" srcOrd="0" destOrd="0" presId="urn:microsoft.com/office/officeart/2005/8/layout/radial6"/>
    <dgm:cxn modelId="{02EAECC6-E85A-4E1A-AD8B-0D729207A6E7}" type="presParOf" srcId="{FDA4E25E-C0AD-475E-892F-EDC05F8D55E2}" destId="{0887A06A-9CFD-479F-B494-576AED792D64}" srcOrd="1" destOrd="0" presId="urn:microsoft.com/office/officeart/2005/8/layout/radial6"/>
    <dgm:cxn modelId="{9F6D8EF0-C412-4E17-8DC3-2EFD3AAC8472}" type="presParOf" srcId="{FDA4E25E-C0AD-475E-892F-EDC05F8D55E2}" destId="{C2DEBB63-074C-4A35-A112-D691615053BF}" srcOrd="2" destOrd="0" presId="urn:microsoft.com/office/officeart/2005/8/layout/radial6"/>
    <dgm:cxn modelId="{60EFC903-0FBA-4061-AF83-A486A7F12B02}" type="presParOf" srcId="{FDA4E25E-C0AD-475E-892F-EDC05F8D55E2}" destId="{2588D501-45B5-4A61-8994-8D936B31B44B}" srcOrd="3" destOrd="0" presId="urn:microsoft.com/office/officeart/2005/8/layout/radial6"/>
    <dgm:cxn modelId="{169A0BDC-812F-4BFE-8494-9C4162AF4CEF}" type="presParOf" srcId="{FDA4E25E-C0AD-475E-892F-EDC05F8D55E2}" destId="{20747C2A-99F0-45B8-9CED-CBBF08CB8226}" srcOrd="4" destOrd="0" presId="urn:microsoft.com/office/officeart/2005/8/layout/radial6"/>
    <dgm:cxn modelId="{21733808-B041-4263-BA70-DC19561271C8}" type="presParOf" srcId="{FDA4E25E-C0AD-475E-892F-EDC05F8D55E2}" destId="{1E9E6C1B-1E7C-4D59-97D9-678FB8F9D9C2}" srcOrd="5" destOrd="0" presId="urn:microsoft.com/office/officeart/2005/8/layout/radial6"/>
    <dgm:cxn modelId="{B5144109-54F0-4F2F-AEAC-FF53CA5E9096}" type="presParOf" srcId="{FDA4E25E-C0AD-475E-892F-EDC05F8D55E2}" destId="{0E36D075-B2F7-4581-940D-2B627B2DB04B}" srcOrd="6" destOrd="0" presId="urn:microsoft.com/office/officeart/2005/8/layout/radial6"/>
    <dgm:cxn modelId="{1C94164D-8E07-41E5-995C-DCF361D2125B}" type="presParOf" srcId="{FDA4E25E-C0AD-475E-892F-EDC05F8D55E2}" destId="{C30788D4-E395-48C4-B51D-F95E971B2261}" srcOrd="7" destOrd="0" presId="urn:microsoft.com/office/officeart/2005/8/layout/radial6"/>
    <dgm:cxn modelId="{84614200-C881-407F-9204-5626DE6A7DB7}" type="presParOf" srcId="{FDA4E25E-C0AD-475E-892F-EDC05F8D55E2}" destId="{01B55466-83DD-4FD5-BC5D-76D79A73992A}" srcOrd="8" destOrd="0" presId="urn:microsoft.com/office/officeart/2005/8/layout/radial6"/>
    <dgm:cxn modelId="{1D2AB5F9-2B88-4203-986B-BE3FFAC94458}" type="presParOf" srcId="{FDA4E25E-C0AD-475E-892F-EDC05F8D55E2}" destId="{F907B5DF-4874-43B7-9ED7-B0663A7F760B}" srcOrd="9" destOrd="0" presId="urn:microsoft.com/office/officeart/2005/8/layout/radial6"/>
    <dgm:cxn modelId="{88438C74-272B-4912-838B-204EFEA4B4B2}" type="presParOf" srcId="{FDA4E25E-C0AD-475E-892F-EDC05F8D55E2}" destId="{44704D3A-71C6-4821-83DD-18A21DD43BB8}" srcOrd="10" destOrd="0" presId="urn:microsoft.com/office/officeart/2005/8/layout/radial6"/>
    <dgm:cxn modelId="{1912DD9F-369F-46B9-96A8-B01159551FCE}" type="presParOf" srcId="{FDA4E25E-C0AD-475E-892F-EDC05F8D55E2}" destId="{F5DCE645-358B-41A3-A392-33CEFAD40380}" srcOrd="11" destOrd="0" presId="urn:microsoft.com/office/officeart/2005/8/layout/radial6"/>
    <dgm:cxn modelId="{A61CD080-39DF-4FB4-AF07-884C4C71D316}" type="presParOf" srcId="{FDA4E25E-C0AD-475E-892F-EDC05F8D55E2}" destId="{D9960E67-C67B-46F8-8789-2847E8318336}" srcOrd="12" destOrd="0" presId="urn:microsoft.com/office/officeart/2005/8/layout/radial6"/>
    <dgm:cxn modelId="{459F8282-2FE9-453A-87C5-154801DE8820}" type="presParOf" srcId="{FDA4E25E-C0AD-475E-892F-EDC05F8D55E2}" destId="{6ED106A3-E6A3-4C53-95B5-13734D3CD6B8}" srcOrd="13" destOrd="0" presId="urn:microsoft.com/office/officeart/2005/8/layout/radial6"/>
    <dgm:cxn modelId="{9F11064D-D868-4F93-9900-112870E6D98F}" type="presParOf" srcId="{FDA4E25E-C0AD-475E-892F-EDC05F8D55E2}" destId="{0AA2B677-6304-4CC5-9607-8EFAEB58B88A}" srcOrd="14" destOrd="0" presId="urn:microsoft.com/office/officeart/2005/8/layout/radial6"/>
    <dgm:cxn modelId="{65D0A60C-9708-494E-A54D-ECFED97C673B}" type="presParOf" srcId="{FDA4E25E-C0AD-475E-892F-EDC05F8D55E2}" destId="{F6A0F86C-D145-4EFA-85DB-1D769365F8BF}"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61F1B-652C-4970-86E0-0487436210B3}">
      <dsp:nvSpPr>
        <dsp:cNvPr id="0" name=""/>
        <dsp:cNvSpPr/>
      </dsp:nvSpPr>
      <dsp:spPr>
        <a:xfrm>
          <a:off x="3486762" y="3250542"/>
          <a:ext cx="317838" cy="458919"/>
        </a:xfrm>
        <a:custGeom>
          <a:avLst/>
          <a:gdLst/>
          <a:ahLst/>
          <a:cxnLst/>
          <a:rect l="0" t="0" r="0" b="0"/>
          <a:pathLst>
            <a:path>
              <a:moveTo>
                <a:pt x="0" y="458919"/>
              </a:moveTo>
              <a:lnTo>
                <a:pt x="158919" y="458919"/>
              </a:lnTo>
              <a:lnTo>
                <a:pt x="158919" y="0"/>
              </a:lnTo>
              <a:lnTo>
                <a:pt x="31783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31726" y="3466045"/>
        <a:ext cx="27911" cy="27911"/>
      </dsp:txXfrm>
    </dsp:sp>
    <dsp:sp modelId="{8D595204-CEBB-4946-A2F5-8ACD6225B1D0}">
      <dsp:nvSpPr>
        <dsp:cNvPr id="0" name=""/>
        <dsp:cNvSpPr/>
      </dsp:nvSpPr>
      <dsp:spPr>
        <a:xfrm>
          <a:off x="3416887" y="3709461"/>
          <a:ext cx="91440" cy="627832"/>
        </a:xfrm>
        <a:custGeom>
          <a:avLst/>
          <a:gdLst/>
          <a:ahLst/>
          <a:cxnLst/>
          <a:rect l="0" t="0" r="0" b="0"/>
          <a:pathLst>
            <a:path>
              <a:moveTo>
                <a:pt x="69875" y="0"/>
              </a:moveTo>
              <a:lnTo>
                <a:pt x="45720" y="6278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46900" y="4007670"/>
        <a:ext cx="31414" cy="31414"/>
      </dsp:txXfrm>
    </dsp:sp>
    <dsp:sp modelId="{782C367D-3AB0-4BE6-B736-1740530EBD04}">
      <dsp:nvSpPr>
        <dsp:cNvPr id="0" name=""/>
        <dsp:cNvSpPr/>
      </dsp:nvSpPr>
      <dsp:spPr>
        <a:xfrm>
          <a:off x="989776" y="2356073"/>
          <a:ext cx="409240" cy="1353387"/>
        </a:xfrm>
        <a:custGeom>
          <a:avLst/>
          <a:gdLst/>
          <a:ahLst/>
          <a:cxnLst/>
          <a:rect l="0" t="0" r="0" b="0"/>
          <a:pathLst>
            <a:path>
              <a:moveTo>
                <a:pt x="0" y="0"/>
              </a:moveTo>
              <a:lnTo>
                <a:pt x="204620" y="0"/>
              </a:lnTo>
              <a:lnTo>
                <a:pt x="204620" y="1353387"/>
              </a:lnTo>
              <a:lnTo>
                <a:pt x="409240" y="1353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9048" y="2997419"/>
        <a:ext cx="70695" cy="70695"/>
      </dsp:txXfrm>
    </dsp:sp>
    <dsp:sp modelId="{67527EF8-EF48-4794-A1B1-68AF87D07DD4}">
      <dsp:nvSpPr>
        <dsp:cNvPr id="0" name=""/>
        <dsp:cNvSpPr/>
      </dsp:nvSpPr>
      <dsp:spPr>
        <a:xfrm>
          <a:off x="989776" y="2292588"/>
          <a:ext cx="420618" cy="91440"/>
        </a:xfrm>
        <a:custGeom>
          <a:avLst/>
          <a:gdLst/>
          <a:ahLst/>
          <a:cxnLst/>
          <a:rect l="0" t="0" r="0" b="0"/>
          <a:pathLst>
            <a:path>
              <a:moveTo>
                <a:pt x="0" y="63484"/>
              </a:moveTo>
              <a:lnTo>
                <a:pt x="210309" y="63484"/>
              </a:lnTo>
              <a:lnTo>
                <a:pt x="210309" y="45720"/>
              </a:lnTo>
              <a:lnTo>
                <a:pt x="42061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89560" y="2327783"/>
        <a:ext cx="21049" cy="21049"/>
      </dsp:txXfrm>
    </dsp:sp>
    <dsp:sp modelId="{82D91C65-1302-4F57-BABE-7404C4073969}">
      <dsp:nvSpPr>
        <dsp:cNvPr id="0" name=""/>
        <dsp:cNvSpPr/>
      </dsp:nvSpPr>
      <dsp:spPr>
        <a:xfrm>
          <a:off x="989776" y="1002685"/>
          <a:ext cx="400930" cy="1353387"/>
        </a:xfrm>
        <a:custGeom>
          <a:avLst/>
          <a:gdLst/>
          <a:ahLst/>
          <a:cxnLst/>
          <a:rect l="0" t="0" r="0" b="0"/>
          <a:pathLst>
            <a:path>
              <a:moveTo>
                <a:pt x="0" y="1353387"/>
              </a:moveTo>
              <a:lnTo>
                <a:pt x="200465" y="1353387"/>
              </a:lnTo>
              <a:lnTo>
                <a:pt x="200465" y="0"/>
              </a:lnTo>
              <a:lnTo>
                <a:pt x="40093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4953" y="1644091"/>
        <a:ext cx="70576" cy="70576"/>
      </dsp:txXfrm>
    </dsp:sp>
    <dsp:sp modelId="{B118A935-0D67-438E-A686-0B02516381FC}">
      <dsp:nvSpPr>
        <dsp:cNvPr id="0" name=""/>
        <dsp:cNvSpPr/>
      </dsp:nvSpPr>
      <dsp:spPr>
        <a:xfrm rot="16200000">
          <a:off x="-1179352" y="1861965"/>
          <a:ext cx="3350042" cy="988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r>
            <a:rPr lang="en-US" sz="6300" kern="1200" dirty="0" smtClean="0"/>
            <a:t>Members</a:t>
          </a:r>
          <a:endParaRPr lang="en-US" sz="6300" kern="1200" dirty="0"/>
        </a:p>
      </dsp:txBody>
      <dsp:txXfrm>
        <a:off x="-1179352" y="1861965"/>
        <a:ext cx="3350042" cy="988216"/>
      </dsp:txXfrm>
    </dsp:sp>
    <dsp:sp modelId="{178E951D-FC21-4052-B27A-27284101710C}">
      <dsp:nvSpPr>
        <dsp:cNvPr id="0" name=""/>
        <dsp:cNvSpPr/>
      </dsp:nvSpPr>
      <dsp:spPr>
        <a:xfrm>
          <a:off x="1390707" y="684431"/>
          <a:ext cx="2087746" cy="6365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Site Reps</a:t>
          </a:r>
          <a:endParaRPr lang="en-US" sz="2400" kern="1200" dirty="0"/>
        </a:p>
      </dsp:txBody>
      <dsp:txXfrm>
        <a:off x="1390707" y="684431"/>
        <a:ext cx="2087746" cy="636507"/>
      </dsp:txXfrm>
    </dsp:sp>
    <dsp:sp modelId="{0837FBBC-CE0B-49C9-AF19-CBE176F9B4FF}">
      <dsp:nvSpPr>
        <dsp:cNvPr id="0" name=""/>
        <dsp:cNvSpPr/>
      </dsp:nvSpPr>
      <dsp:spPr>
        <a:xfrm>
          <a:off x="1410394" y="1936092"/>
          <a:ext cx="2087746" cy="80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Executive Board</a:t>
          </a:r>
          <a:endParaRPr lang="en-US" sz="2400" kern="1200" dirty="0"/>
        </a:p>
      </dsp:txBody>
      <dsp:txXfrm>
        <a:off x="1410394" y="1936092"/>
        <a:ext cx="2087746" cy="804431"/>
      </dsp:txXfrm>
    </dsp:sp>
    <dsp:sp modelId="{5EB9069E-6FE5-4385-A56B-B51086C62655}">
      <dsp:nvSpPr>
        <dsp:cNvPr id="0" name=""/>
        <dsp:cNvSpPr/>
      </dsp:nvSpPr>
      <dsp:spPr>
        <a:xfrm>
          <a:off x="1399016" y="3391207"/>
          <a:ext cx="2087746" cy="6365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President</a:t>
          </a:r>
          <a:endParaRPr lang="en-US" sz="2400" kern="1200" dirty="0"/>
        </a:p>
      </dsp:txBody>
      <dsp:txXfrm>
        <a:off x="1399016" y="3391207"/>
        <a:ext cx="2087746" cy="636507"/>
      </dsp:txXfrm>
    </dsp:sp>
    <dsp:sp modelId="{8E93DC68-C06B-4663-BB1A-29C0F825B874}">
      <dsp:nvSpPr>
        <dsp:cNvPr id="0" name=""/>
        <dsp:cNvSpPr/>
      </dsp:nvSpPr>
      <dsp:spPr>
        <a:xfrm>
          <a:off x="3462607" y="4152728"/>
          <a:ext cx="1145170" cy="3691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CTA PCS</a:t>
          </a:r>
          <a:endParaRPr lang="en-US" sz="2400" kern="1200" dirty="0"/>
        </a:p>
      </dsp:txBody>
      <dsp:txXfrm>
        <a:off x="3462607" y="4152728"/>
        <a:ext cx="1145170" cy="369130"/>
      </dsp:txXfrm>
    </dsp:sp>
    <dsp:sp modelId="{FAB652F4-330C-4BEE-86D7-045B0DE9DF3E}">
      <dsp:nvSpPr>
        <dsp:cNvPr id="0" name=""/>
        <dsp:cNvSpPr/>
      </dsp:nvSpPr>
      <dsp:spPr>
        <a:xfrm>
          <a:off x="3804601" y="2886383"/>
          <a:ext cx="1635101" cy="7283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Committees</a:t>
          </a:r>
          <a:endParaRPr lang="en-US" sz="2400" kern="1200" dirty="0"/>
        </a:p>
      </dsp:txBody>
      <dsp:txXfrm>
        <a:off x="3804601" y="2886383"/>
        <a:ext cx="1635101" cy="728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0F86C-D145-4EFA-85DB-1D769365F8BF}">
      <dsp:nvSpPr>
        <dsp:cNvPr id="0" name=""/>
        <dsp:cNvSpPr/>
      </dsp:nvSpPr>
      <dsp:spPr>
        <a:xfrm>
          <a:off x="2938253" y="691046"/>
          <a:ext cx="4990121" cy="4990121"/>
        </a:xfrm>
        <a:prstGeom prst="blockArc">
          <a:avLst>
            <a:gd name="adj1" fmla="val 12157119"/>
            <a:gd name="adj2" fmla="val 16713624"/>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60E67-C67B-46F8-8789-2847E8318336}">
      <dsp:nvSpPr>
        <dsp:cNvPr id="0" name=""/>
        <dsp:cNvSpPr/>
      </dsp:nvSpPr>
      <dsp:spPr>
        <a:xfrm>
          <a:off x="2879040" y="822128"/>
          <a:ext cx="4990121" cy="4990121"/>
        </a:xfrm>
        <a:prstGeom prst="blockArc">
          <a:avLst>
            <a:gd name="adj1" fmla="val 7883227"/>
            <a:gd name="adj2" fmla="val 12360039"/>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7B5DF-4874-43B7-9ED7-B0663A7F760B}">
      <dsp:nvSpPr>
        <dsp:cNvPr id="0" name=""/>
        <dsp:cNvSpPr/>
      </dsp:nvSpPr>
      <dsp:spPr>
        <a:xfrm>
          <a:off x="3248736" y="1231000"/>
          <a:ext cx="4990121" cy="4990121"/>
        </a:xfrm>
        <a:prstGeom prst="blockArc">
          <a:avLst>
            <a:gd name="adj1" fmla="val 2077937"/>
            <a:gd name="adj2" fmla="val 8662441"/>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36D075-B2F7-4581-940D-2B627B2DB04B}">
      <dsp:nvSpPr>
        <dsp:cNvPr id="0" name=""/>
        <dsp:cNvSpPr/>
      </dsp:nvSpPr>
      <dsp:spPr>
        <a:xfrm>
          <a:off x="3595644" y="830177"/>
          <a:ext cx="4990121" cy="4990121"/>
        </a:xfrm>
        <a:prstGeom prst="blockArc">
          <a:avLst>
            <a:gd name="adj1" fmla="val 20241318"/>
            <a:gd name="adj2" fmla="val 2827163"/>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88D501-45B5-4A61-8994-8D936B31B44B}">
      <dsp:nvSpPr>
        <dsp:cNvPr id="0" name=""/>
        <dsp:cNvSpPr/>
      </dsp:nvSpPr>
      <dsp:spPr>
        <a:xfrm>
          <a:off x="3547666" y="705684"/>
          <a:ext cx="4990121" cy="4990121"/>
        </a:xfrm>
        <a:prstGeom prst="blockArc">
          <a:avLst>
            <a:gd name="adj1" fmla="val 15851495"/>
            <a:gd name="adj2" fmla="val 20429538"/>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39C1FE-D6A9-4CDB-8EE8-DE8B05948724}">
      <dsp:nvSpPr>
        <dsp:cNvPr id="0" name=""/>
        <dsp:cNvSpPr/>
      </dsp:nvSpPr>
      <dsp:spPr>
        <a:xfrm>
          <a:off x="4285812" y="1891751"/>
          <a:ext cx="3036397" cy="288515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rgbClr val="FFFFFF"/>
              </a:solidFill>
            </a:rPr>
            <a:t>Complete FSUTA Membership Application</a:t>
          </a:r>
        </a:p>
        <a:p>
          <a:pPr lvl="0" algn="ctr" defTabSz="1155700">
            <a:lnSpc>
              <a:spcPct val="90000"/>
            </a:lnSpc>
            <a:spcBef>
              <a:spcPct val="0"/>
            </a:spcBef>
            <a:spcAft>
              <a:spcPct val="35000"/>
            </a:spcAft>
          </a:pPr>
          <a:r>
            <a:rPr lang="en-US" sz="2600" kern="1200" dirty="0" smtClean="0">
              <a:solidFill>
                <a:srgbClr val="FFFFFF"/>
              </a:solidFill>
            </a:rPr>
            <a:t>EEL Insurance</a:t>
          </a:r>
          <a:endParaRPr lang="en-US" sz="2600" kern="1200" dirty="0">
            <a:solidFill>
              <a:srgbClr val="FFFFFF"/>
            </a:solidFill>
          </a:endParaRPr>
        </a:p>
      </dsp:txBody>
      <dsp:txXfrm>
        <a:off x="4730482" y="2314273"/>
        <a:ext cx="2147057" cy="2040115"/>
      </dsp:txXfrm>
    </dsp:sp>
    <dsp:sp modelId="{0887A06A-9CFD-479F-B494-576AED792D64}">
      <dsp:nvSpPr>
        <dsp:cNvPr id="0" name=""/>
        <dsp:cNvSpPr/>
      </dsp:nvSpPr>
      <dsp:spPr>
        <a:xfrm>
          <a:off x="4682841" y="0"/>
          <a:ext cx="2226484" cy="15522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FFFF"/>
              </a:solidFill>
            </a:rPr>
            <a:t>The Standard Disability Insurance     180 days to apply</a:t>
          </a:r>
          <a:endParaRPr lang="en-US" sz="1400" kern="1200" dirty="0">
            <a:solidFill>
              <a:srgbClr val="FFFFFF"/>
            </a:solidFill>
          </a:endParaRPr>
        </a:p>
      </dsp:txBody>
      <dsp:txXfrm>
        <a:off x="5008902" y="227325"/>
        <a:ext cx="1574362" cy="1097622"/>
      </dsp:txXfrm>
    </dsp:sp>
    <dsp:sp modelId="{20747C2A-99F0-45B8-9CED-CBBF08CB8226}">
      <dsp:nvSpPr>
        <dsp:cNvPr id="0" name=""/>
        <dsp:cNvSpPr/>
      </dsp:nvSpPr>
      <dsp:spPr>
        <a:xfrm>
          <a:off x="7204715" y="1505106"/>
          <a:ext cx="2270469" cy="17636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FFFF"/>
              </a:solidFill>
            </a:rPr>
            <a:t>Solano First Federal Credit Union – Dues rebates 10% each month</a:t>
          </a:r>
          <a:endParaRPr lang="en-US" sz="1400" kern="1200" dirty="0">
            <a:solidFill>
              <a:srgbClr val="FFFFFF"/>
            </a:solidFill>
          </a:endParaRPr>
        </a:p>
      </dsp:txBody>
      <dsp:txXfrm>
        <a:off x="7537217" y="1763380"/>
        <a:ext cx="1605465" cy="1247055"/>
      </dsp:txXfrm>
    </dsp:sp>
    <dsp:sp modelId="{C30788D4-E395-48C4-B51D-F95E971B2261}">
      <dsp:nvSpPr>
        <dsp:cNvPr id="0" name=""/>
        <dsp:cNvSpPr/>
      </dsp:nvSpPr>
      <dsp:spPr>
        <a:xfrm>
          <a:off x="6620529" y="4257184"/>
          <a:ext cx="2257143" cy="17078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FFFF"/>
              </a:solidFill>
            </a:rPr>
            <a:t>Catastrophic Leave Bank donation  Deadline Sept. 30</a:t>
          </a:r>
          <a:endParaRPr lang="en-US" sz="1400" kern="1200" dirty="0">
            <a:solidFill>
              <a:srgbClr val="FFFFFF"/>
            </a:solidFill>
          </a:endParaRPr>
        </a:p>
      </dsp:txBody>
      <dsp:txXfrm>
        <a:off x="6951080" y="4507289"/>
        <a:ext cx="1596041" cy="1207611"/>
      </dsp:txXfrm>
    </dsp:sp>
    <dsp:sp modelId="{44704D3A-71C6-4821-83DD-18A21DD43BB8}">
      <dsp:nvSpPr>
        <dsp:cNvPr id="0" name=""/>
        <dsp:cNvSpPr/>
      </dsp:nvSpPr>
      <dsp:spPr>
        <a:xfrm>
          <a:off x="2583402" y="4345966"/>
          <a:ext cx="2358826" cy="159939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FFFF"/>
              </a:solidFill>
            </a:rPr>
            <a:t>Proof of Medical Benefits (if not taking employer benefit)</a:t>
          </a:r>
        </a:p>
        <a:p>
          <a:pPr lvl="0" algn="ctr" defTabSz="622300">
            <a:lnSpc>
              <a:spcPct val="90000"/>
            </a:lnSpc>
            <a:spcBef>
              <a:spcPct val="0"/>
            </a:spcBef>
            <a:spcAft>
              <a:spcPct val="35000"/>
            </a:spcAft>
          </a:pPr>
          <a:r>
            <a:rPr lang="en-US" sz="1400" kern="1200" dirty="0" smtClean="0">
              <a:solidFill>
                <a:srgbClr val="FFFFFF"/>
              </a:solidFill>
            </a:rPr>
            <a:t>Not retroactive</a:t>
          </a:r>
          <a:endParaRPr lang="en-US" sz="1400" kern="1200" dirty="0">
            <a:solidFill>
              <a:srgbClr val="FFFFFF"/>
            </a:solidFill>
          </a:endParaRPr>
        </a:p>
      </dsp:txBody>
      <dsp:txXfrm>
        <a:off x="2928844" y="4580192"/>
        <a:ext cx="1667942" cy="1130943"/>
      </dsp:txXfrm>
    </dsp:sp>
    <dsp:sp modelId="{6ED106A3-E6A3-4C53-95B5-13734D3CD6B8}">
      <dsp:nvSpPr>
        <dsp:cNvPr id="0" name=""/>
        <dsp:cNvSpPr/>
      </dsp:nvSpPr>
      <dsp:spPr>
        <a:xfrm>
          <a:off x="2087862" y="1442962"/>
          <a:ext cx="2191560" cy="16116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FFFF"/>
              </a:solidFill>
            </a:rPr>
            <a:t>California Casualty quote on auto, home, renters insurance</a:t>
          </a:r>
          <a:endParaRPr lang="en-US" sz="1400" kern="1200" dirty="0">
            <a:solidFill>
              <a:srgbClr val="FFFFFF"/>
            </a:solidFill>
          </a:endParaRPr>
        </a:p>
      </dsp:txBody>
      <dsp:txXfrm>
        <a:off x="2408809" y="1678986"/>
        <a:ext cx="1549666" cy="113962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D63C07-B9E9-4F31-80BB-A561091CB1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FC96A0E-E771-4059-A28D-66A45D10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F0D5FEB-614E-4704-AF1E-68563B7A8DEE}"/>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5" name="Footer Placeholder 4">
            <a:extLst>
              <a:ext uri="{FF2B5EF4-FFF2-40B4-BE49-F238E27FC236}">
                <a16:creationId xmlns="" xmlns:a16="http://schemas.microsoft.com/office/drawing/2014/main" id="{A9A7EDF8-11DC-4050-BF3D-8FA653FF4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6C7A182-3EC9-4BD7-9C04-328162B730C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326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391DCC-9267-4903-B79A-9641011F03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A28BF96-AADF-4431-913B-95ED62CE16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891487F-662B-4A48-BD3A-58AAC47109F6}"/>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5" name="Footer Placeholder 4">
            <a:extLst>
              <a:ext uri="{FF2B5EF4-FFF2-40B4-BE49-F238E27FC236}">
                <a16:creationId xmlns="" xmlns:a16="http://schemas.microsoft.com/office/drawing/2014/main" id="{17DA3AEF-FBE2-4C1A-ABE9-840D65956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FDB3E26-6E9F-4AB9-8924-D880D91FAFD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7998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7B403CB-8206-442C-99BC-4AA23C5BC7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2EF29EA-B301-44FC-B3F8-527342B1A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2CC890-8092-42ED-82F3-4673AF358D3A}"/>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5" name="Footer Placeholder 4">
            <a:extLst>
              <a:ext uri="{FF2B5EF4-FFF2-40B4-BE49-F238E27FC236}">
                <a16:creationId xmlns="" xmlns:a16="http://schemas.microsoft.com/office/drawing/2014/main" id="{ED4E82FA-9F1F-45B2-8242-F2E810F2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8E46EF-DF27-484C-BCCA-03BA4F912FD5}"/>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5233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503202-522E-43B3-8870-202F563A3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0F146A8-518A-46BB-9657-E86200F0D7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C3339B7-DD39-47AD-B282-8B1C19D286DF}"/>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5" name="Footer Placeholder 4">
            <a:extLst>
              <a:ext uri="{FF2B5EF4-FFF2-40B4-BE49-F238E27FC236}">
                <a16:creationId xmlns="" xmlns:a16="http://schemas.microsoft.com/office/drawing/2014/main" id="{A4826EA6-6ADD-4E0B-9A11-30C0101DB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90E48BD-46FB-4670-96C9-3F2CA9BFBFBD}"/>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42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FBEB86-9191-4258-A5E0-A0EF56D21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65CF3FC-1A13-486E-B1A4-FC489B785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DD8B870-8A7E-4451-B5BC-FCF5A62A6D2E}"/>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5" name="Footer Placeholder 4">
            <a:extLst>
              <a:ext uri="{FF2B5EF4-FFF2-40B4-BE49-F238E27FC236}">
                <a16:creationId xmlns="" xmlns:a16="http://schemas.microsoft.com/office/drawing/2014/main" id="{0EF4E4D1-77F8-476D-8C8F-33A31114D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5D4E8A-9CAB-4BEC-A71C-F88B5B18AB4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99672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735D05-7B7D-47F8-8801-0590501D4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A188E2-FAE9-4EF3-92D5-48CBAF1EA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810A175-6EEA-49A0-8FAC-81D55F251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671D3E-D415-4C33-BB7C-0FA8A94B30C9}"/>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6" name="Footer Placeholder 5">
            <a:extLst>
              <a:ext uri="{FF2B5EF4-FFF2-40B4-BE49-F238E27FC236}">
                <a16:creationId xmlns="" xmlns:a16="http://schemas.microsoft.com/office/drawing/2014/main" id="{65EFB123-6C1A-4A9D-B313-D051833D8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CCE2D27-99D8-4E5F-945E-EF302358AAA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84341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02392-84AE-4EE1-8C25-D82894980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F8B5376-03BC-4805-B524-5066AC009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C49BB22-1D8B-4C10-8146-A9863C1DFE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707F135-FB0C-47E0-9B35-1AFCF28A7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34BEB11-300D-4EAF-BEEF-C0EA94B217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C770519-D614-454D-A09D-6E64EBD6407B}"/>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8" name="Footer Placeholder 7">
            <a:extLst>
              <a:ext uri="{FF2B5EF4-FFF2-40B4-BE49-F238E27FC236}">
                <a16:creationId xmlns="" xmlns:a16="http://schemas.microsoft.com/office/drawing/2014/main" id="{37BF31E9-5F23-4B31-BCEC-EDF52E89BC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E5744BA-F4F3-415C-8EE2-123A80B3390F}"/>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05993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9C0B83-54CA-485E-9B05-30D42EF71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AE38FE1-941B-4FEB-85E0-1A291671B652}"/>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4" name="Footer Placeholder 3">
            <a:extLst>
              <a:ext uri="{FF2B5EF4-FFF2-40B4-BE49-F238E27FC236}">
                <a16:creationId xmlns="" xmlns:a16="http://schemas.microsoft.com/office/drawing/2014/main" id="{27059BDC-7E88-4570-BB8F-FD8AA26F2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F8A639B-3A39-4199-B4CD-EC3179956737}"/>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410656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446DB8A-1308-443D-B522-19A4C260E64E}"/>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3" name="Footer Placeholder 2">
            <a:extLst>
              <a:ext uri="{FF2B5EF4-FFF2-40B4-BE49-F238E27FC236}">
                <a16:creationId xmlns="" xmlns:a16="http://schemas.microsoft.com/office/drawing/2014/main" id="{31027E5C-766A-4D3E-9BC8-CEBCF77A1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CDCE311-A81B-402D-8DCE-53C6DA32F05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279074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52AE8-478A-479A-BAB3-F88FBB592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26580A0-B8FA-4995-AD73-3A0BB4C30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591A910-474E-4A82-A5AB-9F6DCE64D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0AC389-06CC-4A4F-BE22-308D6B61F8C1}"/>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6" name="Footer Placeholder 5">
            <a:extLst>
              <a:ext uri="{FF2B5EF4-FFF2-40B4-BE49-F238E27FC236}">
                <a16:creationId xmlns="" xmlns:a16="http://schemas.microsoft.com/office/drawing/2014/main" id="{2E2D00F0-1B7D-404B-9DEA-38DC96AF4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A59E5F-817D-4BD7-83DF-8360F3B1BE3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17142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675F77-5409-4CCB-A85D-7C6DC8A0A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08D0E22-014A-404E-A3A6-0911FC3CC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9237C1B-255E-4F4D-B108-3A707B5E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585C4D-FE8E-49BB-B0BB-BDF0BE4D0E41}"/>
              </a:ext>
            </a:extLst>
          </p:cNvPr>
          <p:cNvSpPr>
            <a:spLocks noGrp="1"/>
          </p:cNvSpPr>
          <p:nvPr>
            <p:ph type="dt" sz="half" idx="10"/>
          </p:nvPr>
        </p:nvSpPr>
        <p:spPr/>
        <p:txBody>
          <a:bodyPr/>
          <a:lstStyle/>
          <a:p>
            <a:fld id="{D47354B1-9062-4E48-90DD-1A72A86ED7CE}" type="datetimeFigureOut">
              <a:rPr lang="en-US" smtClean="0"/>
              <a:t>7/31/2020</a:t>
            </a:fld>
            <a:endParaRPr lang="en-US"/>
          </a:p>
        </p:txBody>
      </p:sp>
      <p:sp>
        <p:nvSpPr>
          <p:cNvPr id="6" name="Footer Placeholder 5">
            <a:extLst>
              <a:ext uri="{FF2B5EF4-FFF2-40B4-BE49-F238E27FC236}">
                <a16:creationId xmlns="" xmlns:a16="http://schemas.microsoft.com/office/drawing/2014/main" id="{AE71E9C0-5EDF-4C9B-9D76-DCF397ED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E44DAFD-50C7-4659-9F1E-F24371A3FF3B}"/>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14096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29A5D4B-DA2D-4EEB-BE8F-65BE84453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6715A26-0501-4869-B5CC-F528813C5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7D7CD1-369A-4560-AA9D-D8D80355F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354B1-9062-4E48-90DD-1A72A86ED7CE}" type="datetimeFigureOut">
              <a:rPr lang="en-US" smtClean="0"/>
              <a:t>7/31/2020</a:t>
            </a:fld>
            <a:endParaRPr lang="en-US"/>
          </a:p>
        </p:txBody>
      </p:sp>
      <p:sp>
        <p:nvSpPr>
          <p:cNvPr id="5" name="Footer Placeholder 4">
            <a:extLst>
              <a:ext uri="{FF2B5EF4-FFF2-40B4-BE49-F238E27FC236}">
                <a16:creationId xmlns="" xmlns:a16="http://schemas.microsoft.com/office/drawing/2014/main" id="{BBDF8AFD-7DC2-42F2-840C-E3F4FA036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C261085-F3E6-4C42-9E8B-FB8836E66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71307-11E7-4475-9BE6-5542CB54CAC4}" type="slidenum">
              <a:rPr lang="en-US" smtClean="0"/>
              <a:t>‹#›</a:t>
            </a:fld>
            <a:endParaRPr lang="en-US"/>
          </a:p>
        </p:txBody>
      </p:sp>
    </p:spTree>
    <p:extLst>
      <p:ext uri="{BB962C8B-B14F-4D97-AF65-F5344CB8AC3E}">
        <p14:creationId xmlns:p14="http://schemas.microsoft.com/office/powerpoint/2010/main" val="58195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youtu.be/ZVVRBx_X8pk" TargetMode="External"/><Relationship Id="rId7" Type="http://schemas.openxmlformats.org/officeDocument/2006/relationships/hyperlink" Target="https://youtu.be/eMYArpdBuOQ" TargetMode="External"/><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hyperlink" Target="https://youtu.be/omRvanF9Jxw" TargetMode="External"/><Relationship Id="rId5" Type="http://schemas.openxmlformats.org/officeDocument/2006/relationships/hyperlink" Target="https://youtu.be/pWFPVm0AwfI" TargetMode="External"/><Relationship Id="rId4" Type="http://schemas.openxmlformats.org/officeDocument/2006/relationships/hyperlink" Target="https://youtu.be/5MV__GFOXm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hyperlink" Target="http://www.cta.org/joi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fsutaprez@gmail.com"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www.cta.org/even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www.cta.org/scholarship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www.ctamemberbenefits.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ctainvest.org/" TargetMode="External"/><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hyperlink" Target="http://www.ctamemberbenefit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6650D8C-1A22-8F44-A7A4-7AA8F2B53BF3}"/>
              </a:ext>
            </a:extLst>
          </p:cNvPr>
          <p:cNvSpPr/>
          <p:nvPr/>
        </p:nvSpPr>
        <p:spPr>
          <a:xfrm>
            <a:off x="0" y="0"/>
            <a:ext cx="12192000" cy="4343400"/>
          </a:xfrm>
          <a:prstGeom prst="rect">
            <a:avLst/>
          </a:prstGeom>
          <a:gradFill>
            <a:gsLst>
              <a:gs pos="40000">
                <a:srgbClr val="9116AA"/>
              </a:gs>
              <a:gs pos="9000">
                <a:srgbClr val="1743A6"/>
              </a:gs>
              <a:gs pos="90000">
                <a:srgbClr val="FFE699"/>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 xmlns:a16="http://schemas.microsoft.com/office/drawing/2014/main" id="{79C61F32-E548-5D4C-986F-E2A4BC75D8F0}"/>
              </a:ext>
            </a:extLst>
          </p:cNvPr>
          <p:cNvSpPr/>
          <p:nvPr/>
        </p:nvSpPr>
        <p:spPr>
          <a:xfrm>
            <a:off x="1314659" y="3430658"/>
            <a:ext cx="3721892"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A4BD7B78-6312-4112-8441-4AC3E4BBDDE7}"/>
              </a:ext>
            </a:extLst>
          </p:cNvPr>
          <p:cNvSpPr>
            <a:spLocks noGrp="1"/>
          </p:cNvSpPr>
          <p:nvPr>
            <p:ph type="ctrTitle"/>
          </p:nvPr>
        </p:nvSpPr>
        <p:spPr>
          <a:xfrm>
            <a:off x="1157288" y="821561"/>
            <a:ext cx="7058025" cy="407160"/>
          </a:xfrm>
        </p:spPr>
        <p:txBody>
          <a:bodyPr>
            <a:noAutofit/>
          </a:bodyPr>
          <a:lstStyle/>
          <a:p>
            <a:pPr algn="l"/>
            <a:r>
              <a:rPr lang="en-US" sz="2400" b="1" spc="500" dirty="0">
                <a:solidFill>
                  <a:schemeClr val="bg2"/>
                </a:solidFill>
                <a:latin typeface="Franklin Gothic Book"/>
              </a:rPr>
              <a:t>WELCOME TO YOUR UNION!</a:t>
            </a:r>
          </a:p>
        </p:txBody>
      </p:sp>
      <p:sp>
        <p:nvSpPr>
          <p:cNvPr id="9" name="TextBox 8">
            <a:extLst>
              <a:ext uri="{FF2B5EF4-FFF2-40B4-BE49-F238E27FC236}">
                <a16:creationId xmlns="" xmlns:a16="http://schemas.microsoft.com/office/drawing/2014/main" id="{33A31F9E-8D48-9646-9439-99BD49FB38B3}"/>
              </a:ext>
            </a:extLst>
          </p:cNvPr>
          <p:cNvSpPr txBox="1"/>
          <p:nvPr/>
        </p:nvSpPr>
        <p:spPr>
          <a:xfrm>
            <a:off x="1157287" y="1276706"/>
            <a:ext cx="7343775" cy="1938992"/>
          </a:xfrm>
          <a:prstGeom prst="rect">
            <a:avLst/>
          </a:prstGeom>
          <a:noFill/>
        </p:spPr>
        <p:txBody>
          <a:bodyPr wrap="square" rtlCol="0" anchor="t">
            <a:spAutoFit/>
          </a:bodyPr>
          <a:lstStyle/>
          <a:p>
            <a:r>
              <a:rPr lang="en-US" sz="6000" b="1" dirty="0">
                <a:solidFill>
                  <a:schemeClr val="bg2"/>
                </a:solidFill>
                <a:latin typeface="Times New Roman"/>
                <a:cs typeface="Times New Roman"/>
              </a:rPr>
              <a:t>Three Associations. </a:t>
            </a:r>
            <a:r>
              <a:rPr lang="en-US" sz="6000" b="1" dirty="0">
                <a:solidFill>
                  <a:srgbClr val="FFE699"/>
                </a:solidFill>
                <a:latin typeface="Times New Roman"/>
                <a:cs typeface="Times New Roman"/>
              </a:rPr>
              <a:t>One Movement.</a:t>
            </a:r>
          </a:p>
        </p:txBody>
      </p:sp>
      <p:sp>
        <p:nvSpPr>
          <p:cNvPr id="11" name="TextBox 10">
            <a:extLst>
              <a:ext uri="{FF2B5EF4-FFF2-40B4-BE49-F238E27FC236}">
                <a16:creationId xmlns="" xmlns:a16="http://schemas.microsoft.com/office/drawing/2014/main" id="{EFBCB30F-49C0-A144-87AE-913C19B8C408}"/>
              </a:ext>
            </a:extLst>
          </p:cNvPr>
          <p:cNvSpPr txBox="1"/>
          <p:nvPr/>
        </p:nvSpPr>
        <p:spPr>
          <a:xfrm>
            <a:off x="616998" y="5383166"/>
            <a:ext cx="3417902" cy="1138773"/>
          </a:xfrm>
          <a:prstGeom prst="rect">
            <a:avLst/>
          </a:prstGeom>
          <a:noFill/>
        </p:spPr>
        <p:txBody>
          <a:bodyPr wrap="square" rtlCol="0">
            <a:spAutoFit/>
          </a:bodyPr>
          <a:lstStyle/>
          <a:p>
            <a:r>
              <a:rPr lang="en-US" sz="4800" b="1" dirty="0" smtClean="0">
                <a:solidFill>
                  <a:srgbClr val="F57F46"/>
                </a:solidFill>
                <a:latin typeface="Lucida Console" panose="020B0609040504020204" pitchFamily="49" charset="0"/>
              </a:rPr>
              <a:t>  FSUTA</a:t>
            </a:r>
          </a:p>
          <a:p>
            <a:r>
              <a:rPr lang="en-US" sz="2000" dirty="0" smtClean="0">
                <a:solidFill>
                  <a:srgbClr val="F57F46"/>
                </a:solidFill>
                <a:latin typeface="Sailec" pitchFamily="2" charset="77"/>
              </a:rPr>
              <a:t>Educate! Engage! Empower!</a:t>
            </a:r>
            <a:endParaRPr lang="en-US" sz="2000" dirty="0">
              <a:solidFill>
                <a:srgbClr val="F57F46"/>
              </a:solidFill>
              <a:latin typeface="Sailec" pitchFamily="2" charset="77"/>
            </a:endParaRPr>
          </a:p>
        </p:txBody>
      </p:sp>
      <p:pic>
        <p:nvPicPr>
          <p:cNvPr id="12" name="Picture 11">
            <a:extLst>
              <a:ext uri="{FF2B5EF4-FFF2-40B4-BE49-F238E27FC236}">
                <a16:creationId xmlns="" xmlns:a16="http://schemas.microsoft.com/office/drawing/2014/main" id="{E753622C-26C1-F641-954E-59284E1A6806}"/>
              </a:ext>
            </a:extLst>
          </p:cNvPr>
          <p:cNvPicPr>
            <a:picLocks noChangeAspect="1"/>
          </p:cNvPicPr>
          <p:nvPr/>
        </p:nvPicPr>
        <p:blipFill>
          <a:blip r:embed="rId2"/>
          <a:stretch>
            <a:fillRect/>
          </a:stretch>
        </p:blipFill>
        <p:spPr>
          <a:xfrm>
            <a:off x="8842098" y="5784167"/>
            <a:ext cx="2390316" cy="620861"/>
          </a:xfrm>
          <a:prstGeom prst="rect">
            <a:avLst/>
          </a:prstGeom>
        </p:spPr>
      </p:pic>
      <p:sp>
        <p:nvSpPr>
          <p:cNvPr id="14" name="Subtitle 2">
            <a:extLst>
              <a:ext uri="{FF2B5EF4-FFF2-40B4-BE49-F238E27FC236}">
                <a16:creationId xmlns="" xmlns:a16="http://schemas.microsoft.com/office/drawing/2014/main" id="{801169A9-7AA8-5541-9D15-878FBB4FD895}"/>
              </a:ext>
            </a:extLst>
          </p:cNvPr>
          <p:cNvSpPr txBox="1">
            <a:spLocks/>
          </p:cNvSpPr>
          <p:nvPr/>
        </p:nvSpPr>
        <p:spPr>
          <a:xfrm>
            <a:off x="1314659" y="3581980"/>
            <a:ext cx="3701298"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1743A6"/>
                </a:solidFill>
                <a:latin typeface="Arial Black"/>
              </a:rPr>
              <a:t>#WEARECTA</a:t>
            </a:r>
          </a:p>
        </p:txBody>
      </p:sp>
      <p:pic>
        <p:nvPicPr>
          <p:cNvPr id="3" name="Picture 2">
            <a:extLst>
              <a:ext uri="{FF2B5EF4-FFF2-40B4-BE49-F238E27FC236}">
                <a16:creationId xmlns="" xmlns:a16="http://schemas.microsoft.com/office/drawing/2014/main" id="{EF0554BD-B3BC-6A42-824B-071EA997BB59}"/>
              </a:ext>
            </a:extLst>
          </p:cNvPr>
          <p:cNvPicPr>
            <a:picLocks noChangeAspect="1"/>
          </p:cNvPicPr>
          <p:nvPr/>
        </p:nvPicPr>
        <p:blipFill>
          <a:blip r:embed="rId3"/>
          <a:stretch>
            <a:fillRect/>
          </a:stretch>
        </p:blipFill>
        <p:spPr>
          <a:xfrm rot="16200000">
            <a:off x="5785569" y="4498513"/>
            <a:ext cx="620862" cy="3192167"/>
          </a:xfrm>
          <a:prstGeom prst="rect">
            <a:avLst/>
          </a:prstGeom>
        </p:spPr>
      </p:pic>
    </p:spTree>
    <p:extLst>
      <p:ext uri="{BB962C8B-B14F-4D97-AF65-F5344CB8AC3E}">
        <p14:creationId xmlns:p14="http://schemas.microsoft.com/office/powerpoint/2010/main" val="7002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0B65202-A0DB-7948-BAC6-94C6EEE3D17D}"/>
              </a:ext>
            </a:extLst>
          </p:cNvPr>
          <p:cNvSpPr/>
          <p:nvPr/>
        </p:nvSpPr>
        <p:spPr>
          <a:xfrm>
            <a:off x="6096000" y="0"/>
            <a:ext cx="6096000" cy="6858001"/>
          </a:xfrm>
          <a:prstGeom prst="rect">
            <a:avLst/>
          </a:prstGeom>
          <a:gradFill>
            <a:gsLst>
              <a:gs pos="1000">
                <a:srgbClr val="F57F46"/>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02CFBF7-5FE9-4499-B198-40CFFBE097B3}"/>
              </a:ext>
            </a:extLst>
          </p:cNvPr>
          <p:cNvSpPr>
            <a:spLocks noGrp="1"/>
          </p:cNvSpPr>
          <p:nvPr>
            <p:ph type="title"/>
          </p:nvPr>
        </p:nvSpPr>
        <p:spPr>
          <a:xfrm>
            <a:off x="1247774" y="457200"/>
            <a:ext cx="4328077" cy="5872579"/>
          </a:xfrm>
        </p:spPr>
        <p:txBody>
          <a:bodyPr>
            <a:noAutofit/>
          </a:bodyPr>
          <a:lstStyle/>
          <a:p>
            <a:r>
              <a:rPr lang="en-US" b="1" dirty="0" smtClean="0">
                <a:solidFill>
                  <a:srgbClr val="1743A6"/>
                </a:solidFill>
                <a:latin typeface="Times" panose="02020603050405020304" pitchFamily="18" charset="0"/>
                <a:cs typeface="Times" panose="02020603050405020304" pitchFamily="18" charset="0"/>
              </a:rPr>
              <a:t>FSUTA </a:t>
            </a:r>
            <a:r>
              <a:rPr lang="en-US" b="1" dirty="0">
                <a:solidFill>
                  <a:srgbClr val="1743A6"/>
                </a:solidFill>
                <a:latin typeface="Times" panose="02020603050405020304" pitchFamily="18" charset="0"/>
                <a:cs typeface="Times" panose="02020603050405020304" pitchFamily="18" charset="0"/>
              </a:rPr>
              <a:t>worked to improve the conditions of teaching and learning in your </a:t>
            </a:r>
            <a:r>
              <a:rPr lang="en-US" b="1" dirty="0" smtClean="0">
                <a:solidFill>
                  <a:srgbClr val="1743A6"/>
                </a:solidFill>
                <a:latin typeface="Times" panose="02020603050405020304" pitchFamily="18" charset="0"/>
                <a:cs typeface="Times" panose="02020603050405020304" pitchFamily="18" charset="0"/>
              </a:rPr>
              <a:t>school through member-driven decision making.</a:t>
            </a:r>
            <a:endParaRPr lang="en-US" b="1" dirty="0">
              <a:solidFill>
                <a:srgbClr val="1743A6"/>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255717A2-1CFB-42FE-B7EE-ACCAA1AD79E3}"/>
              </a:ext>
            </a:extLst>
          </p:cNvPr>
          <p:cNvSpPr>
            <a:spLocks noGrp="1"/>
          </p:cNvSpPr>
          <p:nvPr>
            <p:ph idx="1"/>
          </p:nvPr>
        </p:nvSpPr>
        <p:spPr>
          <a:xfrm>
            <a:off x="6578354" y="790113"/>
            <a:ext cx="5157926" cy="5553538"/>
          </a:xfrm>
        </p:spPr>
        <p:txBody>
          <a:bodyPr>
            <a:normAutofit fontScale="92500" lnSpcReduction="20000"/>
          </a:bodyPr>
          <a:lstStyle/>
          <a:p>
            <a:pPr marL="0" indent="0">
              <a:buNone/>
            </a:pPr>
            <a:r>
              <a:rPr lang="en-US" sz="2400" dirty="0" smtClean="0">
                <a:solidFill>
                  <a:schemeClr val="bg1"/>
                </a:solidFill>
              </a:rPr>
              <a:t>Ratified 2019-20 contract with a salary increase and lower class sizes TK - 12</a:t>
            </a:r>
          </a:p>
          <a:p>
            <a:pPr marL="0" indent="0">
              <a:buNone/>
            </a:pPr>
            <a:endParaRPr lang="en-US" sz="2400" dirty="0" smtClean="0">
              <a:solidFill>
                <a:schemeClr val="bg1"/>
              </a:solidFill>
            </a:endParaRPr>
          </a:p>
          <a:p>
            <a:pPr marL="0" indent="0">
              <a:buNone/>
            </a:pPr>
            <a:r>
              <a:rPr lang="en-US" sz="2400" dirty="0" smtClean="0">
                <a:solidFill>
                  <a:schemeClr val="bg1"/>
                </a:solidFill>
              </a:rPr>
              <a:t>Negotiated flexibility during emergency learning in spring 2020 </a:t>
            </a:r>
          </a:p>
          <a:p>
            <a:pPr marL="0" indent="0">
              <a:buNone/>
            </a:pPr>
            <a:endParaRPr lang="en-US" sz="2400" dirty="0" smtClean="0">
              <a:solidFill>
                <a:schemeClr val="bg1"/>
              </a:solidFill>
            </a:endParaRPr>
          </a:p>
          <a:p>
            <a:pPr marL="0" indent="0">
              <a:buNone/>
            </a:pPr>
            <a:r>
              <a:rPr lang="en-US" sz="2400" dirty="0" smtClean="0">
                <a:solidFill>
                  <a:schemeClr val="bg1"/>
                </a:solidFill>
              </a:rPr>
              <a:t>Frequent surveys of membership, monthly Site Representative Council, Sunday newsletters, committee updates, listening sessions/forums, lunchtime site visits, etc. </a:t>
            </a:r>
          </a:p>
          <a:p>
            <a:pPr marL="0" indent="0">
              <a:buNone/>
            </a:pPr>
            <a:endParaRPr lang="en-US" sz="2400" dirty="0" smtClean="0">
              <a:solidFill>
                <a:schemeClr val="bg1"/>
              </a:solidFill>
            </a:endParaRPr>
          </a:p>
          <a:p>
            <a:pPr marL="0" indent="0">
              <a:buNone/>
            </a:pPr>
            <a:r>
              <a:rPr lang="en-US" sz="2400" dirty="0" smtClean="0">
                <a:solidFill>
                  <a:schemeClr val="bg1"/>
                </a:solidFill>
              </a:rPr>
              <a:t>Paid preparation time during the work day, duty free lunch, paid overages for student contact,  site based determination of collaboration, steps of progressive discipline, reduced adjunct duty, evidence based evaluation, paid PD days, Catastrophic Leave Bank, authorized use of leave to care for family members embedded in contract</a:t>
            </a:r>
          </a:p>
          <a:p>
            <a:pPr marL="0" indent="0">
              <a:buNone/>
            </a:pPr>
            <a:endParaRPr lang="en-US" sz="2400" dirty="0" smtClean="0">
              <a:solidFill>
                <a:schemeClr val="bg1"/>
              </a:solidFill>
            </a:endParaRPr>
          </a:p>
          <a:p>
            <a:pPr marL="0" indent="0">
              <a:buNone/>
            </a:pPr>
            <a:endParaRPr lang="en-US" sz="2400" dirty="0" smtClean="0">
              <a:solidFill>
                <a:schemeClr val="bg1"/>
              </a:solidFill>
            </a:endParaRPr>
          </a:p>
          <a:p>
            <a:pPr marL="0" indent="0">
              <a:buNone/>
            </a:pPr>
            <a:endParaRPr lang="en-US" sz="2400" dirty="0" smtClean="0">
              <a:solidFill>
                <a:schemeClr val="bg1"/>
              </a:solidFill>
            </a:endParaRPr>
          </a:p>
          <a:p>
            <a:pPr marL="0" indent="0">
              <a:buNone/>
            </a:pPr>
            <a:endParaRPr lang="en-US" sz="2400" dirty="0">
              <a:solidFill>
                <a:schemeClr val="bg1"/>
              </a:solidFill>
            </a:endParaRPr>
          </a:p>
        </p:txBody>
      </p:sp>
      <p:sp>
        <p:nvSpPr>
          <p:cNvPr id="8" name="Rectangle 7">
            <a:extLst>
              <a:ext uri="{FF2B5EF4-FFF2-40B4-BE49-F238E27FC236}">
                <a16:creationId xmlns="" xmlns:a16="http://schemas.microsoft.com/office/drawing/2014/main" id="{0D7B0F41-36F8-834A-9962-0F851A232D40}"/>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83D5A127-85CF-2A42-8062-CFCD15C9FF44}"/>
              </a:ext>
            </a:extLst>
          </p:cNvPr>
          <p:cNvPicPr>
            <a:picLocks noChangeAspect="1"/>
          </p:cNvPicPr>
          <p:nvPr/>
        </p:nvPicPr>
        <p:blipFill>
          <a:blip r:embed="rId2"/>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1966241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2"/>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rgbClr val="1743A6"/>
                </a:solidFill>
                <a:latin typeface="Arial Black" panose="020B0A04020102020204" pitchFamily="34" charset="0"/>
              </a:rPr>
              <a:t>#</a:t>
            </a:r>
            <a:r>
              <a:rPr lang="en-US" b="1" dirty="0" err="1" smtClean="0">
                <a:solidFill>
                  <a:srgbClr val="1743A6"/>
                </a:solidFill>
                <a:latin typeface="Arial Black" panose="020B0A04020102020204" pitchFamily="34" charset="0"/>
              </a:rPr>
              <a:t>WeAreFSUTA</a:t>
            </a:r>
            <a:endParaRPr lang="en-US" b="1" dirty="0">
              <a:solidFill>
                <a:srgbClr val="1743A6"/>
              </a:solidFill>
              <a:latin typeface="Arial Black" panose="020B0A04020102020204" pitchFamily="34" charset="0"/>
            </a:endParaRP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2317880657"/>
              </p:ext>
            </p:extLst>
          </p:nvPr>
        </p:nvGraphicFramePr>
        <p:xfrm>
          <a:off x="470517" y="1464816"/>
          <a:ext cx="5549283" cy="471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ontent Placeholder 12"/>
          <p:cNvSpPr>
            <a:spLocks noGrp="1"/>
          </p:cNvSpPr>
          <p:nvPr>
            <p:ph sz="half" idx="2"/>
          </p:nvPr>
        </p:nvSpPr>
        <p:spPr>
          <a:xfrm>
            <a:off x="6181078" y="1390620"/>
            <a:ext cx="5181600" cy="4850382"/>
          </a:xfrm>
        </p:spPr>
        <p:txBody>
          <a:bodyPr/>
          <a:lstStyle/>
          <a:p>
            <a:r>
              <a:rPr lang="en-US" dirty="0" smtClean="0">
                <a:solidFill>
                  <a:srgbClr val="FFFFFF"/>
                </a:solidFill>
                <a:latin typeface="Clarendon Condensed" pitchFamily="18" charset="0"/>
              </a:rPr>
              <a:t>1100+ unit members</a:t>
            </a:r>
          </a:p>
          <a:p>
            <a:r>
              <a:rPr lang="en-US" dirty="0" smtClean="0">
                <a:solidFill>
                  <a:srgbClr val="FFFFFF"/>
                </a:solidFill>
                <a:latin typeface="Clarendon Condensed" pitchFamily="18" charset="0"/>
              </a:rPr>
              <a:t>Almost100% membership </a:t>
            </a:r>
          </a:p>
          <a:p>
            <a:r>
              <a:rPr lang="en-US" dirty="0" smtClean="0">
                <a:solidFill>
                  <a:srgbClr val="FFFFFF"/>
                </a:solidFill>
                <a:latin typeface="Clarendon Condensed" pitchFamily="18" charset="0"/>
              </a:rPr>
              <a:t>80+ Site Reps</a:t>
            </a:r>
          </a:p>
          <a:p>
            <a:r>
              <a:rPr lang="en-US" dirty="0" smtClean="0">
                <a:solidFill>
                  <a:srgbClr val="FFFFFF"/>
                </a:solidFill>
                <a:latin typeface="Clarendon Condensed" pitchFamily="18" charset="0"/>
              </a:rPr>
              <a:t>13 Executive Board Members</a:t>
            </a:r>
          </a:p>
          <a:p>
            <a:r>
              <a:rPr lang="en-US" dirty="0" smtClean="0">
                <a:solidFill>
                  <a:srgbClr val="FFFFFF"/>
                </a:solidFill>
                <a:latin typeface="Clarendon Condensed" pitchFamily="18" charset="0"/>
              </a:rPr>
              <a:t>20+ Committees</a:t>
            </a:r>
          </a:p>
          <a:p>
            <a:r>
              <a:rPr lang="en-US" dirty="0" smtClean="0">
                <a:solidFill>
                  <a:srgbClr val="FFFFFF"/>
                </a:solidFill>
                <a:latin typeface="Clarendon Condensed" pitchFamily="18" charset="0"/>
              </a:rPr>
              <a:t>35 school sites and specialist groups</a:t>
            </a:r>
          </a:p>
          <a:p>
            <a:r>
              <a:rPr lang="en-US" dirty="0" smtClean="0">
                <a:solidFill>
                  <a:srgbClr val="FFFFFF"/>
                </a:solidFill>
                <a:latin typeface="Clarendon Condensed" pitchFamily="18" charset="0"/>
              </a:rPr>
              <a:t>Award winning website FSUTA.org</a:t>
            </a:r>
          </a:p>
          <a:p>
            <a:r>
              <a:rPr lang="en-US" dirty="0" smtClean="0">
                <a:solidFill>
                  <a:srgbClr val="FFFFFF"/>
                </a:solidFill>
                <a:latin typeface="Clarendon Condensed" pitchFamily="18" charset="0"/>
              </a:rPr>
              <a:t>#</a:t>
            </a:r>
            <a:r>
              <a:rPr lang="en-US" dirty="0" err="1" smtClean="0">
                <a:solidFill>
                  <a:srgbClr val="FFFFFF"/>
                </a:solidFill>
                <a:latin typeface="Clarendon Condensed" pitchFamily="18" charset="0"/>
              </a:rPr>
              <a:t>WeAreFSUTA</a:t>
            </a:r>
            <a:r>
              <a:rPr lang="en-US" dirty="0" smtClean="0">
                <a:solidFill>
                  <a:srgbClr val="FFFFFF"/>
                </a:solidFill>
                <a:latin typeface="Clarendon Condensed" pitchFamily="18" charset="0"/>
              </a:rPr>
              <a:t> on social media</a:t>
            </a:r>
          </a:p>
          <a:p>
            <a:endParaRPr lang="en-US" dirty="0">
              <a:solidFill>
                <a:srgbClr val="FFFFFF"/>
              </a:solidFill>
            </a:endParaRPr>
          </a:p>
        </p:txBody>
      </p:sp>
      <p:cxnSp>
        <p:nvCxnSpPr>
          <p:cNvPr id="21" name="Elbow Connector 20"/>
          <p:cNvCxnSpPr/>
          <p:nvPr/>
        </p:nvCxnSpPr>
        <p:spPr>
          <a:xfrm>
            <a:off x="3968318" y="3808519"/>
            <a:ext cx="914400" cy="914400"/>
          </a:xfrm>
          <a:prstGeom prst="bentConnector3">
            <a:avLst>
              <a:gd name="adj1" fmla="val 1699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486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7048" y="205328"/>
            <a:ext cx="10981678" cy="682439"/>
          </a:xfrm>
        </p:spPr>
        <p:txBody>
          <a:bodyPr>
            <a:normAutofit fontScale="90000"/>
          </a:bodyPr>
          <a:lstStyle/>
          <a:p>
            <a:r>
              <a:rPr lang="en-US" sz="5300" b="1" dirty="0" smtClean="0">
                <a:solidFill>
                  <a:srgbClr val="1743A6"/>
                </a:solidFill>
              </a:rPr>
              <a:t>Time sensitive                           Don’t miss out!</a:t>
            </a:r>
            <a:endParaRPr lang="en-US" sz="5300" b="1" dirty="0">
              <a:solidFill>
                <a:srgbClr val="1743A6"/>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13576179"/>
              </p:ext>
            </p:extLst>
          </p:nvPr>
        </p:nvGraphicFramePr>
        <p:xfrm>
          <a:off x="479394" y="790113"/>
          <a:ext cx="11611992" cy="606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905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C:\Users\Nancy\AppData\Local\Microsoft\Windows\INetCache\IE\435T1ELS\raw-almond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96" y="277907"/>
            <a:ext cx="1669001" cy="11139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ancy\AppData\Local\Microsoft\Windows\INetCache\IE\16NX3IJO\MC6V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056" y="324431"/>
            <a:ext cx="1020932" cy="10209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02165" y="173178"/>
            <a:ext cx="727971" cy="1323439"/>
          </a:xfrm>
          <a:prstGeom prst="rect">
            <a:avLst/>
          </a:prstGeom>
          <a:noFill/>
        </p:spPr>
        <p:txBody>
          <a:bodyPr wrap="square" rtlCol="0">
            <a:spAutoFit/>
          </a:bodyPr>
          <a:lstStyle/>
          <a:p>
            <a:r>
              <a:rPr lang="en-US" sz="8000" dirty="0"/>
              <a:t>&amp;</a:t>
            </a:r>
          </a:p>
        </p:txBody>
      </p:sp>
      <p:sp>
        <p:nvSpPr>
          <p:cNvPr id="5" name="TextBox 4"/>
          <p:cNvSpPr txBox="1"/>
          <p:nvPr/>
        </p:nvSpPr>
        <p:spPr>
          <a:xfrm>
            <a:off x="239696" y="1580225"/>
            <a:ext cx="11789547" cy="5816977"/>
          </a:xfrm>
          <a:prstGeom prst="rect">
            <a:avLst/>
          </a:prstGeom>
          <a:noFill/>
        </p:spPr>
        <p:txBody>
          <a:bodyPr wrap="square" rtlCol="0">
            <a:spAutoFit/>
          </a:bodyPr>
          <a:lstStyle/>
          <a:p>
            <a:r>
              <a:rPr lang="en-US" sz="2000" dirty="0" smtClean="0">
                <a:solidFill>
                  <a:srgbClr val="7030A0"/>
                </a:solidFill>
              </a:rPr>
              <a:t>Dues are deducted from your pay check 10 months/year – no dues is deducted in July and August</a:t>
            </a:r>
          </a:p>
          <a:p>
            <a:r>
              <a:rPr lang="en-US" sz="2000" dirty="0" smtClean="0">
                <a:solidFill>
                  <a:srgbClr val="7030A0"/>
                </a:solidFill>
              </a:rPr>
              <a:t>Monthly dues covers your membership to NEA, CTA and FSUTA.  FSUTA dues has not increased in 10 years.</a:t>
            </a:r>
            <a:endParaRPr lang="en-US" sz="2000" dirty="0">
              <a:solidFill>
                <a:srgbClr val="7030A0"/>
              </a:solidFill>
            </a:endParaRPr>
          </a:p>
          <a:p>
            <a:endParaRPr lang="en-US" sz="2000" dirty="0" smtClean="0">
              <a:solidFill>
                <a:srgbClr val="7030A0"/>
              </a:solidFill>
            </a:endParaRPr>
          </a:p>
          <a:p>
            <a:r>
              <a:rPr lang="en-US" sz="2000" dirty="0" smtClean="0">
                <a:solidFill>
                  <a:srgbClr val="7030A0"/>
                </a:solidFill>
              </a:rPr>
              <a:t>So much value for your dues dollar:</a:t>
            </a:r>
          </a:p>
          <a:p>
            <a:pPr marL="285750" indent="-285750">
              <a:buFont typeface="Wingdings" panose="05000000000000000000" pitchFamily="2" charset="2"/>
              <a:buChar char="v"/>
            </a:pPr>
            <a:r>
              <a:rPr lang="en-US" sz="2000" dirty="0" smtClean="0">
                <a:solidFill>
                  <a:srgbClr val="7030A0"/>
                </a:solidFill>
              </a:rPr>
              <a:t>Educator Employment Liability Insurance – something you </a:t>
            </a:r>
            <a:r>
              <a:rPr lang="en-US" sz="2000" b="1" dirty="0" smtClean="0">
                <a:solidFill>
                  <a:srgbClr val="7030A0"/>
                </a:solidFill>
              </a:rPr>
              <a:t>cannot</a:t>
            </a:r>
            <a:r>
              <a:rPr lang="en-US" sz="2000" dirty="0" smtClean="0">
                <a:solidFill>
                  <a:srgbClr val="7030A0"/>
                </a:solidFill>
              </a:rPr>
              <a:t> be without!</a:t>
            </a:r>
          </a:p>
          <a:p>
            <a:pPr marL="285750" indent="-285750">
              <a:buFont typeface="Wingdings" panose="05000000000000000000" pitchFamily="2" charset="2"/>
              <a:buChar char="v"/>
            </a:pPr>
            <a:r>
              <a:rPr lang="en-US" sz="2000" dirty="0" smtClean="0">
                <a:solidFill>
                  <a:srgbClr val="7030A0"/>
                </a:solidFill>
              </a:rPr>
              <a:t>All the rights and benefits of NEA, CTA, and FSUTA including voting rights on contracts and elections</a:t>
            </a:r>
          </a:p>
          <a:p>
            <a:pPr marL="285750" indent="-285750">
              <a:buFont typeface="Wingdings" panose="05000000000000000000" pitchFamily="2" charset="2"/>
              <a:buChar char="v"/>
            </a:pPr>
            <a:r>
              <a:rPr lang="en-US" sz="2000" dirty="0" smtClean="0">
                <a:solidFill>
                  <a:srgbClr val="7030A0"/>
                </a:solidFill>
              </a:rPr>
              <a:t>Professional Association advocating for social justice, equity, and protection of public education</a:t>
            </a:r>
          </a:p>
          <a:p>
            <a:pPr marL="285750" indent="-285750">
              <a:buFont typeface="Wingdings" panose="05000000000000000000" pitchFamily="2" charset="2"/>
              <a:buChar char="v"/>
            </a:pPr>
            <a:r>
              <a:rPr lang="en-US" sz="2000" dirty="0" smtClean="0">
                <a:solidFill>
                  <a:srgbClr val="7030A0"/>
                </a:solidFill>
              </a:rPr>
              <a:t>Free participation in high quality PD and Conferences through NEA, CTA, FSUTA</a:t>
            </a:r>
          </a:p>
          <a:p>
            <a:pPr marL="285750" indent="-285750">
              <a:buFont typeface="Wingdings" panose="05000000000000000000" pitchFamily="2" charset="2"/>
              <a:buChar char="v"/>
            </a:pPr>
            <a:r>
              <a:rPr lang="en-US" sz="2000" dirty="0">
                <a:solidFill>
                  <a:srgbClr val="7030A0"/>
                </a:solidFill>
              </a:rPr>
              <a:t>L</a:t>
            </a:r>
            <a:r>
              <a:rPr lang="en-US" sz="2000" dirty="0" smtClean="0">
                <a:solidFill>
                  <a:srgbClr val="7030A0"/>
                </a:solidFill>
              </a:rPr>
              <a:t>egal </a:t>
            </a:r>
            <a:r>
              <a:rPr lang="en-US" sz="2000" dirty="0">
                <a:solidFill>
                  <a:srgbClr val="7030A0"/>
                </a:solidFill>
              </a:rPr>
              <a:t>r</a:t>
            </a:r>
            <a:r>
              <a:rPr lang="en-US" sz="2000" dirty="0" smtClean="0">
                <a:solidFill>
                  <a:srgbClr val="7030A0"/>
                </a:solidFill>
              </a:rPr>
              <a:t>epresentation in all work related matters and yearly half hour for non-work related legal services</a:t>
            </a:r>
          </a:p>
          <a:p>
            <a:pPr marL="285750" indent="-285750">
              <a:buFont typeface="Wingdings" panose="05000000000000000000" pitchFamily="2" charset="2"/>
              <a:buChar char="v"/>
            </a:pPr>
            <a:r>
              <a:rPr lang="en-US" sz="2000" dirty="0" smtClean="0">
                <a:solidFill>
                  <a:srgbClr val="7030A0"/>
                </a:solidFill>
              </a:rPr>
              <a:t>The Standard Disability Insurance – something you </a:t>
            </a:r>
            <a:r>
              <a:rPr lang="en-US" sz="2000" b="1" dirty="0" smtClean="0">
                <a:solidFill>
                  <a:srgbClr val="7030A0"/>
                </a:solidFill>
              </a:rPr>
              <a:t>should not </a:t>
            </a:r>
            <a:r>
              <a:rPr lang="en-US" sz="2000" dirty="0" smtClean="0">
                <a:solidFill>
                  <a:srgbClr val="7030A0"/>
                </a:solidFill>
              </a:rPr>
              <a:t>be without!</a:t>
            </a:r>
          </a:p>
          <a:p>
            <a:pPr marL="285750" indent="-285750">
              <a:buFont typeface="Wingdings" panose="05000000000000000000" pitchFamily="2" charset="2"/>
              <a:buChar char="v"/>
            </a:pPr>
            <a:r>
              <a:rPr lang="en-US" sz="2000" dirty="0" smtClean="0">
                <a:solidFill>
                  <a:srgbClr val="7030A0"/>
                </a:solidFill>
              </a:rPr>
              <a:t>California Casualty Home/Auto/Renters Insurance</a:t>
            </a:r>
          </a:p>
          <a:p>
            <a:pPr marL="285750" indent="-285750">
              <a:buFont typeface="Wingdings" panose="05000000000000000000" pitchFamily="2" charset="2"/>
              <a:buChar char="v"/>
            </a:pPr>
            <a:r>
              <a:rPr lang="en-US" sz="2000" dirty="0" smtClean="0">
                <a:solidFill>
                  <a:srgbClr val="7030A0"/>
                </a:solidFill>
              </a:rPr>
              <a:t>Deals and discounts large and small from hotdogs to Hawaii (ctamemberbenefits.org &amp; </a:t>
            </a:r>
            <a:r>
              <a:rPr lang="en-US" sz="2000" dirty="0" err="1" smtClean="0">
                <a:solidFill>
                  <a:srgbClr val="7030A0"/>
                </a:solidFill>
              </a:rPr>
              <a:t>MyDeals</a:t>
            </a:r>
            <a:r>
              <a:rPr lang="en-US" sz="2000" dirty="0" smtClean="0">
                <a:solidFill>
                  <a:srgbClr val="7030A0"/>
                </a:solidFill>
              </a:rPr>
              <a:t> app)</a:t>
            </a:r>
          </a:p>
          <a:p>
            <a:pPr marL="285750" indent="-285750">
              <a:buFont typeface="Wingdings" panose="05000000000000000000" pitchFamily="2" charset="2"/>
              <a:buChar char="v"/>
            </a:pPr>
            <a:r>
              <a:rPr lang="en-US" sz="2000" dirty="0" smtClean="0">
                <a:solidFill>
                  <a:srgbClr val="7030A0"/>
                </a:solidFill>
              </a:rPr>
              <a:t>Solano First Federal Credit Union – rebate covers more than one month of dues with a direct deposit</a:t>
            </a:r>
          </a:p>
          <a:p>
            <a:pPr marL="285750" indent="-285750">
              <a:buFont typeface="Wingdings" panose="05000000000000000000" pitchFamily="2" charset="2"/>
              <a:buChar char="v"/>
            </a:pPr>
            <a:r>
              <a:rPr lang="en-US" sz="2000" dirty="0" smtClean="0">
                <a:solidFill>
                  <a:srgbClr val="7030A0"/>
                </a:solidFill>
              </a:rPr>
              <a:t>Money management services - Loan Forgiveness Programs and Investments</a:t>
            </a:r>
          </a:p>
          <a:p>
            <a:pPr marL="285750" indent="-285750">
              <a:buFont typeface="Wingdings" panose="05000000000000000000" pitchFamily="2" charset="2"/>
              <a:buChar char="v"/>
            </a:pPr>
            <a:r>
              <a:rPr lang="en-US" sz="2000" dirty="0" smtClean="0">
                <a:solidFill>
                  <a:srgbClr val="7030A0"/>
                </a:solidFill>
              </a:rPr>
              <a:t>California Educator and NEA Today Magazines</a:t>
            </a:r>
            <a:endParaRPr lang="en-US" sz="2400" dirty="0" smtClean="0">
              <a:solidFill>
                <a:srgbClr val="7030A0"/>
              </a:solidFill>
            </a:endParaRPr>
          </a:p>
          <a:p>
            <a:pPr marL="285750" indent="-285750">
              <a:buFont typeface="Wingdings" panose="05000000000000000000" pitchFamily="2" charset="2"/>
              <a:buChar char="v"/>
            </a:pPr>
            <a:endParaRPr lang="en-US" dirty="0" smtClean="0">
              <a:solidFill>
                <a:schemeClr val="tx2"/>
              </a:solidFill>
            </a:endParaRPr>
          </a:p>
          <a:p>
            <a:pPr marL="285750" indent="-285750">
              <a:buFont typeface="Wingdings" panose="05000000000000000000" pitchFamily="2" charset="2"/>
              <a:buChar char="v"/>
            </a:pPr>
            <a:endParaRPr lang="en-US" dirty="0" smtClean="0">
              <a:solidFill>
                <a:schemeClr val="tx2"/>
              </a:solidFill>
            </a:endParaRPr>
          </a:p>
          <a:p>
            <a:pPr marL="285750" indent="-285750">
              <a:buFont typeface="Wingdings" panose="05000000000000000000" pitchFamily="2" charset="2"/>
              <a:buChar char="v"/>
            </a:pPr>
            <a:endParaRPr lang="en-US" dirty="0" smtClean="0">
              <a:solidFill>
                <a:schemeClr val="tx2"/>
              </a:solidFill>
            </a:endParaRPr>
          </a:p>
          <a:p>
            <a:pPr marL="285750" indent="-285750">
              <a:buFont typeface="Wingdings" panose="05000000000000000000" pitchFamily="2" charset="2"/>
              <a:buChar char="v"/>
            </a:pPr>
            <a:endParaRPr lang="en-US" dirty="0">
              <a:solidFill>
                <a:schemeClr val="tx2"/>
              </a:solidFill>
            </a:endParaRPr>
          </a:p>
        </p:txBody>
      </p:sp>
      <p:sp>
        <p:nvSpPr>
          <p:cNvPr id="6" name="TextBox 5"/>
          <p:cNvSpPr txBox="1"/>
          <p:nvPr/>
        </p:nvSpPr>
        <p:spPr>
          <a:xfrm>
            <a:off x="3799644" y="448179"/>
            <a:ext cx="8318375" cy="1077218"/>
          </a:xfrm>
          <a:prstGeom prst="rect">
            <a:avLst/>
          </a:prstGeom>
          <a:noFill/>
        </p:spPr>
        <p:txBody>
          <a:bodyPr wrap="square" rtlCol="0">
            <a:spAutoFit/>
          </a:bodyPr>
          <a:lstStyle/>
          <a:p>
            <a:r>
              <a:rPr lang="en-US" sz="4800" dirty="0" smtClean="0"/>
              <a:t>Of Membership  </a:t>
            </a:r>
            <a:r>
              <a:rPr lang="en-US" sz="4800" dirty="0" smtClean="0"/>
              <a:t>$117.08/</a:t>
            </a:r>
            <a:r>
              <a:rPr lang="en-US" sz="4800" dirty="0" err="1" smtClean="0"/>
              <a:t>mo</a:t>
            </a:r>
            <a:endParaRPr lang="en-US" sz="4800" dirty="0">
              <a:solidFill>
                <a:srgbClr val="7030A0"/>
              </a:solidFill>
            </a:endParaRPr>
          </a:p>
          <a:p>
            <a:r>
              <a:rPr lang="en-US" sz="1600" dirty="0" smtClean="0"/>
              <a:t>If you were a CTA member in another district, you must reenroll to prevent a lapse in membership.</a:t>
            </a:r>
            <a:endParaRPr lang="en-US" sz="1600" dirty="0"/>
          </a:p>
        </p:txBody>
      </p:sp>
    </p:spTree>
    <p:extLst>
      <p:ext uri="{BB962C8B-B14F-4D97-AF65-F5344CB8AC3E}">
        <p14:creationId xmlns:p14="http://schemas.microsoft.com/office/powerpoint/2010/main" val="2630505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9EEECD16-F47C-854C-B8BA-F594A68BFB25}"/>
              </a:ext>
            </a:extLst>
          </p:cNvPr>
          <p:cNvSpPr/>
          <p:nvPr/>
        </p:nvSpPr>
        <p:spPr>
          <a:xfrm>
            <a:off x="8318810" y="0"/>
            <a:ext cx="3873190" cy="6858000"/>
          </a:xfrm>
          <a:prstGeom prst="rect">
            <a:avLst/>
          </a:prstGeom>
          <a:gradFill>
            <a:gsLst>
              <a:gs pos="1000">
                <a:srgbClr val="1743A6"/>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 xmlns:a16="http://schemas.microsoft.com/office/drawing/2014/main" id="{A458F12C-62B2-9A42-B979-4CDF6DB6F0C3}"/>
              </a:ext>
            </a:extLst>
          </p:cNvPr>
          <p:cNvSpPr txBox="1">
            <a:spLocks/>
          </p:cNvSpPr>
          <p:nvPr/>
        </p:nvSpPr>
        <p:spPr>
          <a:xfrm>
            <a:off x="900113" y="914400"/>
            <a:ext cx="4090341" cy="728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43A6"/>
                </a:solidFill>
                <a:latin typeface="Times" panose="02020603050405020304" pitchFamily="18" charset="0"/>
                <a:cs typeface="Times" panose="02020603050405020304" pitchFamily="18" charset="0"/>
              </a:rPr>
              <a:t>Videos to Share</a:t>
            </a:r>
            <a:endParaRPr lang="en-US" dirty="0">
              <a:solidFill>
                <a:srgbClr val="1743A6"/>
              </a:solidFill>
              <a:latin typeface="Times" panose="02020603050405020304" pitchFamily="18" charset="0"/>
              <a:cs typeface="Times" panose="02020603050405020304" pitchFamily="18" charset="0"/>
            </a:endParaRPr>
          </a:p>
        </p:txBody>
      </p:sp>
      <p:sp>
        <p:nvSpPr>
          <p:cNvPr id="8" name="Rectangle 7">
            <a:extLst>
              <a:ext uri="{FF2B5EF4-FFF2-40B4-BE49-F238E27FC236}">
                <a16:creationId xmlns="" xmlns:a16="http://schemas.microsoft.com/office/drawing/2014/main" id="{C00A4B4D-F98B-5E43-B029-CE58F199D16E}"/>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AFC097AA-B9B7-424A-BBD1-53238B900C69}"/>
              </a:ext>
            </a:extLst>
          </p:cNvPr>
          <p:cNvPicPr>
            <a:picLocks noChangeAspect="1"/>
          </p:cNvPicPr>
          <p:nvPr/>
        </p:nvPicPr>
        <p:blipFill>
          <a:blip r:embed="rId2"/>
          <a:stretch>
            <a:fillRect/>
          </a:stretch>
        </p:blipFill>
        <p:spPr>
          <a:xfrm>
            <a:off x="11254923" y="244221"/>
            <a:ext cx="763294" cy="425958"/>
          </a:xfrm>
          <a:prstGeom prst="rect">
            <a:avLst/>
          </a:prstGeom>
        </p:spPr>
      </p:pic>
      <p:sp>
        <p:nvSpPr>
          <p:cNvPr id="10" name="Rounded Rectangle 15">
            <a:extLst>
              <a:ext uri="{FF2B5EF4-FFF2-40B4-BE49-F238E27FC236}">
                <a16:creationId xmlns="" xmlns:a16="http://schemas.microsoft.com/office/drawing/2014/main" id="{EF93D368-4EA5-5D4E-BB21-9E3C9E8E86C6}"/>
              </a:ext>
            </a:extLst>
          </p:cNvPr>
          <p:cNvSpPr/>
          <p:nvPr/>
        </p:nvSpPr>
        <p:spPr>
          <a:xfrm>
            <a:off x="8703417" y="3210207"/>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dirty="0"/>
          </a:p>
        </p:txBody>
      </p:sp>
      <p:sp>
        <p:nvSpPr>
          <p:cNvPr id="11" name="Subtitle 2">
            <a:extLst>
              <a:ext uri="{FF2B5EF4-FFF2-40B4-BE49-F238E27FC236}">
                <a16:creationId xmlns="" xmlns:a16="http://schemas.microsoft.com/office/drawing/2014/main" id="{EA5B2A3C-A82C-E34B-9D30-9528F90B7867}"/>
              </a:ext>
            </a:extLst>
          </p:cNvPr>
          <p:cNvSpPr txBox="1">
            <a:spLocks/>
          </p:cNvSpPr>
          <p:nvPr/>
        </p:nvSpPr>
        <p:spPr>
          <a:xfrm>
            <a:off x="8701630" y="3384766"/>
            <a:ext cx="3058924" cy="61906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3"/>
              </a:rPr>
              <a:t>CTA/NEA UNION VIDEO </a:t>
            </a:r>
            <a:r>
              <a:rPr lang="en-US" sz="1800" b="1" dirty="0">
                <a:solidFill>
                  <a:schemeClr val="accent1"/>
                </a:solidFill>
              </a:rPr>
              <a:t>(0:30)</a:t>
            </a:r>
            <a:endParaRPr lang="en-US" sz="1800" b="1" dirty="0">
              <a:solidFill>
                <a:schemeClr val="accent1"/>
              </a:solidFill>
              <a:hlinkClick r:id="rId4"/>
            </a:endParaRPr>
          </a:p>
        </p:txBody>
      </p:sp>
      <p:sp>
        <p:nvSpPr>
          <p:cNvPr id="16" name="Rounded Rectangle 15">
            <a:extLst>
              <a:ext uri="{FF2B5EF4-FFF2-40B4-BE49-F238E27FC236}">
                <a16:creationId xmlns="" xmlns:a16="http://schemas.microsoft.com/office/drawing/2014/main" id="{B97EA799-B3E5-C44C-A532-E960C8D7B051}"/>
              </a:ext>
            </a:extLst>
          </p:cNvPr>
          <p:cNvSpPr/>
          <p:nvPr/>
        </p:nvSpPr>
        <p:spPr>
          <a:xfrm>
            <a:off x="8722224" y="4056349"/>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 xmlns:a16="http://schemas.microsoft.com/office/drawing/2014/main" id="{5B2B825C-6133-CD4C-8F8B-A8215E73D774}"/>
              </a:ext>
            </a:extLst>
          </p:cNvPr>
          <p:cNvSpPr txBox="1">
            <a:spLocks/>
          </p:cNvSpPr>
          <p:nvPr/>
        </p:nvSpPr>
        <p:spPr>
          <a:xfrm>
            <a:off x="8720437" y="4144937"/>
            <a:ext cx="3058924" cy="6614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5"/>
              </a:rPr>
              <a:t>CTA WONDERFUL JOB VIDEO</a:t>
            </a:r>
            <a:r>
              <a:rPr lang="en-US" sz="1800" b="1" dirty="0">
                <a:solidFill>
                  <a:schemeClr val="accent1"/>
                </a:solidFill>
              </a:rPr>
              <a:t> (0:31)</a:t>
            </a:r>
            <a:endParaRPr lang="en-US" sz="1800" b="1" dirty="0">
              <a:solidFill>
                <a:schemeClr val="accent1"/>
              </a:solidFill>
              <a:hlinkClick r:id="rId4"/>
            </a:endParaRPr>
          </a:p>
        </p:txBody>
      </p:sp>
      <p:sp>
        <p:nvSpPr>
          <p:cNvPr id="18" name="Rounded Rectangle 17">
            <a:extLst>
              <a:ext uri="{FF2B5EF4-FFF2-40B4-BE49-F238E27FC236}">
                <a16:creationId xmlns="" xmlns:a16="http://schemas.microsoft.com/office/drawing/2014/main" id="{947889CF-E71F-8E47-A188-B2D25F9FA949}"/>
              </a:ext>
            </a:extLst>
          </p:cNvPr>
          <p:cNvSpPr/>
          <p:nvPr/>
        </p:nvSpPr>
        <p:spPr>
          <a:xfrm>
            <a:off x="8741031" y="4902491"/>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 xmlns:a16="http://schemas.microsoft.com/office/drawing/2014/main" id="{6C431EE2-8681-A14A-8A2A-1911C7E91CA0}"/>
              </a:ext>
            </a:extLst>
          </p:cNvPr>
          <p:cNvSpPr txBox="1">
            <a:spLocks/>
          </p:cNvSpPr>
          <p:nvPr/>
        </p:nvSpPr>
        <p:spPr>
          <a:xfrm>
            <a:off x="8739244" y="5054748"/>
            <a:ext cx="3058924" cy="6089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6"/>
              </a:rPr>
              <a:t>CTA ADVOCACY VIDEO</a:t>
            </a:r>
            <a:r>
              <a:rPr lang="en-US" sz="1800" b="1" dirty="0">
                <a:solidFill>
                  <a:schemeClr val="accent1"/>
                </a:solidFill>
              </a:rPr>
              <a:t> (0:31)</a:t>
            </a:r>
            <a:endParaRPr lang="en-US" sz="1800" b="1" dirty="0">
              <a:solidFill>
                <a:schemeClr val="accent1"/>
              </a:solidFill>
              <a:hlinkClick r:id="rId4"/>
            </a:endParaRPr>
          </a:p>
        </p:txBody>
      </p:sp>
      <p:sp>
        <p:nvSpPr>
          <p:cNvPr id="20" name="Rounded Rectangle 19">
            <a:extLst>
              <a:ext uri="{FF2B5EF4-FFF2-40B4-BE49-F238E27FC236}">
                <a16:creationId xmlns="" xmlns:a16="http://schemas.microsoft.com/office/drawing/2014/main" id="{3BD9BEA0-79C8-B54E-B781-E4F92D778313}"/>
              </a:ext>
            </a:extLst>
          </p:cNvPr>
          <p:cNvSpPr/>
          <p:nvPr/>
        </p:nvSpPr>
        <p:spPr>
          <a:xfrm>
            <a:off x="8759838" y="5748634"/>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 xmlns:a16="http://schemas.microsoft.com/office/drawing/2014/main" id="{A7B69FFC-B427-224C-840E-F7F0818ADCF1}"/>
              </a:ext>
            </a:extLst>
          </p:cNvPr>
          <p:cNvSpPr txBox="1">
            <a:spLocks/>
          </p:cNvSpPr>
          <p:nvPr/>
        </p:nvSpPr>
        <p:spPr>
          <a:xfrm>
            <a:off x="8758051" y="5748634"/>
            <a:ext cx="3058924" cy="6942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7"/>
              </a:rPr>
              <a:t>MEMBER BENEFITS VIDEO</a:t>
            </a:r>
            <a:r>
              <a:rPr lang="en-US" sz="1800" b="1" dirty="0">
                <a:solidFill>
                  <a:schemeClr val="accent1"/>
                </a:solidFill>
              </a:rPr>
              <a:t> (5:10)</a:t>
            </a:r>
            <a:endParaRPr lang="en-US" sz="1800" b="1" dirty="0">
              <a:solidFill>
                <a:schemeClr val="accent1"/>
              </a:solidFill>
              <a:hlinkClick r:id="rId4"/>
            </a:endParaRPr>
          </a:p>
        </p:txBody>
      </p:sp>
      <p:sp>
        <p:nvSpPr>
          <p:cNvPr id="22" name="Rounded Rectangle 15">
            <a:extLst>
              <a:ext uri="{FF2B5EF4-FFF2-40B4-BE49-F238E27FC236}">
                <a16:creationId xmlns="" xmlns:a16="http://schemas.microsoft.com/office/drawing/2014/main" id="{E2ADFDB5-D65F-8E46-901A-2D441A452F09}"/>
              </a:ext>
            </a:extLst>
          </p:cNvPr>
          <p:cNvSpPr/>
          <p:nvPr/>
        </p:nvSpPr>
        <p:spPr>
          <a:xfrm>
            <a:off x="8684610" y="2364065"/>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 xmlns:a16="http://schemas.microsoft.com/office/drawing/2014/main" id="{966911FA-3760-664C-9835-7AC62EA4776A}"/>
              </a:ext>
            </a:extLst>
          </p:cNvPr>
          <p:cNvSpPr txBox="1">
            <a:spLocks/>
          </p:cNvSpPr>
          <p:nvPr/>
        </p:nvSpPr>
        <p:spPr>
          <a:xfrm>
            <a:off x="8682823" y="2538623"/>
            <a:ext cx="3058924" cy="4719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spcBef>
                <a:spcPts val="0"/>
              </a:spcBef>
            </a:pPr>
            <a:r>
              <a:rPr lang="en-US" sz="1800" b="1" dirty="0">
                <a:solidFill>
                  <a:schemeClr val="accent1"/>
                </a:solidFill>
                <a:hlinkClick r:id="rId4"/>
              </a:rPr>
              <a:t>CTA/NEA UNION VIDEO </a:t>
            </a:r>
            <a:r>
              <a:rPr lang="en-US" sz="1800" b="1" dirty="0">
                <a:solidFill>
                  <a:schemeClr val="accent1"/>
                </a:solidFill>
              </a:rPr>
              <a:t>(2:29)</a:t>
            </a:r>
            <a:endParaRPr lang="en-US" sz="1800" b="1" dirty="0">
              <a:solidFill>
                <a:schemeClr val="accent1"/>
              </a:solidFill>
              <a:hlinkClick r:id="rId4"/>
            </a:endParaRPr>
          </a:p>
        </p:txBody>
      </p:sp>
      <p:pic>
        <p:nvPicPr>
          <p:cNvPr id="3" name="Picture 2">
            <a:extLst>
              <a:ext uri="{FF2B5EF4-FFF2-40B4-BE49-F238E27FC236}">
                <a16:creationId xmlns="" xmlns:a16="http://schemas.microsoft.com/office/drawing/2014/main" id="{BCB1742D-0A58-E149-9ACB-D2C50C0EB4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069" y="2107580"/>
            <a:ext cx="7780365" cy="4538547"/>
          </a:xfrm>
          <a:prstGeom prst="rect">
            <a:avLst/>
          </a:prstGeom>
        </p:spPr>
      </p:pic>
    </p:spTree>
    <p:extLst>
      <p:ext uri="{BB962C8B-B14F-4D97-AF65-F5344CB8AC3E}">
        <p14:creationId xmlns:p14="http://schemas.microsoft.com/office/powerpoint/2010/main" val="724078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ACB948B-0721-8745-90D2-3C623A625D95}"/>
              </a:ext>
            </a:extLst>
          </p:cNvPr>
          <p:cNvPicPr>
            <a:picLocks noChangeAspect="1"/>
          </p:cNvPicPr>
          <p:nvPr/>
        </p:nvPicPr>
        <p:blipFill rotWithShape="1">
          <a:blip r:embed="rId2"/>
          <a:srcRect l="5002" r="12499"/>
          <a:stretch/>
        </p:blipFill>
        <p:spPr>
          <a:xfrm>
            <a:off x="0" y="0"/>
            <a:ext cx="12192000" cy="6858000"/>
          </a:xfrm>
          <a:prstGeom prst="rect">
            <a:avLst/>
          </a:prstGeom>
        </p:spPr>
      </p:pic>
      <p:pic>
        <p:nvPicPr>
          <p:cNvPr id="8" name="Picture 7">
            <a:extLst>
              <a:ext uri="{FF2B5EF4-FFF2-40B4-BE49-F238E27FC236}">
                <a16:creationId xmlns="" xmlns:a16="http://schemas.microsoft.com/office/drawing/2014/main" id="{F8E6887A-7FB5-2746-9D8A-43922C840153}"/>
              </a:ext>
            </a:extLst>
          </p:cNvPr>
          <p:cNvPicPr>
            <a:picLocks noChangeAspect="1"/>
          </p:cNvPicPr>
          <p:nvPr/>
        </p:nvPicPr>
        <p:blipFill>
          <a:blip r:embed="rId3"/>
          <a:stretch>
            <a:fillRect/>
          </a:stretch>
        </p:blipFill>
        <p:spPr>
          <a:xfrm>
            <a:off x="8258175" y="4454525"/>
            <a:ext cx="3390900" cy="1892300"/>
          </a:xfrm>
          <a:prstGeom prst="rect">
            <a:avLst/>
          </a:prstGeom>
        </p:spPr>
      </p:pic>
      <p:sp>
        <p:nvSpPr>
          <p:cNvPr id="2" name="Rectangle 1">
            <a:extLst>
              <a:ext uri="{FF2B5EF4-FFF2-40B4-BE49-F238E27FC236}">
                <a16:creationId xmlns="" xmlns:a16="http://schemas.microsoft.com/office/drawing/2014/main" id="{D22DC530-F28D-B04B-88F5-D20420A0B3B1}"/>
              </a:ext>
            </a:extLst>
          </p:cNvPr>
          <p:cNvSpPr/>
          <p:nvPr/>
        </p:nvSpPr>
        <p:spPr>
          <a:xfrm>
            <a:off x="3898900" y="168676"/>
            <a:ext cx="3619500" cy="502476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743A6"/>
                </a:solidFill>
                <a:latin typeface="Times"/>
                <a:cs typeface="Times"/>
              </a:rPr>
              <a:t>Join Us</a:t>
            </a:r>
          </a:p>
          <a:p>
            <a:pPr algn="ctr"/>
            <a:endParaRPr lang="en-US" sz="2400" dirty="0">
              <a:solidFill>
                <a:schemeClr val="tx1">
                  <a:lumMod val="85000"/>
                  <a:lumOff val="15000"/>
                </a:schemeClr>
              </a:solidFill>
            </a:endParaRPr>
          </a:p>
          <a:p>
            <a:pPr algn="ctr"/>
            <a:r>
              <a:rPr lang="en-US" sz="2800" dirty="0">
                <a:solidFill>
                  <a:schemeClr val="tx1">
                    <a:lumMod val="85000"/>
                    <a:lumOff val="15000"/>
                  </a:schemeClr>
                </a:solidFill>
                <a:latin typeface="Calibri"/>
                <a:cs typeface="Calibri"/>
              </a:rPr>
              <a:t>You can easily join online today. </a:t>
            </a:r>
          </a:p>
          <a:p>
            <a:pPr algn="ctr"/>
            <a:endParaRPr lang="en-US" sz="2400" dirty="0">
              <a:solidFill>
                <a:schemeClr val="tx1">
                  <a:lumMod val="85000"/>
                  <a:lumOff val="15000"/>
                </a:schemeClr>
              </a:solidFill>
              <a:latin typeface="Sailec" pitchFamily="2" charset="77"/>
            </a:endParaRPr>
          </a:p>
          <a:p>
            <a:pPr algn="ctr"/>
            <a:endParaRPr lang="en-US" sz="2400" dirty="0">
              <a:solidFill>
                <a:schemeClr val="tx1">
                  <a:lumMod val="85000"/>
                  <a:lumOff val="15000"/>
                </a:schemeClr>
              </a:solidFill>
              <a:latin typeface="Sailec" pitchFamily="2" charset="77"/>
            </a:endParaRPr>
          </a:p>
          <a:p>
            <a:pPr algn="ctr"/>
            <a:endParaRPr lang="en-US" sz="2400" dirty="0">
              <a:solidFill>
                <a:schemeClr val="tx1">
                  <a:lumMod val="85000"/>
                  <a:lumOff val="15000"/>
                </a:schemeClr>
              </a:solidFill>
              <a:latin typeface="Sailec" pitchFamily="2" charset="77"/>
            </a:endParaRPr>
          </a:p>
          <a:p>
            <a:pPr algn="ctr"/>
            <a:r>
              <a:rPr lang="en-US" sz="3200" b="1" u="sng" dirty="0" smtClean="0">
                <a:solidFill>
                  <a:srgbClr val="1743A6"/>
                </a:solidFill>
                <a:latin typeface="Arial Black"/>
              </a:rPr>
              <a:t>Join.cta.org</a:t>
            </a:r>
            <a:endParaRPr lang="en-US" sz="3200" b="1" u="sng" dirty="0">
              <a:solidFill>
                <a:srgbClr val="1743A6"/>
              </a:solidFill>
              <a:latin typeface="Arial Black"/>
            </a:endParaRPr>
          </a:p>
        </p:txBody>
      </p:sp>
      <p:sp>
        <p:nvSpPr>
          <p:cNvPr id="5" name="Rounded Rectangle 4">
            <a:extLst>
              <a:ext uri="{FF2B5EF4-FFF2-40B4-BE49-F238E27FC236}">
                <a16:creationId xmlns="" xmlns:a16="http://schemas.microsoft.com/office/drawing/2014/main" id="{F125F18E-74EF-A345-9846-CF29ACF3B44D}"/>
              </a:ext>
            </a:extLst>
          </p:cNvPr>
          <p:cNvSpPr/>
          <p:nvPr/>
        </p:nvSpPr>
        <p:spPr>
          <a:xfrm>
            <a:off x="4190261" y="2823099"/>
            <a:ext cx="3107184" cy="10653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743A6"/>
              </a:solidFill>
            </a:endParaRPr>
          </a:p>
          <a:p>
            <a:pPr algn="ctr"/>
            <a:r>
              <a:rPr lang="en-US" dirty="0" smtClean="0">
                <a:solidFill>
                  <a:srgbClr val="1743A6"/>
                </a:solidFill>
              </a:rPr>
              <a:t>Email</a:t>
            </a:r>
            <a:endParaRPr lang="en-US" dirty="0">
              <a:solidFill>
                <a:srgbClr val="1743A6"/>
              </a:solidFill>
            </a:endParaRPr>
          </a:p>
          <a:p>
            <a:pPr algn="ctr"/>
            <a:r>
              <a:rPr lang="en-US" dirty="0" smtClean="0">
                <a:solidFill>
                  <a:srgbClr val="1743A6"/>
                </a:solidFill>
              </a:rPr>
              <a:t>FSUTAOFFICE@gmail.com</a:t>
            </a:r>
            <a:endParaRPr lang="en-US" dirty="0">
              <a:solidFill>
                <a:srgbClr val="1743A6"/>
              </a:solidFill>
            </a:endParaRPr>
          </a:p>
        </p:txBody>
      </p:sp>
      <p:sp>
        <p:nvSpPr>
          <p:cNvPr id="6" name="Subtitle 2">
            <a:extLst>
              <a:ext uri="{FF2B5EF4-FFF2-40B4-BE49-F238E27FC236}">
                <a16:creationId xmlns="" xmlns:a16="http://schemas.microsoft.com/office/drawing/2014/main" id="{215656FC-C8E6-3C4E-9A3C-972B7FC4EFA1}"/>
              </a:ext>
            </a:extLst>
          </p:cNvPr>
          <p:cNvSpPr txBox="1">
            <a:spLocks/>
          </p:cNvSpPr>
          <p:nvPr/>
        </p:nvSpPr>
        <p:spPr>
          <a:xfrm>
            <a:off x="4272362" y="2903838"/>
            <a:ext cx="2890438" cy="62906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1743A6"/>
                </a:solidFill>
                <a:latin typeface="Arial Black"/>
                <a:hlinkClick r:id="rId4"/>
              </a:rPr>
              <a:t>JOIN</a:t>
            </a:r>
            <a:endParaRPr lang="en-US" sz="1800" b="1" dirty="0">
              <a:solidFill>
                <a:srgbClr val="1743A6"/>
              </a:solidFill>
              <a:latin typeface="Arial Black"/>
            </a:endParaRPr>
          </a:p>
        </p:txBody>
      </p:sp>
    </p:spTree>
    <p:extLst>
      <p:ext uri="{BB962C8B-B14F-4D97-AF65-F5344CB8AC3E}">
        <p14:creationId xmlns:p14="http://schemas.microsoft.com/office/powerpoint/2010/main" val="16558846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autoRev="1" fill="hold" nodeType="withEffect" p14:presetBounceEnd="50000">
                                      <p:stCondLst>
                                        <p:cond delay="0"/>
                                      </p:stCondLst>
                                      <p:childTnLst>
                                        <p:animScale p14:bounceEnd="50000">
                                          <p:cBhvr>
                                            <p:cTn id="6" dur="5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autoRev="1" fill="hold" nodeType="withEffect">
                                      <p:stCondLst>
                                        <p:cond delay="0"/>
                                      </p:stCondLst>
                                      <p:childTnLst>
                                        <p:animScale>
                                          <p:cBhvr>
                                            <p:cTn id="6" dur="5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751" y="448322"/>
            <a:ext cx="10630162" cy="776796"/>
          </a:xfrm>
        </p:spPr>
        <p:txBody>
          <a:bodyPr/>
          <a:lstStyle/>
          <a:p>
            <a:r>
              <a:rPr lang="en-US" dirty="0" smtClean="0"/>
              <a:t>Last Thoughts before Questions </a:t>
            </a:r>
            <a:endParaRPr lang="en-US" dirty="0"/>
          </a:p>
        </p:txBody>
      </p:sp>
      <p:sp>
        <p:nvSpPr>
          <p:cNvPr id="4" name="Text Placeholder 3"/>
          <p:cNvSpPr>
            <a:spLocks noGrp="1"/>
          </p:cNvSpPr>
          <p:nvPr>
            <p:ph type="body" sz="half" idx="2"/>
          </p:nvPr>
        </p:nvSpPr>
        <p:spPr>
          <a:xfrm>
            <a:off x="1296140" y="1615736"/>
            <a:ext cx="5699464" cy="2050742"/>
          </a:xfrm>
        </p:spPr>
        <p:txBody>
          <a:bodyPr>
            <a:normAutofit/>
          </a:bodyPr>
          <a:lstStyle/>
          <a:p>
            <a:endParaRPr lang="en-US" dirty="0" smtClean="0"/>
          </a:p>
          <a:p>
            <a:r>
              <a:rPr lang="en-US" sz="4800" dirty="0" smtClean="0"/>
              <a:t>Nancy Dunn</a:t>
            </a:r>
          </a:p>
          <a:p>
            <a:r>
              <a:rPr lang="en-US" sz="4800" dirty="0" smtClean="0">
                <a:hlinkClick r:id="rId2"/>
              </a:rPr>
              <a:t>fsutaprez@gmail.com</a:t>
            </a:r>
            <a:endParaRPr lang="en-US" sz="4800" dirty="0" smtClean="0"/>
          </a:p>
          <a:p>
            <a:endParaRPr lang="en-US" sz="4800" dirty="0" smtClean="0"/>
          </a:p>
        </p:txBody>
      </p:sp>
      <p:pic>
        <p:nvPicPr>
          <p:cNvPr id="1027" name="Picture 3" descr="C:\Users\Nancy\AppData\Local\Microsoft\Windows\INetCache\IE\STA90KOA\brai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546" y="181991"/>
            <a:ext cx="3826274" cy="33957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69832" y="4190261"/>
            <a:ext cx="7102135" cy="1569660"/>
          </a:xfrm>
          <a:prstGeom prst="rect">
            <a:avLst/>
          </a:prstGeom>
          <a:noFill/>
        </p:spPr>
        <p:txBody>
          <a:bodyPr wrap="square" rtlCol="0">
            <a:spAutoFit/>
          </a:bodyPr>
          <a:lstStyle/>
          <a:p>
            <a:r>
              <a:rPr lang="en-US" sz="9600" dirty="0" smtClean="0"/>
              <a:t>   Fsuta.org</a:t>
            </a:r>
            <a:endParaRPr lang="en-US" sz="9600" dirty="0"/>
          </a:p>
        </p:txBody>
      </p:sp>
    </p:spTree>
    <p:extLst>
      <p:ext uri="{BB962C8B-B14F-4D97-AF65-F5344CB8AC3E}">
        <p14:creationId xmlns:p14="http://schemas.microsoft.com/office/powerpoint/2010/main" val="2774388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0D0BF68C-F47E-C44A-B4EB-D4643851C1D5}"/>
              </a:ext>
            </a:extLst>
          </p:cNvPr>
          <p:cNvSpPr/>
          <p:nvPr/>
        </p:nvSpPr>
        <p:spPr>
          <a:xfrm>
            <a:off x="0" y="1"/>
            <a:ext cx="12192000" cy="6858000"/>
          </a:xfrm>
          <a:prstGeom prst="rect">
            <a:avLst/>
          </a:prstGeom>
          <a:gradFill>
            <a:gsLst>
              <a:gs pos="1000">
                <a:srgbClr val="FFD862"/>
              </a:gs>
              <a:gs pos="100000">
                <a:srgbClr val="D82C2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F9EF3500-E4A3-2B4E-B538-0891F5341686}"/>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2" name="Title 1">
            <a:extLst>
              <a:ext uri="{FF2B5EF4-FFF2-40B4-BE49-F238E27FC236}">
                <a16:creationId xmlns="" xmlns:a16="http://schemas.microsoft.com/office/drawing/2014/main" id="{B899D67F-D84C-40DC-975D-1B52291370B2}"/>
              </a:ext>
            </a:extLst>
          </p:cNvPr>
          <p:cNvSpPr>
            <a:spLocks noGrp="1"/>
          </p:cNvSpPr>
          <p:nvPr>
            <p:ph type="title"/>
          </p:nvPr>
        </p:nvSpPr>
        <p:spPr>
          <a:xfrm>
            <a:off x="1116422" y="1110072"/>
            <a:ext cx="8241892" cy="1325563"/>
          </a:xfrm>
        </p:spPr>
        <p:txBody>
          <a:bodyPr/>
          <a:lstStyle/>
          <a:p>
            <a:r>
              <a:rPr lang="en-US" b="1" dirty="0">
                <a:solidFill>
                  <a:srgbClr val="1743A6"/>
                </a:solidFill>
                <a:latin typeface="Times"/>
                <a:cs typeface="Times"/>
              </a:rPr>
              <a:t>The Beginning of </a:t>
            </a:r>
            <a:r>
              <a:rPr lang="en-US" b="1" dirty="0">
                <a:latin typeface="Times"/>
              </a:rPr>
              <a:t/>
            </a:r>
            <a:br>
              <a:rPr lang="en-US" b="1" dirty="0">
                <a:latin typeface="Times"/>
              </a:rPr>
            </a:br>
            <a:r>
              <a:rPr lang="en-US" b="1" dirty="0">
                <a:solidFill>
                  <a:srgbClr val="1743A6"/>
                </a:solidFill>
                <a:latin typeface="Times"/>
                <a:cs typeface="Times"/>
              </a:rPr>
              <a:t>Your Professional Journey…</a:t>
            </a:r>
          </a:p>
        </p:txBody>
      </p:sp>
      <p:sp>
        <p:nvSpPr>
          <p:cNvPr id="3" name="Content Placeholder 2">
            <a:extLst>
              <a:ext uri="{FF2B5EF4-FFF2-40B4-BE49-F238E27FC236}">
                <a16:creationId xmlns="" xmlns:a16="http://schemas.microsoft.com/office/drawing/2014/main" id="{208E5A48-3CD3-4C7E-8301-EC345CCA3161}"/>
              </a:ext>
            </a:extLst>
          </p:cNvPr>
          <p:cNvSpPr>
            <a:spLocks noGrp="1"/>
          </p:cNvSpPr>
          <p:nvPr>
            <p:ph idx="1"/>
          </p:nvPr>
        </p:nvSpPr>
        <p:spPr>
          <a:xfrm>
            <a:off x="1110861" y="2514362"/>
            <a:ext cx="10036290" cy="978195"/>
          </a:xfrm>
        </p:spPr>
        <p:txBody>
          <a:bodyPr vert="horz" lIns="91440" tIns="45720" rIns="91440" bIns="45720" rtlCol="0" anchor="t">
            <a:noAutofit/>
          </a:bodyPr>
          <a:lstStyle/>
          <a:p>
            <a:pPr marL="0" indent="0">
              <a:lnSpc>
                <a:spcPct val="100000"/>
              </a:lnSpc>
              <a:buNone/>
            </a:pPr>
            <a:r>
              <a:rPr lang="en-US" sz="2400" dirty="0">
                <a:latin typeface="Calibri"/>
                <a:cs typeface="Calibri"/>
              </a:rPr>
              <a:t>For nearly 160 years CTA members have advocated for educators and students to ensure every person has access to a free quality public education in California. Our successes include:</a:t>
            </a:r>
            <a:endParaRPr lang="en-US" sz="2400" b="1" dirty="0">
              <a:latin typeface="Calibri"/>
              <a:cs typeface="Calibri"/>
            </a:endParaRPr>
          </a:p>
        </p:txBody>
      </p:sp>
      <p:sp>
        <p:nvSpPr>
          <p:cNvPr id="4" name="TextBox 3">
            <a:extLst>
              <a:ext uri="{FF2B5EF4-FFF2-40B4-BE49-F238E27FC236}">
                <a16:creationId xmlns="" xmlns:a16="http://schemas.microsoft.com/office/drawing/2014/main" id="{CFD9C18D-DD29-4D46-8AA8-4C7F978BD207}"/>
              </a:ext>
            </a:extLst>
          </p:cNvPr>
          <p:cNvSpPr txBox="1"/>
          <p:nvPr/>
        </p:nvSpPr>
        <p:spPr>
          <a:xfrm>
            <a:off x="1110860" y="624234"/>
            <a:ext cx="5938528" cy="461665"/>
          </a:xfrm>
          <a:prstGeom prst="rect">
            <a:avLst/>
          </a:prstGeom>
          <a:noFill/>
        </p:spPr>
        <p:txBody>
          <a:bodyPr wrap="square" rtlCol="0" anchor="t">
            <a:spAutoFit/>
          </a:bodyPr>
          <a:lstStyle/>
          <a:p>
            <a:r>
              <a:rPr lang="en-US" sz="2400" b="1" spc="500" dirty="0">
                <a:latin typeface="Franklin Gothic Book"/>
                <a:cs typeface="Calibri"/>
              </a:rPr>
              <a:t>YOUR MEMBERSHIP IS</a:t>
            </a:r>
            <a:endParaRPr lang="en-US" sz="2400" spc="500" dirty="0">
              <a:latin typeface="Franklin Gothic Book"/>
              <a:cs typeface="Calibri"/>
            </a:endParaRPr>
          </a:p>
        </p:txBody>
      </p:sp>
      <p:sp>
        <p:nvSpPr>
          <p:cNvPr id="5" name="TextBox 4">
            <a:extLst>
              <a:ext uri="{FF2B5EF4-FFF2-40B4-BE49-F238E27FC236}">
                <a16:creationId xmlns="" xmlns:a16="http://schemas.microsoft.com/office/drawing/2014/main" id="{04D11405-DECA-094E-BAAB-E7C25616C640}"/>
              </a:ext>
            </a:extLst>
          </p:cNvPr>
          <p:cNvSpPr txBox="1"/>
          <p:nvPr/>
        </p:nvSpPr>
        <p:spPr>
          <a:xfrm>
            <a:off x="1265284" y="5422378"/>
            <a:ext cx="1801585" cy="1015663"/>
          </a:xfrm>
          <a:prstGeom prst="rect">
            <a:avLst/>
          </a:prstGeom>
          <a:noFill/>
        </p:spPr>
        <p:txBody>
          <a:bodyPr wrap="square" rtlCol="0" anchor="t">
            <a:spAutoFit/>
          </a:bodyPr>
          <a:lstStyle/>
          <a:p>
            <a:r>
              <a:rPr lang="en-US" sz="2000" b="1" dirty="0">
                <a:latin typeface="Franklin Gothic Book"/>
                <a:cs typeface="Calibri"/>
              </a:rPr>
              <a:t>Access</a:t>
            </a:r>
            <a:r>
              <a:rPr lang="en-US" sz="2000" dirty="0">
                <a:latin typeface="Franklin Gothic Book"/>
                <a:cs typeface="Calibri"/>
              </a:rPr>
              <a:t> to public schools for all students</a:t>
            </a:r>
            <a:endParaRPr lang="en-US" sz="2000">
              <a:latin typeface="Franklin Gothic Book"/>
              <a:cs typeface="Calibri"/>
            </a:endParaRPr>
          </a:p>
        </p:txBody>
      </p:sp>
      <p:sp>
        <p:nvSpPr>
          <p:cNvPr id="6" name="TextBox 5">
            <a:extLst>
              <a:ext uri="{FF2B5EF4-FFF2-40B4-BE49-F238E27FC236}">
                <a16:creationId xmlns="" xmlns:a16="http://schemas.microsoft.com/office/drawing/2014/main" id="{E77755C0-F19E-CA43-B18E-37814A2EBF74}"/>
              </a:ext>
            </a:extLst>
          </p:cNvPr>
          <p:cNvSpPr txBox="1"/>
          <p:nvPr/>
        </p:nvSpPr>
        <p:spPr>
          <a:xfrm>
            <a:off x="4075162" y="5425992"/>
            <a:ext cx="1764685" cy="707886"/>
          </a:xfrm>
          <a:prstGeom prst="rect">
            <a:avLst/>
          </a:prstGeom>
          <a:noFill/>
        </p:spPr>
        <p:txBody>
          <a:bodyPr wrap="square" rtlCol="0" anchor="t">
            <a:spAutoFit/>
          </a:bodyPr>
          <a:lstStyle/>
          <a:p>
            <a:r>
              <a:rPr lang="en-US" sz="2000" b="1" dirty="0">
                <a:latin typeface="Franklin Gothic Book"/>
              </a:rPr>
              <a:t>Retirement</a:t>
            </a:r>
            <a:r>
              <a:rPr lang="en-US" sz="2000" dirty="0">
                <a:latin typeface="Franklin Gothic Book"/>
              </a:rPr>
              <a:t> with dignity</a:t>
            </a:r>
            <a:endParaRPr lang="en-US" sz="2000" b="1">
              <a:latin typeface="Franklin Gothic Book"/>
            </a:endParaRPr>
          </a:p>
        </p:txBody>
      </p:sp>
      <p:sp>
        <p:nvSpPr>
          <p:cNvPr id="7" name="TextBox 6">
            <a:extLst>
              <a:ext uri="{FF2B5EF4-FFF2-40B4-BE49-F238E27FC236}">
                <a16:creationId xmlns="" xmlns:a16="http://schemas.microsoft.com/office/drawing/2014/main" id="{00A57F88-65E0-754A-B420-4420B416DD15}"/>
              </a:ext>
            </a:extLst>
          </p:cNvPr>
          <p:cNvSpPr txBox="1"/>
          <p:nvPr/>
        </p:nvSpPr>
        <p:spPr>
          <a:xfrm>
            <a:off x="6746504" y="5422378"/>
            <a:ext cx="2052084" cy="1015663"/>
          </a:xfrm>
          <a:prstGeom prst="rect">
            <a:avLst/>
          </a:prstGeom>
          <a:noFill/>
        </p:spPr>
        <p:txBody>
          <a:bodyPr wrap="square" rtlCol="0" anchor="t">
            <a:spAutoFit/>
          </a:bodyPr>
          <a:lstStyle/>
          <a:p>
            <a:r>
              <a:rPr lang="en-US" sz="2000" b="1" dirty="0">
                <a:latin typeface="Franklin Gothic Book"/>
              </a:rPr>
              <a:t>Ending child labor</a:t>
            </a:r>
            <a:r>
              <a:rPr lang="en-US" sz="2000" dirty="0">
                <a:latin typeface="Franklin Gothic Book"/>
              </a:rPr>
              <a:t> in California</a:t>
            </a:r>
            <a:endParaRPr lang="en-US" sz="2000" b="1">
              <a:latin typeface="Franklin Gothic Book"/>
            </a:endParaRPr>
          </a:p>
        </p:txBody>
      </p:sp>
      <p:sp>
        <p:nvSpPr>
          <p:cNvPr id="8" name="TextBox 7">
            <a:extLst>
              <a:ext uri="{FF2B5EF4-FFF2-40B4-BE49-F238E27FC236}">
                <a16:creationId xmlns="" xmlns:a16="http://schemas.microsoft.com/office/drawing/2014/main" id="{1240023E-59EA-1948-A6FE-2B4A30C9B1E5}"/>
              </a:ext>
            </a:extLst>
          </p:cNvPr>
          <p:cNvSpPr txBox="1"/>
          <p:nvPr/>
        </p:nvSpPr>
        <p:spPr>
          <a:xfrm>
            <a:off x="9705245" y="5422312"/>
            <a:ext cx="1612027" cy="1015663"/>
          </a:xfrm>
          <a:prstGeom prst="rect">
            <a:avLst/>
          </a:prstGeom>
          <a:noFill/>
        </p:spPr>
        <p:txBody>
          <a:bodyPr wrap="square" rtlCol="0" anchor="t">
            <a:spAutoFit/>
          </a:bodyPr>
          <a:lstStyle/>
          <a:p>
            <a:r>
              <a:rPr lang="en-US" sz="2000" b="1" dirty="0">
                <a:latin typeface="Franklin Gothic Book"/>
              </a:rPr>
              <a:t>Preventing pregnancy firings</a:t>
            </a:r>
          </a:p>
        </p:txBody>
      </p:sp>
      <p:sp>
        <p:nvSpPr>
          <p:cNvPr id="11" name="TextBox 10">
            <a:extLst>
              <a:ext uri="{FF2B5EF4-FFF2-40B4-BE49-F238E27FC236}">
                <a16:creationId xmlns="" xmlns:a16="http://schemas.microsoft.com/office/drawing/2014/main" id="{6BEF6495-53BA-424F-BBB3-1BEE1A91D194}"/>
              </a:ext>
            </a:extLst>
          </p:cNvPr>
          <p:cNvSpPr txBox="1"/>
          <p:nvPr/>
        </p:nvSpPr>
        <p:spPr>
          <a:xfrm>
            <a:off x="1300086" y="4745735"/>
            <a:ext cx="1617921" cy="769441"/>
          </a:xfrm>
          <a:prstGeom prst="rect">
            <a:avLst/>
          </a:prstGeom>
          <a:noFill/>
        </p:spPr>
        <p:txBody>
          <a:bodyPr wrap="square" rtlCol="0" anchor="t">
            <a:spAutoFit/>
          </a:bodyPr>
          <a:lstStyle/>
          <a:p>
            <a:r>
              <a:rPr lang="en-US" sz="4400" b="1" dirty="0">
                <a:solidFill>
                  <a:srgbClr val="1743A6"/>
                </a:solidFill>
                <a:latin typeface="Times"/>
                <a:cs typeface="Times"/>
              </a:rPr>
              <a:t>1867</a:t>
            </a:r>
            <a:endParaRPr lang="en-US" sz="4400" dirty="0">
              <a:solidFill>
                <a:srgbClr val="1743A6"/>
              </a:solidFill>
              <a:latin typeface="Times"/>
              <a:cs typeface="Times"/>
            </a:endParaRPr>
          </a:p>
        </p:txBody>
      </p:sp>
      <p:sp>
        <p:nvSpPr>
          <p:cNvPr id="12" name="TextBox 11">
            <a:extLst>
              <a:ext uri="{FF2B5EF4-FFF2-40B4-BE49-F238E27FC236}">
                <a16:creationId xmlns="" xmlns:a16="http://schemas.microsoft.com/office/drawing/2014/main" id="{D4026192-944E-3C41-B569-57B76640038E}"/>
              </a:ext>
            </a:extLst>
          </p:cNvPr>
          <p:cNvSpPr txBox="1"/>
          <p:nvPr/>
        </p:nvSpPr>
        <p:spPr>
          <a:xfrm>
            <a:off x="4094044" y="4758725"/>
            <a:ext cx="1617921" cy="769441"/>
          </a:xfrm>
          <a:prstGeom prst="rect">
            <a:avLst/>
          </a:prstGeom>
          <a:noFill/>
        </p:spPr>
        <p:txBody>
          <a:bodyPr wrap="square" rtlCol="0" anchor="t">
            <a:spAutoFit/>
          </a:bodyPr>
          <a:lstStyle/>
          <a:p>
            <a:r>
              <a:rPr lang="en-US" sz="4400" b="1" dirty="0">
                <a:solidFill>
                  <a:srgbClr val="1743A6"/>
                </a:solidFill>
                <a:latin typeface="Times"/>
                <a:cs typeface="Times"/>
              </a:rPr>
              <a:t>1913</a:t>
            </a:r>
            <a:endParaRPr lang="en-US" sz="4400" dirty="0">
              <a:solidFill>
                <a:srgbClr val="1743A6"/>
              </a:solidFill>
              <a:latin typeface="Times"/>
              <a:cs typeface="Times"/>
            </a:endParaRPr>
          </a:p>
        </p:txBody>
      </p:sp>
      <p:sp>
        <p:nvSpPr>
          <p:cNvPr id="13" name="TextBox 12">
            <a:extLst>
              <a:ext uri="{FF2B5EF4-FFF2-40B4-BE49-F238E27FC236}">
                <a16:creationId xmlns="" xmlns:a16="http://schemas.microsoft.com/office/drawing/2014/main" id="{85DB9C30-FD65-3041-B84E-F9F6F9ED5A13}"/>
              </a:ext>
            </a:extLst>
          </p:cNvPr>
          <p:cNvSpPr txBox="1"/>
          <p:nvPr/>
        </p:nvSpPr>
        <p:spPr>
          <a:xfrm>
            <a:off x="6777461" y="4745735"/>
            <a:ext cx="1617921" cy="769441"/>
          </a:xfrm>
          <a:prstGeom prst="rect">
            <a:avLst/>
          </a:prstGeom>
          <a:noFill/>
        </p:spPr>
        <p:txBody>
          <a:bodyPr wrap="square" rtlCol="0" anchor="t">
            <a:spAutoFit/>
          </a:bodyPr>
          <a:lstStyle/>
          <a:p>
            <a:r>
              <a:rPr lang="en-US" sz="4400" b="1" dirty="0">
                <a:solidFill>
                  <a:srgbClr val="1743A6"/>
                </a:solidFill>
                <a:latin typeface="Times"/>
                <a:cs typeface="Times"/>
              </a:rPr>
              <a:t>1915</a:t>
            </a:r>
            <a:endParaRPr lang="en-US" sz="4400" dirty="0">
              <a:solidFill>
                <a:srgbClr val="1743A6"/>
              </a:solidFill>
              <a:latin typeface="Times"/>
              <a:cs typeface="Times"/>
            </a:endParaRPr>
          </a:p>
        </p:txBody>
      </p:sp>
      <p:sp>
        <p:nvSpPr>
          <p:cNvPr id="15" name="TextBox 14">
            <a:extLst>
              <a:ext uri="{FF2B5EF4-FFF2-40B4-BE49-F238E27FC236}">
                <a16:creationId xmlns="" xmlns:a16="http://schemas.microsoft.com/office/drawing/2014/main" id="{8B6BA6E5-9892-1941-A075-4E6B7668D19E}"/>
              </a:ext>
            </a:extLst>
          </p:cNvPr>
          <p:cNvSpPr txBox="1"/>
          <p:nvPr/>
        </p:nvSpPr>
        <p:spPr>
          <a:xfrm>
            <a:off x="9624584" y="4758724"/>
            <a:ext cx="1617921" cy="769441"/>
          </a:xfrm>
          <a:prstGeom prst="rect">
            <a:avLst/>
          </a:prstGeom>
          <a:noFill/>
        </p:spPr>
        <p:txBody>
          <a:bodyPr wrap="square" rtlCol="0" anchor="t">
            <a:spAutoFit/>
          </a:bodyPr>
          <a:lstStyle/>
          <a:p>
            <a:r>
              <a:rPr lang="en-US" sz="4400" b="1" dirty="0">
                <a:solidFill>
                  <a:srgbClr val="1743A6"/>
                </a:solidFill>
                <a:latin typeface="Times"/>
                <a:cs typeface="Times"/>
              </a:rPr>
              <a:t>1927</a:t>
            </a:r>
            <a:endParaRPr lang="en-US" sz="4400">
              <a:solidFill>
                <a:srgbClr val="1743A6"/>
              </a:solidFill>
              <a:latin typeface="Times"/>
              <a:cs typeface="Times"/>
            </a:endParaRPr>
          </a:p>
        </p:txBody>
      </p:sp>
      <p:pic>
        <p:nvPicPr>
          <p:cNvPr id="23" name="Picture 22">
            <a:extLst>
              <a:ext uri="{FF2B5EF4-FFF2-40B4-BE49-F238E27FC236}">
                <a16:creationId xmlns="" xmlns:a16="http://schemas.microsoft.com/office/drawing/2014/main" id="{142478C0-974D-4142-B9F0-C75C42168736}"/>
              </a:ext>
            </a:extLst>
          </p:cNvPr>
          <p:cNvPicPr>
            <a:picLocks noChangeAspect="1"/>
          </p:cNvPicPr>
          <p:nvPr/>
        </p:nvPicPr>
        <p:blipFill>
          <a:blip r:embed="rId2"/>
          <a:stretch>
            <a:fillRect/>
          </a:stretch>
        </p:blipFill>
        <p:spPr>
          <a:xfrm>
            <a:off x="10018781" y="3650854"/>
            <a:ext cx="492477" cy="1094881"/>
          </a:xfrm>
          <a:prstGeom prst="rect">
            <a:avLst/>
          </a:prstGeom>
        </p:spPr>
      </p:pic>
      <p:pic>
        <p:nvPicPr>
          <p:cNvPr id="24" name="Picture 23">
            <a:extLst>
              <a:ext uri="{FF2B5EF4-FFF2-40B4-BE49-F238E27FC236}">
                <a16:creationId xmlns="" xmlns:a16="http://schemas.microsoft.com/office/drawing/2014/main" id="{1600F52D-43BE-F64E-8BFE-036771783640}"/>
              </a:ext>
            </a:extLst>
          </p:cNvPr>
          <p:cNvPicPr>
            <a:picLocks noChangeAspect="1"/>
          </p:cNvPicPr>
          <p:nvPr/>
        </p:nvPicPr>
        <p:blipFill>
          <a:blip r:embed="rId3"/>
          <a:stretch>
            <a:fillRect/>
          </a:stretch>
        </p:blipFill>
        <p:spPr>
          <a:xfrm>
            <a:off x="6889457" y="3935946"/>
            <a:ext cx="1028700" cy="774700"/>
          </a:xfrm>
          <a:prstGeom prst="rect">
            <a:avLst/>
          </a:prstGeom>
        </p:spPr>
      </p:pic>
      <p:pic>
        <p:nvPicPr>
          <p:cNvPr id="25" name="Picture 24">
            <a:extLst>
              <a:ext uri="{FF2B5EF4-FFF2-40B4-BE49-F238E27FC236}">
                <a16:creationId xmlns="" xmlns:a16="http://schemas.microsoft.com/office/drawing/2014/main" id="{5EEEEC38-FC1A-F744-9F87-DCE62A075DC5}"/>
              </a:ext>
            </a:extLst>
          </p:cNvPr>
          <p:cNvPicPr>
            <a:picLocks noChangeAspect="1"/>
          </p:cNvPicPr>
          <p:nvPr/>
        </p:nvPicPr>
        <p:blipFill>
          <a:blip r:embed="rId4"/>
          <a:stretch>
            <a:fillRect/>
          </a:stretch>
        </p:blipFill>
        <p:spPr>
          <a:xfrm>
            <a:off x="4175867" y="3767540"/>
            <a:ext cx="978195" cy="978195"/>
          </a:xfrm>
          <a:prstGeom prst="rect">
            <a:avLst/>
          </a:prstGeom>
        </p:spPr>
      </p:pic>
      <p:pic>
        <p:nvPicPr>
          <p:cNvPr id="28" name="Picture 27">
            <a:extLst>
              <a:ext uri="{FF2B5EF4-FFF2-40B4-BE49-F238E27FC236}">
                <a16:creationId xmlns="" xmlns:a16="http://schemas.microsoft.com/office/drawing/2014/main" id="{B6DEC7F6-A9A3-784C-9902-3DCCB3862CED}"/>
              </a:ext>
            </a:extLst>
          </p:cNvPr>
          <p:cNvPicPr>
            <a:picLocks noChangeAspect="1"/>
          </p:cNvPicPr>
          <p:nvPr/>
        </p:nvPicPr>
        <p:blipFill>
          <a:blip r:embed="rId5"/>
          <a:stretch>
            <a:fillRect/>
          </a:stretch>
        </p:blipFill>
        <p:spPr>
          <a:xfrm>
            <a:off x="1518571" y="3847529"/>
            <a:ext cx="921901" cy="907268"/>
          </a:xfrm>
          <a:prstGeom prst="rect">
            <a:avLst/>
          </a:prstGeom>
        </p:spPr>
      </p:pic>
      <p:sp>
        <p:nvSpPr>
          <p:cNvPr id="16" name="Rectangle 15">
            <a:extLst>
              <a:ext uri="{FF2B5EF4-FFF2-40B4-BE49-F238E27FC236}">
                <a16:creationId xmlns="" xmlns:a16="http://schemas.microsoft.com/office/drawing/2014/main" id="{59A59ABA-0908-F544-A08A-1F92F88B9432}"/>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 xmlns:a16="http://schemas.microsoft.com/office/drawing/2014/main" id="{C5EA3EED-3E76-0644-8746-E58C50AB7445}"/>
              </a:ext>
            </a:extLst>
          </p:cNvPr>
          <p:cNvPicPr>
            <a:picLocks noChangeAspect="1"/>
          </p:cNvPicPr>
          <p:nvPr/>
        </p:nvPicPr>
        <p:blipFill>
          <a:blip r:embed="rId6"/>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81015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D320F1A-7A01-9F48-B38E-A89959B05A9B}"/>
              </a:ext>
            </a:extLst>
          </p:cNvPr>
          <p:cNvSpPr/>
          <p:nvPr/>
        </p:nvSpPr>
        <p:spPr>
          <a:xfrm>
            <a:off x="0" y="1"/>
            <a:ext cx="12192000" cy="6858000"/>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52E62000-432C-C245-9FCA-CA2988A68F2D}"/>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9F7FD"/>
              </a:solidFill>
              <a:highlight>
                <a:srgbClr val="FFE699"/>
              </a:highlight>
            </a:endParaRPr>
          </a:p>
        </p:txBody>
      </p:sp>
      <p:sp>
        <p:nvSpPr>
          <p:cNvPr id="3" name="Content Placeholder 2">
            <a:extLst>
              <a:ext uri="{FF2B5EF4-FFF2-40B4-BE49-F238E27FC236}">
                <a16:creationId xmlns="" xmlns:a16="http://schemas.microsoft.com/office/drawing/2014/main" id="{A13A9968-3838-E249-9C66-E33AA22887C9}"/>
              </a:ext>
            </a:extLst>
          </p:cNvPr>
          <p:cNvSpPr>
            <a:spLocks noGrp="1"/>
          </p:cNvSpPr>
          <p:nvPr>
            <p:ph idx="1"/>
          </p:nvPr>
        </p:nvSpPr>
        <p:spPr>
          <a:xfrm>
            <a:off x="838199" y="621967"/>
            <a:ext cx="10069157" cy="1068721"/>
          </a:xfrm>
        </p:spPr>
        <p:txBody>
          <a:bodyPr>
            <a:normAutofit/>
          </a:bodyPr>
          <a:lstStyle/>
          <a:p>
            <a:pPr marL="0" indent="0">
              <a:lnSpc>
                <a:spcPct val="100000"/>
              </a:lnSpc>
              <a:buNone/>
            </a:pPr>
            <a:r>
              <a:rPr lang="en-US" sz="4400" b="1" dirty="0">
                <a:solidFill>
                  <a:srgbClr val="1743A6"/>
                </a:solidFill>
                <a:latin typeface="Times" panose="02020603050405020304" pitchFamily="18" charset="0"/>
                <a:cs typeface="Times" panose="02020603050405020304" pitchFamily="18" charset="0"/>
              </a:rPr>
              <a:t>Your Journey Will Become Your Legacy </a:t>
            </a:r>
            <a:endParaRPr lang="en-US" sz="2000" dirty="0">
              <a:solidFill>
                <a:srgbClr val="1743A6"/>
              </a:solidFill>
              <a:latin typeface="Times" panose="02020603050405020304" pitchFamily="18" charset="0"/>
              <a:cs typeface="Times" panose="02020603050405020304" pitchFamily="18" charset="0"/>
            </a:endParaRPr>
          </a:p>
        </p:txBody>
      </p:sp>
      <p:sp>
        <p:nvSpPr>
          <p:cNvPr id="4" name="TextBox 3">
            <a:extLst>
              <a:ext uri="{FF2B5EF4-FFF2-40B4-BE49-F238E27FC236}">
                <a16:creationId xmlns="" xmlns:a16="http://schemas.microsoft.com/office/drawing/2014/main" id="{18D7E403-8F62-954D-80A4-195DA22B2F86}"/>
              </a:ext>
            </a:extLst>
          </p:cNvPr>
          <p:cNvSpPr txBox="1"/>
          <p:nvPr/>
        </p:nvSpPr>
        <p:spPr>
          <a:xfrm>
            <a:off x="2381693" y="5312702"/>
            <a:ext cx="3581785" cy="1200329"/>
          </a:xfrm>
          <a:prstGeom prst="rect">
            <a:avLst/>
          </a:prstGeom>
          <a:noFill/>
        </p:spPr>
        <p:txBody>
          <a:bodyPr wrap="square" rtlCol="0">
            <a:spAutoFit/>
          </a:bodyPr>
          <a:lstStyle/>
          <a:p>
            <a:r>
              <a:rPr lang="en-US" dirty="0"/>
              <a:t>CTA leaded the fight to pass the </a:t>
            </a:r>
            <a:r>
              <a:rPr lang="en-US" b="1" dirty="0"/>
              <a:t>Prop. 30</a:t>
            </a:r>
            <a:r>
              <a:rPr lang="en-US" dirty="0"/>
              <a:t>, generating $42 billion for public schools and local services over seven years.</a:t>
            </a:r>
          </a:p>
        </p:txBody>
      </p:sp>
      <p:sp>
        <p:nvSpPr>
          <p:cNvPr id="5" name="TextBox 4">
            <a:extLst>
              <a:ext uri="{FF2B5EF4-FFF2-40B4-BE49-F238E27FC236}">
                <a16:creationId xmlns="" xmlns:a16="http://schemas.microsoft.com/office/drawing/2014/main" id="{2DD250C5-D43D-314D-88FA-60BE4ED44A0E}"/>
              </a:ext>
            </a:extLst>
          </p:cNvPr>
          <p:cNvSpPr txBox="1"/>
          <p:nvPr/>
        </p:nvSpPr>
        <p:spPr>
          <a:xfrm>
            <a:off x="8307904" y="5312702"/>
            <a:ext cx="3045895" cy="1200329"/>
          </a:xfrm>
          <a:prstGeom prst="rect">
            <a:avLst/>
          </a:prstGeom>
          <a:noFill/>
        </p:spPr>
        <p:txBody>
          <a:bodyPr wrap="square" rtlCol="0">
            <a:spAutoFit/>
          </a:bodyPr>
          <a:lstStyle/>
          <a:p>
            <a:r>
              <a:rPr lang="en-US" dirty="0"/>
              <a:t>Supporting the nationwide </a:t>
            </a:r>
            <a:r>
              <a:rPr lang="en-US" b="1" dirty="0"/>
              <a:t>#Red4Ed Movement </a:t>
            </a:r>
            <a:r>
              <a:rPr lang="en-US" dirty="0"/>
              <a:t>and the fight for fundamental services for our public schools</a:t>
            </a:r>
          </a:p>
        </p:txBody>
      </p:sp>
      <p:sp>
        <p:nvSpPr>
          <p:cNvPr id="6" name="TextBox 5">
            <a:extLst>
              <a:ext uri="{FF2B5EF4-FFF2-40B4-BE49-F238E27FC236}">
                <a16:creationId xmlns="" xmlns:a16="http://schemas.microsoft.com/office/drawing/2014/main" id="{EF04C32A-AE5F-FD4F-A384-D12287E05A7B}"/>
              </a:ext>
            </a:extLst>
          </p:cNvPr>
          <p:cNvSpPr txBox="1"/>
          <p:nvPr/>
        </p:nvSpPr>
        <p:spPr>
          <a:xfrm>
            <a:off x="838201" y="5217969"/>
            <a:ext cx="1617921" cy="769441"/>
          </a:xfrm>
          <a:prstGeom prst="rect">
            <a:avLst/>
          </a:prstGeom>
          <a:noFill/>
        </p:spPr>
        <p:txBody>
          <a:bodyPr wrap="square" rtlCol="0">
            <a:spAutoFit/>
          </a:bodyPr>
          <a:lstStyle/>
          <a:p>
            <a:r>
              <a:rPr lang="en-US" sz="4400" b="1" dirty="0">
                <a:solidFill>
                  <a:srgbClr val="1743A6"/>
                </a:solidFill>
                <a:latin typeface="Times" panose="02020603050405020304" pitchFamily="18" charset="0"/>
                <a:cs typeface="Times" panose="02020603050405020304" pitchFamily="18" charset="0"/>
              </a:rPr>
              <a:t>2012</a:t>
            </a:r>
            <a:endParaRPr lang="en-US" sz="4400" dirty="0">
              <a:solidFill>
                <a:srgbClr val="1743A6"/>
              </a:solidFill>
              <a:latin typeface="Times" panose="02020603050405020304" pitchFamily="18" charset="0"/>
              <a:cs typeface="Times" panose="02020603050405020304" pitchFamily="18" charset="0"/>
            </a:endParaRPr>
          </a:p>
        </p:txBody>
      </p:sp>
      <p:sp>
        <p:nvSpPr>
          <p:cNvPr id="7" name="TextBox 6">
            <a:extLst>
              <a:ext uri="{FF2B5EF4-FFF2-40B4-BE49-F238E27FC236}">
                <a16:creationId xmlns="" xmlns:a16="http://schemas.microsoft.com/office/drawing/2014/main" id="{F9B677BE-AEC2-7D4E-955A-6DD0B289BE58}"/>
              </a:ext>
            </a:extLst>
          </p:cNvPr>
          <p:cNvSpPr txBox="1"/>
          <p:nvPr/>
        </p:nvSpPr>
        <p:spPr>
          <a:xfrm>
            <a:off x="6689983" y="5217968"/>
            <a:ext cx="1617921" cy="769441"/>
          </a:xfrm>
          <a:prstGeom prst="rect">
            <a:avLst/>
          </a:prstGeom>
          <a:noFill/>
        </p:spPr>
        <p:txBody>
          <a:bodyPr wrap="square" rtlCol="0">
            <a:spAutoFit/>
          </a:bodyPr>
          <a:lstStyle/>
          <a:p>
            <a:r>
              <a:rPr lang="en-US" sz="4400" b="1" dirty="0">
                <a:solidFill>
                  <a:srgbClr val="1743A6"/>
                </a:solidFill>
                <a:latin typeface="Times" panose="02020603050405020304" pitchFamily="18" charset="0"/>
                <a:cs typeface="Times" panose="02020603050405020304" pitchFamily="18" charset="0"/>
              </a:rPr>
              <a:t>2017</a:t>
            </a:r>
            <a:endParaRPr lang="en-US" sz="4400" dirty="0">
              <a:solidFill>
                <a:srgbClr val="1743A6"/>
              </a:solidFill>
              <a:latin typeface="Times" panose="02020603050405020304" pitchFamily="18" charset="0"/>
              <a:cs typeface="Times" panose="02020603050405020304" pitchFamily="18" charset="0"/>
            </a:endParaRPr>
          </a:p>
        </p:txBody>
      </p:sp>
      <p:pic>
        <p:nvPicPr>
          <p:cNvPr id="9" name="Picture 8" descr="A group of people standing in front of a building&#10;&#10;Description automatically generated">
            <a:extLst>
              <a:ext uri="{FF2B5EF4-FFF2-40B4-BE49-F238E27FC236}">
                <a16:creationId xmlns="" xmlns:a16="http://schemas.microsoft.com/office/drawing/2014/main" id="{1BFD44BB-9905-C944-A305-279E2F1C6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384" b="16875"/>
          <a:stretch/>
        </p:blipFill>
        <p:spPr>
          <a:xfrm>
            <a:off x="6762195" y="2643187"/>
            <a:ext cx="4541044" cy="2527413"/>
          </a:xfrm>
          <a:prstGeom prst="rect">
            <a:avLst/>
          </a:prstGeom>
        </p:spPr>
      </p:pic>
      <p:sp>
        <p:nvSpPr>
          <p:cNvPr id="14" name="Content Placeholder 2">
            <a:extLst>
              <a:ext uri="{FF2B5EF4-FFF2-40B4-BE49-F238E27FC236}">
                <a16:creationId xmlns="" xmlns:a16="http://schemas.microsoft.com/office/drawing/2014/main" id="{9A5B956D-D65E-6E4A-B87A-BE275A9E3502}"/>
              </a:ext>
            </a:extLst>
          </p:cNvPr>
          <p:cNvSpPr txBox="1">
            <a:spLocks/>
          </p:cNvSpPr>
          <p:nvPr/>
        </p:nvSpPr>
        <p:spPr>
          <a:xfrm>
            <a:off x="838198" y="1437351"/>
            <a:ext cx="10515601" cy="82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What part will you play in our progress toward greater equity, access and fairness for all California’s students?!</a:t>
            </a:r>
          </a:p>
          <a:p>
            <a:pPr marL="0" indent="0">
              <a:lnSpc>
                <a:spcPct val="100000"/>
              </a:lnSpc>
              <a:buFont typeface="Arial" panose="020B0604020202020204" pitchFamily="34" charset="0"/>
              <a:buNone/>
            </a:pPr>
            <a:endParaRPr lang="en-US" sz="2400" dirty="0"/>
          </a:p>
          <a:p>
            <a:pPr marL="0" indent="0">
              <a:lnSpc>
                <a:spcPct val="100000"/>
              </a:lnSpc>
              <a:buFont typeface="Arial" panose="020B0604020202020204" pitchFamily="34" charset="0"/>
              <a:buNone/>
            </a:pPr>
            <a:endParaRPr lang="en-US" sz="2400" dirty="0"/>
          </a:p>
        </p:txBody>
      </p:sp>
      <p:sp>
        <p:nvSpPr>
          <p:cNvPr id="16" name="Rectangle 15">
            <a:extLst>
              <a:ext uri="{FF2B5EF4-FFF2-40B4-BE49-F238E27FC236}">
                <a16:creationId xmlns="" xmlns:a16="http://schemas.microsoft.com/office/drawing/2014/main" id="{59E1F386-9F46-4042-A9CA-E2B76C19AE96}"/>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069D5C86-455F-1A45-A6AE-C6705AEF5D34}"/>
              </a:ext>
            </a:extLst>
          </p:cNvPr>
          <p:cNvPicPr>
            <a:picLocks noChangeAspect="1"/>
          </p:cNvPicPr>
          <p:nvPr/>
        </p:nvPicPr>
        <p:blipFill>
          <a:blip r:embed="rId3"/>
          <a:stretch>
            <a:fillRect/>
          </a:stretch>
        </p:blipFill>
        <p:spPr>
          <a:xfrm>
            <a:off x="11254923" y="244221"/>
            <a:ext cx="763294" cy="425958"/>
          </a:xfrm>
          <a:prstGeom prst="rect">
            <a:avLst/>
          </a:prstGeom>
        </p:spPr>
      </p:pic>
      <p:pic>
        <p:nvPicPr>
          <p:cNvPr id="8" name="Picture 7" descr="A group of people standing in front of a building&#10;&#10;Description automatically generated">
            <a:extLst>
              <a:ext uri="{FF2B5EF4-FFF2-40B4-BE49-F238E27FC236}">
                <a16:creationId xmlns="" xmlns:a16="http://schemas.microsoft.com/office/drawing/2014/main" id="{F6B55857-84D3-457F-B1F7-CDF65D8D27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93" b="18626"/>
          <a:stretch/>
        </p:blipFill>
        <p:spPr>
          <a:xfrm>
            <a:off x="894860" y="2643186"/>
            <a:ext cx="5280264" cy="2513941"/>
          </a:xfrm>
          <a:prstGeom prst="rect">
            <a:avLst/>
          </a:prstGeom>
        </p:spPr>
      </p:pic>
    </p:spTree>
    <p:extLst>
      <p:ext uri="{BB962C8B-B14F-4D97-AF65-F5344CB8AC3E}">
        <p14:creationId xmlns:p14="http://schemas.microsoft.com/office/powerpoint/2010/main" val="27799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25AEE25-B060-444D-9083-1F61BAA08E6E}"/>
              </a:ext>
            </a:extLst>
          </p:cNvPr>
          <p:cNvSpPr/>
          <p:nvPr/>
        </p:nvSpPr>
        <p:spPr>
          <a:xfrm>
            <a:off x="0" y="1"/>
            <a:ext cx="12192000" cy="6858000"/>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40653C62-338C-124A-BA5A-8EBC7ADF9263}"/>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a:extLst>
              <a:ext uri="{FF2B5EF4-FFF2-40B4-BE49-F238E27FC236}">
                <a16:creationId xmlns="" xmlns:a16="http://schemas.microsoft.com/office/drawing/2014/main" id="{AF3198B2-3C97-C646-8ECF-6EC94448AD8D}"/>
              </a:ext>
            </a:extLst>
          </p:cNvPr>
          <p:cNvPicPr>
            <a:picLocks noChangeAspect="1"/>
          </p:cNvPicPr>
          <p:nvPr/>
        </p:nvPicPr>
        <p:blipFill rotWithShape="1">
          <a:blip r:embed="rId2"/>
          <a:srcRect l="4040" r="8035"/>
          <a:stretch/>
        </p:blipFill>
        <p:spPr>
          <a:xfrm>
            <a:off x="5972176" y="0"/>
            <a:ext cx="6219824" cy="6654800"/>
          </a:xfrm>
          <a:prstGeom prst="rect">
            <a:avLst/>
          </a:prstGeom>
        </p:spPr>
      </p:pic>
      <p:sp>
        <p:nvSpPr>
          <p:cNvPr id="2" name="Title 1">
            <a:extLst>
              <a:ext uri="{FF2B5EF4-FFF2-40B4-BE49-F238E27FC236}">
                <a16:creationId xmlns="" xmlns:a16="http://schemas.microsoft.com/office/drawing/2014/main" id="{3A884AAB-6186-40DA-9930-AE4858B818F4}"/>
              </a:ext>
            </a:extLst>
          </p:cNvPr>
          <p:cNvSpPr>
            <a:spLocks noGrp="1"/>
          </p:cNvSpPr>
          <p:nvPr>
            <p:ph type="title"/>
          </p:nvPr>
        </p:nvSpPr>
        <p:spPr>
          <a:xfrm>
            <a:off x="1271588" y="770218"/>
            <a:ext cx="4014787" cy="1656302"/>
          </a:xfrm>
        </p:spPr>
        <p:txBody>
          <a:bodyPr>
            <a:noAutofit/>
          </a:bodyPr>
          <a:lstStyle/>
          <a:p>
            <a:r>
              <a:rPr lang="en-US" b="1" dirty="0">
                <a:solidFill>
                  <a:srgbClr val="1743A6"/>
                </a:solidFill>
                <a:latin typeface="Times" panose="02020603050405020304" pitchFamily="18" charset="0"/>
                <a:cs typeface="Times" panose="02020603050405020304" pitchFamily="18" charset="0"/>
              </a:rPr>
              <a:t>Strengthening </a:t>
            </a:r>
            <a:br>
              <a:rPr lang="en-US" b="1" dirty="0">
                <a:solidFill>
                  <a:srgbClr val="1743A6"/>
                </a:solidFill>
                <a:latin typeface="Times" panose="02020603050405020304" pitchFamily="18" charset="0"/>
                <a:cs typeface="Times" panose="02020603050405020304" pitchFamily="18" charset="0"/>
              </a:rPr>
            </a:br>
            <a:r>
              <a:rPr lang="en-US" b="1" dirty="0">
                <a:solidFill>
                  <a:srgbClr val="1743A6"/>
                </a:solidFill>
                <a:latin typeface="Times" panose="02020603050405020304" pitchFamily="18" charset="0"/>
                <a:cs typeface="Times" panose="02020603050405020304" pitchFamily="18" charset="0"/>
              </a:rPr>
              <a:t>Our Collective Power</a:t>
            </a:r>
            <a:endParaRPr lang="en-US" dirty="0">
              <a:solidFill>
                <a:srgbClr val="1743A6"/>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686E1C31-9F75-46AC-A54E-1B3CC7EE238E}"/>
              </a:ext>
            </a:extLst>
          </p:cNvPr>
          <p:cNvSpPr>
            <a:spLocks noGrp="1"/>
          </p:cNvSpPr>
          <p:nvPr>
            <p:ph idx="1"/>
          </p:nvPr>
        </p:nvSpPr>
        <p:spPr>
          <a:xfrm>
            <a:off x="1271588" y="2583687"/>
            <a:ext cx="4493108" cy="3372339"/>
          </a:xfrm>
        </p:spPr>
        <p:txBody>
          <a:bodyPr>
            <a:noAutofit/>
          </a:bodyPr>
          <a:lstStyle/>
          <a:p>
            <a:pPr marL="0" indent="0">
              <a:lnSpc>
                <a:spcPct val="100000"/>
              </a:lnSpc>
              <a:buNone/>
            </a:pPr>
            <a:r>
              <a:rPr lang="en-US" sz="2400" dirty="0"/>
              <a:t>We believe that highly-skilled professionals should have a voice in their workplace. After all, a good working environment is a good learning environment.</a:t>
            </a:r>
          </a:p>
          <a:p>
            <a:pPr marL="0" indent="0">
              <a:lnSpc>
                <a:spcPct val="100000"/>
              </a:lnSpc>
              <a:buNone/>
            </a:pPr>
            <a:r>
              <a:rPr lang="en-US" sz="2400" dirty="0"/>
              <a:t>CTA supports your local leaders negotiate fair wages and healthcare benefits for all members.</a:t>
            </a:r>
          </a:p>
        </p:txBody>
      </p:sp>
      <p:sp>
        <p:nvSpPr>
          <p:cNvPr id="10" name="Rectangle 9">
            <a:extLst>
              <a:ext uri="{FF2B5EF4-FFF2-40B4-BE49-F238E27FC236}">
                <a16:creationId xmlns="" xmlns:a16="http://schemas.microsoft.com/office/drawing/2014/main" id="{E7E8BFCE-5CA7-2845-AC3F-CCF77CFD2629}"/>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91E59AD2-D7BF-6240-B0D1-1CCC51E8A8FA}"/>
              </a:ext>
            </a:extLst>
          </p:cNvPr>
          <p:cNvPicPr>
            <a:picLocks noChangeAspect="1"/>
          </p:cNvPicPr>
          <p:nvPr/>
        </p:nvPicPr>
        <p:blipFill>
          <a:blip r:embed="rId3"/>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1111046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 xmlns:a16="http://schemas.microsoft.com/office/drawing/2014/main" id="{AD634CA1-7008-FE42-B980-9D68F2C69551}"/>
              </a:ext>
            </a:extLst>
          </p:cNvPr>
          <p:cNvPicPr>
            <a:picLocks noChangeAspect="1"/>
          </p:cNvPicPr>
          <p:nvPr/>
        </p:nvPicPr>
        <p:blipFill rotWithShape="1">
          <a:blip r:embed="rId2">
            <a:extLst>
              <a:ext uri="{28A0092B-C50C-407E-A947-70E740481C1C}">
                <a14:useLocalDpi xmlns:a14="http://schemas.microsoft.com/office/drawing/2010/main" val="0"/>
              </a:ext>
            </a:extLst>
          </a:blip>
          <a:srcRect t="5385" b="10515"/>
          <a:stretch/>
        </p:blipFill>
        <p:spPr>
          <a:xfrm>
            <a:off x="-12119" y="-2"/>
            <a:ext cx="12204119" cy="6831812"/>
          </a:xfrm>
          <a:prstGeom prst="rect">
            <a:avLst/>
          </a:prstGeom>
        </p:spPr>
      </p:pic>
      <p:sp>
        <p:nvSpPr>
          <p:cNvPr id="9" name="Rectangle 8">
            <a:extLst>
              <a:ext uri="{FF2B5EF4-FFF2-40B4-BE49-F238E27FC236}">
                <a16:creationId xmlns="" xmlns:a16="http://schemas.microsoft.com/office/drawing/2014/main" id="{68C8BA4E-432B-594E-A35B-F4B9159BCEC5}"/>
              </a:ext>
            </a:extLst>
          </p:cNvPr>
          <p:cNvSpPr/>
          <p:nvPr/>
        </p:nvSpPr>
        <p:spPr>
          <a:xfrm>
            <a:off x="0" y="385762"/>
            <a:ext cx="12191999" cy="6472238"/>
          </a:xfrm>
          <a:prstGeom prst="rect">
            <a:avLst/>
          </a:prstGeom>
          <a:gradFill>
            <a:gsLst>
              <a:gs pos="1000">
                <a:schemeClr val="bg1">
                  <a:alpha val="0"/>
                </a:schemeClr>
              </a:gs>
              <a:gs pos="61000">
                <a:schemeClr val="tx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70C27FB-9E51-4550-B1BE-751BD18D33C5}"/>
              </a:ext>
            </a:extLst>
          </p:cNvPr>
          <p:cNvSpPr>
            <a:spLocks noGrp="1"/>
          </p:cNvSpPr>
          <p:nvPr>
            <p:ph type="title"/>
          </p:nvPr>
        </p:nvSpPr>
        <p:spPr>
          <a:xfrm>
            <a:off x="900113" y="3210242"/>
            <a:ext cx="10515600" cy="728661"/>
          </a:xfrm>
        </p:spPr>
        <p:txBody>
          <a:bodyPr>
            <a:normAutofit/>
          </a:bodyPr>
          <a:lstStyle/>
          <a:p>
            <a:r>
              <a:rPr lang="en-US" b="1" dirty="0">
                <a:solidFill>
                  <a:srgbClr val="FFE699"/>
                </a:solidFill>
                <a:latin typeface="Times" panose="02020603050405020304" pitchFamily="18" charset="0"/>
                <a:cs typeface="Times" panose="02020603050405020304" pitchFamily="18" charset="0"/>
              </a:rPr>
              <a:t>Professional Growth Opportunities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B6A6CF48-449F-47C6-9BA9-F6074F71E999}"/>
              </a:ext>
            </a:extLst>
          </p:cNvPr>
          <p:cNvSpPr>
            <a:spLocks noGrp="1"/>
          </p:cNvSpPr>
          <p:nvPr>
            <p:ph idx="1"/>
          </p:nvPr>
        </p:nvSpPr>
        <p:spPr>
          <a:xfrm>
            <a:off x="868017" y="3835886"/>
            <a:ext cx="10515600" cy="2843212"/>
          </a:xfrm>
        </p:spPr>
        <p:txBody>
          <a:bodyPr>
            <a:noAutofit/>
          </a:bodyPr>
          <a:lstStyle/>
          <a:p>
            <a:pPr marL="0" indent="0">
              <a:lnSpc>
                <a:spcPct val="100000"/>
              </a:lnSpc>
              <a:buNone/>
            </a:pPr>
            <a:r>
              <a:rPr lang="en-US" sz="2400" dirty="0">
                <a:solidFill>
                  <a:schemeClr val="bg1"/>
                </a:solidFill>
              </a:rPr>
              <a:t>Improve your professional skills at the </a:t>
            </a:r>
            <a:r>
              <a:rPr lang="en-US" sz="2400" b="1" dirty="0">
                <a:solidFill>
                  <a:schemeClr val="bg1"/>
                </a:solidFill>
              </a:rPr>
              <a:t>New Educator Weekends</a:t>
            </a:r>
            <a:r>
              <a:rPr lang="en-US" sz="2400" dirty="0">
                <a:solidFill>
                  <a:schemeClr val="bg1"/>
                </a:solidFill>
              </a:rPr>
              <a:t>, </a:t>
            </a:r>
            <a:r>
              <a:rPr lang="en-US" sz="2400" b="1" dirty="0">
                <a:solidFill>
                  <a:schemeClr val="bg1"/>
                </a:solidFill>
              </a:rPr>
              <a:t>Good Teaching Conferences</a:t>
            </a:r>
            <a:r>
              <a:rPr lang="en-US" sz="2400" dirty="0">
                <a:solidFill>
                  <a:schemeClr val="bg1"/>
                </a:solidFill>
              </a:rPr>
              <a:t>, or other conferences offered each year. </a:t>
            </a:r>
          </a:p>
          <a:p>
            <a:pPr marL="0" indent="0">
              <a:lnSpc>
                <a:spcPct val="100000"/>
              </a:lnSpc>
              <a:buNone/>
            </a:pPr>
            <a:r>
              <a:rPr lang="en-US" sz="2400" dirty="0">
                <a:solidFill>
                  <a:schemeClr val="bg1"/>
                </a:solidFill>
              </a:rPr>
              <a:t>And attend one (or many) of CTA’s Professional Development trainings…now virtual.  You’ll learn how to connect with your students remotely, brush up on skills for distant teaching, and become a more well-rounded teacher. </a:t>
            </a:r>
          </a:p>
          <a:p>
            <a:pPr marL="0" indent="0">
              <a:lnSpc>
                <a:spcPct val="100000"/>
              </a:lnSpc>
              <a:buNone/>
            </a:pPr>
            <a:endParaRPr lang="en-US" sz="2400" b="1" dirty="0">
              <a:solidFill>
                <a:schemeClr val="bg1"/>
              </a:solidFill>
            </a:endParaRPr>
          </a:p>
          <a:p>
            <a:pPr marL="0" indent="0">
              <a:lnSpc>
                <a:spcPct val="100000"/>
              </a:lnSpc>
              <a:buNone/>
            </a:pPr>
            <a:endParaRPr lang="en-US" sz="2400" dirty="0">
              <a:solidFill>
                <a:schemeClr val="bg1"/>
              </a:solidFill>
            </a:endParaRPr>
          </a:p>
          <a:p>
            <a:pPr>
              <a:lnSpc>
                <a:spcPct val="100000"/>
              </a:lnSpc>
            </a:pPr>
            <a:endParaRPr lang="en-US" sz="2400" dirty="0">
              <a:solidFill>
                <a:schemeClr val="bg1"/>
              </a:solidFill>
            </a:endParaRPr>
          </a:p>
        </p:txBody>
      </p:sp>
      <p:sp>
        <p:nvSpPr>
          <p:cNvPr id="10" name="Rectangle 9">
            <a:extLst>
              <a:ext uri="{FF2B5EF4-FFF2-40B4-BE49-F238E27FC236}">
                <a16:creationId xmlns="" xmlns:a16="http://schemas.microsoft.com/office/drawing/2014/main" id="{B556779F-30DC-EA47-83D4-FC1A661C5D4B}"/>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FB0F9781-7A92-B443-BE4B-0204BB266076}"/>
              </a:ext>
            </a:extLst>
          </p:cNvPr>
          <p:cNvPicPr>
            <a:picLocks noChangeAspect="1"/>
          </p:cNvPicPr>
          <p:nvPr/>
        </p:nvPicPr>
        <p:blipFill>
          <a:blip r:embed="rId3"/>
          <a:stretch>
            <a:fillRect/>
          </a:stretch>
        </p:blipFill>
        <p:spPr>
          <a:xfrm>
            <a:off x="11254923" y="244221"/>
            <a:ext cx="763294" cy="425958"/>
          </a:xfrm>
          <a:prstGeom prst="rect">
            <a:avLst/>
          </a:prstGeom>
        </p:spPr>
      </p:pic>
      <p:sp>
        <p:nvSpPr>
          <p:cNvPr id="12" name="Rounded Rectangle 15">
            <a:extLst>
              <a:ext uri="{FF2B5EF4-FFF2-40B4-BE49-F238E27FC236}">
                <a16:creationId xmlns="" xmlns:a16="http://schemas.microsoft.com/office/drawing/2014/main" id="{A91ECECE-3B73-4B2F-9D5B-477901C7A1AF}"/>
              </a:ext>
            </a:extLst>
          </p:cNvPr>
          <p:cNvSpPr/>
          <p:nvPr/>
        </p:nvSpPr>
        <p:spPr>
          <a:xfrm>
            <a:off x="900113" y="5941058"/>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 xmlns:a16="http://schemas.microsoft.com/office/drawing/2014/main" id="{42D336A6-8E11-4ECB-8F0A-D5214A903C5F}"/>
              </a:ext>
            </a:extLst>
          </p:cNvPr>
          <p:cNvSpPr txBox="1">
            <a:spLocks/>
          </p:cNvSpPr>
          <p:nvPr/>
        </p:nvSpPr>
        <p:spPr>
          <a:xfrm>
            <a:off x="898326" y="6072502"/>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solidFill>
                <a:hlinkClick r:id="rId4">
                  <a:extLst>
                    <a:ext uri="{A12FA001-AC4F-418D-AE19-62706E023703}">
                      <ahyp:hlinkClr xmlns="" xmlns:ahyp="http://schemas.microsoft.com/office/drawing/2018/hyperlinkcolor" val="tx"/>
                    </a:ext>
                  </a:extLst>
                </a:hlinkClick>
              </a:rPr>
              <a:t>www.CTA.org/events</a:t>
            </a:r>
            <a:endParaRPr lang="en-US" sz="1800" b="1" dirty="0">
              <a:solidFill>
                <a:schemeClr val="accent1"/>
              </a:solidFill>
              <a:latin typeface="Arial Black"/>
            </a:endParaRPr>
          </a:p>
        </p:txBody>
      </p:sp>
    </p:spTree>
    <p:extLst>
      <p:ext uri="{BB962C8B-B14F-4D97-AF65-F5344CB8AC3E}">
        <p14:creationId xmlns:p14="http://schemas.microsoft.com/office/powerpoint/2010/main" val="6177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E3FD85A-4B67-D344-BE01-13CDE7BF11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7" b="16213"/>
          <a:stretch/>
        </p:blipFill>
        <p:spPr>
          <a:xfrm>
            <a:off x="0" y="0"/>
            <a:ext cx="12192000" cy="6858000"/>
          </a:xfrm>
          <a:prstGeom prst="rect">
            <a:avLst/>
          </a:prstGeom>
        </p:spPr>
      </p:pic>
      <p:sp>
        <p:nvSpPr>
          <p:cNvPr id="15" name="Rectangle 14">
            <a:extLst>
              <a:ext uri="{FF2B5EF4-FFF2-40B4-BE49-F238E27FC236}">
                <a16:creationId xmlns="" xmlns:a16="http://schemas.microsoft.com/office/drawing/2014/main" id="{A19F791C-B0AA-414C-9D6B-CC0D5A88AB8C}"/>
              </a:ext>
            </a:extLst>
          </p:cNvPr>
          <p:cNvSpPr/>
          <p:nvPr/>
        </p:nvSpPr>
        <p:spPr>
          <a:xfrm>
            <a:off x="0" y="670179"/>
            <a:ext cx="12192000" cy="6187822"/>
          </a:xfrm>
          <a:prstGeom prst="rect">
            <a:avLst/>
          </a:prstGeom>
          <a:gradFill>
            <a:gsLst>
              <a:gs pos="1000">
                <a:srgbClr val="FFFFFF">
                  <a:alpha val="0"/>
                </a:srgbClr>
              </a:gs>
              <a:gs pos="100000">
                <a:srgbClr val="000000">
                  <a:alpha val="36000"/>
                </a:srgbClr>
              </a:gs>
              <a:gs pos="68000">
                <a:srgbClr val="000000">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70C27FB-9E51-4550-B1BE-751BD18D33C5}"/>
              </a:ext>
            </a:extLst>
          </p:cNvPr>
          <p:cNvSpPr>
            <a:spLocks noGrp="1"/>
          </p:cNvSpPr>
          <p:nvPr>
            <p:ph type="title"/>
          </p:nvPr>
        </p:nvSpPr>
        <p:spPr>
          <a:xfrm>
            <a:off x="900113" y="2713290"/>
            <a:ext cx="10515600" cy="728661"/>
          </a:xfrm>
        </p:spPr>
        <p:txBody>
          <a:bodyPr>
            <a:normAutofit/>
          </a:bodyPr>
          <a:lstStyle/>
          <a:p>
            <a:r>
              <a:rPr lang="en-US" b="1" dirty="0">
                <a:solidFill>
                  <a:srgbClr val="FFE699"/>
                </a:solidFill>
                <a:latin typeface="Times" panose="02020603050405020304" pitchFamily="18" charset="0"/>
                <a:cs typeface="Times" panose="02020603050405020304" pitchFamily="18" charset="0"/>
              </a:rPr>
              <a:t>Scholarships &amp; Grants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B6A6CF48-449F-47C6-9BA9-F6074F71E999}"/>
              </a:ext>
            </a:extLst>
          </p:cNvPr>
          <p:cNvSpPr>
            <a:spLocks noGrp="1"/>
          </p:cNvSpPr>
          <p:nvPr>
            <p:ph idx="1"/>
          </p:nvPr>
        </p:nvSpPr>
        <p:spPr>
          <a:xfrm>
            <a:off x="838200" y="3438324"/>
            <a:ext cx="9655098" cy="2457450"/>
          </a:xfrm>
        </p:spPr>
        <p:txBody>
          <a:bodyPr>
            <a:noAutofit/>
          </a:bodyPr>
          <a:lstStyle/>
          <a:p>
            <a:pPr marL="0" indent="0">
              <a:lnSpc>
                <a:spcPct val="100000"/>
              </a:lnSpc>
              <a:buNone/>
            </a:pPr>
            <a:r>
              <a:rPr lang="en-US" sz="2400" dirty="0">
                <a:solidFill>
                  <a:schemeClr val="bg1"/>
                </a:solidFill>
              </a:rPr>
              <a:t>CTA offers a number of scholarships and awards to educators and members of the community who promote quality public education and impact their students and community. </a:t>
            </a:r>
          </a:p>
          <a:p>
            <a:pPr marL="0" indent="0">
              <a:lnSpc>
                <a:spcPct val="100000"/>
              </a:lnSpc>
              <a:buNone/>
            </a:pPr>
            <a:r>
              <a:rPr lang="en-US" sz="2400" dirty="0">
                <a:solidFill>
                  <a:schemeClr val="bg1"/>
                </a:solidFill>
              </a:rPr>
              <a:t>Through CTA’s Institute for Teaching, we award innovation grants every year to members who need extra money to bring their ideas to life.</a:t>
            </a:r>
          </a:p>
        </p:txBody>
      </p:sp>
      <p:sp>
        <p:nvSpPr>
          <p:cNvPr id="10" name="Rectangle 9">
            <a:extLst>
              <a:ext uri="{FF2B5EF4-FFF2-40B4-BE49-F238E27FC236}">
                <a16:creationId xmlns="" xmlns:a16="http://schemas.microsoft.com/office/drawing/2014/main" id="{B556779F-30DC-EA47-83D4-FC1A661C5D4B}"/>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FB0F9781-7A92-B443-BE4B-0204BB266076}"/>
              </a:ext>
            </a:extLst>
          </p:cNvPr>
          <p:cNvPicPr>
            <a:picLocks noChangeAspect="1"/>
          </p:cNvPicPr>
          <p:nvPr/>
        </p:nvPicPr>
        <p:blipFill>
          <a:blip r:embed="rId3"/>
          <a:stretch>
            <a:fillRect/>
          </a:stretch>
        </p:blipFill>
        <p:spPr>
          <a:xfrm>
            <a:off x="11254923" y="244221"/>
            <a:ext cx="763294" cy="425958"/>
          </a:xfrm>
          <a:prstGeom prst="rect">
            <a:avLst/>
          </a:prstGeom>
        </p:spPr>
      </p:pic>
      <p:sp>
        <p:nvSpPr>
          <p:cNvPr id="12" name="Rounded Rectangle 15">
            <a:extLst>
              <a:ext uri="{FF2B5EF4-FFF2-40B4-BE49-F238E27FC236}">
                <a16:creationId xmlns="" xmlns:a16="http://schemas.microsoft.com/office/drawing/2014/main" id="{2F49EB2C-2CC7-4325-82F4-380D08B51B28}"/>
              </a:ext>
            </a:extLst>
          </p:cNvPr>
          <p:cNvSpPr/>
          <p:nvPr/>
        </p:nvSpPr>
        <p:spPr>
          <a:xfrm>
            <a:off x="900113" y="5772095"/>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 xmlns:a16="http://schemas.microsoft.com/office/drawing/2014/main" id="{A19D9409-64EF-4734-94DE-037B0707869F}"/>
              </a:ext>
            </a:extLst>
          </p:cNvPr>
          <p:cNvSpPr txBox="1">
            <a:spLocks/>
          </p:cNvSpPr>
          <p:nvPr/>
        </p:nvSpPr>
        <p:spPr>
          <a:xfrm>
            <a:off x="898326" y="5883661"/>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800" b="1" dirty="0">
                <a:solidFill>
                  <a:schemeClr val="accent1"/>
                </a:solidFill>
                <a:hlinkClick r:id="rId4">
                  <a:extLst>
                    <a:ext uri="{A12FA001-AC4F-418D-AE19-62706E023703}">
                      <ahyp:hlinkClr xmlns="" xmlns:ahyp="http://schemas.microsoft.com/office/drawing/2018/hyperlinkcolor" val="tx"/>
                    </a:ext>
                  </a:extLst>
                </a:hlinkClick>
              </a:rPr>
              <a:t>www.CTA.org/scholarships</a:t>
            </a:r>
            <a:r>
              <a:rPr lang="en-US" sz="1800" b="1" dirty="0">
                <a:solidFill>
                  <a:schemeClr val="accent1"/>
                </a:solidFill>
              </a:rPr>
              <a:t>   </a:t>
            </a:r>
            <a:r>
              <a:rPr lang="en-US" sz="1800" dirty="0">
                <a:solidFill>
                  <a:schemeClr val="accent1"/>
                </a:solidFill>
              </a:rPr>
              <a:t> </a:t>
            </a:r>
          </a:p>
        </p:txBody>
      </p:sp>
    </p:spTree>
    <p:extLst>
      <p:ext uri="{BB962C8B-B14F-4D97-AF65-F5344CB8AC3E}">
        <p14:creationId xmlns:p14="http://schemas.microsoft.com/office/powerpoint/2010/main" val="41822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around each other&#10;&#10;Description automatically generated">
            <a:extLst>
              <a:ext uri="{FF2B5EF4-FFF2-40B4-BE49-F238E27FC236}">
                <a16:creationId xmlns="" xmlns:a16="http://schemas.microsoft.com/office/drawing/2014/main" id="{699967D5-A271-0741-ADA5-3DB9B8468863}"/>
              </a:ext>
            </a:extLst>
          </p:cNvPr>
          <p:cNvPicPr>
            <a:picLocks noChangeAspect="1"/>
          </p:cNvPicPr>
          <p:nvPr/>
        </p:nvPicPr>
        <p:blipFill rotWithShape="1">
          <a:blip r:embed="rId2">
            <a:extLst>
              <a:ext uri="{28A0092B-C50C-407E-A947-70E740481C1C}">
                <a14:useLocalDpi xmlns:a14="http://schemas.microsoft.com/office/drawing/2010/main" val="0"/>
              </a:ext>
            </a:extLst>
          </a:blip>
          <a:srcRect l="17072" t="2834" r="2764"/>
          <a:stretch/>
        </p:blipFill>
        <p:spPr>
          <a:xfrm>
            <a:off x="0" y="0"/>
            <a:ext cx="12192000" cy="6858000"/>
          </a:xfrm>
          <a:prstGeom prst="rect">
            <a:avLst/>
          </a:prstGeom>
        </p:spPr>
      </p:pic>
      <p:sp>
        <p:nvSpPr>
          <p:cNvPr id="9" name="Rectangle 8">
            <a:extLst>
              <a:ext uri="{FF2B5EF4-FFF2-40B4-BE49-F238E27FC236}">
                <a16:creationId xmlns="" xmlns:a16="http://schemas.microsoft.com/office/drawing/2014/main" id="{CF4E7F1C-652B-6F44-90FA-5D82BA7AB103}"/>
              </a:ext>
            </a:extLst>
          </p:cNvPr>
          <p:cNvSpPr/>
          <p:nvPr/>
        </p:nvSpPr>
        <p:spPr>
          <a:xfrm>
            <a:off x="0" y="390111"/>
            <a:ext cx="12192000" cy="6457950"/>
          </a:xfrm>
          <a:prstGeom prst="rect">
            <a:avLst/>
          </a:prstGeom>
          <a:gradFill>
            <a:gsLst>
              <a:gs pos="1000">
                <a:schemeClr val="bg1">
                  <a:alpha val="0"/>
                </a:schemeClr>
              </a:gs>
              <a:gs pos="48000">
                <a:schemeClr val="tx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E082F6F-B9A4-4E3C-A274-B9745EB16E9B}"/>
              </a:ext>
            </a:extLst>
          </p:cNvPr>
          <p:cNvSpPr>
            <a:spLocks noGrp="1"/>
          </p:cNvSpPr>
          <p:nvPr>
            <p:ph type="title"/>
          </p:nvPr>
        </p:nvSpPr>
        <p:spPr>
          <a:xfrm>
            <a:off x="838200" y="3604732"/>
            <a:ext cx="10515600" cy="720725"/>
          </a:xfrm>
        </p:spPr>
        <p:txBody>
          <a:bodyPr>
            <a:noAutofit/>
          </a:bodyPr>
          <a:lstStyle/>
          <a:p>
            <a:pPr>
              <a:lnSpc>
                <a:spcPct val="100000"/>
              </a:lnSpc>
            </a:pPr>
            <a:r>
              <a:rPr lang="en-US" b="1" dirty="0">
                <a:solidFill>
                  <a:srgbClr val="FFE699"/>
                </a:solidFill>
                <a:latin typeface="Times" panose="02020603050405020304" pitchFamily="18" charset="0"/>
                <a:cs typeface="Times" panose="02020603050405020304" pitchFamily="18" charset="0"/>
              </a:rPr>
              <a:t>Advocating for You and Your Students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4E56C860-4329-4AD8-A619-71CD9B78E5E1}"/>
              </a:ext>
            </a:extLst>
          </p:cNvPr>
          <p:cNvSpPr>
            <a:spLocks noGrp="1"/>
          </p:cNvSpPr>
          <p:nvPr>
            <p:ph idx="1"/>
          </p:nvPr>
        </p:nvSpPr>
        <p:spPr>
          <a:xfrm>
            <a:off x="838200" y="4392971"/>
            <a:ext cx="10515600" cy="1843088"/>
          </a:xfrm>
        </p:spPr>
        <p:txBody>
          <a:bodyPr>
            <a:noAutofit/>
          </a:bodyPr>
          <a:lstStyle/>
          <a:p>
            <a:pPr marL="0" indent="0">
              <a:buNone/>
            </a:pPr>
            <a:r>
              <a:rPr lang="en-US" sz="2400" dirty="0">
                <a:solidFill>
                  <a:schemeClr val="bg1"/>
                </a:solidFill>
              </a:rPr>
              <a:t>CTA has built a legacy of standing together and working for our members, our students, our craft and the belief that public education is a cornerstone of American democracy. That belief drives our advocacy at the State Capitol and our nation’s Capitol, as well as our local school board meetings. </a:t>
            </a:r>
          </a:p>
          <a:p>
            <a:pPr marL="0" indent="0">
              <a:buNone/>
            </a:pPr>
            <a:r>
              <a:rPr lang="en-US" sz="2400" dirty="0">
                <a:solidFill>
                  <a:schemeClr val="bg1"/>
                </a:solidFill>
              </a:rPr>
              <a:t>And, in the event that you need us, you’ve got a legal advocate to represent you on work-related issues. </a:t>
            </a:r>
          </a:p>
          <a:p>
            <a:pPr marL="0" indent="0">
              <a:lnSpc>
                <a:spcPct val="100000"/>
              </a:lnSpc>
              <a:buNone/>
            </a:pPr>
            <a:endParaRPr lang="en-US" sz="2400" dirty="0">
              <a:solidFill>
                <a:schemeClr val="bg1"/>
              </a:solidFill>
              <a:latin typeface="Sailec" pitchFamily="2" charset="77"/>
            </a:endParaRPr>
          </a:p>
        </p:txBody>
      </p:sp>
      <p:sp>
        <p:nvSpPr>
          <p:cNvPr id="4" name="TextBox 3">
            <a:extLst>
              <a:ext uri="{FF2B5EF4-FFF2-40B4-BE49-F238E27FC236}">
                <a16:creationId xmlns="" xmlns:a16="http://schemas.microsoft.com/office/drawing/2014/main" id="{598A1011-3B58-714F-A8A1-EC875FB5F069}"/>
              </a:ext>
            </a:extLst>
          </p:cNvPr>
          <p:cNvSpPr txBox="1"/>
          <p:nvPr/>
        </p:nvSpPr>
        <p:spPr>
          <a:xfrm>
            <a:off x="838199" y="3244708"/>
            <a:ext cx="8663609" cy="461665"/>
          </a:xfrm>
          <a:prstGeom prst="rect">
            <a:avLst/>
          </a:prstGeom>
          <a:noFill/>
        </p:spPr>
        <p:txBody>
          <a:bodyPr wrap="square" rtlCol="0">
            <a:spAutoFit/>
          </a:bodyPr>
          <a:lstStyle/>
          <a:p>
            <a:r>
              <a:rPr lang="en-US" sz="2400" b="1" spc="500" dirty="0">
                <a:solidFill>
                  <a:schemeClr val="bg1"/>
                </a:solidFill>
              </a:rPr>
              <a:t>YOUR VOICE ON LOCAL, STATE &amp; NATIONAL</a:t>
            </a:r>
          </a:p>
        </p:txBody>
      </p:sp>
      <p:sp>
        <p:nvSpPr>
          <p:cNvPr id="13" name="Rectangle 12">
            <a:extLst>
              <a:ext uri="{FF2B5EF4-FFF2-40B4-BE49-F238E27FC236}">
                <a16:creationId xmlns="" xmlns:a16="http://schemas.microsoft.com/office/drawing/2014/main" id="{EFD21615-E0E1-4341-847F-B2A0F7D1741B}"/>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6EC8F11C-A74F-D647-9F51-1102AFE66A22}"/>
              </a:ext>
            </a:extLst>
          </p:cNvPr>
          <p:cNvPicPr>
            <a:picLocks noChangeAspect="1"/>
          </p:cNvPicPr>
          <p:nvPr/>
        </p:nvPicPr>
        <p:blipFill>
          <a:blip r:embed="rId3"/>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15188207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grpId="0" nodeType="withEffect" p14:presetBounceEnd="50000">
                                      <p:stCondLst>
                                        <p:cond delay="0"/>
                                      </p:stCondLst>
                                      <p:childTnLst>
                                        <p:animScale p14:bounceEnd="50000">
                                          <p:cBhvr>
                                            <p:cTn id="6" dur="500" fill="hold"/>
                                            <p:tgtEl>
                                              <p:spTgt spid="9"/>
                                            </p:tgtEl>
                                          </p:cBhvr>
                                          <p:by x="250000" y="250000"/>
                                        </p:animScale>
                                      </p:childTnLst>
                                    </p:cTn>
                                  </p:par>
                                  <p:par>
                                    <p:cTn id="7" presetID="6" presetClass="emph" presetSubtype="0" accel="50000" fill="hold" nodeType="withEffect" p14:presetBounceEnd="50000">
                                      <p:stCondLst>
                                        <p:cond delay="0"/>
                                      </p:stCondLst>
                                      <p:childTnLst>
                                        <p:animScale p14:bounceEnd="50000">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grpId="0" nodeType="withEffect">
                                      <p:stCondLst>
                                        <p:cond delay="0"/>
                                      </p:stCondLst>
                                      <p:childTnLst>
                                        <p:animScale>
                                          <p:cBhvr>
                                            <p:cTn id="6" dur="500" fill="hold"/>
                                            <p:tgtEl>
                                              <p:spTgt spid="9"/>
                                            </p:tgtEl>
                                          </p:cBhvr>
                                          <p:by x="250000" y="250000"/>
                                        </p:animScale>
                                      </p:childTnLst>
                                    </p:cTn>
                                  </p:par>
                                  <p:par>
                                    <p:cTn id="7" presetID="6" presetClass="emph" presetSubtype="0" accel="50000" fill="hold"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3F9DB3EA-0D90-D641-BE9E-01191C892A85}"/>
              </a:ext>
            </a:extLst>
          </p:cNvPr>
          <p:cNvSpPr/>
          <p:nvPr/>
        </p:nvSpPr>
        <p:spPr>
          <a:xfrm>
            <a:off x="-1" y="1"/>
            <a:ext cx="12175369" cy="6858000"/>
          </a:xfrm>
          <a:prstGeom prst="rect">
            <a:avLst/>
          </a:prstGeom>
          <a:gradFill>
            <a:gsLst>
              <a:gs pos="1000">
                <a:srgbClr val="1743A6"/>
              </a:gs>
              <a:gs pos="100000">
                <a:srgbClr val="5BB04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DC874D1C-390E-1A4C-99D0-A6278A225E3B}"/>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descr="A picture containing person, indoor, person, table&#10;&#10;Description automatically generated">
            <a:extLst>
              <a:ext uri="{FF2B5EF4-FFF2-40B4-BE49-F238E27FC236}">
                <a16:creationId xmlns="" xmlns:a16="http://schemas.microsoft.com/office/drawing/2014/main" id="{105C8C06-DE90-614D-8D0A-C3971BEA13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024" r="5977" b="4383"/>
          <a:stretch/>
        </p:blipFill>
        <p:spPr>
          <a:xfrm>
            <a:off x="6240318" y="788"/>
            <a:ext cx="5951681" cy="6651693"/>
          </a:xfrm>
          <a:prstGeom prst="rect">
            <a:avLst/>
          </a:prstGeom>
        </p:spPr>
      </p:pic>
      <p:sp>
        <p:nvSpPr>
          <p:cNvPr id="2" name="Title 1">
            <a:extLst>
              <a:ext uri="{FF2B5EF4-FFF2-40B4-BE49-F238E27FC236}">
                <a16:creationId xmlns="" xmlns:a16="http://schemas.microsoft.com/office/drawing/2014/main" id="{B3BC946A-204E-4D40-8A99-FC919A1C88BD}"/>
              </a:ext>
            </a:extLst>
          </p:cNvPr>
          <p:cNvSpPr>
            <a:spLocks noGrp="1"/>
          </p:cNvSpPr>
          <p:nvPr>
            <p:ph type="title"/>
          </p:nvPr>
        </p:nvSpPr>
        <p:spPr>
          <a:xfrm>
            <a:off x="1243013" y="648434"/>
            <a:ext cx="3328988" cy="1428749"/>
          </a:xfrm>
        </p:spPr>
        <p:txBody>
          <a:bodyPr/>
          <a:lstStyle/>
          <a:p>
            <a:r>
              <a:rPr lang="en-US" b="1" dirty="0">
                <a:solidFill>
                  <a:srgbClr val="1743A6"/>
                </a:solidFill>
                <a:latin typeface="Times" panose="02020603050405020304" pitchFamily="18" charset="0"/>
                <a:cs typeface="Times" panose="02020603050405020304" pitchFamily="18" charset="0"/>
              </a:rPr>
              <a:t>CTA Access to Savings</a:t>
            </a:r>
            <a:endParaRPr lang="en-US" dirty="0">
              <a:solidFill>
                <a:srgbClr val="1743A6"/>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217A0911-66AB-46AE-89E6-3940CF013344}"/>
              </a:ext>
            </a:extLst>
          </p:cNvPr>
          <p:cNvSpPr>
            <a:spLocks noGrp="1"/>
          </p:cNvSpPr>
          <p:nvPr>
            <p:ph idx="1"/>
          </p:nvPr>
        </p:nvSpPr>
        <p:spPr>
          <a:xfrm>
            <a:off x="1243013" y="2077183"/>
            <a:ext cx="4708669" cy="4223605"/>
          </a:xfrm>
        </p:spPr>
        <p:txBody>
          <a:bodyPr>
            <a:noAutofit/>
          </a:bodyPr>
          <a:lstStyle/>
          <a:p>
            <a:pPr marL="0" indent="0">
              <a:buNone/>
            </a:pPr>
            <a:r>
              <a:rPr lang="en-US" sz="2400" dirty="0"/>
              <a:t>CTA Access to Savings, for members only, features the nation’s largest private discount network. </a:t>
            </a:r>
          </a:p>
          <a:p>
            <a:pPr marL="0" indent="0">
              <a:buNone/>
            </a:pPr>
            <a:r>
              <a:rPr lang="en-US" sz="2400" dirty="0"/>
              <a:t>Find savings up to </a:t>
            </a:r>
            <a:r>
              <a:rPr lang="en-US" sz="2400" b="1" dirty="0"/>
              <a:t>50% </a:t>
            </a:r>
            <a:r>
              <a:rPr lang="en-US" sz="2400" dirty="0"/>
              <a:t>on travel, entertainment, along with everyday things like food, clothing, car care, even home and garden supplies. In fact, use the program regularly and you could save enough to offset the entire cost of your dues!</a:t>
            </a:r>
          </a:p>
          <a:p>
            <a:pPr marL="0" indent="0">
              <a:buNone/>
            </a:pPr>
            <a:r>
              <a:rPr lang="en-US" sz="2400" dirty="0"/>
              <a:t> </a:t>
            </a:r>
          </a:p>
        </p:txBody>
      </p:sp>
      <p:sp>
        <p:nvSpPr>
          <p:cNvPr id="10" name="Rectangle 9">
            <a:extLst>
              <a:ext uri="{FF2B5EF4-FFF2-40B4-BE49-F238E27FC236}">
                <a16:creationId xmlns="" xmlns:a16="http://schemas.microsoft.com/office/drawing/2014/main" id="{BA9BD36F-12B9-3E4C-A6E9-DED4452444DD}"/>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DED6D0B7-0363-D34B-BF9A-CBCF9C14E730}"/>
              </a:ext>
            </a:extLst>
          </p:cNvPr>
          <p:cNvPicPr>
            <a:picLocks noChangeAspect="1"/>
          </p:cNvPicPr>
          <p:nvPr/>
        </p:nvPicPr>
        <p:blipFill>
          <a:blip r:embed="rId3"/>
          <a:stretch>
            <a:fillRect/>
          </a:stretch>
        </p:blipFill>
        <p:spPr>
          <a:xfrm>
            <a:off x="11254923" y="244221"/>
            <a:ext cx="763294" cy="425958"/>
          </a:xfrm>
          <a:prstGeom prst="rect">
            <a:avLst/>
          </a:prstGeom>
        </p:spPr>
      </p:pic>
      <p:sp>
        <p:nvSpPr>
          <p:cNvPr id="11" name="Rounded Rectangle 15">
            <a:extLst>
              <a:ext uri="{FF2B5EF4-FFF2-40B4-BE49-F238E27FC236}">
                <a16:creationId xmlns="" xmlns:a16="http://schemas.microsoft.com/office/drawing/2014/main" id="{17811AC7-E030-47DE-A978-E10949C877E7}"/>
              </a:ext>
            </a:extLst>
          </p:cNvPr>
          <p:cNvSpPr/>
          <p:nvPr/>
        </p:nvSpPr>
        <p:spPr>
          <a:xfrm>
            <a:off x="1243013" y="5780241"/>
            <a:ext cx="3328988"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 xmlns:a16="http://schemas.microsoft.com/office/drawing/2014/main" id="{7EA1CD86-A63D-42F6-B95A-F62F9A1E34B2}"/>
              </a:ext>
            </a:extLst>
          </p:cNvPr>
          <p:cNvSpPr txBox="1">
            <a:spLocks/>
          </p:cNvSpPr>
          <p:nvPr/>
        </p:nvSpPr>
        <p:spPr>
          <a:xfrm>
            <a:off x="1363297" y="5914927"/>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800" b="1" dirty="0">
                <a:hlinkClick r:id="rId4"/>
              </a:rPr>
              <a:t>www.ctaMemberBenefits.org</a:t>
            </a:r>
            <a:endParaRPr lang="en-US" sz="1800" b="1" dirty="0"/>
          </a:p>
        </p:txBody>
      </p:sp>
    </p:spTree>
    <p:extLst>
      <p:ext uri="{BB962C8B-B14F-4D97-AF65-F5344CB8AC3E}">
        <p14:creationId xmlns:p14="http://schemas.microsoft.com/office/powerpoint/2010/main" val="201184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A813FA05-4244-0D4D-9CA3-6FB202B4DD44}"/>
              </a:ext>
            </a:extLst>
          </p:cNvPr>
          <p:cNvSpPr/>
          <p:nvPr/>
        </p:nvSpPr>
        <p:spPr>
          <a:xfrm>
            <a:off x="-157163" y="0"/>
            <a:ext cx="12349163" cy="6858001"/>
          </a:xfrm>
          <a:prstGeom prst="rect">
            <a:avLst/>
          </a:prstGeom>
          <a:gradFill>
            <a:gsLst>
              <a:gs pos="1000">
                <a:srgbClr val="5BB044"/>
              </a:gs>
              <a:gs pos="100000">
                <a:srgbClr val="F57F4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C618D8A-895C-4191-B0EA-35A6BD91005F}"/>
              </a:ext>
            </a:extLst>
          </p:cNvPr>
          <p:cNvSpPr>
            <a:spLocks noGrp="1"/>
          </p:cNvSpPr>
          <p:nvPr>
            <p:ph type="title"/>
          </p:nvPr>
        </p:nvSpPr>
        <p:spPr>
          <a:xfrm>
            <a:off x="1243012" y="2286001"/>
            <a:ext cx="7843838" cy="1571625"/>
          </a:xfrm>
        </p:spPr>
        <p:txBody>
          <a:bodyPr>
            <a:normAutofit/>
          </a:bodyPr>
          <a:lstStyle/>
          <a:p>
            <a:r>
              <a:rPr lang="en-US" b="1" dirty="0">
                <a:solidFill>
                  <a:srgbClr val="FFE699"/>
                </a:solidFill>
                <a:latin typeface="Times" panose="02020603050405020304" pitchFamily="18" charset="0"/>
                <a:cs typeface="Times" panose="02020603050405020304" pitchFamily="18" charset="0"/>
              </a:rPr>
              <a:t>Healthcare, Insurance and Long-Term Savings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 xmlns:a16="http://schemas.microsoft.com/office/drawing/2014/main" id="{6BFF876B-85E4-43E2-BDD0-39C5679ABD5E}"/>
              </a:ext>
            </a:extLst>
          </p:cNvPr>
          <p:cNvSpPr>
            <a:spLocks noGrp="1"/>
          </p:cNvSpPr>
          <p:nvPr>
            <p:ph idx="1"/>
          </p:nvPr>
        </p:nvSpPr>
        <p:spPr>
          <a:xfrm>
            <a:off x="1243012" y="3857625"/>
            <a:ext cx="9872663" cy="2286001"/>
          </a:xfrm>
        </p:spPr>
        <p:txBody>
          <a:bodyPr>
            <a:noAutofit/>
          </a:bodyPr>
          <a:lstStyle/>
          <a:p>
            <a:pPr marL="0" indent="0">
              <a:buNone/>
            </a:pPr>
            <a:r>
              <a:rPr lang="en-US" sz="2400" dirty="0">
                <a:solidFill>
                  <a:schemeClr val="bg1"/>
                </a:solidFill>
              </a:rPr>
              <a:t>While your local chapter negotiates salary and healthcare, your membership is your gateway to savings on </a:t>
            </a:r>
            <a:r>
              <a:rPr lang="en-US" sz="2400" b="1" dirty="0">
                <a:solidFill>
                  <a:schemeClr val="bg1"/>
                </a:solidFill>
              </a:rPr>
              <a:t>discounted auto, home, and insurance programs</a:t>
            </a:r>
            <a:r>
              <a:rPr lang="en-US" sz="2400" dirty="0">
                <a:solidFill>
                  <a:schemeClr val="bg1"/>
                </a:solidFill>
              </a:rPr>
              <a:t>. Loans for autos, personal- even home loans are available. </a:t>
            </a:r>
            <a:r>
              <a:rPr lang="en-US" sz="2400" b="1" dirty="0">
                <a:solidFill>
                  <a:schemeClr val="bg1"/>
                </a:solidFill>
              </a:rPr>
              <a:t>Retirement planning </a:t>
            </a:r>
            <a:r>
              <a:rPr lang="en-US" sz="2400" dirty="0">
                <a:solidFill>
                  <a:schemeClr val="bg1"/>
                </a:solidFill>
              </a:rPr>
              <a:t>should begin as soon as possible. </a:t>
            </a:r>
            <a:r>
              <a:rPr lang="en-US" sz="2400" b="1" dirty="0">
                <a:solidFill>
                  <a:schemeClr val="bg1"/>
                </a:solidFill>
              </a:rPr>
              <a:t>Calculators and tools</a:t>
            </a:r>
            <a:r>
              <a:rPr lang="en-US" sz="2400" dirty="0">
                <a:solidFill>
                  <a:schemeClr val="bg1"/>
                </a:solidFill>
              </a:rPr>
              <a:t> can assist you whatever your age.</a:t>
            </a:r>
          </a:p>
          <a:p>
            <a:pPr marL="0" indent="0">
              <a:buNone/>
            </a:pPr>
            <a:endParaRPr lang="en-US" sz="2400" dirty="0">
              <a:solidFill>
                <a:schemeClr val="bg1"/>
              </a:solidFill>
            </a:endParaRPr>
          </a:p>
          <a:p>
            <a:pPr marL="0" indent="0">
              <a:buNone/>
            </a:pPr>
            <a:endParaRPr lang="en-US" sz="2400" dirty="0">
              <a:solidFill>
                <a:schemeClr val="bg1"/>
              </a:solidFill>
            </a:endParaRPr>
          </a:p>
        </p:txBody>
      </p:sp>
      <p:sp>
        <p:nvSpPr>
          <p:cNvPr id="9" name="Rectangle 8">
            <a:extLst>
              <a:ext uri="{FF2B5EF4-FFF2-40B4-BE49-F238E27FC236}">
                <a16:creationId xmlns="" xmlns:a16="http://schemas.microsoft.com/office/drawing/2014/main" id="{1E339D0F-68C5-9142-91A3-B533E13D08F0}"/>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62178F0C-D0BE-B14F-B959-E0B0B5285DF9}"/>
              </a:ext>
            </a:extLst>
          </p:cNvPr>
          <p:cNvPicPr>
            <a:picLocks noChangeAspect="1"/>
          </p:cNvPicPr>
          <p:nvPr/>
        </p:nvPicPr>
        <p:blipFill>
          <a:blip r:embed="rId2"/>
          <a:stretch>
            <a:fillRect/>
          </a:stretch>
        </p:blipFill>
        <p:spPr>
          <a:xfrm>
            <a:off x="11254923" y="244221"/>
            <a:ext cx="763294" cy="425958"/>
          </a:xfrm>
          <a:prstGeom prst="rect">
            <a:avLst/>
          </a:prstGeom>
        </p:spPr>
      </p:pic>
      <p:sp>
        <p:nvSpPr>
          <p:cNvPr id="7" name="Rounded Rectangle 15">
            <a:extLst>
              <a:ext uri="{FF2B5EF4-FFF2-40B4-BE49-F238E27FC236}">
                <a16:creationId xmlns="" xmlns:a16="http://schemas.microsoft.com/office/drawing/2014/main" id="{942C8F82-B303-4229-BD8F-E56E41E1DB54}"/>
              </a:ext>
            </a:extLst>
          </p:cNvPr>
          <p:cNvSpPr/>
          <p:nvPr/>
        </p:nvSpPr>
        <p:spPr>
          <a:xfrm>
            <a:off x="4865821" y="5752216"/>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 xmlns:a16="http://schemas.microsoft.com/office/drawing/2014/main" id="{236F8C71-6C86-4765-B1F0-BD4159319ABD}"/>
              </a:ext>
            </a:extLst>
          </p:cNvPr>
          <p:cNvSpPr txBox="1">
            <a:spLocks/>
          </p:cNvSpPr>
          <p:nvPr/>
        </p:nvSpPr>
        <p:spPr>
          <a:xfrm>
            <a:off x="4864034" y="5893599"/>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solidFill>
                <a:hlinkClick r:id="rId3"/>
              </a:rPr>
              <a:t>www.ctaInvest.org</a:t>
            </a:r>
            <a:r>
              <a:rPr lang="en-US" sz="1800" b="1" dirty="0">
                <a:solidFill>
                  <a:schemeClr val="accent1"/>
                </a:solidFill>
              </a:rPr>
              <a:t> </a:t>
            </a:r>
            <a:endParaRPr lang="en-US" sz="1800" b="1" dirty="0">
              <a:solidFill>
                <a:schemeClr val="accent1"/>
              </a:solidFill>
              <a:latin typeface="Arial Black"/>
            </a:endParaRPr>
          </a:p>
        </p:txBody>
      </p:sp>
      <p:sp>
        <p:nvSpPr>
          <p:cNvPr id="11" name="Rounded Rectangle 15">
            <a:extLst>
              <a:ext uri="{FF2B5EF4-FFF2-40B4-BE49-F238E27FC236}">
                <a16:creationId xmlns="" xmlns:a16="http://schemas.microsoft.com/office/drawing/2014/main" id="{442EE496-C244-4081-9AC0-1DFDC2DAF492}"/>
              </a:ext>
            </a:extLst>
          </p:cNvPr>
          <p:cNvSpPr/>
          <p:nvPr/>
        </p:nvSpPr>
        <p:spPr>
          <a:xfrm>
            <a:off x="1272830" y="5750423"/>
            <a:ext cx="3328988"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 xmlns:a16="http://schemas.microsoft.com/office/drawing/2014/main" id="{F57590C8-649A-43E0-97F8-55026F44F636}"/>
              </a:ext>
            </a:extLst>
          </p:cNvPr>
          <p:cNvSpPr txBox="1">
            <a:spLocks/>
          </p:cNvSpPr>
          <p:nvPr/>
        </p:nvSpPr>
        <p:spPr>
          <a:xfrm>
            <a:off x="1393114" y="5885109"/>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800" b="1" dirty="0">
                <a:hlinkClick r:id="rId4"/>
              </a:rPr>
              <a:t>www.ctaMemberBenefits.org</a:t>
            </a:r>
            <a:endParaRPr lang="en-US" sz="1800" b="1" dirty="0"/>
          </a:p>
        </p:txBody>
      </p:sp>
    </p:spTree>
    <p:extLst>
      <p:ext uri="{BB962C8B-B14F-4D97-AF65-F5344CB8AC3E}">
        <p14:creationId xmlns:p14="http://schemas.microsoft.com/office/powerpoint/2010/main" val="16411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E506E5481D0A499289BE8505A5369F" ma:contentTypeVersion="13" ma:contentTypeDescription="Create a new document." ma:contentTypeScope="" ma:versionID="04f0661abf4dd08e18da80197929cd01">
  <xsd:schema xmlns:xsd="http://www.w3.org/2001/XMLSchema" xmlns:xs="http://www.w3.org/2001/XMLSchema" xmlns:p="http://schemas.microsoft.com/office/2006/metadata/properties" xmlns:ns3="f2868280-1c01-4b41-a6eb-c14d387eddd9" xmlns:ns4="e7de2da0-5564-45ab-9895-f045b235dcd6" targetNamespace="http://schemas.microsoft.com/office/2006/metadata/properties" ma:root="true" ma:fieldsID="4aadb13fae82f8e640593a59eb7441c6" ns3:_="" ns4:_="">
    <xsd:import namespace="f2868280-1c01-4b41-a6eb-c14d387eddd9"/>
    <xsd:import namespace="e7de2da0-5564-45ab-9895-f045b235dc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68280-1c01-4b41-a6eb-c14d387edd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de2da0-5564-45ab-9895-f045b235dc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7FD-CFF7-485E-A972-70655F1D3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868280-1c01-4b41-a6eb-c14d387eddd9"/>
    <ds:schemaRef ds:uri="e7de2da0-5564-45ab-9895-f045b235d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31CDC8-5477-45C1-9361-D7C9FD7B97FC}">
  <ds:schemaRefs>
    <ds:schemaRef ds:uri="http://schemas.microsoft.com/sharepoint/v3/contenttype/forms"/>
  </ds:schemaRefs>
</ds:datastoreItem>
</file>

<file path=customXml/itemProps3.xml><?xml version="1.0" encoding="utf-8"?>
<ds:datastoreItem xmlns:ds="http://schemas.openxmlformats.org/officeDocument/2006/customXml" ds:itemID="{BF4601EA-D7D3-4364-8A4E-689DF22D98A2}">
  <ds:schemaRefs>
    <ds:schemaRef ds:uri="http://purl.org/dc/terms/"/>
    <ds:schemaRef ds:uri="http://schemas.openxmlformats.org/package/2006/metadata/core-properties"/>
    <ds:schemaRef ds:uri="e7de2da0-5564-45ab-9895-f045b235dcd6"/>
    <ds:schemaRef ds:uri="http://purl.org/dc/dcmitype/"/>
    <ds:schemaRef ds:uri="http://schemas.microsoft.com/office/infopath/2007/PartnerControls"/>
    <ds:schemaRef ds:uri="f2868280-1c01-4b41-a6eb-c14d387eddd9"/>
    <ds:schemaRef ds:uri="http://purl.org/dc/elements/1.1/"/>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Angles</Template>
  <TotalTime>5990</TotalTime>
  <Words>1034</Words>
  <Application>Microsoft Office PowerPoint</Application>
  <PresentationFormat>Custom</PresentationFormat>
  <Paragraphs>123</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WELCOME TO YOUR UNION!</vt:lpstr>
      <vt:lpstr>The Beginning of  Your Professional Journey…</vt:lpstr>
      <vt:lpstr>PowerPoint Presentation</vt:lpstr>
      <vt:lpstr>Strengthening  Our Collective Power</vt:lpstr>
      <vt:lpstr>Professional Growth Opportunities</vt:lpstr>
      <vt:lpstr>Scholarships &amp; Grants</vt:lpstr>
      <vt:lpstr>Advocating for You and Your Students</vt:lpstr>
      <vt:lpstr>CTA Access to Savings</vt:lpstr>
      <vt:lpstr>Healthcare, Insurance and Long-Term Savings</vt:lpstr>
      <vt:lpstr>FSUTA worked to improve the conditions of teaching and learning in your school through member-driven decision making.</vt:lpstr>
      <vt:lpstr>#WeAreFSUTA</vt:lpstr>
      <vt:lpstr>Time sensitive                           Don’t miss out!</vt:lpstr>
      <vt:lpstr>PowerPoint Presentation</vt:lpstr>
      <vt:lpstr>PowerPoint Presentation</vt:lpstr>
      <vt:lpstr>PowerPoint Presentation</vt:lpstr>
      <vt:lpstr>Last Thoughts before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CTA!</dc:title>
  <dc:creator>Sibby, Ed</dc:creator>
  <cp:lastModifiedBy>Nancy Dunn</cp:lastModifiedBy>
  <cp:revision>217</cp:revision>
  <dcterms:created xsi:type="dcterms:W3CDTF">2020-06-29T23:56:01Z</dcterms:created>
  <dcterms:modified xsi:type="dcterms:W3CDTF">2020-07-31T23:17:23Z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0x01010050E506E5481D0A499289BE8505A5369F</vt:lpwstr>
  </property>
</Properties>
</file>