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embeddedFontLst>
    <p:embeddedFont>
      <p:font typeface="Nunito"/>
      <p:regular r:id="rId24"/>
      <p:bold r:id="rId25"/>
      <p:italic r:id="rId26"/>
      <p:boldItalic r:id="rId27"/>
    </p:embeddedFont>
    <p:embeddedFont>
      <p:font typeface="Maven Pro"/>
      <p:regular r:id="rId28"/>
      <p:bold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Nunito-regular.fntdata"/><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Nunito-italic.fntdata"/><Relationship Id="rId25" Type="http://schemas.openxmlformats.org/officeDocument/2006/relationships/font" Target="fonts/Nunito-bold.fntdata"/><Relationship Id="rId28" Type="http://schemas.openxmlformats.org/officeDocument/2006/relationships/font" Target="fonts/MavenPro-regular.fntdata"/><Relationship Id="rId27" Type="http://schemas.openxmlformats.org/officeDocument/2006/relationships/font" Target="fonts/Nunito-bold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avenPro-bold.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b2dd2140b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b2dd2140b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4d40449ff5_0_1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4d40449ff5_0_1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b2dd2140b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b2dd2140b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4d40449ff5_0_1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4d40449ff5_0_1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gb2dd2140b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3" name="Google Shape;353;gb2dd2140b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4d40449ff5_0_1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4d40449ff5_0_1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g4d40449ff5_0_1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5" name="Google Shape;365;g4d40449ff5_0_1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4d40449ff5_0_1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1" name="Google Shape;371;g4d40449ff5_0_1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gb2dd2140bc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7" name="Google Shape;377;gb2dd2140bc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b2dd2140b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b2dd2140b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4d40449ff5_0_10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4d40449ff5_0_10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b2dd2140b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b2dd2140b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4d40449ff5_0_1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4d40449ff5_0_1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b2dd2140b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b2dd2140b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b2dd2140b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b2dd2140b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4d40449ff5_0_1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4d40449ff5_0_1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b2dd2140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b2dd2140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4d40449ff5_0_10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4d40449ff5_0_10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1600"/>
              </a:spcBef>
              <a:spcAft>
                <a:spcPts val="0"/>
              </a:spcAft>
              <a:buClr>
                <a:schemeClr val="lt1"/>
              </a:buClr>
              <a:buSzPts val="1100"/>
              <a:buChar char="○"/>
              <a:defRPr>
                <a:solidFill>
                  <a:schemeClr val="lt1"/>
                </a:solidFill>
              </a:defRPr>
            </a:lvl2pPr>
            <a:lvl3pPr indent="-298450" lvl="2" marL="1371600" algn="ctr">
              <a:spcBef>
                <a:spcPts val="1600"/>
              </a:spcBef>
              <a:spcAft>
                <a:spcPts val="0"/>
              </a:spcAft>
              <a:buClr>
                <a:schemeClr val="lt1"/>
              </a:buClr>
              <a:buSzPts val="1100"/>
              <a:buChar char="■"/>
              <a:defRPr>
                <a:solidFill>
                  <a:schemeClr val="lt1"/>
                </a:solidFill>
              </a:defRPr>
            </a:lvl3pPr>
            <a:lvl4pPr indent="-298450" lvl="3" marL="1828800" algn="ctr">
              <a:spcBef>
                <a:spcPts val="1600"/>
              </a:spcBef>
              <a:spcAft>
                <a:spcPts val="0"/>
              </a:spcAft>
              <a:buClr>
                <a:schemeClr val="lt1"/>
              </a:buClr>
              <a:buSzPts val="1100"/>
              <a:buChar char="●"/>
              <a:defRPr>
                <a:solidFill>
                  <a:schemeClr val="lt1"/>
                </a:solidFill>
              </a:defRPr>
            </a:lvl4pPr>
            <a:lvl5pPr indent="-298450" lvl="4" marL="2286000" algn="ctr">
              <a:spcBef>
                <a:spcPts val="1600"/>
              </a:spcBef>
              <a:spcAft>
                <a:spcPts val="0"/>
              </a:spcAft>
              <a:buClr>
                <a:schemeClr val="lt1"/>
              </a:buClr>
              <a:buSzPts val="1100"/>
              <a:buChar char="○"/>
              <a:defRPr>
                <a:solidFill>
                  <a:schemeClr val="lt1"/>
                </a:solidFill>
              </a:defRPr>
            </a:lvl5pPr>
            <a:lvl6pPr indent="-298450" lvl="5" marL="2743200" algn="ctr">
              <a:spcBef>
                <a:spcPts val="1600"/>
              </a:spcBef>
              <a:spcAft>
                <a:spcPts val="0"/>
              </a:spcAft>
              <a:buClr>
                <a:schemeClr val="lt1"/>
              </a:buClr>
              <a:buSzPts val="1100"/>
              <a:buChar char="■"/>
              <a:defRPr>
                <a:solidFill>
                  <a:schemeClr val="lt1"/>
                </a:solidFill>
              </a:defRPr>
            </a:lvl6pPr>
            <a:lvl7pPr indent="-298450" lvl="6" marL="3200400" algn="ctr">
              <a:spcBef>
                <a:spcPts val="1600"/>
              </a:spcBef>
              <a:spcAft>
                <a:spcPts val="0"/>
              </a:spcAft>
              <a:buClr>
                <a:schemeClr val="lt1"/>
              </a:buClr>
              <a:buSzPts val="1100"/>
              <a:buChar char="●"/>
              <a:defRPr>
                <a:solidFill>
                  <a:schemeClr val="lt1"/>
                </a:solidFill>
              </a:defRPr>
            </a:lvl7pPr>
            <a:lvl8pPr indent="-298450" lvl="7" marL="3657600" algn="ctr">
              <a:spcBef>
                <a:spcPts val="1600"/>
              </a:spcBef>
              <a:spcAft>
                <a:spcPts val="0"/>
              </a:spcAft>
              <a:buClr>
                <a:schemeClr val="lt1"/>
              </a:buClr>
              <a:buSzPts val="1100"/>
              <a:buChar char="○"/>
              <a:defRPr>
                <a:solidFill>
                  <a:schemeClr val="lt1"/>
                </a:solidFill>
              </a:defRPr>
            </a:lvl8pPr>
            <a:lvl9pPr indent="-298450" lvl="8" marL="4114800" algn="ctr">
              <a:spcBef>
                <a:spcPts val="1600"/>
              </a:spcBef>
              <a:spcAft>
                <a:spcPts val="160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616900" y="700475"/>
            <a:ext cx="4903200" cy="2215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What Everyone Needs to Know about the Non Reelection Process</a:t>
            </a:r>
            <a:endParaRPr/>
          </a:p>
        </p:txBody>
      </p:sp>
      <p:sp>
        <p:nvSpPr>
          <p:cNvPr id="278" name="Google Shape;278;p13"/>
          <p:cNvSpPr txBox="1"/>
          <p:nvPr>
            <p:ph idx="1" type="subTitle"/>
          </p:nvPr>
        </p:nvSpPr>
        <p:spPr>
          <a:xfrm>
            <a:off x="824000" y="3596300"/>
            <a:ext cx="5865600" cy="6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it?  When does it happen?  What are the options?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22"/>
          <p:cNvSpPr txBox="1"/>
          <p:nvPr>
            <p:ph type="ctrTitle"/>
          </p:nvPr>
        </p:nvSpPr>
        <p:spPr>
          <a:xfrm>
            <a:off x="618000" y="281250"/>
            <a:ext cx="7338000" cy="1086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STiPS, PIPs, Intern Credentials</a:t>
            </a:r>
            <a:endParaRPr/>
          </a:p>
        </p:txBody>
      </p:sp>
      <p:sp>
        <p:nvSpPr>
          <p:cNvPr id="332" name="Google Shape;332;p22"/>
          <p:cNvSpPr txBox="1"/>
          <p:nvPr>
            <p:ph idx="1" type="subTitle"/>
          </p:nvPr>
        </p:nvSpPr>
        <p:spPr>
          <a:xfrm>
            <a:off x="437175" y="1220875"/>
            <a:ext cx="8239800" cy="365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STiSP</a:t>
            </a:r>
            <a:r>
              <a:rPr lang="en"/>
              <a:t> (Short Term Staff Permit) and </a:t>
            </a:r>
            <a:r>
              <a:rPr b="1" lang="en"/>
              <a:t>PIPs</a:t>
            </a:r>
            <a:r>
              <a:rPr lang="en"/>
              <a:t> (Provisional Intern Permit) holders and Interns are considered in FSUSD as Probe “0” employees.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time prior to earning a preliminary credential or Intern status will </a:t>
            </a:r>
            <a:r>
              <a:rPr lang="en" u="sng"/>
              <a:t>not</a:t>
            </a:r>
            <a:r>
              <a:rPr lang="en"/>
              <a:t> count toward the two years required for permanent status.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 </a:t>
            </a:r>
            <a:r>
              <a:rPr b="1" lang="en"/>
              <a:t>Intern</a:t>
            </a:r>
            <a:r>
              <a:rPr lang="en"/>
              <a:t> will have one year credit toward permanent status if the employee obtains a preliminary credential and subsequently is reemployed for the following academic year.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STiPs, PIPs, and Interns may be released from FSUSD anytime during their probationary period.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23"/>
          <p:cNvSpPr txBox="1"/>
          <p:nvPr>
            <p:ph type="ctrTitle"/>
          </p:nvPr>
        </p:nvSpPr>
        <p:spPr>
          <a:xfrm>
            <a:off x="742175" y="203700"/>
            <a:ext cx="6499500" cy="563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Site Representative Role</a:t>
            </a:r>
            <a:endParaRPr/>
          </a:p>
        </p:txBody>
      </p:sp>
      <p:sp>
        <p:nvSpPr>
          <p:cNvPr id="338" name="Google Shape;338;p23"/>
          <p:cNvSpPr txBox="1"/>
          <p:nvPr>
            <p:ph idx="1" type="subTitle"/>
          </p:nvPr>
        </p:nvSpPr>
        <p:spPr>
          <a:xfrm>
            <a:off x="389100" y="766800"/>
            <a:ext cx="8564700" cy="399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Support and Information are the two jobs of the Site Representative in the non reelection process.  </a:t>
            </a:r>
            <a:r>
              <a:rPr lang="en"/>
              <a:t>This can be devastating news, especially if the members is blind-sided (no discussion during post observation conferences).</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sz="2400"/>
              <a:t>Support</a:t>
            </a:r>
            <a:endParaRPr b="1" sz="2400"/>
          </a:p>
          <a:p>
            <a:pPr indent="0" lvl="0" marL="0" rtl="0" algn="l">
              <a:spcBef>
                <a:spcPts val="0"/>
              </a:spcBef>
              <a:spcAft>
                <a:spcPts val="0"/>
              </a:spcAft>
              <a:buNone/>
            </a:pPr>
            <a:r>
              <a:t/>
            </a:r>
            <a:endParaRPr/>
          </a:p>
          <a:p>
            <a:pPr indent="0" lvl="0" marL="0" rtl="0" algn="l">
              <a:spcBef>
                <a:spcPts val="0"/>
              </a:spcBef>
              <a:spcAft>
                <a:spcPts val="0"/>
              </a:spcAft>
              <a:buNone/>
            </a:pPr>
            <a:r>
              <a:rPr lang="en"/>
              <a:t>Empathy- members may already feel judged.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Confidentiality - rumors and gossip spread quickly.  Do not start any and stop any you hear.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Patience - Frustration/anger/confusion may be high because NO reasons for non reelection can be given.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Information - schedule a time to review options and clarify questions.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24"/>
          <p:cNvSpPr txBox="1"/>
          <p:nvPr>
            <p:ph type="ctrTitle"/>
          </p:nvPr>
        </p:nvSpPr>
        <p:spPr>
          <a:xfrm>
            <a:off x="759625" y="-220850"/>
            <a:ext cx="6095700" cy="1872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Information - Resignation</a:t>
            </a:r>
            <a:endParaRPr/>
          </a:p>
        </p:txBody>
      </p:sp>
      <p:sp>
        <p:nvSpPr>
          <p:cNvPr id="344" name="Google Shape;344;p24"/>
          <p:cNvSpPr txBox="1"/>
          <p:nvPr>
            <p:ph idx="1" type="subTitle"/>
          </p:nvPr>
        </p:nvSpPr>
        <p:spPr>
          <a:xfrm>
            <a:off x="166825" y="1071925"/>
            <a:ext cx="8799900" cy="388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t>
            </a:r>
            <a:r>
              <a:rPr lang="en"/>
              <a:t>embers may choose to voluntarily separate from FSUSD rather than completing the non reelection process.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this option is chosen, there will be no record of non reelection.  Officially, they resigned their position in FSUSD.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Members will be given a deadline to file the Notice of Separation but it does not have to be signed at the time of the meeting with site administration.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resignation is effective the last work day of the school year (June 9, 2021).  They will not be allowed to resigned prior to the end of the school year (except in extreme circumstances).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Until 6/9/21, members are required to provide service to FSUSD and will receive their full pay and benefits.  Failure to do so may result in termination with consequences for their credential or future credential.</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25"/>
          <p:cNvSpPr txBox="1"/>
          <p:nvPr>
            <p:ph type="ctrTitle"/>
          </p:nvPr>
        </p:nvSpPr>
        <p:spPr>
          <a:xfrm>
            <a:off x="791950" y="364025"/>
            <a:ext cx="7357200" cy="517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Information - Non Reelection</a:t>
            </a:r>
            <a:endParaRPr/>
          </a:p>
        </p:txBody>
      </p:sp>
      <p:sp>
        <p:nvSpPr>
          <p:cNvPr id="350" name="Google Shape;350;p25"/>
          <p:cNvSpPr txBox="1"/>
          <p:nvPr>
            <p:ph idx="1" type="subTitle"/>
          </p:nvPr>
        </p:nvSpPr>
        <p:spPr>
          <a:xfrm>
            <a:off x="535575" y="1016550"/>
            <a:ext cx="8117100" cy="367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resignation is not chosen, or the deadline to voluntarily separate is missed, the non reelection process continues.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certificated employee’s name is included on a resolution presented to the Governing Board for a vote in closed session (March 11, 2021).</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names on the resolution are not made public.</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Their employment record will indicate they were non reelected by FSUSD.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Non reelected members </a:t>
            </a:r>
            <a:r>
              <a:rPr lang="en"/>
              <a:t>continue to work at full pay and benefits until the last day of the school year, June 9, 2021.  Failure to do so may result in termination with consequences for their credential or potential credential.</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26"/>
          <p:cNvSpPr txBox="1"/>
          <p:nvPr>
            <p:ph type="ctrTitle"/>
          </p:nvPr>
        </p:nvSpPr>
        <p:spPr>
          <a:xfrm>
            <a:off x="746750" y="461525"/>
            <a:ext cx="6031200" cy="867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Unemployment Benefits</a:t>
            </a:r>
            <a:endParaRPr/>
          </a:p>
        </p:txBody>
      </p:sp>
      <p:sp>
        <p:nvSpPr>
          <p:cNvPr id="356" name="Google Shape;356;p26"/>
          <p:cNvSpPr txBox="1"/>
          <p:nvPr>
            <p:ph idx="1" type="subTitle"/>
          </p:nvPr>
        </p:nvSpPr>
        <p:spPr>
          <a:xfrm>
            <a:off x="320850" y="1329425"/>
            <a:ext cx="8531700" cy="340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Members who complete the non reelection process (name is placed on the Governing Board resolution) are eligible for unemployment benefits because they are terminated from their employment.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Historically, many members who resigned have also applied for and received unemployment benefits but these are not guaranteed.  EDD understands the non reelection process and many members who resigned have received unemployment benefits.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Remember, we are in a teacher shortage.  Most members will have no difficulty finding other positions if they choose to stay in education.  We recommend they begin applying immediately for positions in the 2021-2022 year.</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27"/>
          <p:cNvSpPr txBox="1"/>
          <p:nvPr>
            <p:ph type="ctrTitle"/>
          </p:nvPr>
        </p:nvSpPr>
        <p:spPr>
          <a:xfrm>
            <a:off x="495525" y="283875"/>
            <a:ext cx="7537800" cy="861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Future employment applications</a:t>
            </a:r>
            <a:endParaRPr/>
          </a:p>
        </p:txBody>
      </p:sp>
      <p:sp>
        <p:nvSpPr>
          <p:cNvPr id="362" name="Google Shape;362;p27"/>
          <p:cNvSpPr txBox="1"/>
          <p:nvPr>
            <p:ph idx="1" type="subTitle"/>
          </p:nvPr>
        </p:nvSpPr>
        <p:spPr>
          <a:xfrm>
            <a:off x="599100" y="1068650"/>
            <a:ext cx="8043000" cy="372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past, many teachers choose to resign rather than be non reelected because it allowed them to truthfully answer “no” to the question if they had been non reelected.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Many districts, and EdJoin, have rewritten the question and now ask if an applicant has been non reelected OR resigned in lieu of non reelection.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Regardless of a decision to resign or be non reelected, it is an individual’s choice how this question is answered during the application process.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With a teacher shortage, and FSUSD’s past history, a non reelection may not become a factor on future applications.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 non reelected member may apply for positions in FSUSD as an outside candidate.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28"/>
          <p:cNvSpPr txBox="1"/>
          <p:nvPr>
            <p:ph type="ctrTitle"/>
          </p:nvPr>
        </p:nvSpPr>
        <p:spPr>
          <a:xfrm>
            <a:off x="599675" y="142475"/>
            <a:ext cx="7224300" cy="519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Recourse to non reelection </a:t>
            </a:r>
            <a:endParaRPr/>
          </a:p>
        </p:txBody>
      </p:sp>
      <p:sp>
        <p:nvSpPr>
          <p:cNvPr id="368" name="Google Shape;368;p28"/>
          <p:cNvSpPr txBox="1"/>
          <p:nvPr>
            <p:ph idx="1" type="subTitle"/>
          </p:nvPr>
        </p:nvSpPr>
        <p:spPr>
          <a:xfrm>
            <a:off x="401950" y="662375"/>
            <a:ext cx="8493000" cy="415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probationary status member has almost no recourse to overturn a non reelection.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Education Code prevents management from giving a reason for the decision.  In fact, if a reason is given, it is one of the few grounds to challenge a non reelect.  Because of this, prepare your member that little or no discussion will occur at the meeting with the principal.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principal may have another administrator attend the meeting so it is important our member does not go alone to the meeting.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you believe a member was non reelected due to union activities, or </a:t>
            </a:r>
            <a:r>
              <a:rPr lang="en" u="sng"/>
              <a:t>if you believe anything else in the process is questionable, please contact me immediately.</a:t>
            </a:r>
            <a:endParaRPr u="sng"/>
          </a:p>
          <a:p>
            <a:pPr indent="0" lvl="0" marL="0" rtl="0" algn="l">
              <a:spcBef>
                <a:spcPts val="0"/>
              </a:spcBef>
              <a:spcAft>
                <a:spcPts val="0"/>
              </a:spcAft>
              <a:buNone/>
            </a:pPr>
            <a:r>
              <a:t/>
            </a:r>
            <a:endParaRPr u="sng"/>
          </a:p>
          <a:p>
            <a:pPr indent="0" lvl="0" marL="0" rtl="0" algn="l">
              <a:spcBef>
                <a:spcPts val="0"/>
              </a:spcBef>
              <a:spcAft>
                <a:spcPts val="0"/>
              </a:spcAft>
              <a:buNone/>
            </a:pPr>
            <a:r>
              <a:rPr lang="en"/>
              <a:t>Even on the narrow perimeters we can launch a challenge, the process takes months and will not be resolved before the beginning of the school year.  If resignation is chosen, the right to challenge is waived.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29"/>
          <p:cNvSpPr txBox="1"/>
          <p:nvPr>
            <p:ph type="ctrTitle"/>
          </p:nvPr>
        </p:nvSpPr>
        <p:spPr>
          <a:xfrm>
            <a:off x="508000" y="222200"/>
            <a:ext cx="7599000" cy="952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Encourage your Probationary Members to be </a:t>
            </a:r>
            <a:r>
              <a:rPr lang="en"/>
              <a:t>Proactive</a:t>
            </a:r>
            <a:endParaRPr/>
          </a:p>
        </p:txBody>
      </p:sp>
      <p:sp>
        <p:nvSpPr>
          <p:cNvPr id="374" name="Google Shape;374;p29"/>
          <p:cNvSpPr txBox="1"/>
          <p:nvPr>
            <p:ph idx="1" type="subTitle"/>
          </p:nvPr>
        </p:nvSpPr>
        <p:spPr>
          <a:xfrm>
            <a:off x="555900" y="1332400"/>
            <a:ext cx="8032200" cy="368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Probationary status members who are concerned, or perhaps every probationary status member, should consider discussing this topic with the evaluator during each post observation conference.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Ask, “Do you have any performance concerns that might lead you to consider me for non reelection?”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answer should provide reassurance or start the discussion of what the evaluator wants to see in improvements.  Ask the evaluator to be specific and help develop an action plan.  Ask for the plan in writing and ask for written updates on progress made.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are working toward the day when no member is surprised by a non reelection notice.  Our members must do their part as active participants and bring in their union early if problems develop with the site administrators or the process.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30"/>
          <p:cNvSpPr txBox="1"/>
          <p:nvPr>
            <p:ph type="ctrTitle"/>
          </p:nvPr>
        </p:nvSpPr>
        <p:spPr>
          <a:xfrm>
            <a:off x="211550" y="-106000"/>
            <a:ext cx="8802000" cy="1227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000"/>
              <a:t>Does this mean probationary members should not participate in FSUTA?</a:t>
            </a:r>
            <a:endParaRPr sz="3000"/>
          </a:p>
        </p:txBody>
      </p:sp>
      <p:sp>
        <p:nvSpPr>
          <p:cNvPr id="380" name="Google Shape;380;p30"/>
          <p:cNvSpPr txBox="1"/>
          <p:nvPr>
            <p:ph idx="1" type="subTitle"/>
          </p:nvPr>
        </p:nvSpPr>
        <p:spPr>
          <a:xfrm>
            <a:off x="346550" y="992400"/>
            <a:ext cx="8287500" cy="376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t>NO</a:t>
            </a:r>
            <a:endParaRPr sz="4800"/>
          </a:p>
          <a:p>
            <a:pPr indent="0" lvl="0" marL="0" rtl="0" algn="l">
              <a:spcBef>
                <a:spcPts val="0"/>
              </a:spcBef>
              <a:spcAft>
                <a:spcPts val="0"/>
              </a:spcAft>
              <a:buNone/>
            </a:pPr>
            <a:r>
              <a:t/>
            </a:r>
            <a:endParaRPr/>
          </a:p>
          <a:p>
            <a:pPr indent="0" lvl="0" marL="0" rtl="0" algn="l">
              <a:spcBef>
                <a:spcPts val="0"/>
              </a:spcBef>
              <a:spcAft>
                <a:spcPts val="0"/>
              </a:spcAft>
              <a:buNone/>
            </a:pPr>
            <a:r>
              <a:rPr lang="en"/>
              <a:t>Participation in union activities is the guaranteed right of every member.  It may take time for some principals to learn that being anti-union is not a ticket to advancement in FSUSD, but that message is clearly being sent.  It is one of the most encouraging shifts in our culture to date.</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sz="2400"/>
              <a:t>We </a:t>
            </a:r>
            <a:r>
              <a:rPr lang="en"/>
              <a:t>must not perpetuate the idea that being a FSUTA member is somehow dangerous or threatening.  We cannot advise our members to hide in the shadows for two or more years then expect them to embrace the light.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Union involvement starts with being proactive on our own behalf with support from all.</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31"/>
          <p:cNvSpPr txBox="1"/>
          <p:nvPr>
            <p:ph type="ctrTitle"/>
          </p:nvPr>
        </p:nvSpPr>
        <p:spPr>
          <a:xfrm>
            <a:off x="894725" y="520813"/>
            <a:ext cx="4255500" cy="1872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Questions?</a:t>
            </a:r>
            <a:endParaRPr/>
          </a:p>
        </p:txBody>
      </p:sp>
      <p:sp>
        <p:nvSpPr>
          <p:cNvPr id="386" name="Google Shape;386;p31"/>
          <p:cNvSpPr txBox="1"/>
          <p:nvPr>
            <p:ph idx="1" type="subTitle"/>
          </p:nvPr>
        </p:nvSpPr>
        <p:spPr>
          <a:xfrm>
            <a:off x="824000" y="3596300"/>
            <a:ext cx="4255500" cy="6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ctrTitle"/>
          </p:nvPr>
        </p:nvSpPr>
        <p:spPr>
          <a:xfrm>
            <a:off x="824000" y="412075"/>
            <a:ext cx="6852000" cy="1078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What is probationary status?</a:t>
            </a:r>
            <a:endParaRPr/>
          </a:p>
        </p:txBody>
      </p:sp>
      <p:sp>
        <p:nvSpPr>
          <p:cNvPr id="284" name="Google Shape;284;p14"/>
          <p:cNvSpPr txBox="1"/>
          <p:nvPr>
            <p:ph idx="1" type="subTitle"/>
          </p:nvPr>
        </p:nvSpPr>
        <p:spPr>
          <a:xfrm>
            <a:off x="824000" y="1602325"/>
            <a:ext cx="5857800" cy="312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four classifications for certificated employees:</a:t>
            </a:r>
            <a:endParaRPr/>
          </a:p>
          <a:p>
            <a:pPr indent="-228600" lvl="0" marL="457200" rtl="0" algn="l">
              <a:spcBef>
                <a:spcPts val="0"/>
              </a:spcBef>
              <a:spcAft>
                <a:spcPts val="0"/>
              </a:spcAft>
              <a:buSzPts val="1600"/>
              <a:buNone/>
            </a:pPr>
            <a:r>
              <a:rPr lang="en"/>
              <a:t>Permanent ( unit members)</a:t>
            </a:r>
            <a:endParaRPr/>
          </a:p>
          <a:p>
            <a:pPr indent="-228600" lvl="0" marL="457200" rtl="0" algn="l">
              <a:spcBef>
                <a:spcPts val="0"/>
              </a:spcBef>
              <a:spcAft>
                <a:spcPts val="0"/>
              </a:spcAft>
              <a:buSzPts val="1600"/>
              <a:buNone/>
            </a:pPr>
            <a:r>
              <a:rPr lang="en"/>
              <a:t>Probationary (unit members)</a:t>
            </a:r>
            <a:endParaRPr/>
          </a:p>
          <a:p>
            <a:pPr indent="-228600" lvl="0" marL="457200" rtl="0" algn="l">
              <a:spcBef>
                <a:spcPts val="0"/>
              </a:spcBef>
              <a:spcAft>
                <a:spcPts val="0"/>
              </a:spcAft>
              <a:buSzPts val="1600"/>
              <a:buNone/>
            </a:pPr>
            <a:r>
              <a:rPr lang="en"/>
              <a:t>Temporary (unit members)</a:t>
            </a:r>
            <a:endParaRPr/>
          </a:p>
          <a:p>
            <a:pPr indent="-228600" lvl="0" marL="457200" rtl="0" algn="l">
              <a:spcBef>
                <a:spcPts val="0"/>
              </a:spcBef>
              <a:spcAft>
                <a:spcPts val="0"/>
              </a:spcAft>
              <a:buSzPts val="1600"/>
              <a:buNone/>
            </a:pPr>
            <a:r>
              <a:rPr lang="en"/>
              <a:t>Substitute (not eligible)</a:t>
            </a:r>
            <a:endParaRPr/>
          </a:p>
          <a:p>
            <a:pPr indent="-228600" lvl="0" marL="457200" rtl="0" algn="l">
              <a:spcBef>
                <a:spcPts val="0"/>
              </a:spcBef>
              <a:spcAft>
                <a:spcPts val="0"/>
              </a:spcAft>
              <a:buSzPts val="1600"/>
              <a:buNone/>
            </a:pPr>
            <a:r>
              <a:t/>
            </a:r>
            <a:endParaRPr/>
          </a:p>
          <a:p>
            <a:pPr indent="0" lvl="0" marL="0" rtl="0" algn="l">
              <a:spcBef>
                <a:spcPts val="0"/>
              </a:spcBef>
              <a:spcAft>
                <a:spcPts val="0"/>
              </a:spcAft>
              <a:buNone/>
            </a:pPr>
            <a:r>
              <a:rPr lang="en"/>
              <a:t>A “Probe” is a defined in Education Code as “those persons employed in positions requiring certification qualifications for the school year, who have not been classified as permanent employees or as substitute employees.” </a:t>
            </a:r>
            <a:r>
              <a:rPr lang="en" sz="900"/>
              <a:t> Sec. 44915</a:t>
            </a:r>
            <a:endParaRPr sz="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5"/>
          <p:cNvSpPr txBox="1"/>
          <p:nvPr>
            <p:ph type="ctrTitle"/>
          </p:nvPr>
        </p:nvSpPr>
        <p:spPr>
          <a:xfrm>
            <a:off x="353500" y="429325"/>
            <a:ext cx="8478000" cy="1099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Credentialing and Status are Complex</a:t>
            </a:r>
            <a:endParaRPr/>
          </a:p>
        </p:txBody>
      </p:sp>
      <p:sp>
        <p:nvSpPr>
          <p:cNvPr id="290" name="Google Shape;290;p15"/>
          <p:cNvSpPr txBox="1"/>
          <p:nvPr>
            <p:ph idx="1" type="subTitle"/>
          </p:nvPr>
        </p:nvSpPr>
        <p:spPr>
          <a:xfrm>
            <a:off x="527350" y="1414325"/>
            <a:ext cx="8008200" cy="330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Credentialing and Employment Status are governed by California Education Code and other legal statutes.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 is very important members new to the profession and to FSUSD become members or transfer their membership.</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Membership not only provides Educator Employment Liability insurance but also access to legal representation in case of non reelection or lay-offs (RIFs - Reduction in Force).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With more avenues open to obtain credentials, and more credentialing options, CTA Legal Services are more critical than before and only available to FSUTA members.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6"/>
          <p:cNvSpPr txBox="1"/>
          <p:nvPr>
            <p:ph type="ctrTitle"/>
          </p:nvPr>
        </p:nvSpPr>
        <p:spPr>
          <a:xfrm>
            <a:off x="453325" y="383475"/>
            <a:ext cx="7393200" cy="514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What is Non Reelection?</a:t>
            </a:r>
            <a:endParaRPr/>
          </a:p>
        </p:txBody>
      </p:sp>
      <p:sp>
        <p:nvSpPr>
          <p:cNvPr id="296" name="Google Shape;296;p16"/>
          <p:cNvSpPr txBox="1"/>
          <p:nvPr>
            <p:ph idx="1" type="subTitle"/>
          </p:nvPr>
        </p:nvSpPr>
        <p:spPr>
          <a:xfrm>
            <a:off x="557400" y="1027375"/>
            <a:ext cx="8029200" cy="3587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Under the Hughes-Hart Education Reform Act of 1983, teachers in California must complete a “Probationary 2” year prior to obtaining permanent status.  </a:t>
            </a:r>
            <a:r>
              <a:rPr i="1" lang="en" u="sng"/>
              <a:t>During all years in a probationary status, school districts may opt to non reelect any probationary status employee without offering a reason or, in other words, without cause.  </a:t>
            </a:r>
            <a:endParaRPr i="1" u="sng"/>
          </a:p>
          <a:p>
            <a:pPr indent="0" lvl="0" marL="0" rtl="0" algn="l">
              <a:spcBef>
                <a:spcPts val="0"/>
              </a:spcBef>
              <a:spcAft>
                <a:spcPts val="0"/>
              </a:spcAft>
              <a:buNone/>
            </a:pPr>
            <a:r>
              <a:t/>
            </a:r>
            <a:endParaRPr/>
          </a:p>
          <a:p>
            <a:pPr indent="0" lvl="0" marL="0" rtl="0" algn="l">
              <a:spcBef>
                <a:spcPts val="0"/>
              </a:spcBef>
              <a:spcAft>
                <a:spcPts val="0"/>
              </a:spcAft>
              <a:buNone/>
            </a:pPr>
            <a:r>
              <a:rPr lang="en"/>
              <a:t>Non reelect means to </a:t>
            </a:r>
            <a:r>
              <a:rPr lang="en" u="sng"/>
              <a:t>not</a:t>
            </a:r>
            <a:r>
              <a:rPr lang="en"/>
              <a:t> be offered employment for the following year.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Under California Education Code 44929.21(b) notification of non reelection must be given to an employee on or before March 15 of their Probationary 2 year.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Once permanent status is achieved, certificated employees can only be terminated for just cause or because of a Reduction In Force (lay-off).  Permanent status employees have due process rights.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7"/>
          <p:cNvSpPr txBox="1"/>
          <p:nvPr>
            <p:ph type="ctrTitle"/>
          </p:nvPr>
        </p:nvSpPr>
        <p:spPr>
          <a:xfrm>
            <a:off x="817550" y="165400"/>
            <a:ext cx="7228500" cy="732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Why does this process exist?</a:t>
            </a:r>
            <a:endParaRPr/>
          </a:p>
        </p:txBody>
      </p:sp>
      <p:sp>
        <p:nvSpPr>
          <p:cNvPr id="302" name="Google Shape;302;p17"/>
          <p:cNvSpPr txBox="1"/>
          <p:nvPr>
            <p:ph idx="1" type="subTitle"/>
          </p:nvPr>
        </p:nvSpPr>
        <p:spPr>
          <a:xfrm>
            <a:off x="508000" y="924750"/>
            <a:ext cx="8066100" cy="382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two year probationary period (after a preliminary credential or district transfer) should be used as a coaching period to determine if a credentialed employee has the skills and abilities necessary for our profession and be successful in FSUSD.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exchange for this probationary period of “at will” employment, our union secured due process rights for permanent status members.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Non reelection </a:t>
            </a:r>
            <a:r>
              <a:rPr lang="en"/>
              <a:t>should not be used as punishment or discipline against an employee.  It should not come as a surprise.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Has non reelection been abused in the past in FSUSD?  Yes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Are their signals the non reelection process is improving in FSUSD?  Yes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18"/>
          <p:cNvSpPr txBox="1"/>
          <p:nvPr>
            <p:ph type="ctrTitle"/>
          </p:nvPr>
        </p:nvSpPr>
        <p:spPr>
          <a:xfrm>
            <a:off x="862625" y="281275"/>
            <a:ext cx="6662100" cy="661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Responsibility Shifting</a:t>
            </a:r>
            <a:endParaRPr/>
          </a:p>
        </p:txBody>
      </p:sp>
      <p:sp>
        <p:nvSpPr>
          <p:cNvPr id="308" name="Google Shape;308;p18"/>
          <p:cNvSpPr txBox="1"/>
          <p:nvPr>
            <p:ph idx="1" type="subTitle"/>
          </p:nvPr>
        </p:nvSpPr>
        <p:spPr>
          <a:xfrm>
            <a:off x="629450" y="1066625"/>
            <a:ext cx="8004600" cy="338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Responsibility for non reelection decisions and discussions are shifting from Human Resources to Site Administrators.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reason for the shift is to hold principals more accountable in the process.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Assistant Superintendent of Human Resources works with principals to finalize the list of notices of non reelection.  An opportunity for input may be offered to the FSUTA president prior to Human Resources finalizing the list.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Once the decisions are made, principals are being trained to handle the non reelection discussion with the probationary member.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principals’ training includes the importance of bringing the Site Representative, or other representative, into the meeting between site administrator and member.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19"/>
          <p:cNvSpPr txBox="1"/>
          <p:nvPr>
            <p:ph idx="1" type="subTitle"/>
          </p:nvPr>
        </p:nvSpPr>
        <p:spPr>
          <a:xfrm>
            <a:off x="423425" y="848575"/>
            <a:ext cx="8397300" cy="3959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400"/>
              <a:t>Yes and No</a:t>
            </a:r>
            <a:endParaRPr b="1" sz="2400"/>
          </a:p>
          <a:p>
            <a:pPr indent="0" lvl="0" marL="0" rtl="0" algn="l">
              <a:spcBef>
                <a:spcPts val="0"/>
              </a:spcBef>
              <a:spcAft>
                <a:spcPts val="0"/>
              </a:spcAft>
              <a:buNone/>
            </a:pPr>
            <a:r>
              <a:t/>
            </a:r>
            <a:endParaRPr/>
          </a:p>
          <a:p>
            <a:pPr indent="0" lvl="0" marL="0" rtl="0" algn="l">
              <a:spcBef>
                <a:spcPts val="0"/>
              </a:spcBef>
              <a:spcAft>
                <a:spcPts val="0"/>
              </a:spcAft>
              <a:buNone/>
            </a:pPr>
            <a:r>
              <a:rPr lang="en"/>
              <a:t>March 15th is the last day for a Governing Board to pass a resolution of non reelection. In FSUSD this resolution is taken to the Trustees at the last regularly scheduled board meeting prior to March 15 ( March 11, 2021).  It is with this vote that non reelection actually occurs.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non reelection process begins much earlier.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December, principals send a preliminary list of potential non reelects to Human Resources.  This list is updated through January and early February.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Evaluating administrators </a:t>
            </a:r>
            <a:r>
              <a:rPr b="1" i="1" lang="en" u="sng"/>
              <a:t>should</a:t>
            </a:r>
            <a:r>
              <a:rPr lang="en"/>
              <a:t> discuss performance concerns with probationary employees during post observation conferences.  However, failure to do so does not prevent the non reelection process from occurring.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endParaRPr/>
          </a:p>
        </p:txBody>
      </p:sp>
      <p:sp>
        <p:nvSpPr>
          <p:cNvPr id="314" name="Google Shape;314;p19"/>
          <p:cNvSpPr txBox="1"/>
          <p:nvPr>
            <p:ph type="ctrTitle"/>
          </p:nvPr>
        </p:nvSpPr>
        <p:spPr>
          <a:xfrm>
            <a:off x="423425" y="275875"/>
            <a:ext cx="8112000" cy="572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March 15th is Non Reelection time?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20"/>
          <p:cNvSpPr txBox="1"/>
          <p:nvPr>
            <p:ph type="ctrTitle"/>
          </p:nvPr>
        </p:nvSpPr>
        <p:spPr>
          <a:xfrm>
            <a:off x="456500" y="294150"/>
            <a:ext cx="7976100" cy="681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New Hires</a:t>
            </a:r>
            <a:endParaRPr sz="2400"/>
          </a:p>
        </p:txBody>
      </p:sp>
      <p:sp>
        <p:nvSpPr>
          <p:cNvPr id="320" name="Google Shape;320;p20"/>
          <p:cNvSpPr txBox="1"/>
          <p:nvPr>
            <p:ph idx="1" type="subTitle"/>
          </p:nvPr>
        </p:nvSpPr>
        <p:spPr>
          <a:xfrm>
            <a:off x="559500" y="1072850"/>
            <a:ext cx="7795500" cy="361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probationary period begins again with a move to a new district </a:t>
            </a:r>
            <a:r>
              <a:rPr lang="en"/>
              <a:t>(Probe years 1 and 2).  For the purpose of non reelection 75% of an academic year = 1 year.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New Hires to FSUSD who previously held permanent status in their former district are probationary status for two years.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Fully credentialed members who are new hires in FSUSD are subject to non reelection.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Fully credentialed new hires may be released from FSUSD anytime during their probationary period until March 15 of their Probationary 2 year.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no notice is received by the deadline, permanent status is achieved on the first work day of the following academic year.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1"/>
          <p:cNvSpPr txBox="1"/>
          <p:nvPr>
            <p:ph type="ctrTitle"/>
          </p:nvPr>
        </p:nvSpPr>
        <p:spPr>
          <a:xfrm>
            <a:off x="416600" y="144200"/>
            <a:ext cx="5640300" cy="1145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Preliminary </a:t>
            </a:r>
            <a:r>
              <a:rPr lang="en"/>
              <a:t>Credentials</a:t>
            </a:r>
            <a:endParaRPr/>
          </a:p>
        </p:txBody>
      </p:sp>
      <p:sp>
        <p:nvSpPr>
          <p:cNvPr id="326" name="Google Shape;326;p21"/>
          <p:cNvSpPr txBox="1"/>
          <p:nvPr>
            <p:ph idx="1" type="subTitle"/>
          </p:nvPr>
        </p:nvSpPr>
        <p:spPr>
          <a:xfrm>
            <a:off x="264375" y="1289900"/>
            <a:ext cx="8524500" cy="351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Preliminary credential holders must be employed for two consecutive years (Probe years 1 and 2).  For the purpose of non reelection 75% of an academic year = 1 year.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Preliminary credential holders </a:t>
            </a:r>
            <a:r>
              <a:rPr lang="en"/>
              <a:t>are subject to non reelection.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They </a:t>
            </a:r>
            <a:r>
              <a:rPr lang="en"/>
              <a:t>may be released from FSUSD anytime during their probationary period until March 15 of their Probationary 2 year.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no notice is received by the deadline, permanent status is achieved on the first work day of the following academic year.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