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4" r:id="rId8"/>
    <p:sldId id="262" r:id="rId9"/>
    <p:sldId id="263" r:id="rId10"/>
    <p:sldId id="265" r:id="rId11"/>
    <p:sldId id="267" r:id="rId12"/>
    <p:sldId id="269" r:id="rId13"/>
    <p:sldId id="266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4" autoAdjust="0"/>
    <p:restoredTop sz="94660"/>
  </p:normalViewPr>
  <p:slideViewPr>
    <p:cSldViewPr snapToGrid="0">
      <p:cViewPr varScale="1">
        <p:scale>
          <a:sx n="83" d="100"/>
          <a:sy n="83" d="100"/>
        </p:scale>
        <p:origin x="3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ilhousingseach.org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ilhousingseach.org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78C633-DBFC-4FCB-A1A3-F951226EA2E4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2CD6703-2D70-4388-820C-D74C224CD44C}">
      <dgm:prSet/>
      <dgm:spPr/>
      <dgm:t>
        <a:bodyPr/>
        <a:lstStyle/>
        <a:p>
          <a:r>
            <a:rPr lang="en-US" dirty="0"/>
            <a:t>List your property at </a:t>
          </a:r>
          <a:r>
            <a:rPr lang="en-US" dirty="0">
              <a:hlinkClick xmlns:r="http://schemas.openxmlformats.org/officeDocument/2006/relationships" r:id="rId1"/>
            </a:rPr>
            <a:t>www.ilhousingseach.org</a:t>
          </a:r>
          <a:r>
            <a:rPr lang="en-US" dirty="0"/>
            <a:t> </a:t>
          </a:r>
        </a:p>
      </dgm:t>
    </dgm:pt>
    <dgm:pt modelId="{FBB1E856-900F-4429-9D55-9417CEEF7B97}" type="parTrans" cxnId="{3DD01B0D-B175-45FB-85CB-5E1B3C3C9554}">
      <dgm:prSet/>
      <dgm:spPr/>
      <dgm:t>
        <a:bodyPr/>
        <a:lstStyle/>
        <a:p>
          <a:endParaRPr lang="en-US"/>
        </a:p>
      </dgm:t>
    </dgm:pt>
    <dgm:pt modelId="{A81EA4ED-51E3-421A-A2FE-46AB6546A7FE}" type="sibTrans" cxnId="{3DD01B0D-B175-45FB-85CB-5E1B3C3C9554}">
      <dgm:prSet/>
      <dgm:spPr/>
      <dgm:t>
        <a:bodyPr/>
        <a:lstStyle/>
        <a:p>
          <a:endParaRPr lang="en-US"/>
        </a:p>
      </dgm:t>
    </dgm:pt>
    <dgm:pt modelId="{4C5A413D-A5DD-4F52-A3EE-1C0A1E790AAF}">
      <dgm:prSet/>
      <dgm:spPr/>
      <dgm:t>
        <a:bodyPr/>
        <a:lstStyle/>
        <a:p>
          <a:r>
            <a:rPr lang="en-US" dirty="0"/>
            <a:t>Complete and submit the required unit documentation provided by the tenant/family</a:t>
          </a:r>
        </a:p>
      </dgm:t>
    </dgm:pt>
    <dgm:pt modelId="{0B19E167-B512-4D88-BCA0-2BF4D1B0A4F9}" type="parTrans" cxnId="{6391F0ED-A427-451C-AE57-1768D636145E}">
      <dgm:prSet/>
      <dgm:spPr/>
      <dgm:t>
        <a:bodyPr/>
        <a:lstStyle/>
        <a:p>
          <a:endParaRPr lang="en-US"/>
        </a:p>
      </dgm:t>
    </dgm:pt>
    <dgm:pt modelId="{C839DDC3-D2A9-40DF-92CA-0A6C9208DF14}" type="sibTrans" cxnId="{6391F0ED-A427-451C-AE57-1768D636145E}">
      <dgm:prSet/>
      <dgm:spPr/>
      <dgm:t>
        <a:bodyPr/>
        <a:lstStyle/>
        <a:p>
          <a:endParaRPr lang="en-US"/>
        </a:p>
      </dgm:t>
    </dgm:pt>
    <dgm:pt modelId="{8A6859B7-3EAC-49DE-8C60-6570DC9D50CA}">
      <dgm:prSet/>
      <dgm:spPr/>
      <dgm:t>
        <a:bodyPr/>
        <a:lstStyle/>
        <a:p>
          <a:r>
            <a:rPr lang="en-US" dirty="0"/>
            <a:t>Negotiate rent and agree on an amount </a:t>
          </a:r>
        </a:p>
      </dgm:t>
    </dgm:pt>
    <dgm:pt modelId="{F2FFDC42-F6DC-4B79-B353-CD75525366C3}" type="parTrans" cxnId="{7ED17FDA-50E4-459F-9EA5-A8A636608BF9}">
      <dgm:prSet/>
      <dgm:spPr/>
      <dgm:t>
        <a:bodyPr/>
        <a:lstStyle/>
        <a:p>
          <a:endParaRPr lang="en-US"/>
        </a:p>
      </dgm:t>
    </dgm:pt>
    <dgm:pt modelId="{43D10AB0-BBFE-4F81-8AA6-6013B2B74E37}" type="sibTrans" cxnId="{7ED17FDA-50E4-459F-9EA5-A8A636608BF9}">
      <dgm:prSet/>
      <dgm:spPr/>
      <dgm:t>
        <a:bodyPr/>
        <a:lstStyle/>
        <a:p>
          <a:endParaRPr lang="en-US"/>
        </a:p>
      </dgm:t>
    </dgm:pt>
    <dgm:pt modelId="{F627E886-2CF5-4586-A9C2-11ED13217BAC}">
      <dgm:prSet/>
      <dgm:spPr/>
      <dgm:t>
        <a:bodyPr/>
        <a:lstStyle/>
        <a:p>
          <a:r>
            <a:rPr lang="en-US" dirty="0"/>
            <a:t>Pass an HQS Inspection </a:t>
          </a:r>
        </a:p>
      </dgm:t>
    </dgm:pt>
    <dgm:pt modelId="{69E69A88-4147-42D5-95AD-E779426A1C34}" type="parTrans" cxnId="{23E5A304-05B4-4F33-B3BE-352525C9888D}">
      <dgm:prSet/>
      <dgm:spPr/>
      <dgm:t>
        <a:bodyPr/>
        <a:lstStyle/>
        <a:p>
          <a:endParaRPr lang="en-US"/>
        </a:p>
      </dgm:t>
    </dgm:pt>
    <dgm:pt modelId="{2C7993CB-EB66-4ECD-8345-99884A3B6D4F}" type="sibTrans" cxnId="{23E5A304-05B4-4F33-B3BE-352525C9888D}">
      <dgm:prSet/>
      <dgm:spPr/>
      <dgm:t>
        <a:bodyPr/>
        <a:lstStyle/>
        <a:p>
          <a:endParaRPr lang="en-US"/>
        </a:p>
      </dgm:t>
    </dgm:pt>
    <dgm:pt modelId="{CB88B950-9717-4F4D-8D5B-C9A358695395}">
      <dgm:prSet/>
      <dgm:spPr/>
      <dgm:t>
        <a:bodyPr/>
        <a:lstStyle/>
        <a:p>
          <a:r>
            <a:rPr lang="en-US"/>
            <a:t>Execute Housing Assistance Payment contract </a:t>
          </a:r>
        </a:p>
      </dgm:t>
    </dgm:pt>
    <dgm:pt modelId="{F8984D71-6B7E-4ED3-B246-225629206726}" type="parTrans" cxnId="{6F082F5C-7AF0-45E4-B54B-42BF955B70E5}">
      <dgm:prSet/>
      <dgm:spPr/>
      <dgm:t>
        <a:bodyPr/>
        <a:lstStyle/>
        <a:p>
          <a:endParaRPr lang="en-US"/>
        </a:p>
      </dgm:t>
    </dgm:pt>
    <dgm:pt modelId="{6BB33050-CB87-4897-B821-F930021CDEA1}" type="sibTrans" cxnId="{6F082F5C-7AF0-45E4-B54B-42BF955B70E5}">
      <dgm:prSet/>
      <dgm:spPr/>
      <dgm:t>
        <a:bodyPr/>
        <a:lstStyle/>
        <a:p>
          <a:endParaRPr lang="en-US"/>
        </a:p>
      </dgm:t>
    </dgm:pt>
    <dgm:pt modelId="{7237EBA3-25E1-4566-A819-2048C5BE5A86}">
      <dgm:prSet/>
      <dgm:spPr/>
      <dgm:t>
        <a:bodyPr/>
        <a:lstStyle/>
        <a:p>
          <a:r>
            <a:rPr lang="en-US"/>
            <a:t>Receive Housing Assistance Payment and enforce the lease </a:t>
          </a:r>
        </a:p>
      </dgm:t>
    </dgm:pt>
    <dgm:pt modelId="{14FBC0D8-5679-45FA-A9FC-A3C97FBE01BB}" type="parTrans" cxnId="{C7BDF237-A33F-4BDD-A918-D8413EF001AF}">
      <dgm:prSet/>
      <dgm:spPr/>
      <dgm:t>
        <a:bodyPr/>
        <a:lstStyle/>
        <a:p>
          <a:endParaRPr lang="en-US"/>
        </a:p>
      </dgm:t>
    </dgm:pt>
    <dgm:pt modelId="{11B93038-00E5-4FD0-B2A0-AAB21D5B3ECB}" type="sibTrans" cxnId="{C7BDF237-A33F-4BDD-A918-D8413EF001AF}">
      <dgm:prSet/>
      <dgm:spPr/>
      <dgm:t>
        <a:bodyPr/>
        <a:lstStyle/>
        <a:p>
          <a:endParaRPr lang="en-US"/>
        </a:p>
      </dgm:t>
    </dgm:pt>
    <dgm:pt modelId="{89FFD07C-4FB9-4AA6-863D-D0AD34D77E37}" type="pres">
      <dgm:prSet presAssocID="{C378C633-DBFC-4FCB-A1A3-F951226EA2E4}" presName="Name0" presStyleCnt="0">
        <dgm:presLayoutVars>
          <dgm:dir/>
          <dgm:resizeHandles val="exact"/>
        </dgm:presLayoutVars>
      </dgm:prSet>
      <dgm:spPr/>
    </dgm:pt>
    <dgm:pt modelId="{728252B7-0BFC-41B3-8C9D-1B9E8326EEE9}" type="pres">
      <dgm:prSet presAssocID="{72CD6703-2D70-4388-820C-D74C224CD44C}" presName="node" presStyleLbl="node1" presStyleIdx="0" presStyleCnt="6">
        <dgm:presLayoutVars>
          <dgm:bulletEnabled val="1"/>
        </dgm:presLayoutVars>
      </dgm:prSet>
      <dgm:spPr/>
    </dgm:pt>
    <dgm:pt modelId="{3634695B-B9E3-4A86-BD74-241643BE779A}" type="pres">
      <dgm:prSet presAssocID="{A81EA4ED-51E3-421A-A2FE-46AB6546A7FE}" presName="sibTrans" presStyleLbl="sibTrans1D1" presStyleIdx="0" presStyleCnt="5"/>
      <dgm:spPr/>
    </dgm:pt>
    <dgm:pt modelId="{22E3C587-E50F-481F-B5DC-DBC13A7F19BD}" type="pres">
      <dgm:prSet presAssocID="{A81EA4ED-51E3-421A-A2FE-46AB6546A7FE}" presName="connectorText" presStyleLbl="sibTrans1D1" presStyleIdx="0" presStyleCnt="5"/>
      <dgm:spPr/>
    </dgm:pt>
    <dgm:pt modelId="{0A8129AD-2470-4B10-825D-6872DFD559A2}" type="pres">
      <dgm:prSet presAssocID="{4C5A413D-A5DD-4F52-A3EE-1C0A1E790AAF}" presName="node" presStyleLbl="node1" presStyleIdx="1" presStyleCnt="6">
        <dgm:presLayoutVars>
          <dgm:bulletEnabled val="1"/>
        </dgm:presLayoutVars>
      </dgm:prSet>
      <dgm:spPr/>
    </dgm:pt>
    <dgm:pt modelId="{3BB4C192-8B14-4F8B-80D4-B8CC8C13FD6F}" type="pres">
      <dgm:prSet presAssocID="{C839DDC3-D2A9-40DF-92CA-0A6C9208DF14}" presName="sibTrans" presStyleLbl="sibTrans1D1" presStyleIdx="1" presStyleCnt="5"/>
      <dgm:spPr/>
    </dgm:pt>
    <dgm:pt modelId="{A582B0D6-95FD-42C4-A4F5-DBDB749F9586}" type="pres">
      <dgm:prSet presAssocID="{C839DDC3-D2A9-40DF-92CA-0A6C9208DF14}" presName="connectorText" presStyleLbl="sibTrans1D1" presStyleIdx="1" presStyleCnt="5"/>
      <dgm:spPr/>
    </dgm:pt>
    <dgm:pt modelId="{5BD99BDC-3AA1-4B1A-8E29-68ABD4239B70}" type="pres">
      <dgm:prSet presAssocID="{8A6859B7-3EAC-49DE-8C60-6570DC9D50CA}" presName="node" presStyleLbl="node1" presStyleIdx="2" presStyleCnt="6">
        <dgm:presLayoutVars>
          <dgm:bulletEnabled val="1"/>
        </dgm:presLayoutVars>
      </dgm:prSet>
      <dgm:spPr/>
    </dgm:pt>
    <dgm:pt modelId="{18E383DB-C55A-4BE8-B0D1-B30EF0891B38}" type="pres">
      <dgm:prSet presAssocID="{43D10AB0-BBFE-4F81-8AA6-6013B2B74E37}" presName="sibTrans" presStyleLbl="sibTrans1D1" presStyleIdx="2" presStyleCnt="5"/>
      <dgm:spPr/>
    </dgm:pt>
    <dgm:pt modelId="{BB6496D9-BF8E-4753-BDE7-FC0D0442B11E}" type="pres">
      <dgm:prSet presAssocID="{43D10AB0-BBFE-4F81-8AA6-6013B2B74E37}" presName="connectorText" presStyleLbl="sibTrans1D1" presStyleIdx="2" presStyleCnt="5"/>
      <dgm:spPr/>
    </dgm:pt>
    <dgm:pt modelId="{310AAC0E-7D53-4EC1-A84B-28A1BCF09978}" type="pres">
      <dgm:prSet presAssocID="{F627E886-2CF5-4586-A9C2-11ED13217BAC}" presName="node" presStyleLbl="node1" presStyleIdx="3" presStyleCnt="6">
        <dgm:presLayoutVars>
          <dgm:bulletEnabled val="1"/>
        </dgm:presLayoutVars>
      </dgm:prSet>
      <dgm:spPr/>
    </dgm:pt>
    <dgm:pt modelId="{56FAF959-CD17-4F3A-9B04-1CA85E5F5648}" type="pres">
      <dgm:prSet presAssocID="{2C7993CB-EB66-4ECD-8345-99884A3B6D4F}" presName="sibTrans" presStyleLbl="sibTrans1D1" presStyleIdx="3" presStyleCnt="5"/>
      <dgm:spPr/>
    </dgm:pt>
    <dgm:pt modelId="{B70BAEA9-001D-467F-80FB-42F63B6AA21C}" type="pres">
      <dgm:prSet presAssocID="{2C7993CB-EB66-4ECD-8345-99884A3B6D4F}" presName="connectorText" presStyleLbl="sibTrans1D1" presStyleIdx="3" presStyleCnt="5"/>
      <dgm:spPr/>
    </dgm:pt>
    <dgm:pt modelId="{20827729-3FD5-4334-B12B-095CDA80EC25}" type="pres">
      <dgm:prSet presAssocID="{CB88B950-9717-4F4D-8D5B-C9A358695395}" presName="node" presStyleLbl="node1" presStyleIdx="4" presStyleCnt="6">
        <dgm:presLayoutVars>
          <dgm:bulletEnabled val="1"/>
        </dgm:presLayoutVars>
      </dgm:prSet>
      <dgm:spPr/>
    </dgm:pt>
    <dgm:pt modelId="{DB855CAE-4BE0-4E0F-A972-1F3F9C034F97}" type="pres">
      <dgm:prSet presAssocID="{6BB33050-CB87-4897-B821-F930021CDEA1}" presName="sibTrans" presStyleLbl="sibTrans1D1" presStyleIdx="4" presStyleCnt="5"/>
      <dgm:spPr/>
    </dgm:pt>
    <dgm:pt modelId="{0388DBF8-2E4A-4D68-B11B-692278C05F1E}" type="pres">
      <dgm:prSet presAssocID="{6BB33050-CB87-4897-B821-F930021CDEA1}" presName="connectorText" presStyleLbl="sibTrans1D1" presStyleIdx="4" presStyleCnt="5"/>
      <dgm:spPr/>
    </dgm:pt>
    <dgm:pt modelId="{8BF12663-3CFB-433D-9663-BF1F71D219EB}" type="pres">
      <dgm:prSet presAssocID="{7237EBA3-25E1-4566-A819-2048C5BE5A86}" presName="node" presStyleLbl="node1" presStyleIdx="5" presStyleCnt="6">
        <dgm:presLayoutVars>
          <dgm:bulletEnabled val="1"/>
        </dgm:presLayoutVars>
      </dgm:prSet>
      <dgm:spPr/>
    </dgm:pt>
  </dgm:ptLst>
  <dgm:cxnLst>
    <dgm:cxn modelId="{9539C600-A1B6-4099-B910-C1057053E9DF}" type="presOf" srcId="{C839DDC3-D2A9-40DF-92CA-0A6C9208DF14}" destId="{3BB4C192-8B14-4F8B-80D4-B8CC8C13FD6F}" srcOrd="0" destOrd="0" presId="urn:microsoft.com/office/officeart/2016/7/layout/RepeatingBendingProcessNew"/>
    <dgm:cxn modelId="{4CEDA402-1D07-479D-B316-A4EA86C7B90A}" type="presOf" srcId="{7237EBA3-25E1-4566-A819-2048C5BE5A86}" destId="{8BF12663-3CFB-433D-9663-BF1F71D219EB}" srcOrd="0" destOrd="0" presId="urn:microsoft.com/office/officeart/2016/7/layout/RepeatingBendingProcessNew"/>
    <dgm:cxn modelId="{23E5A304-05B4-4F33-B3BE-352525C9888D}" srcId="{C378C633-DBFC-4FCB-A1A3-F951226EA2E4}" destId="{F627E886-2CF5-4586-A9C2-11ED13217BAC}" srcOrd="3" destOrd="0" parTransId="{69E69A88-4147-42D5-95AD-E779426A1C34}" sibTransId="{2C7993CB-EB66-4ECD-8345-99884A3B6D4F}"/>
    <dgm:cxn modelId="{3DD01B0D-B175-45FB-85CB-5E1B3C3C9554}" srcId="{C378C633-DBFC-4FCB-A1A3-F951226EA2E4}" destId="{72CD6703-2D70-4388-820C-D74C224CD44C}" srcOrd="0" destOrd="0" parTransId="{FBB1E856-900F-4429-9D55-9417CEEF7B97}" sibTransId="{A81EA4ED-51E3-421A-A2FE-46AB6546A7FE}"/>
    <dgm:cxn modelId="{50617F16-F7BD-401C-A20F-FB9A918EE873}" type="presOf" srcId="{F627E886-2CF5-4586-A9C2-11ED13217BAC}" destId="{310AAC0E-7D53-4EC1-A84B-28A1BCF09978}" srcOrd="0" destOrd="0" presId="urn:microsoft.com/office/officeart/2016/7/layout/RepeatingBendingProcessNew"/>
    <dgm:cxn modelId="{BE057E1E-867F-4792-83AB-36C571834494}" type="presOf" srcId="{72CD6703-2D70-4388-820C-D74C224CD44C}" destId="{728252B7-0BFC-41B3-8C9D-1B9E8326EEE9}" srcOrd="0" destOrd="0" presId="urn:microsoft.com/office/officeart/2016/7/layout/RepeatingBendingProcessNew"/>
    <dgm:cxn modelId="{4FDD9224-F536-4672-B8BB-CBC694EBD9AA}" type="presOf" srcId="{4C5A413D-A5DD-4F52-A3EE-1C0A1E790AAF}" destId="{0A8129AD-2470-4B10-825D-6872DFD559A2}" srcOrd="0" destOrd="0" presId="urn:microsoft.com/office/officeart/2016/7/layout/RepeatingBendingProcessNew"/>
    <dgm:cxn modelId="{C7BDF237-A33F-4BDD-A918-D8413EF001AF}" srcId="{C378C633-DBFC-4FCB-A1A3-F951226EA2E4}" destId="{7237EBA3-25E1-4566-A819-2048C5BE5A86}" srcOrd="5" destOrd="0" parTransId="{14FBC0D8-5679-45FA-A9FC-A3C97FBE01BB}" sibTransId="{11B93038-00E5-4FD0-B2A0-AAB21D5B3ECB}"/>
    <dgm:cxn modelId="{6F082F5C-7AF0-45E4-B54B-42BF955B70E5}" srcId="{C378C633-DBFC-4FCB-A1A3-F951226EA2E4}" destId="{CB88B950-9717-4F4D-8D5B-C9A358695395}" srcOrd="4" destOrd="0" parTransId="{F8984D71-6B7E-4ED3-B246-225629206726}" sibTransId="{6BB33050-CB87-4897-B821-F930021CDEA1}"/>
    <dgm:cxn modelId="{1C385346-78E0-4166-9031-2E6720C9B76B}" type="presOf" srcId="{C839DDC3-D2A9-40DF-92CA-0A6C9208DF14}" destId="{A582B0D6-95FD-42C4-A4F5-DBDB749F9586}" srcOrd="1" destOrd="0" presId="urn:microsoft.com/office/officeart/2016/7/layout/RepeatingBendingProcessNew"/>
    <dgm:cxn modelId="{002EBA53-51A5-48DC-AEFE-E79348697C0F}" type="presOf" srcId="{2C7993CB-EB66-4ECD-8345-99884A3B6D4F}" destId="{56FAF959-CD17-4F3A-9B04-1CA85E5F5648}" srcOrd="0" destOrd="0" presId="urn:microsoft.com/office/officeart/2016/7/layout/RepeatingBendingProcessNew"/>
    <dgm:cxn modelId="{1E9BE158-D301-4EEC-8E0E-2C3AED994F04}" type="presOf" srcId="{CB88B950-9717-4F4D-8D5B-C9A358695395}" destId="{20827729-3FD5-4334-B12B-095CDA80EC25}" srcOrd="0" destOrd="0" presId="urn:microsoft.com/office/officeart/2016/7/layout/RepeatingBendingProcessNew"/>
    <dgm:cxn modelId="{954130A5-86D4-45A3-9743-E02817A183A3}" type="presOf" srcId="{43D10AB0-BBFE-4F81-8AA6-6013B2B74E37}" destId="{18E383DB-C55A-4BE8-B0D1-B30EF0891B38}" srcOrd="0" destOrd="0" presId="urn:microsoft.com/office/officeart/2016/7/layout/RepeatingBendingProcessNew"/>
    <dgm:cxn modelId="{E4A00DA6-5A15-4041-84C4-029451AA91AC}" type="presOf" srcId="{43D10AB0-BBFE-4F81-8AA6-6013B2B74E37}" destId="{BB6496D9-BF8E-4753-BDE7-FC0D0442B11E}" srcOrd="1" destOrd="0" presId="urn:microsoft.com/office/officeart/2016/7/layout/RepeatingBendingProcessNew"/>
    <dgm:cxn modelId="{A0B493AE-2C49-425F-B695-5AC96431A676}" type="presOf" srcId="{6BB33050-CB87-4897-B821-F930021CDEA1}" destId="{DB855CAE-4BE0-4E0F-A972-1F3F9C034F97}" srcOrd="0" destOrd="0" presId="urn:microsoft.com/office/officeart/2016/7/layout/RepeatingBendingProcessNew"/>
    <dgm:cxn modelId="{722AFCAF-F97A-46ED-B13A-B79E736997B2}" type="presOf" srcId="{C378C633-DBFC-4FCB-A1A3-F951226EA2E4}" destId="{89FFD07C-4FB9-4AA6-863D-D0AD34D77E37}" srcOrd="0" destOrd="0" presId="urn:microsoft.com/office/officeart/2016/7/layout/RepeatingBendingProcessNew"/>
    <dgm:cxn modelId="{58C4E7CF-8203-4C1D-B64A-34217A1D446C}" type="presOf" srcId="{A81EA4ED-51E3-421A-A2FE-46AB6546A7FE}" destId="{3634695B-B9E3-4A86-BD74-241643BE779A}" srcOrd="0" destOrd="0" presId="urn:microsoft.com/office/officeart/2016/7/layout/RepeatingBendingProcessNew"/>
    <dgm:cxn modelId="{7ED17FDA-50E4-459F-9EA5-A8A636608BF9}" srcId="{C378C633-DBFC-4FCB-A1A3-F951226EA2E4}" destId="{8A6859B7-3EAC-49DE-8C60-6570DC9D50CA}" srcOrd="2" destOrd="0" parTransId="{F2FFDC42-F6DC-4B79-B353-CD75525366C3}" sibTransId="{43D10AB0-BBFE-4F81-8AA6-6013B2B74E37}"/>
    <dgm:cxn modelId="{4029FCE0-A47D-400A-A5E0-949CF7B76435}" type="presOf" srcId="{2C7993CB-EB66-4ECD-8345-99884A3B6D4F}" destId="{B70BAEA9-001D-467F-80FB-42F63B6AA21C}" srcOrd="1" destOrd="0" presId="urn:microsoft.com/office/officeart/2016/7/layout/RepeatingBendingProcessNew"/>
    <dgm:cxn modelId="{6391F0ED-A427-451C-AE57-1768D636145E}" srcId="{C378C633-DBFC-4FCB-A1A3-F951226EA2E4}" destId="{4C5A413D-A5DD-4F52-A3EE-1C0A1E790AAF}" srcOrd="1" destOrd="0" parTransId="{0B19E167-B512-4D88-BCA0-2BF4D1B0A4F9}" sibTransId="{C839DDC3-D2A9-40DF-92CA-0A6C9208DF14}"/>
    <dgm:cxn modelId="{CA01FEEF-C0CB-4D02-8FDB-1D957670DD61}" type="presOf" srcId="{6BB33050-CB87-4897-B821-F930021CDEA1}" destId="{0388DBF8-2E4A-4D68-B11B-692278C05F1E}" srcOrd="1" destOrd="0" presId="urn:microsoft.com/office/officeart/2016/7/layout/RepeatingBendingProcessNew"/>
    <dgm:cxn modelId="{B0DB67F7-263D-4EB1-BAF5-1D1B10FC7761}" type="presOf" srcId="{8A6859B7-3EAC-49DE-8C60-6570DC9D50CA}" destId="{5BD99BDC-3AA1-4B1A-8E29-68ABD4239B70}" srcOrd="0" destOrd="0" presId="urn:microsoft.com/office/officeart/2016/7/layout/RepeatingBendingProcessNew"/>
    <dgm:cxn modelId="{473E85F8-D1AC-417C-A861-84D439CE9A94}" type="presOf" srcId="{A81EA4ED-51E3-421A-A2FE-46AB6546A7FE}" destId="{22E3C587-E50F-481F-B5DC-DBC13A7F19BD}" srcOrd="1" destOrd="0" presId="urn:microsoft.com/office/officeart/2016/7/layout/RepeatingBendingProcessNew"/>
    <dgm:cxn modelId="{CA982886-A146-4A8C-9BA8-B5306C41118D}" type="presParOf" srcId="{89FFD07C-4FB9-4AA6-863D-D0AD34D77E37}" destId="{728252B7-0BFC-41B3-8C9D-1B9E8326EEE9}" srcOrd="0" destOrd="0" presId="urn:microsoft.com/office/officeart/2016/7/layout/RepeatingBendingProcessNew"/>
    <dgm:cxn modelId="{D8091633-DE94-498C-AECD-4981F5B77BED}" type="presParOf" srcId="{89FFD07C-4FB9-4AA6-863D-D0AD34D77E37}" destId="{3634695B-B9E3-4A86-BD74-241643BE779A}" srcOrd="1" destOrd="0" presId="urn:microsoft.com/office/officeart/2016/7/layout/RepeatingBendingProcessNew"/>
    <dgm:cxn modelId="{64277B51-2E54-4219-9BD0-B93A310D1C0E}" type="presParOf" srcId="{3634695B-B9E3-4A86-BD74-241643BE779A}" destId="{22E3C587-E50F-481F-B5DC-DBC13A7F19BD}" srcOrd="0" destOrd="0" presId="urn:microsoft.com/office/officeart/2016/7/layout/RepeatingBendingProcessNew"/>
    <dgm:cxn modelId="{569E5E4E-80AC-44DB-9683-69923ACDFE6B}" type="presParOf" srcId="{89FFD07C-4FB9-4AA6-863D-D0AD34D77E37}" destId="{0A8129AD-2470-4B10-825D-6872DFD559A2}" srcOrd="2" destOrd="0" presId="urn:microsoft.com/office/officeart/2016/7/layout/RepeatingBendingProcessNew"/>
    <dgm:cxn modelId="{EFDDD7D0-A713-437D-9FC5-3F5F6A94ED21}" type="presParOf" srcId="{89FFD07C-4FB9-4AA6-863D-D0AD34D77E37}" destId="{3BB4C192-8B14-4F8B-80D4-B8CC8C13FD6F}" srcOrd="3" destOrd="0" presId="urn:microsoft.com/office/officeart/2016/7/layout/RepeatingBendingProcessNew"/>
    <dgm:cxn modelId="{521700E7-B5D9-4B0F-A2BB-A675720CAE3D}" type="presParOf" srcId="{3BB4C192-8B14-4F8B-80D4-B8CC8C13FD6F}" destId="{A582B0D6-95FD-42C4-A4F5-DBDB749F9586}" srcOrd="0" destOrd="0" presId="urn:microsoft.com/office/officeart/2016/7/layout/RepeatingBendingProcessNew"/>
    <dgm:cxn modelId="{66ECFEAA-EE56-486B-9582-C885CBF57FDE}" type="presParOf" srcId="{89FFD07C-4FB9-4AA6-863D-D0AD34D77E37}" destId="{5BD99BDC-3AA1-4B1A-8E29-68ABD4239B70}" srcOrd="4" destOrd="0" presId="urn:microsoft.com/office/officeart/2016/7/layout/RepeatingBendingProcessNew"/>
    <dgm:cxn modelId="{836B78A3-E71B-4F2B-9567-FA5BD852E1F2}" type="presParOf" srcId="{89FFD07C-4FB9-4AA6-863D-D0AD34D77E37}" destId="{18E383DB-C55A-4BE8-B0D1-B30EF0891B38}" srcOrd="5" destOrd="0" presId="urn:microsoft.com/office/officeart/2016/7/layout/RepeatingBendingProcessNew"/>
    <dgm:cxn modelId="{DAD59B36-BC4C-4073-AADC-93DDDCF0C41C}" type="presParOf" srcId="{18E383DB-C55A-4BE8-B0D1-B30EF0891B38}" destId="{BB6496D9-BF8E-4753-BDE7-FC0D0442B11E}" srcOrd="0" destOrd="0" presId="urn:microsoft.com/office/officeart/2016/7/layout/RepeatingBendingProcessNew"/>
    <dgm:cxn modelId="{6D215BF8-88BD-4D5F-8B90-40375C206F1D}" type="presParOf" srcId="{89FFD07C-4FB9-4AA6-863D-D0AD34D77E37}" destId="{310AAC0E-7D53-4EC1-A84B-28A1BCF09978}" srcOrd="6" destOrd="0" presId="urn:microsoft.com/office/officeart/2016/7/layout/RepeatingBendingProcessNew"/>
    <dgm:cxn modelId="{619A51DE-0B71-4A0E-81A9-EA330A02F298}" type="presParOf" srcId="{89FFD07C-4FB9-4AA6-863D-D0AD34D77E37}" destId="{56FAF959-CD17-4F3A-9B04-1CA85E5F5648}" srcOrd="7" destOrd="0" presId="urn:microsoft.com/office/officeart/2016/7/layout/RepeatingBendingProcessNew"/>
    <dgm:cxn modelId="{C11B3B1A-8E87-40F3-B56B-9B51A9920F87}" type="presParOf" srcId="{56FAF959-CD17-4F3A-9B04-1CA85E5F5648}" destId="{B70BAEA9-001D-467F-80FB-42F63B6AA21C}" srcOrd="0" destOrd="0" presId="urn:microsoft.com/office/officeart/2016/7/layout/RepeatingBendingProcessNew"/>
    <dgm:cxn modelId="{3A4B56D2-8575-4F32-8B10-BC4249A54540}" type="presParOf" srcId="{89FFD07C-4FB9-4AA6-863D-D0AD34D77E37}" destId="{20827729-3FD5-4334-B12B-095CDA80EC25}" srcOrd="8" destOrd="0" presId="urn:microsoft.com/office/officeart/2016/7/layout/RepeatingBendingProcessNew"/>
    <dgm:cxn modelId="{3D952413-0BE8-4437-9920-27D01FEC7F71}" type="presParOf" srcId="{89FFD07C-4FB9-4AA6-863D-D0AD34D77E37}" destId="{DB855CAE-4BE0-4E0F-A972-1F3F9C034F97}" srcOrd="9" destOrd="0" presId="urn:microsoft.com/office/officeart/2016/7/layout/RepeatingBendingProcessNew"/>
    <dgm:cxn modelId="{A7A65ACF-5A1F-41CD-9CDC-3D070ACA17D0}" type="presParOf" srcId="{DB855CAE-4BE0-4E0F-A972-1F3F9C034F97}" destId="{0388DBF8-2E4A-4D68-B11B-692278C05F1E}" srcOrd="0" destOrd="0" presId="urn:microsoft.com/office/officeart/2016/7/layout/RepeatingBendingProcessNew"/>
    <dgm:cxn modelId="{DC95C02D-7896-408C-A64F-C279CAA756CD}" type="presParOf" srcId="{89FFD07C-4FB9-4AA6-863D-D0AD34D77E37}" destId="{8BF12663-3CFB-433D-9663-BF1F71D219EB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23651D-7CF1-475A-87C3-7D0132DC38A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BBD346-8CCC-40A0-AC9B-F17C808A5AFA}">
      <dgm:prSet/>
      <dgm:spPr/>
      <dgm:t>
        <a:bodyPr/>
        <a:lstStyle/>
        <a:p>
          <a:r>
            <a:rPr lang="en-US" dirty="0"/>
            <a:t>Housing Choice Voucher (HCV) Program Coordinator</a:t>
          </a:r>
        </a:p>
      </dgm:t>
    </dgm:pt>
    <dgm:pt modelId="{D0C742E1-C1F9-4EC7-8B0A-62ABAE690D07}" type="parTrans" cxnId="{1FCB2296-D83E-43BD-BA11-8E52610DCE01}">
      <dgm:prSet/>
      <dgm:spPr/>
      <dgm:t>
        <a:bodyPr/>
        <a:lstStyle/>
        <a:p>
          <a:endParaRPr lang="en-US"/>
        </a:p>
      </dgm:t>
    </dgm:pt>
    <dgm:pt modelId="{E401A606-39EC-44F6-A77C-4822BD53EE07}" type="sibTrans" cxnId="{1FCB2296-D83E-43BD-BA11-8E52610DCE01}">
      <dgm:prSet/>
      <dgm:spPr/>
      <dgm:t>
        <a:bodyPr/>
        <a:lstStyle/>
        <a:p>
          <a:endParaRPr lang="en-US"/>
        </a:p>
      </dgm:t>
    </dgm:pt>
    <dgm:pt modelId="{CA40B02C-8F0F-4C32-AEE7-523FD15E98F5}">
      <dgm:prSet/>
      <dgm:spPr/>
      <dgm:t>
        <a:bodyPr/>
        <a:lstStyle/>
        <a:p>
          <a:r>
            <a:rPr lang="en-US"/>
            <a:t>HCV Housing Quality Standards Specialist</a:t>
          </a:r>
        </a:p>
      </dgm:t>
    </dgm:pt>
    <dgm:pt modelId="{254FBD71-9868-4DD7-909F-78EA03BE5649}" type="parTrans" cxnId="{26F71E34-E50D-4B33-893B-E1E70C57D220}">
      <dgm:prSet/>
      <dgm:spPr/>
      <dgm:t>
        <a:bodyPr/>
        <a:lstStyle/>
        <a:p>
          <a:endParaRPr lang="en-US"/>
        </a:p>
      </dgm:t>
    </dgm:pt>
    <dgm:pt modelId="{568144C4-B070-4007-850C-FABB687D3AB8}" type="sibTrans" cxnId="{26F71E34-E50D-4B33-893B-E1E70C57D220}">
      <dgm:prSet/>
      <dgm:spPr/>
      <dgm:t>
        <a:bodyPr/>
        <a:lstStyle/>
        <a:p>
          <a:endParaRPr lang="en-US"/>
        </a:p>
      </dgm:t>
    </dgm:pt>
    <dgm:pt modelId="{5A0927F5-94BE-4410-8EF0-4339D9D7276A}" type="pres">
      <dgm:prSet presAssocID="{6823651D-7CF1-475A-87C3-7D0132DC38A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B87480F-D57E-419C-A8B5-3F8B4853E76D}" type="pres">
      <dgm:prSet presAssocID="{62BBD346-8CCC-40A0-AC9B-F17C808A5AFA}" presName="hierRoot1" presStyleCnt="0"/>
      <dgm:spPr/>
    </dgm:pt>
    <dgm:pt modelId="{8BDBCBE6-4D2C-4673-9624-0575698AD1A8}" type="pres">
      <dgm:prSet presAssocID="{62BBD346-8CCC-40A0-AC9B-F17C808A5AFA}" presName="composite" presStyleCnt="0"/>
      <dgm:spPr/>
    </dgm:pt>
    <dgm:pt modelId="{7ED6830F-8057-4C8F-B488-45F762951845}" type="pres">
      <dgm:prSet presAssocID="{62BBD346-8CCC-40A0-AC9B-F17C808A5AFA}" presName="background" presStyleLbl="node0" presStyleIdx="0" presStyleCnt="2"/>
      <dgm:spPr/>
    </dgm:pt>
    <dgm:pt modelId="{C2F89CE0-C374-4298-B185-6627CC0098DD}" type="pres">
      <dgm:prSet presAssocID="{62BBD346-8CCC-40A0-AC9B-F17C808A5AFA}" presName="text" presStyleLbl="fgAcc0" presStyleIdx="0" presStyleCnt="2">
        <dgm:presLayoutVars>
          <dgm:chPref val="3"/>
        </dgm:presLayoutVars>
      </dgm:prSet>
      <dgm:spPr/>
    </dgm:pt>
    <dgm:pt modelId="{6D23122A-3B05-4DED-A636-9D15B9A005AC}" type="pres">
      <dgm:prSet presAssocID="{62BBD346-8CCC-40A0-AC9B-F17C808A5AFA}" presName="hierChild2" presStyleCnt="0"/>
      <dgm:spPr/>
    </dgm:pt>
    <dgm:pt modelId="{9C3A0A44-43F5-470F-B031-D6D5DD124F87}" type="pres">
      <dgm:prSet presAssocID="{CA40B02C-8F0F-4C32-AEE7-523FD15E98F5}" presName="hierRoot1" presStyleCnt="0"/>
      <dgm:spPr/>
    </dgm:pt>
    <dgm:pt modelId="{CD28DD8D-424F-4C27-8CBB-961B11F141FC}" type="pres">
      <dgm:prSet presAssocID="{CA40B02C-8F0F-4C32-AEE7-523FD15E98F5}" presName="composite" presStyleCnt="0"/>
      <dgm:spPr/>
    </dgm:pt>
    <dgm:pt modelId="{4178F9C6-4915-440F-874C-4694EEDC347E}" type="pres">
      <dgm:prSet presAssocID="{CA40B02C-8F0F-4C32-AEE7-523FD15E98F5}" presName="background" presStyleLbl="node0" presStyleIdx="1" presStyleCnt="2"/>
      <dgm:spPr/>
    </dgm:pt>
    <dgm:pt modelId="{F12760E1-1BC2-4420-9D7E-B9DEEA57C2DB}" type="pres">
      <dgm:prSet presAssocID="{CA40B02C-8F0F-4C32-AEE7-523FD15E98F5}" presName="text" presStyleLbl="fgAcc0" presStyleIdx="1" presStyleCnt="2">
        <dgm:presLayoutVars>
          <dgm:chPref val="3"/>
        </dgm:presLayoutVars>
      </dgm:prSet>
      <dgm:spPr/>
    </dgm:pt>
    <dgm:pt modelId="{01BE8A80-65F9-4129-A782-520C2C8C936F}" type="pres">
      <dgm:prSet presAssocID="{CA40B02C-8F0F-4C32-AEE7-523FD15E98F5}" presName="hierChild2" presStyleCnt="0"/>
      <dgm:spPr/>
    </dgm:pt>
  </dgm:ptLst>
  <dgm:cxnLst>
    <dgm:cxn modelId="{26F71E34-E50D-4B33-893B-E1E70C57D220}" srcId="{6823651D-7CF1-475A-87C3-7D0132DC38A1}" destId="{CA40B02C-8F0F-4C32-AEE7-523FD15E98F5}" srcOrd="1" destOrd="0" parTransId="{254FBD71-9868-4DD7-909F-78EA03BE5649}" sibTransId="{568144C4-B070-4007-850C-FABB687D3AB8}"/>
    <dgm:cxn modelId="{FB841882-F993-41F0-9BCC-754B778D74D4}" type="presOf" srcId="{CA40B02C-8F0F-4C32-AEE7-523FD15E98F5}" destId="{F12760E1-1BC2-4420-9D7E-B9DEEA57C2DB}" srcOrd="0" destOrd="0" presId="urn:microsoft.com/office/officeart/2005/8/layout/hierarchy1"/>
    <dgm:cxn modelId="{D311EE87-19E9-46E2-A181-399087C8C852}" type="presOf" srcId="{62BBD346-8CCC-40A0-AC9B-F17C808A5AFA}" destId="{C2F89CE0-C374-4298-B185-6627CC0098DD}" srcOrd="0" destOrd="0" presId="urn:microsoft.com/office/officeart/2005/8/layout/hierarchy1"/>
    <dgm:cxn modelId="{1FCB2296-D83E-43BD-BA11-8E52610DCE01}" srcId="{6823651D-7CF1-475A-87C3-7D0132DC38A1}" destId="{62BBD346-8CCC-40A0-AC9B-F17C808A5AFA}" srcOrd="0" destOrd="0" parTransId="{D0C742E1-C1F9-4EC7-8B0A-62ABAE690D07}" sibTransId="{E401A606-39EC-44F6-A77C-4822BD53EE07}"/>
    <dgm:cxn modelId="{A84A92B3-9837-43FB-ABED-4C11DC27EAF4}" type="presOf" srcId="{6823651D-7CF1-475A-87C3-7D0132DC38A1}" destId="{5A0927F5-94BE-4410-8EF0-4339D9D7276A}" srcOrd="0" destOrd="0" presId="urn:microsoft.com/office/officeart/2005/8/layout/hierarchy1"/>
    <dgm:cxn modelId="{ECD87F5C-7481-41A2-B09F-09ED0FF63C2A}" type="presParOf" srcId="{5A0927F5-94BE-4410-8EF0-4339D9D7276A}" destId="{EB87480F-D57E-419C-A8B5-3F8B4853E76D}" srcOrd="0" destOrd="0" presId="urn:microsoft.com/office/officeart/2005/8/layout/hierarchy1"/>
    <dgm:cxn modelId="{E280A2F6-12F0-4377-A446-1E2457BD5038}" type="presParOf" srcId="{EB87480F-D57E-419C-A8B5-3F8B4853E76D}" destId="{8BDBCBE6-4D2C-4673-9624-0575698AD1A8}" srcOrd="0" destOrd="0" presId="urn:microsoft.com/office/officeart/2005/8/layout/hierarchy1"/>
    <dgm:cxn modelId="{F6936105-C364-4CE1-B121-EAB688EFD520}" type="presParOf" srcId="{8BDBCBE6-4D2C-4673-9624-0575698AD1A8}" destId="{7ED6830F-8057-4C8F-B488-45F762951845}" srcOrd="0" destOrd="0" presId="urn:microsoft.com/office/officeart/2005/8/layout/hierarchy1"/>
    <dgm:cxn modelId="{5289DE4C-3AA8-402E-B799-9C32D8B0C869}" type="presParOf" srcId="{8BDBCBE6-4D2C-4673-9624-0575698AD1A8}" destId="{C2F89CE0-C374-4298-B185-6627CC0098DD}" srcOrd="1" destOrd="0" presId="urn:microsoft.com/office/officeart/2005/8/layout/hierarchy1"/>
    <dgm:cxn modelId="{E71CCAFA-557C-477C-97FA-CA4E34BADB5F}" type="presParOf" srcId="{EB87480F-D57E-419C-A8B5-3F8B4853E76D}" destId="{6D23122A-3B05-4DED-A636-9D15B9A005AC}" srcOrd="1" destOrd="0" presId="urn:microsoft.com/office/officeart/2005/8/layout/hierarchy1"/>
    <dgm:cxn modelId="{833048D1-1103-41BA-800F-6F1BBA9DEF09}" type="presParOf" srcId="{5A0927F5-94BE-4410-8EF0-4339D9D7276A}" destId="{9C3A0A44-43F5-470F-B031-D6D5DD124F87}" srcOrd="1" destOrd="0" presId="urn:microsoft.com/office/officeart/2005/8/layout/hierarchy1"/>
    <dgm:cxn modelId="{13767F0F-0622-47B6-A984-8E3CBE1F0CB2}" type="presParOf" srcId="{9C3A0A44-43F5-470F-B031-D6D5DD124F87}" destId="{CD28DD8D-424F-4C27-8CBB-961B11F141FC}" srcOrd="0" destOrd="0" presId="urn:microsoft.com/office/officeart/2005/8/layout/hierarchy1"/>
    <dgm:cxn modelId="{D1E12649-C590-44FE-B4F4-C69B5831E233}" type="presParOf" srcId="{CD28DD8D-424F-4C27-8CBB-961B11F141FC}" destId="{4178F9C6-4915-440F-874C-4694EEDC347E}" srcOrd="0" destOrd="0" presId="urn:microsoft.com/office/officeart/2005/8/layout/hierarchy1"/>
    <dgm:cxn modelId="{3616D156-44B2-4313-AA33-9227DB8D9822}" type="presParOf" srcId="{CD28DD8D-424F-4C27-8CBB-961B11F141FC}" destId="{F12760E1-1BC2-4420-9D7E-B9DEEA57C2DB}" srcOrd="1" destOrd="0" presId="urn:microsoft.com/office/officeart/2005/8/layout/hierarchy1"/>
    <dgm:cxn modelId="{3AE23751-1CAF-4EDF-96B8-26C282F8C67B}" type="presParOf" srcId="{9C3A0A44-43F5-470F-B031-D6D5DD124F87}" destId="{01BE8A80-65F9-4129-A782-520C2C8C936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4695B-B9E3-4A86-BD74-241643BE779A}">
      <dsp:nvSpPr>
        <dsp:cNvPr id="0" name=""/>
        <dsp:cNvSpPr/>
      </dsp:nvSpPr>
      <dsp:spPr>
        <a:xfrm>
          <a:off x="2857636" y="734644"/>
          <a:ext cx="5662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6282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25855" y="777380"/>
        <a:ext cx="29844" cy="5968"/>
      </dsp:txXfrm>
    </dsp:sp>
    <dsp:sp modelId="{728252B7-0BFC-41B3-8C9D-1B9E8326EEE9}">
      <dsp:nvSpPr>
        <dsp:cNvPr id="0" name=""/>
        <dsp:cNvSpPr/>
      </dsp:nvSpPr>
      <dsp:spPr>
        <a:xfrm>
          <a:off x="264295" y="1822"/>
          <a:ext cx="2595140" cy="15570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164" tIns="133481" rIns="127164" bIns="1334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List your property at </a:t>
          </a:r>
          <a:r>
            <a:rPr lang="en-US" sz="1800" kern="1200" dirty="0">
              <a:hlinkClick xmlns:r="http://schemas.openxmlformats.org/officeDocument/2006/relationships" r:id="rId1"/>
            </a:rPr>
            <a:t>www.ilhousingseach.org</a:t>
          </a:r>
          <a:r>
            <a:rPr lang="en-US" sz="1800" kern="1200" dirty="0"/>
            <a:t> </a:t>
          </a:r>
        </a:p>
      </dsp:txBody>
      <dsp:txXfrm>
        <a:off x="264295" y="1822"/>
        <a:ext cx="2595140" cy="1557084"/>
      </dsp:txXfrm>
    </dsp:sp>
    <dsp:sp modelId="{3BB4C192-8B14-4F8B-80D4-B8CC8C13FD6F}">
      <dsp:nvSpPr>
        <dsp:cNvPr id="0" name=""/>
        <dsp:cNvSpPr/>
      </dsp:nvSpPr>
      <dsp:spPr>
        <a:xfrm>
          <a:off x="6049659" y="734644"/>
          <a:ext cx="5662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6282" y="45720"/>
              </a:lnTo>
            </a:path>
          </a:pathLst>
        </a:custGeom>
        <a:noFill/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317878" y="777380"/>
        <a:ext cx="29844" cy="5968"/>
      </dsp:txXfrm>
    </dsp:sp>
    <dsp:sp modelId="{0A8129AD-2470-4B10-825D-6872DFD559A2}">
      <dsp:nvSpPr>
        <dsp:cNvPr id="0" name=""/>
        <dsp:cNvSpPr/>
      </dsp:nvSpPr>
      <dsp:spPr>
        <a:xfrm>
          <a:off x="3456318" y="1822"/>
          <a:ext cx="2595140" cy="1557084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164" tIns="133481" rIns="127164" bIns="1334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Complete and submit the required unit documentation provided by the tenant/family</a:t>
          </a:r>
        </a:p>
      </dsp:txBody>
      <dsp:txXfrm>
        <a:off x="3456318" y="1822"/>
        <a:ext cx="2595140" cy="1557084"/>
      </dsp:txXfrm>
    </dsp:sp>
    <dsp:sp modelId="{18E383DB-C55A-4BE8-B0D1-B30EF0891B38}">
      <dsp:nvSpPr>
        <dsp:cNvPr id="0" name=""/>
        <dsp:cNvSpPr/>
      </dsp:nvSpPr>
      <dsp:spPr>
        <a:xfrm>
          <a:off x="1561866" y="1557106"/>
          <a:ext cx="6384045" cy="566282"/>
        </a:xfrm>
        <a:custGeom>
          <a:avLst/>
          <a:gdLst/>
          <a:ahLst/>
          <a:cxnLst/>
          <a:rect l="0" t="0" r="0" b="0"/>
          <a:pathLst>
            <a:path>
              <a:moveTo>
                <a:pt x="6384045" y="0"/>
              </a:moveTo>
              <a:lnTo>
                <a:pt x="6384045" y="300241"/>
              </a:lnTo>
              <a:lnTo>
                <a:pt x="0" y="300241"/>
              </a:lnTo>
              <a:lnTo>
                <a:pt x="0" y="566282"/>
              </a:lnTo>
            </a:path>
          </a:pathLst>
        </a:custGeom>
        <a:noFill/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93591" y="1837263"/>
        <a:ext cx="320594" cy="5968"/>
      </dsp:txXfrm>
    </dsp:sp>
    <dsp:sp modelId="{5BD99BDC-3AA1-4B1A-8E29-68ABD4239B70}">
      <dsp:nvSpPr>
        <dsp:cNvPr id="0" name=""/>
        <dsp:cNvSpPr/>
      </dsp:nvSpPr>
      <dsp:spPr>
        <a:xfrm>
          <a:off x="6648341" y="1822"/>
          <a:ext cx="2595140" cy="1557084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164" tIns="133481" rIns="127164" bIns="1334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Negotiate rent and agree on an amount </a:t>
          </a:r>
        </a:p>
      </dsp:txBody>
      <dsp:txXfrm>
        <a:off x="6648341" y="1822"/>
        <a:ext cx="2595140" cy="1557084"/>
      </dsp:txXfrm>
    </dsp:sp>
    <dsp:sp modelId="{56FAF959-CD17-4F3A-9B04-1CA85E5F5648}">
      <dsp:nvSpPr>
        <dsp:cNvPr id="0" name=""/>
        <dsp:cNvSpPr/>
      </dsp:nvSpPr>
      <dsp:spPr>
        <a:xfrm>
          <a:off x="2857636" y="2888611"/>
          <a:ext cx="5662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6282" y="45720"/>
              </a:lnTo>
            </a:path>
          </a:pathLst>
        </a:custGeom>
        <a:noFill/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25855" y="2931346"/>
        <a:ext cx="29844" cy="5968"/>
      </dsp:txXfrm>
    </dsp:sp>
    <dsp:sp modelId="{310AAC0E-7D53-4EC1-A84B-28A1BCF09978}">
      <dsp:nvSpPr>
        <dsp:cNvPr id="0" name=""/>
        <dsp:cNvSpPr/>
      </dsp:nvSpPr>
      <dsp:spPr>
        <a:xfrm>
          <a:off x="264295" y="2155789"/>
          <a:ext cx="2595140" cy="1557084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164" tIns="133481" rIns="127164" bIns="1334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Pass an HQS Inspection </a:t>
          </a:r>
        </a:p>
      </dsp:txBody>
      <dsp:txXfrm>
        <a:off x="264295" y="2155789"/>
        <a:ext cx="2595140" cy="1557084"/>
      </dsp:txXfrm>
    </dsp:sp>
    <dsp:sp modelId="{DB855CAE-4BE0-4E0F-A972-1F3F9C034F97}">
      <dsp:nvSpPr>
        <dsp:cNvPr id="0" name=""/>
        <dsp:cNvSpPr/>
      </dsp:nvSpPr>
      <dsp:spPr>
        <a:xfrm>
          <a:off x="6049659" y="2888611"/>
          <a:ext cx="5662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6282" y="45720"/>
              </a:lnTo>
            </a:path>
          </a:pathLst>
        </a:custGeom>
        <a:noFill/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317878" y="2931346"/>
        <a:ext cx="29844" cy="5968"/>
      </dsp:txXfrm>
    </dsp:sp>
    <dsp:sp modelId="{20827729-3FD5-4334-B12B-095CDA80EC25}">
      <dsp:nvSpPr>
        <dsp:cNvPr id="0" name=""/>
        <dsp:cNvSpPr/>
      </dsp:nvSpPr>
      <dsp:spPr>
        <a:xfrm>
          <a:off x="3456318" y="2155789"/>
          <a:ext cx="2595140" cy="1557084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164" tIns="133481" rIns="127164" bIns="1334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Execute Housing Assistance Payment contract </a:t>
          </a:r>
        </a:p>
      </dsp:txBody>
      <dsp:txXfrm>
        <a:off x="3456318" y="2155789"/>
        <a:ext cx="2595140" cy="1557084"/>
      </dsp:txXfrm>
    </dsp:sp>
    <dsp:sp modelId="{8BF12663-3CFB-433D-9663-BF1F71D219EB}">
      <dsp:nvSpPr>
        <dsp:cNvPr id="0" name=""/>
        <dsp:cNvSpPr/>
      </dsp:nvSpPr>
      <dsp:spPr>
        <a:xfrm>
          <a:off x="6648341" y="2155789"/>
          <a:ext cx="2595140" cy="1557084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164" tIns="133481" rIns="127164" bIns="1334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Receive Housing Assistance Payment and enforce the lease </a:t>
          </a:r>
        </a:p>
      </dsp:txBody>
      <dsp:txXfrm>
        <a:off x="6648341" y="2155789"/>
        <a:ext cx="2595140" cy="15570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6830F-8057-4C8F-B488-45F762951845}">
      <dsp:nvSpPr>
        <dsp:cNvPr id="0" name=""/>
        <dsp:cNvSpPr/>
      </dsp:nvSpPr>
      <dsp:spPr>
        <a:xfrm>
          <a:off x="1412382" y="1354"/>
          <a:ext cx="2408327" cy="15292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89CE0-C374-4298-B185-6627CC0098DD}">
      <dsp:nvSpPr>
        <dsp:cNvPr id="0" name=""/>
        <dsp:cNvSpPr/>
      </dsp:nvSpPr>
      <dsp:spPr>
        <a:xfrm>
          <a:off x="1679974" y="255566"/>
          <a:ext cx="2408327" cy="15292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Housing Choice Voucher (HCV) Program Coordinator</a:t>
          </a:r>
        </a:p>
      </dsp:txBody>
      <dsp:txXfrm>
        <a:off x="1724765" y="300357"/>
        <a:ext cx="2318745" cy="1439705"/>
      </dsp:txXfrm>
    </dsp:sp>
    <dsp:sp modelId="{4178F9C6-4915-440F-874C-4694EEDC347E}">
      <dsp:nvSpPr>
        <dsp:cNvPr id="0" name=""/>
        <dsp:cNvSpPr/>
      </dsp:nvSpPr>
      <dsp:spPr>
        <a:xfrm>
          <a:off x="4355892" y="1354"/>
          <a:ext cx="2408327" cy="15292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760E1-1BC2-4420-9D7E-B9DEEA57C2DB}">
      <dsp:nvSpPr>
        <dsp:cNvPr id="0" name=""/>
        <dsp:cNvSpPr/>
      </dsp:nvSpPr>
      <dsp:spPr>
        <a:xfrm>
          <a:off x="4623484" y="255566"/>
          <a:ext cx="2408327" cy="15292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HCV Housing Quality Standards Specialist</a:t>
          </a:r>
        </a:p>
      </dsp:txBody>
      <dsp:txXfrm>
        <a:off x="4668275" y="300357"/>
        <a:ext cx="2318745" cy="1439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0D606-4694-4ADB-8330-235275AE3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9FE4C-70C5-45CB-B8C2-A2116FC18F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831E8-1439-472F-AA77-D10D38932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0ABE-2381-4DC0-9799-409206CEC3C6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2BBBD-58B2-448B-B2D0-CE3BDA9BF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15F28-C651-4C16-9B0C-7D34CD545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224C-42BF-4471-A8F1-D3C61F95E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95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625F7-F2B5-4B33-888D-E05CEA206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5E2076-F444-48A6-979A-7FBF68FBF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93FE6-962F-4BAE-85A2-AD6E6F83C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0ABE-2381-4DC0-9799-409206CEC3C6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FC389-1478-42EC-91C2-01E446723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1AFAE-00C3-4035-8AAC-4ACB5BA59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224C-42BF-4471-A8F1-D3C61F95E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9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37CF30-B49F-40B9-9E99-F9BEF84143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FBBA1C-3820-42AD-BECD-3486334AB9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86193-54BA-465B-B236-528E752D0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0ABE-2381-4DC0-9799-409206CEC3C6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BA9F7-CD96-4DB8-8800-A192DE9C7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CC475-2B10-473E-A857-700BABD15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224C-42BF-4471-A8F1-D3C61F95E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8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F8743-6947-44BE-82C4-D9144FB70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0FD8E-B54C-4933-BFF0-E7785421A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136AA-4AD6-4CE6-BCB2-5BF82A49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0ABE-2381-4DC0-9799-409206CEC3C6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D11B4-0BE4-49D8-B461-E2FCDCC6C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298F9-1895-4708-B8A6-484064563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224C-42BF-4471-A8F1-D3C61F95E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30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53172-E79A-4CFC-9E35-EDC82E939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73DC5-6843-43FC-9F7B-9EA79889C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6E438-27C1-4B27-AAFC-AB6BA72DB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0ABE-2381-4DC0-9799-409206CEC3C6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0594F-64B5-4B2B-B89F-FF1204769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3F58F-CB7A-4E75-8C39-EF2EA933D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224C-42BF-4471-A8F1-D3C61F95E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53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18E31-C0EC-4A40-AC69-039CBA1E4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87D38-4454-49EF-9D78-3B18E8297F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AFB0EB-7DFA-4166-B287-750AE69A8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96F87-DE6A-4DD6-AB5F-F0813747A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0ABE-2381-4DC0-9799-409206CEC3C6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4F6DB-CFBB-4D93-9FFA-6E9E38BEC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F00AA3-3EE6-4CE6-AB99-8AE65320C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224C-42BF-4471-A8F1-D3C61F95E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1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9A770-3192-48B2-8303-84FDF8828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7D3B4-C4F2-41E5-8D7E-3212FB665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95585D-0DC8-4765-8976-7DF2FE8E0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AC1217-DEB1-4156-81A4-90B737E7D7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F8A1FA-5FB9-41EA-A72A-2C09F1D9F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39F536-282F-438A-9ACF-EE99BB2AE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0ABE-2381-4DC0-9799-409206CEC3C6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142FED-0C6A-4167-9AB0-3C2053E40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2B7F03-C402-423C-86AD-06A12EEBA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224C-42BF-4471-A8F1-D3C61F95E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05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D05B4-7612-423B-9CCC-0DA792DEF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888207-CD9C-4909-A4D7-10B71E71D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0ABE-2381-4DC0-9799-409206CEC3C6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D2AC56-B431-43CD-A7A5-085AAFB93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C72FC8-312E-4CCA-B9C1-C86590A94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224C-42BF-4471-A8F1-D3C61F95E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5F931-442E-403F-BD48-F405657D8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0ABE-2381-4DC0-9799-409206CEC3C6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E47950-B631-4717-A5D7-BF32DC98A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C30BA-6479-4C1C-BACF-E5975F3A6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224C-42BF-4471-A8F1-D3C61F95E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21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93444-199F-46F6-B411-496998AD2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22A71-FE43-483A-9251-654E82C6B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C5C7D6-2316-4071-8CB3-F770CCA90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AA9C7-F27D-47E4-BF4C-18A01A198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0ABE-2381-4DC0-9799-409206CEC3C6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9180E-D136-461F-AF3E-6E80749C4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C7B856-1FCF-4F3A-93D0-70E6D4610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224C-42BF-4471-A8F1-D3C61F95E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79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3442-D463-44D1-B168-D4C02C168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055FF0-297F-4564-B430-E2735B6BF8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A6C5A9-F158-4555-B0C4-E147652A2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A3A51-D15E-499C-875E-935F7D16F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0ABE-2381-4DC0-9799-409206CEC3C6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EFBED-2290-48CB-8A7A-C2BB872E6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2E001-6E2B-4983-ABD4-ABF9EE83A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224C-42BF-4471-A8F1-D3C61F95E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97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937378-D824-423F-B242-9575C7733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8AE77-D898-4DF0-891C-D470E94FB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381A2-1FC2-438B-A8A5-85DB57AAC1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D0ABE-2381-4DC0-9799-409206CEC3C6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CDF9E-D83F-418C-8121-DD33C17A5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82304-7214-4CB6-89CD-C7889693D3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0224C-42BF-4471-A8F1-D3C61F95E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4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ilhousingsearch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8997696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0F84A9-2706-40B1-918B-9D0A841E44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9660" y="930139"/>
            <a:ext cx="6710642" cy="2820571"/>
          </a:xfrm>
        </p:spPr>
        <p:txBody>
          <a:bodyPr anchor="ctr">
            <a:normAutofit/>
          </a:bodyPr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Housing Authority of McDonough County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7CAFC9-A675-4314-84EF-236FFA58A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2490532"/>
            <a:ext cx="2110597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21269"/>
            <a:ext cx="11277600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47DAE-F6F7-4C0C-B16E-56871C234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9660" y="4843001"/>
            <a:ext cx="10012680" cy="1234345"/>
          </a:xfrm>
        </p:spPr>
        <p:txBody>
          <a:bodyPr anchor="ctr">
            <a:normAutofit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Housing Choice Voucher Landlord Resources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0221"/>
            <a:ext cx="2115455" cy="1890204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Suburban scene">
            <a:extLst>
              <a:ext uri="{FF2B5EF4-FFF2-40B4-BE49-F238E27FC236}">
                <a16:creationId xmlns:a16="http://schemas.microsoft.com/office/drawing/2014/main" id="{ED861BF1-953F-4658-9544-74D7A1BA7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7725" y="2612676"/>
            <a:ext cx="1632648" cy="1632648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CE6397D-CDE0-4394-978C-40C666ECBF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424" y="2121678"/>
            <a:ext cx="2207773" cy="1766218"/>
          </a:xfrm>
          <a:prstGeom prst="rect">
            <a:avLst/>
          </a:prstGeom>
        </p:spPr>
      </p:pic>
      <p:pic>
        <p:nvPicPr>
          <p:cNvPr id="8" name="Graphic 7" descr="Money with solid fill">
            <a:extLst>
              <a:ext uri="{FF2B5EF4-FFF2-40B4-BE49-F238E27FC236}">
                <a16:creationId xmlns:a16="http://schemas.microsoft.com/office/drawing/2014/main" id="{577DC9C7-FCF0-4EFF-9BFC-9D1950E318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21661" y="742935"/>
            <a:ext cx="1304776" cy="130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45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3FFEC1-DA38-4F74-A8B9-89EE1FEBE00D}"/>
              </a:ext>
            </a:extLst>
          </p:cNvPr>
          <p:cNvSpPr txBox="1"/>
          <p:nvPr/>
        </p:nvSpPr>
        <p:spPr>
          <a:xfrm>
            <a:off x="1119796" y="1594944"/>
            <a:ext cx="3229803" cy="325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Housing Assistance Payment (HAP) Contract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DC5F18-C3D2-47B1-882F-DF822CF86C99}"/>
              </a:ext>
            </a:extLst>
          </p:cNvPr>
          <p:cNvSpPr txBox="1"/>
          <p:nvPr/>
        </p:nvSpPr>
        <p:spPr>
          <a:xfrm>
            <a:off x="4978708" y="885651"/>
            <a:ext cx="6525220" cy="4616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Legal Agreement between the Landlord and HAMC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Outlines the Landlord’s rights and obligations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Outlines the HAMC’s rights and obligations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Outlines tenant’s rights and obligations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Outlines who pays what utilities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Modification is not permitted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Executed and returned with the executed lease to the HAMC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Once the signed HAP and Lease are received, the Landlord will start receiving their monthly HAP payment</a:t>
            </a:r>
          </a:p>
        </p:txBody>
      </p:sp>
    </p:spTree>
    <p:extLst>
      <p:ext uri="{BB962C8B-B14F-4D97-AF65-F5344CB8AC3E}">
        <p14:creationId xmlns:p14="http://schemas.microsoft.com/office/powerpoint/2010/main" val="4129607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B7AD37-2075-41D4-A204-A88EB6B2D585}"/>
              </a:ext>
            </a:extLst>
          </p:cNvPr>
          <p:cNvSpPr txBox="1"/>
          <p:nvPr/>
        </p:nvSpPr>
        <p:spPr>
          <a:xfrm>
            <a:off x="8045751" y="629266"/>
            <a:ext cx="3667039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Payment Standards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C7385C-12C2-41A5-8053-9EAD56FC3378}"/>
              </a:ext>
            </a:extLst>
          </p:cNvPr>
          <p:cNvSpPr txBox="1"/>
          <p:nvPr/>
        </p:nvSpPr>
        <p:spPr>
          <a:xfrm>
            <a:off x="7817875" y="2449214"/>
            <a:ext cx="4146247" cy="3779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Payment Standards can change annually based on the Fair Market Rent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Payment Standards are not the contract rent that can be charged, unless the utilities are included.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E79722-5278-4EA4-9569-6A59541C7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97" y="915211"/>
            <a:ext cx="6939549" cy="502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96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2753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B7AD37-2075-41D4-A204-A88EB6B2D585}"/>
              </a:ext>
            </a:extLst>
          </p:cNvPr>
          <p:cNvSpPr txBox="1"/>
          <p:nvPr/>
        </p:nvSpPr>
        <p:spPr>
          <a:xfrm>
            <a:off x="8439912" y="1456921"/>
            <a:ext cx="3444240" cy="51680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Utility Allowances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A1B0023-AE02-498E-AF35-E0BDC77BE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39912" y="73152"/>
            <a:ext cx="1178966" cy="232963"/>
            <a:chOff x="7763256" y="73152"/>
            <a:chExt cx="1178966" cy="232963"/>
          </a:xfrm>
        </p:grpSpPr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53806E12-E3AF-415B-912E-A7ADF55A3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E02F9BA6-17B4-4B27-8634-3BC8F0303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4">
              <a:extLst>
                <a:ext uri="{FF2B5EF4-FFF2-40B4-BE49-F238E27FC236}">
                  <a16:creationId xmlns:a16="http://schemas.microsoft.com/office/drawing/2014/main" id="{1CD143C8-7B6A-44C8-927F-C9B326BA9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6">
              <a:extLst>
                <a:ext uri="{FF2B5EF4-FFF2-40B4-BE49-F238E27FC236}">
                  <a16:creationId xmlns:a16="http://schemas.microsoft.com/office/drawing/2014/main" id="{6570BF11-63B3-4602-BC94-B4D33A143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4">
              <a:extLst>
                <a:ext uri="{FF2B5EF4-FFF2-40B4-BE49-F238E27FC236}">
                  <a16:creationId xmlns:a16="http://schemas.microsoft.com/office/drawing/2014/main" id="{B6BE628C-83A8-447C-BAC5-0CB57FA51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6">
              <a:extLst>
                <a:ext uri="{FF2B5EF4-FFF2-40B4-BE49-F238E27FC236}">
                  <a16:creationId xmlns:a16="http://schemas.microsoft.com/office/drawing/2014/main" id="{A346C3AA-609E-4D9F-BF07-765787C54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4">
              <a:extLst>
                <a:ext uri="{FF2B5EF4-FFF2-40B4-BE49-F238E27FC236}">
                  <a16:creationId xmlns:a16="http://schemas.microsoft.com/office/drawing/2014/main" id="{F0BEFC87-1D0B-46DC-9D30-633EE50A1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6">
              <a:extLst>
                <a:ext uri="{FF2B5EF4-FFF2-40B4-BE49-F238E27FC236}">
                  <a16:creationId xmlns:a16="http://schemas.microsoft.com/office/drawing/2014/main" id="{7FD17961-08F4-41EC-BB9A-BC315C7B0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4">
              <a:extLst>
                <a:ext uri="{FF2B5EF4-FFF2-40B4-BE49-F238E27FC236}">
                  <a16:creationId xmlns:a16="http://schemas.microsoft.com/office/drawing/2014/main" id="{A500E89C-B48B-41FA-96AD-3FE3E79414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6">
              <a:extLst>
                <a:ext uri="{FF2B5EF4-FFF2-40B4-BE49-F238E27FC236}">
                  <a16:creationId xmlns:a16="http://schemas.microsoft.com/office/drawing/2014/main" id="{8CE9C8A0-F795-41E7-B5D8-18CFDEA969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4">
              <a:extLst>
                <a:ext uri="{FF2B5EF4-FFF2-40B4-BE49-F238E27FC236}">
                  <a16:creationId xmlns:a16="http://schemas.microsoft.com/office/drawing/2014/main" id="{A381868D-890F-42D1-BD24-08C193D5F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6">
              <a:extLst>
                <a:ext uri="{FF2B5EF4-FFF2-40B4-BE49-F238E27FC236}">
                  <a16:creationId xmlns:a16="http://schemas.microsoft.com/office/drawing/2014/main" id="{4B3382AF-FEB9-4C5F-8912-73BD1E5BC0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4">
              <a:extLst>
                <a:ext uri="{FF2B5EF4-FFF2-40B4-BE49-F238E27FC236}">
                  <a16:creationId xmlns:a16="http://schemas.microsoft.com/office/drawing/2014/main" id="{62ABBA1B-CBE6-4257-8585-AA9CDDCD8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6">
              <a:extLst>
                <a:ext uri="{FF2B5EF4-FFF2-40B4-BE49-F238E27FC236}">
                  <a16:creationId xmlns:a16="http://schemas.microsoft.com/office/drawing/2014/main" id="{E5D2E8A9-D318-4570-B2FA-74D1B6129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4">
              <a:extLst>
                <a:ext uri="{FF2B5EF4-FFF2-40B4-BE49-F238E27FC236}">
                  <a16:creationId xmlns:a16="http://schemas.microsoft.com/office/drawing/2014/main" id="{7A0E57FA-277E-440E-B625-F3F16E16D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6">
              <a:extLst>
                <a:ext uri="{FF2B5EF4-FFF2-40B4-BE49-F238E27FC236}">
                  <a16:creationId xmlns:a16="http://schemas.microsoft.com/office/drawing/2014/main" id="{E1137B2F-FDA3-4E48-BE8D-E8DB2A70D4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4">
              <a:extLst>
                <a:ext uri="{FF2B5EF4-FFF2-40B4-BE49-F238E27FC236}">
                  <a16:creationId xmlns:a16="http://schemas.microsoft.com/office/drawing/2014/main" id="{4921F1AE-73F0-4FB5-AB7C-91C9FFEFE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6">
              <a:extLst>
                <a:ext uri="{FF2B5EF4-FFF2-40B4-BE49-F238E27FC236}">
                  <a16:creationId xmlns:a16="http://schemas.microsoft.com/office/drawing/2014/main" id="{1AA81F72-1A06-4D2B-8442-CCBC037F2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602415E-3837-4177-BBEA-2FE825470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6">
              <a:extLst>
                <a:ext uri="{FF2B5EF4-FFF2-40B4-BE49-F238E27FC236}">
                  <a16:creationId xmlns:a16="http://schemas.microsoft.com/office/drawing/2014/main" id="{3AA77A58-1216-40CD-B3E9-A85199DF7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D97967BC-430F-4876-9F40-37BBDC3C05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" t="3199" r="9464" b="11544"/>
          <a:stretch/>
        </p:blipFill>
        <p:spPr>
          <a:xfrm rot="5400000">
            <a:off x="-391348" y="1503622"/>
            <a:ext cx="5069715" cy="3874607"/>
          </a:xfrm>
          <a:prstGeom prst="rect">
            <a:avLst/>
          </a:prstGeom>
        </p:spPr>
      </p:pic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8D1C691D-9189-4656-9ACF-98128B62F9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3" t="613" r="9463" b="11640"/>
          <a:stretch/>
        </p:blipFill>
        <p:spPr>
          <a:xfrm rot="5400000">
            <a:off x="3658556" y="1447914"/>
            <a:ext cx="5078046" cy="39943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C7385C-12C2-41A5-8053-9EAD56FC3378}"/>
              </a:ext>
            </a:extLst>
          </p:cNvPr>
          <p:cNvSpPr txBox="1"/>
          <p:nvPr/>
        </p:nvSpPr>
        <p:spPr>
          <a:xfrm>
            <a:off x="8326858" y="3315108"/>
            <a:ext cx="3670347" cy="1817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Utility Allowances are re-evaluated annually.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They increase and decrease on a local level which could result in a change in utility allowances annually.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7C809D-4E26-4CDD-9F55-3EE545A46589}"/>
              </a:ext>
            </a:extLst>
          </p:cNvPr>
          <p:cNvSpPr txBox="1"/>
          <p:nvPr/>
        </p:nvSpPr>
        <p:spPr>
          <a:xfrm>
            <a:off x="840696" y="485580"/>
            <a:ext cx="4201842" cy="63706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2800" dirty="0">
                <a:latin typeface="Arial Rounded MT Bold" panose="020F07040305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3583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14D1FD-9AD6-4A7F-A064-4DFE79C61BEE}"/>
              </a:ext>
            </a:extLst>
          </p:cNvPr>
          <p:cNvSpPr txBox="1"/>
          <p:nvPr/>
        </p:nvSpPr>
        <p:spPr>
          <a:xfrm>
            <a:off x="958506" y="800392"/>
            <a:ext cx="10264697" cy="1212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Annual Recertifications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728B2A-6396-442F-8C10-4D17A4CBB253}"/>
              </a:ext>
            </a:extLst>
          </p:cNvPr>
          <p:cNvSpPr txBox="1"/>
          <p:nvPr/>
        </p:nvSpPr>
        <p:spPr>
          <a:xfrm>
            <a:off x="1367624" y="2490436"/>
            <a:ext cx="9708995" cy="3567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Tenants must recertify annually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Section 8 Coordinator verifies income, assets, expenses and family composition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HQS Inspection annually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Rent Increase Process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Encouraged to submit 90 days prior to renewal date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Form is sent to you in the “Renewal Packet”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Tenants needs a 60-day notice from the landlord for a rent increase request and the landlord must notify the HAMC when the tenant receives that notice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Rent must be reasonable (Cannot exceed the fair market rent for the current year see HUD.gov for up-to-date fair market rent)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Tenant must agree to the increase 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If approved, it is effective on the recertification date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1694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AFFF7A-6054-4C15-9C61-5EEBADD9374B}"/>
              </a:ext>
            </a:extLst>
          </p:cNvPr>
          <p:cNvSpPr txBox="1"/>
          <p:nvPr/>
        </p:nvSpPr>
        <p:spPr>
          <a:xfrm>
            <a:off x="1434289" y="942574"/>
            <a:ext cx="566065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Amber Clark </a:t>
            </a:r>
          </a:p>
          <a:p>
            <a:pPr algn="l" rtl="0"/>
            <a:r>
              <a:rPr lang="fr-FR" sz="2400" b="0" i="0" dirty="0">
                <a:solidFill>
                  <a:srgbClr val="5E5E5E"/>
                </a:solidFill>
                <a:effectLst/>
                <a:latin typeface="Open Sans"/>
              </a:rPr>
              <a:t>425 N. Prairie Avenue</a:t>
            </a:r>
          </a:p>
          <a:p>
            <a:pPr algn="l" rtl="0"/>
            <a:r>
              <a:rPr lang="fr-FR" sz="2400" b="0" i="0" dirty="0">
                <a:solidFill>
                  <a:srgbClr val="5E5E5E"/>
                </a:solidFill>
                <a:effectLst/>
                <a:latin typeface="Open Sans"/>
              </a:rPr>
              <a:t>Macomb, IL 61455</a:t>
            </a:r>
          </a:p>
          <a:p>
            <a:pPr algn="l" rtl="0"/>
            <a:r>
              <a:rPr lang="fr-FR" sz="2400" b="0" i="0" dirty="0">
                <a:solidFill>
                  <a:srgbClr val="5E5E5E"/>
                </a:solidFill>
                <a:effectLst/>
                <a:latin typeface="Open Sans"/>
              </a:rPr>
              <a:t>Ph: (309) 575-3029</a:t>
            </a:r>
          </a:p>
          <a:p>
            <a:pPr algn="l" rtl="0"/>
            <a:r>
              <a:rPr lang="fr-FR" sz="2400" b="0" i="0" dirty="0">
                <a:solidFill>
                  <a:srgbClr val="5E5E5E"/>
                </a:solidFill>
                <a:effectLst/>
                <a:latin typeface="Open Sans"/>
              </a:rPr>
              <a:t>Fax: (309) 421-3939</a:t>
            </a:r>
          </a:p>
          <a:p>
            <a:pPr algn="l" rtl="0"/>
            <a:r>
              <a:rPr lang="fr-FR" sz="2400" b="0" i="0" dirty="0">
                <a:solidFill>
                  <a:srgbClr val="5E5E5E"/>
                </a:solidFill>
                <a:effectLst/>
                <a:latin typeface="Open Sans"/>
              </a:rPr>
              <a:t>Email: </a:t>
            </a:r>
            <a:r>
              <a:rPr lang="fr-FR" sz="2400" b="0" i="0" u="sng" dirty="0">
                <a:solidFill>
                  <a:srgbClr val="007640"/>
                </a:solidFill>
                <a:effectLst/>
                <a:latin typeface="Open Sans"/>
              </a:rPr>
              <a:t>amber@macomb.com</a:t>
            </a:r>
            <a:endParaRPr lang="fr-FR" sz="2400" b="0" i="0" dirty="0">
              <a:solidFill>
                <a:srgbClr val="5E5E5E"/>
              </a:solidFill>
              <a:effectLst/>
              <a:latin typeface="Open Sans"/>
            </a:endParaRPr>
          </a:p>
          <a:p>
            <a:endParaRPr lang="en-US" dirty="0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05168C5B-852E-4FD6-B93D-8F0847D86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650" y="684229"/>
            <a:ext cx="3286681" cy="3286681"/>
          </a:xfrm>
          <a:prstGeom prst="rect">
            <a:avLst/>
          </a:prstGeom>
        </p:spPr>
      </p:pic>
      <p:graphicFrame>
        <p:nvGraphicFramePr>
          <p:cNvPr id="8" name="TextBox 3">
            <a:extLst>
              <a:ext uri="{FF2B5EF4-FFF2-40B4-BE49-F238E27FC236}">
                <a16:creationId xmlns:a16="http://schemas.microsoft.com/office/drawing/2014/main" id="{49BD3430-E638-4F95-984B-A185C61922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2442977"/>
              </p:ext>
            </p:extLst>
          </p:nvPr>
        </p:nvGraphicFramePr>
        <p:xfrm>
          <a:off x="1873903" y="4233951"/>
          <a:ext cx="8444194" cy="1786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4642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D1ACB9-705F-4774-9F08-DE78A92D2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What is the Housing Choice Voucher Program?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B7F3-5AAD-4764-87E5-166F63304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765" y="2572798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Formally known as the Section 8 Program </a:t>
            </a:r>
          </a:p>
          <a:p>
            <a:r>
              <a:rPr lang="en-US" sz="2400" dirty="0"/>
              <a:t>Provides rental assistance to low-income families and individuals </a:t>
            </a:r>
          </a:p>
          <a:p>
            <a:r>
              <a:rPr lang="en-US" sz="2400" dirty="0"/>
              <a:t>Funding is provided by the US Departments of Housing and Urban Development (HUD)</a:t>
            </a:r>
          </a:p>
          <a:p>
            <a:r>
              <a:rPr lang="en-US" sz="2400" dirty="0"/>
              <a:t>HAMC Service Area (All cities and townships in McDonough County) </a:t>
            </a:r>
          </a:p>
          <a:p>
            <a:r>
              <a:rPr lang="en-US" sz="2400" dirty="0"/>
              <a:t>Interested individuals and families can </a:t>
            </a:r>
            <a:r>
              <a:rPr lang="en-US" sz="2400" b="1" dirty="0"/>
              <a:t>only apply when the waiting list is open</a:t>
            </a:r>
          </a:p>
          <a:p>
            <a:r>
              <a:rPr lang="en-US" sz="2400" dirty="0"/>
              <a:t>Immediate housing assistance is </a:t>
            </a:r>
            <a:r>
              <a:rPr lang="en-US" sz="2400" b="1" dirty="0"/>
              <a:t>not</a:t>
            </a:r>
            <a:r>
              <a:rPr lang="en-US" sz="2400" dirty="0"/>
              <a:t> available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1013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9A55E-9571-4841-B932-E9D0AF091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Why become an HCV Landlord?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2E478-2A4D-4508-9A81-533C2D628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US" sz="2400" dirty="0"/>
              <a:t>You choose your own tenants </a:t>
            </a:r>
          </a:p>
          <a:p>
            <a:r>
              <a:rPr lang="en-US" sz="2400" dirty="0"/>
              <a:t>Less turnover </a:t>
            </a:r>
          </a:p>
          <a:p>
            <a:r>
              <a:rPr lang="en-US" sz="2400" dirty="0"/>
              <a:t>Reduce homelessness and offers housing stability for those in need </a:t>
            </a:r>
          </a:p>
          <a:p>
            <a:r>
              <a:rPr lang="en-US" sz="2400" dirty="0"/>
              <a:t>Steady monthly rent payments</a:t>
            </a:r>
          </a:p>
          <a:p>
            <a:r>
              <a:rPr lang="en-US" sz="2400" dirty="0"/>
              <a:t>Free advertising and marketing of your units at </a:t>
            </a:r>
            <a:r>
              <a:rPr lang="en-US" sz="2400" dirty="0">
                <a:hlinkClick r:id="rId2"/>
              </a:rPr>
              <a:t>www.ilhousingsearch.org</a:t>
            </a:r>
            <a:r>
              <a:rPr lang="en-US" sz="2400" dirty="0"/>
              <a:t> </a:t>
            </a:r>
          </a:p>
          <a:p>
            <a:r>
              <a:rPr lang="en-US" sz="2400" dirty="0"/>
              <a:t>Minimal paperwork </a:t>
            </a:r>
          </a:p>
          <a:p>
            <a:endParaRPr lang="en-US" sz="2400" dirty="0"/>
          </a:p>
        </p:txBody>
      </p:sp>
      <p:pic>
        <p:nvPicPr>
          <p:cNvPr id="5" name="Graphic 4" descr="Money outline">
            <a:extLst>
              <a:ext uri="{FF2B5EF4-FFF2-40B4-BE49-F238E27FC236}">
                <a16:creationId xmlns:a16="http://schemas.microsoft.com/office/drawing/2014/main" id="{5C520D7F-2E99-4A6E-AA52-53AED3468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39129" y="680729"/>
            <a:ext cx="1331765" cy="133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68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8461F2-ABAB-47AC-B77B-079DB1AEFC60}"/>
              </a:ext>
            </a:extLst>
          </p:cNvPr>
          <p:cNvSpPr txBox="1"/>
          <p:nvPr/>
        </p:nvSpPr>
        <p:spPr>
          <a:xfrm>
            <a:off x="1173536" y="900844"/>
            <a:ext cx="10264697" cy="1212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Selecting a Resident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88BF83-A6F0-4541-B334-411EE84E33B2}"/>
              </a:ext>
            </a:extLst>
          </p:cNvPr>
          <p:cNvSpPr txBox="1"/>
          <p:nvPr/>
        </p:nvSpPr>
        <p:spPr>
          <a:xfrm>
            <a:off x="1367624" y="2490436"/>
            <a:ext cx="9708995" cy="3567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Landlords are responsible for screening  their potential residents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Tips for screening: Contact current or former landlords, meet the potential resident at their current residence for a unit inspection.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HAMC </a:t>
            </a:r>
            <a:r>
              <a:rPr lang="en-US" sz="2400" b="1" dirty="0"/>
              <a:t>does </a:t>
            </a:r>
            <a:r>
              <a:rPr lang="en-US" sz="2400" dirty="0"/>
              <a:t>screen tenants during initial eligibility only. We screen for income restrictions and criminal backgrounds.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HAMC </a:t>
            </a:r>
            <a:r>
              <a:rPr lang="en-US" sz="2400" b="1" dirty="0"/>
              <a:t>does</a:t>
            </a:r>
            <a:r>
              <a:rPr lang="en-US" sz="2400" dirty="0"/>
              <a:t> </a:t>
            </a:r>
            <a:r>
              <a:rPr lang="en-US" sz="2400" b="1" dirty="0"/>
              <a:t>not</a:t>
            </a:r>
            <a:r>
              <a:rPr lang="en-US" sz="2400" dirty="0"/>
              <a:t> screen tenants for previous rental history.</a:t>
            </a:r>
          </a:p>
        </p:txBody>
      </p:sp>
      <p:pic>
        <p:nvPicPr>
          <p:cNvPr id="5" name="Graphic 4" descr="Family with two children with solid fill">
            <a:extLst>
              <a:ext uri="{FF2B5EF4-FFF2-40B4-BE49-F238E27FC236}">
                <a16:creationId xmlns:a16="http://schemas.microsoft.com/office/drawing/2014/main" id="{1E04D145-1795-4CD0-BB17-289D81FF3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5885" y="446543"/>
            <a:ext cx="2120705" cy="212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57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E4F293-0A40-4AA3-8747-1C7D9F3EE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1CC8B8-2CD1-45F6-9CED-CA3104002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D0486316-3F2D-434E-AF23-A8EDD6E78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2AF5945E-96EF-472A-8B30-5AC427AA4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F43F39F5-753C-4BA6-AF2B-6F0EEE25A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2CC5073C-8188-4DE4-B2AB-9C87DDA4F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EF2074A-D7D4-4AF6-866A-31DDF66B1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393CC8E-2906-44C1-8553-90DB9537C672}"/>
              </a:ext>
            </a:extLst>
          </p:cNvPr>
          <p:cNvSpPr txBox="1"/>
          <p:nvPr/>
        </p:nvSpPr>
        <p:spPr>
          <a:xfrm>
            <a:off x="1353666" y="759805"/>
            <a:ext cx="10000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Easy steps to get the Housing Assistance Payment in your pocket! 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AA4CA8E8-8081-4961-B9E6-35C8110010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1051378"/>
              </p:ext>
            </p:extLst>
          </p:nvPr>
        </p:nvGraphicFramePr>
        <p:xfrm>
          <a:off x="1422492" y="2499837"/>
          <a:ext cx="9507778" cy="371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6483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D5C4AB-E893-4238-8D4D-5BEC1660A5FB}"/>
              </a:ext>
            </a:extLst>
          </p:cNvPr>
          <p:cNvSpPr txBox="1"/>
          <p:nvPr/>
        </p:nvSpPr>
        <p:spPr>
          <a:xfrm>
            <a:off x="934872" y="982272"/>
            <a:ext cx="3388419" cy="4560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Required documentation for Move-Ins 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17A755-5219-4454-962D-466AA9C601FB}"/>
              </a:ext>
            </a:extLst>
          </p:cNvPr>
          <p:cNvSpPr txBox="1"/>
          <p:nvPr/>
        </p:nvSpPr>
        <p:spPr>
          <a:xfrm>
            <a:off x="5221862" y="1719618"/>
            <a:ext cx="5948831" cy="4334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EFFFF"/>
                </a:solidFill>
              </a:rPr>
              <a:t>W-9 Form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EFFFF"/>
                </a:solidFill>
              </a:rPr>
              <a:t>Copy of Social Security Card or EIN documentation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EFFFF"/>
                </a:solidFill>
              </a:rPr>
              <a:t>Sample Lease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EFFFF"/>
                </a:solidFill>
              </a:rPr>
              <a:t>Certificate of Occupancy, if applicable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EFFFF"/>
                </a:solidFill>
              </a:rPr>
              <a:t>Voucher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EFFFF"/>
                </a:solidFill>
              </a:rPr>
              <a:t>Proof of Ownership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EFFFF"/>
                </a:solidFill>
              </a:rPr>
              <a:t>Request for Tenancy Approval (RFTA)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EFFFF"/>
                </a:solidFill>
              </a:rPr>
              <a:t>Owner’s Declaration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EFFFF"/>
                </a:solidFill>
              </a:rPr>
              <a:t>Direct Deposit Form </a:t>
            </a:r>
          </a:p>
        </p:txBody>
      </p:sp>
    </p:spTree>
    <p:extLst>
      <p:ext uri="{BB962C8B-B14F-4D97-AF65-F5344CB8AC3E}">
        <p14:creationId xmlns:p14="http://schemas.microsoft.com/office/powerpoint/2010/main" val="450498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0D24A-2F5B-4BAE-B337-F15DFDEA8637}"/>
              </a:ext>
            </a:extLst>
          </p:cNvPr>
          <p:cNvSpPr txBox="1"/>
          <p:nvPr/>
        </p:nvSpPr>
        <p:spPr>
          <a:xfrm>
            <a:off x="685016" y="523392"/>
            <a:ext cx="48708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Inspections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3F7079-A514-4FCC-A63D-D4F139A65890}"/>
              </a:ext>
            </a:extLst>
          </p:cNvPr>
          <p:cNvSpPr txBox="1"/>
          <p:nvPr/>
        </p:nvSpPr>
        <p:spPr>
          <a:xfrm>
            <a:off x="685016" y="1703692"/>
            <a:ext cx="7731797" cy="345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There are 5 types of inspections </a:t>
            </a:r>
          </a:p>
          <a:p>
            <a:pPr marL="1314450" lvl="2" indent="-34290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Initial </a:t>
            </a:r>
          </a:p>
          <a:p>
            <a:pPr marL="1314450" lvl="2" indent="-34290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Biennial </a:t>
            </a:r>
          </a:p>
          <a:p>
            <a:pPr marL="1314450" lvl="2" indent="-34290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Special </a:t>
            </a:r>
          </a:p>
          <a:p>
            <a:pPr marL="1314450" lvl="2" indent="-34290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Emergency</a:t>
            </a:r>
          </a:p>
          <a:p>
            <a:pPr marL="1314450" lvl="2" indent="-34290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Quality Control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Housing quality standards help to ensure that your home will be safe, healthy, and comfortable.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Every house or apartment must have at least a living room, kitchen, and bathroom. A one-room efficiency apartment with a kitchen area is all right. However, there must be a separate bathroom for private use. Generally, there must be one living/sleeping room for every two family members.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House outline">
            <a:extLst>
              <a:ext uri="{FF2B5EF4-FFF2-40B4-BE49-F238E27FC236}">
                <a16:creationId xmlns:a16="http://schemas.microsoft.com/office/drawing/2014/main" id="{1D8117AD-8904-47B1-97AE-333073BCE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499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06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53B156-0773-4469-B9EC-A93F503F7EC4}"/>
              </a:ext>
            </a:extLst>
          </p:cNvPr>
          <p:cNvSpPr txBox="1"/>
          <p:nvPr/>
        </p:nvSpPr>
        <p:spPr>
          <a:xfrm>
            <a:off x="958506" y="800392"/>
            <a:ext cx="10264697" cy="1212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Common Inspection Fails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C940C2-D1C9-45FB-A41E-2EFBA03DE52B}"/>
              </a:ext>
            </a:extLst>
          </p:cNvPr>
          <p:cNvSpPr txBox="1"/>
          <p:nvPr/>
        </p:nvSpPr>
        <p:spPr>
          <a:xfrm>
            <a:off x="1367624" y="2633547"/>
            <a:ext cx="10184191" cy="3567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Damaged Door Hardware and locks (includes unauthorized double keyed dead bolts)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 Missing knock out plugs on junction boxes in basements at light fixtures and furnaces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 Inoperable/defective GFIs (not grounded)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Missing/improperly installed pressure relief valves and discharge lines on water heaters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Inoperable and Improperly installed Smoke and Carbon Monoxide Detectors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Inoperable stoves (all burners and oven must work)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Damaged and missing weather stripping around exterior doors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Inoperable windows (do not stay up when raised)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Defective interior and exterior paint surfaces-cracking, chipping and/or peeling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Missing and damaged handrails (interior and exterior)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Toilets not secured to the floor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Insecure and damaged faucets at kitchen and bathroom sinks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Dilapidated exterior buildings (sheds, carports, garages) </a:t>
            </a:r>
          </a:p>
        </p:txBody>
      </p:sp>
    </p:spTree>
    <p:extLst>
      <p:ext uri="{BB962C8B-B14F-4D97-AF65-F5344CB8AC3E}">
        <p14:creationId xmlns:p14="http://schemas.microsoft.com/office/powerpoint/2010/main" val="3494230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1" y="453981"/>
            <a:ext cx="11274158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E70B80-98EE-4AE6-9EA4-3E528FD5B04A}"/>
              </a:ext>
            </a:extLst>
          </p:cNvPr>
          <p:cNvSpPr txBox="1"/>
          <p:nvPr/>
        </p:nvSpPr>
        <p:spPr>
          <a:xfrm>
            <a:off x="731519" y="731520"/>
            <a:ext cx="10666145" cy="1426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Rent Determination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9006933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C00A616C-7758-47EF-A323-C9F19D0A80C9}"/>
              </a:ext>
            </a:extLst>
          </p:cNvPr>
          <p:cNvSpPr txBox="1"/>
          <p:nvPr/>
        </p:nvSpPr>
        <p:spPr>
          <a:xfrm>
            <a:off x="777189" y="2729761"/>
            <a:ext cx="8370393" cy="3300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“Rent Reasonableness”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 negotiating rental rates, the following factors must be considered: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   	◦ Current Payment Standard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	◦ Number of bedrooms in unit versus what tenant is eligible for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	◦ Utilities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	◦ Rent comparables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Once landlord approves rent offer, Tenant is approved to move into </a:t>
            </a:r>
            <a:r>
              <a:rPr lang="en-US"/>
              <a:t>the unit.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5716" y="2480956"/>
            <a:ext cx="2112264" cy="1898903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5716" y="4529023"/>
            <a:ext cx="2107363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Graphic 3" descr="Bed outline">
            <a:extLst>
              <a:ext uri="{FF2B5EF4-FFF2-40B4-BE49-F238E27FC236}">
                <a16:creationId xmlns:a16="http://schemas.microsoft.com/office/drawing/2014/main" id="{A358D49D-8807-434E-9970-B463EAEA6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2197" y="2971800"/>
            <a:ext cx="914400" cy="914400"/>
          </a:xfrm>
          <a:prstGeom prst="rect">
            <a:avLst/>
          </a:prstGeom>
        </p:spPr>
      </p:pic>
      <p:pic>
        <p:nvPicPr>
          <p:cNvPr id="6" name="Graphic 5" descr="Washing Machine outline">
            <a:extLst>
              <a:ext uri="{FF2B5EF4-FFF2-40B4-BE49-F238E27FC236}">
                <a16:creationId xmlns:a16="http://schemas.microsoft.com/office/drawing/2014/main" id="{40E6093C-82BC-49A0-8663-E3F0C5E12F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22197" y="50068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01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9843</TotalTime>
  <Words>846</Words>
  <Application>Microsoft Office PowerPoint</Application>
  <PresentationFormat>Widescreen</PresentationFormat>
  <Paragraphs>105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Rounded MT Bold</vt:lpstr>
      <vt:lpstr>Calibri</vt:lpstr>
      <vt:lpstr>Calibri Light</vt:lpstr>
      <vt:lpstr>Courier New</vt:lpstr>
      <vt:lpstr>Open Sans</vt:lpstr>
      <vt:lpstr>Office Theme</vt:lpstr>
      <vt:lpstr>Housing Authority of McDonough County </vt:lpstr>
      <vt:lpstr>What is the Housing Choice Voucher Program?</vt:lpstr>
      <vt:lpstr>Why become an HCV Landlord?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Landlord PowerPoint</dc:title>
  <dc:creator>EA-Gonzalo@WIU.edu</dc:creator>
  <cp:lastModifiedBy>Elizabeth A Gonzalo</cp:lastModifiedBy>
  <cp:revision>34</cp:revision>
  <dcterms:created xsi:type="dcterms:W3CDTF">2021-02-23T18:35:05Z</dcterms:created>
  <dcterms:modified xsi:type="dcterms:W3CDTF">2021-03-18T18:21:03Z</dcterms:modified>
</cp:coreProperties>
</file>