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4" r:id="rId3"/>
    <p:sldId id="257" r:id="rId4"/>
    <p:sldId id="258" r:id="rId5"/>
    <p:sldId id="259" r:id="rId6"/>
    <p:sldId id="260" r:id="rId7"/>
    <p:sldId id="289" r:id="rId8"/>
    <p:sldId id="290" r:id="rId9"/>
    <p:sldId id="344" r:id="rId10"/>
    <p:sldId id="269" r:id="rId11"/>
    <p:sldId id="262" r:id="rId12"/>
    <p:sldId id="270" r:id="rId13"/>
    <p:sldId id="353" r:id="rId14"/>
    <p:sldId id="356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B0E35B-163B-B543-017F-7483CAE60B6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9C79-1A81-2CC8-C877-9F8B857361A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F2DA0A0-8F34-4173-8F21-ACB5FEDA71FA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573C9C-7EDD-398D-D733-D9BBA3E56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8BEBF8-706D-B36C-C5B0-9243C9C9F7D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7229-9432-B0F1-3592-EC0E85168F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8C2E-EBC0-2CF2-F30F-7D7EC7C287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B58BA20A-EC66-47BF-A820-2AC5B2A28A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3B371-3D03-7514-620B-457F3D6FA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B2430-51D9-8C5E-B020-B43FC9FB94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E3E-B1B1-D446-71E0-623D6663656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2170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48BCB3-C124-4925-803B-DDEEA2EFF7DA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C20C2-177F-4364-EF63-27E69C116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FD3FD-9FD1-648B-4487-D98A2D656D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6FF0-424D-C40E-E7A5-88F71A9B5B7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2170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060B1E-AC40-4893-8C99-F60288F5C9B6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E12B4-9FDA-D26D-13E1-673912BE1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2D6BF8-345C-E62A-A4E2-397312B390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A6473-2365-233B-E8FA-7B3A593A82A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2170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4946FF-29E9-44E0-9FD5-D8E107623901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4C69-9530-7849-04EA-D366AC41DA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666A2-F795-119E-267C-8C0E4689F6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4211-16B3-AB61-1FDF-BBA39ACA20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C7EA2C-120C-4C9E-86AD-8D97AFCAFA6E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6AD08-650C-6FAE-A62D-C18B06B61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AA4A-9ADF-CCAE-BAF1-77052E9EE1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1FD4D-0EA6-4B04-BE00-1DD95A98CE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72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5F16-64FF-CCD4-87B6-363F9C004F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7D8A2-DCEB-917A-3C4F-2105B5495F5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0308A-60C7-65A3-A992-BE6D9C7576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1C9F2-E3B4-41AC-BA50-4FBF25FA2EE5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4F9F-2C7A-2B8D-214D-6048C7051B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8504-42E3-CA20-EAC1-F07E3C4D7A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10717-5A90-4671-AA5D-9798012008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922EB-A646-6CC9-5055-713501E05D0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D0A06-ABF5-B825-8A7A-E83DD98BC4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60B08-AEC6-4F65-5F82-44D8DAAE34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EC27D3-96D5-4F57-AF27-1B77513276A3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43515-DDA1-EE2A-A784-6BE7C0029C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60F8-6766-48AC-BA4D-F222D17C79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C4ED5-7ED8-4A3B-8CAE-5853056204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3EB4-79F0-AFAB-1F78-E8071FAD9A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5493-0610-0F90-B51C-CD829E9051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77C3-ABDF-BD85-57E5-94EE9CF237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3B8DE-AF60-4F18-91B4-2E93F3433FC6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77BB4-B029-0123-6CBB-D58F5090CA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454AA-6779-71AD-B92F-5DBF13323C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912D5-94B6-4B6D-8665-48BCAE1A7A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6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60C3-5E56-F568-9963-4E87F6E20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72B75-B766-D675-961E-E708E313A7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EA56-6377-3659-8527-BDE324C92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35B5A-7051-45B7-8076-15E873C12360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8D0C2-2886-43CC-1712-15A6570E5D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C863-EAB2-9D0C-E3E3-100644A7D8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4D5E6C-BE36-44E4-9061-7D50447D62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5AD6-354F-6025-13D2-427A98E752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309A-513B-774D-F22F-47EAD72B76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0B110-ACCE-0CA4-295F-EB26BB20E7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05588-BC82-430A-D037-2AC504A524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0AF7D-A7BA-4A36-94AA-659CA1F01817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17885-99DB-12B6-386F-D21E20E676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FC744-E9B7-AA29-AFF6-3CFF60005A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36872D-4180-47CE-BCBD-3C6BF64A5A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8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425B-6163-A5A7-A984-C1FCEBF6F6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0C00B-01E9-53EB-CC6F-F9355EAE94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09AD0-3282-92D7-CF82-62B93A4BA6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A2667-6ED7-4238-1410-A81F3806328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07ACC-0AC1-8975-B7F0-35D18A097CA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D54DA-75B5-004B-0FDF-7505457D9B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5A5ED6-CECC-4E64-AD63-A985B928C269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21FD-CE1C-74FC-5415-37EF13667E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821D2-0172-F1D8-4B17-8AF1543B80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2B286-535B-4796-87BB-DE3E84570D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812A-A5DD-748B-110C-6DE823F185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14930-7D17-1FB1-DC55-97D9FCE532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403C1F-D009-4F11-9D59-259D7AE1EF3E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03A46-A62B-D8D1-B40D-C7493F5B4A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9B2F0-0E66-136A-4279-2F2138EE76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0A695-155E-45BF-A4B0-1B76E86947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2E06B-D385-FF67-31D6-DBF2FC0D40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9DEF7-7C51-4BBA-8A9F-23606A60FC66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B97EC-268C-09E6-F2AC-B75AB76C77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88EBB-3769-27E9-E9CB-738BC837F7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087F95-433B-4704-A9B0-2621A9A429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4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9931-F6EB-3A02-465B-3D800155F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5C928-0EB6-5CDF-8519-E0448D4FAC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B1116-B666-27EB-CE74-8280A016EF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8A3C-7433-8CA3-BE52-C26F65130C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DB61E0-1B61-4320-8A04-2A79E9392102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96791-F95A-C1A2-135D-7843E2020E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85C78-0E9E-0902-F048-C181060963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A4CB10-9D1E-4A14-AF47-EBB5766B02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C148-0612-BD95-F8FB-A56746EFAD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2B0F2-3806-75FB-21AE-7ED5B3A3AC9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D4DEE-6B2F-38F7-2A7E-4568E5A495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10210-E87A-41CF-248C-37EB5EA7B4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CF346F-C029-4768-8BC7-553F485EDB2C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22101-4DDB-3816-EF30-D6AE78D4E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CA14-A0CC-6A1A-E234-C2DE27C85E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D39524-914E-4B29-8A57-8DEADB29AD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6E515-AA28-F56E-B6C8-9CB4741C97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27B78-C5EA-3B61-6C0D-B63E49341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F3653-A0DC-7B23-EA39-F08E8B3D5C4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E725928D-DD65-4AEE-9610-9B446C42409F}" type="datetime1">
              <a:rPr lang="en-US"/>
              <a:pPr lvl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EFA29-A167-54C1-8697-62FFAC896F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58C43-DEC7-FEFB-32B0-26F76C4D6D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C3AAC74-9266-43AE-B344-28241C0F75A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DBD6C49-7A34-C2E3-80FE-BAF0420FD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6A8878C-AFAF-4047-E5CD-A63B4A7AC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471" y="0"/>
            <a:ext cx="1258525" cy="863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2827B19A-7AF6-915E-A5E2-5CDA29A3D514}"/>
              </a:ext>
            </a:extLst>
          </p:cNvPr>
          <p:cNvSpPr txBox="1"/>
          <p:nvPr/>
        </p:nvSpPr>
        <p:spPr>
          <a:xfrm>
            <a:off x="5702710" y="2212253"/>
            <a:ext cx="478831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USPS FAST and Task Team 43 Yard Management Modernization updates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8D89718-19AF-F8A1-07FB-0EAC88513A70}"/>
              </a:ext>
            </a:extLst>
          </p:cNvPr>
          <p:cNvSpPr/>
          <p:nvPr/>
        </p:nvSpPr>
        <p:spPr>
          <a:xfrm>
            <a:off x="4837468" y="1307692"/>
            <a:ext cx="7187385" cy="3078656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C213AF5-CADC-BEC4-020E-550D04E88CAD}"/>
              </a:ext>
            </a:extLst>
          </p:cNvPr>
          <p:cNvSpPr txBox="1"/>
          <p:nvPr/>
        </p:nvSpPr>
        <p:spPr>
          <a:xfrm>
            <a:off x="5230761" y="1651817"/>
            <a:ext cx="6105832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USPS FAST and Task Team 43 Updates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BBD291A-9A9F-751B-050F-C33CC15E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004"/>
            <a:ext cx="1209368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945A0DD-E8CE-1CBB-295D-0ED4627B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132" y="0"/>
            <a:ext cx="837873" cy="5751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AFE94C9-AACF-BC44-F332-A39336D76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579" y="39182"/>
            <a:ext cx="737417" cy="5062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A6E780E-43C6-F11C-D81B-BF3B47C7F5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6074" y="688259"/>
            <a:ext cx="10537728" cy="348061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                                       Growth Incentive Nightmare</a:t>
            </a:r>
          </a:p>
          <a:p>
            <a:pPr marL="0" lvl="0" indent="0">
              <a:buNone/>
            </a:pPr>
            <a:r>
              <a:rPr lang="en-US" sz="3600" dirty="0"/>
              <a:t>Postal did an internal audit on the growth incentive credits in February.  One of our clients was informed that they were having an adjustment of 5 million dollars removed from their total.  Another client was informed they were having 58 Thousand added to their credits.  A large bank refused the credit because it was almost double what they had for a total!</a:t>
            </a:r>
          </a:p>
          <a:p>
            <a:pPr marL="0" lvl="0" indent="0">
              <a:buNone/>
            </a:pPr>
            <a:r>
              <a:rPr lang="en-US" sz="3600" dirty="0"/>
              <a:t>What is going on? How does this affect the July rate case?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A8CB286-BAEA-4765-3579-230647599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187" y="4321256"/>
            <a:ext cx="2551100" cy="23743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84962-A8CE-82C6-E8DA-12D21F116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" y="4326928"/>
            <a:ext cx="2277964" cy="2531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7D2C93-E436-5518-7189-995A646CC8B5}"/>
              </a:ext>
            </a:extLst>
          </p:cNvPr>
          <p:cNvSpPr txBox="1"/>
          <p:nvPr/>
        </p:nvSpPr>
        <p:spPr>
          <a:xfrm>
            <a:off x="2315910" y="4828374"/>
            <a:ext cx="3965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Postal needs </a:t>
            </a:r>
          </a:p>
          <a:p>
            <a:r>
              <a:rPr lang="en-US" sz="2800" dirty="0"/>
              <a:t>to phone a friend!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FD7D983-D3BE-7701-2E3B-283BB028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334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589461E-7550-B476-6434-EEC09A70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560" y="0"/>
            <a:ext cx="1022436" cy="7018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A5BBFBF-EB61-24C6-4FF9-8B5BABA4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E837782-1AE5-9325-9860-A56C8059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845" y="78656"/>
            <a:ext cx="895161" cy="6145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921A930-B348-BF2F-31F5-DBB4ABDA1DD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Who and How is going to determine if a company is a new mailer?</a:t>
            </a:r>
          </a:p>
          <a:p>
            <a:pPr marL="0" lvl="0" indent="0">
              <a:buNone/>
            </a:pPr>
            <a:r>
              <a:rPr lang="en-US"/>
              <a:t>How does the MSP determine if a credit is available?</a:t>
            </a:r>
          </a:p>
          <a:p>
            <a:pPr marL="0" lvl="0" indent="0">
              <a:buNone/>
            </a:pPr>
            <a:r>
              <a:rPr lang="en-US"/>
              <a:t>Would this include divisions of large companies?</a:t>
            </a:r>
          </a:p>
          <a:p>
            <a:pPr marL="0" lvl="0" indent="0">
              <a:buNone/>
            </a:pPr>
            <a:r>
              <a:rPr lang="en-US"/>
              <a:t>What happens if 2 MSPs submit at the same time?</a:t>
            </a:r>
          </a:p>
          <a:p>
            <a:pPr marL="0" lvl="0" indent="0">
              <a:buNone/>
            </a:pPr>
            <a:r>
              <a:rPr lang="en-US"/>
              <a:t>Does the company need their own permit or EPS account?</a:t>
            </a:r>
          </a:p>
          <a:p>
            <a:pPr marL="0" lvl="0" indent="0">
              <a:buNone/>
            </a:pPr>
            <a:r>
              <a:rPr lang="en-US"/>
              <a:t>This promotion had a room full of mailing professionals shaking their heads and trying to come up with alternative suggestions.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F3F630D-8C1E-4A85-5FEC-0E9D90A3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3" y="365129"/>
            <a:ext cx="10419734" cy="10212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07453A0-4648-0919-25E2-9A4B0B7DD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596" y="1825627"/>
            <a:ext cx="2610804" cy="4351336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82C05D-B65A-1FB1-0D97-50E1881A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958" y="0"/>
            <a:ext cx="1170038" cy="8032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7ED6C03-5D63-97A3-F25D-F604831C8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13340" cy="6858000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212F539-CB29-A15C-8804-45489B52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86" y="0"/>
            <a:ext cx="1088520" cy="7472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44260D3-C752-B38D-28F0-DC260ED9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EFF8665-C8B0-DE57-EF60-741CDFD4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131" y="0"/>
            <a:ext cx="1238865" cy="8504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5101BF-0A46-3C41-B42D-5386A2B4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DB8D710-B6A5-9C57-0D16-D279973B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023" y="0"/>
            <a:ext cx="1759973" cy="11208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B812FE8-303D-0B1E-7A1B-7C36E27A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F3A61A9-A1B6-5B99-1087-15F0926A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14" y="0"/>
            <a:ext cx="1091382" cy="6194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8D978B8-ADD1-19E9-E1F8-CE776518A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906" y="81143"/>
            <a:ext cx="1485717" cy="457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B9D7-2742-ACE6-36C8-F2AA3C239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2235" y="-88486"/>
            <a:ext cx="7381567" cy="3187955"/>
          </a:xfrm>
        </p:spPr>
        <p:txBody>
          <a:bodyPr/>
          <a:lstStyle/>
          <a:p>
            <a:pPr lvl="0"/>
            <a:r>
              <a:rPr lang="en-US"/>
              <a:t>FAST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F994-C74E-C904-80F5-C9E811F13F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982" y="1848468"/>
            <a:ext cx="12015014" cy="4328495"/>
          </a:xfrm>
        </p:spPr>
        <p:txBody>
          <a:bodyPr/>
          <a:lstStyle/>
          <a:p>
            <a:pPr lvl="0"/>
            <a:r>
              <a:rPr lang="en-US"/>
              <a:t>1. The loads can be tracked to determine arrival</a:t>
            </a:r>
          </a:p>
          <a:p>
            <a:pPr lvl="0"/>
            <a:r>
              <a:rPr lang="en-US"/>
              <a:t>2. With 99M duplicates can be eliminated, increasing available </a:t>
            </a:r>
          </a:p>
          <a:p>
            <a:pPr marL="0" lvl="0" indent="0">
              <a:buNone/>
            </a:pPr>
            <a:r>
              <a:rPr lang="en-US"/>
              <a:t>         appointment slots</a:t>
            </a:r>
          </a:p>
          <a:p>
            <a:pPr lvl="0"/>
            <a:r>
              <a:rPr lang="en-US"/>
              <a:t>3. With the 99M plant management can see what is coming in </a:t>
            </a:r>
          </a:p>
          <a:p>
            <a:pPr marL="0" lvl="0" indent="0">
              <a:buNone/>
            </a:pPr>
            <a:r>
              <a:rPr lang="en-US"/>
              <a:t>         and expedite processing, 5 dig can go right to the DPBCS</a:t>
            </a:r>
          </a:p>
          <a:p>
            <a:pPr lvl="0"/>
            <a:r>
              <a:rPr lang="en-US"/>
              <a:t>4. With the GPS accurate arrival, unload, and depart can be monitored</a:t>
            </a:r>
          </a:p>
          <a:p>
            <a:pPr lvl="0"/>
            <a:r>
              <a:rPr lang="en-US"/>
              <a:t>5. The NOC can see immediately when a plant is failing</a:t>
            </a:r>
          </a:p>
          <a:p>
            <a:pPr lvl="0"/>
            <a:r>
              <a:rPr lang="en-US"/>
              <a:t>6. Multi-stop loads can be automatically updated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80B26-EBAB-98B3-EDD4-5A2A2FDE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1103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7616D9A-D5CC-7E8D-9CD7-0D1B0B25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817" y="0"/>
            <a:ext cx="1396179" cy="9584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3A40BF6-0D7E-8EFD-514A-01F234615FFA}"/>
              </a:ext>
            </a:extLst>
          </p:cNvPr>
          <p:cNvSpPr txBox="1"/>
          <p:nvPr/>
        </p:nvSpPr>
        <p:spPr>
          <a:xfrm>
            <a:off x="2158185" y="2582613"/>
            <a:ext cx="7543800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"/>
              </a:rPr>
              <a:t>Political/Election Mail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"/>
              </a:rPr>
              <a:t>New FAST Functionality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BE4D3-D42B-3AE9-8801-5A9B0020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1103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64D00A-6888-7449-C07A-D1DCDBAC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146" y="0"/>
            <a:ext cx="1356850" cy="9314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434B5-D7A6-5897-DD15-91BFFB1313DF}"/>
              </a:ext>
            </a:extLst>
          </p:cNvPr>
          <p:cNvSpPr txBox="1"/>
          <p:nvPr/>
        </p:nvSpPr>
        <p:spPr>
          <a:xfrm>
            <a:off x="6861547" y="228600"/>
            <a:ext cx="312065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Election vs Political 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6433D-EE3D-2CF7-DAF6-67E4696C2E91}"/>
              </a:ext>
            </a:extLst>
          </p:cNvPr>
          <p:cNvSpPr txBox="1"/>
          <p:nvPr/>
        </p:nvSpPr>
        <p:spPr>
          <a:xfrm>
            <a:off x="157313" y="1356850"/>
            <a:ext cx="5862483" cy="4171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2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304E96"/>
                </a:solidFill>
                <a:uFillTx/>
                <a:latin typeface="Aptos"/>
              </a:rPr>
              <a:t>Election Mail </a:t>
            </a:r>
          </a:p>
          <a:p>
            <a:pPr marL="319975" marR="0" lvl="2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A3A3A"/>
                </a:solidFill>
                <a:uFillTx/>
                <a:latin typeface="Aptos"/>
              </a:rPr>
              <a:t>Any item mailed to or from authorized Local Election Offices (LEO) that enables citizens to vote, such as: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B1E31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A3A3A"/>
                </a:solidFill>
                <a:uFillTx/>
                <a:latin typeface="Aptos"/>
              </a:rPr>
              <a:t>Official Ballot materials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B1E31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A3A3A"/>
                </a:solidFill>
                <a:uFillTx/>
                <a:latin typeface="Aptos"/>
              </a:rPr>
              <a:t>Voter registration cards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B1E31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A3A3A"/>
                </a:solidFill>
                <a:uFillTx/>
                <a:latin typeface="Aptos"/>
              </a:rPr>
              <a:t>Absentee applications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B1E31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A3A3A"/>
                </a:solidFill>
                <a:uFillTx/>
                <a:latin typeface="Aptos"/>
              </a:rPr>
              <a:t>Polling place notifications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FC641-A960-D628-669B-F3F958F1DFB7}"/>
              </a:ext>
            </a:extLst>
          </p:cNvPr>
          <p:cNvSpPr txBox="1"/>
          <p:nvPr/>
        </p:nvSpPr>
        <p:spPr>
          <a:xfrm>
            <a:off x="6223817" y="1338946"/>
            <a:ext cx="5702710" cy="4345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2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304E96"/>
                </a:solidFill>
                <a:uFillTx/>
                <a:latin typeface="Aptos"/>
              </a:rPr>
              <a:t>Political Mail</a:t>
            </a:r>
          </a:p>
          <a:p>
            <a:pPr marL="319975" marR="0" lvl="2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A3A3A"/>
                </a:solidFill>
                <a:uFillTx/>
                <a:latin typeface="Aptos"/>
              </a:rPr>
              <a:t>Any material mailed for campaign purposes by a registered political candidate, campaign committee, or committee of a political party, or political message mailing by a political action committee (PAC), super PAC, or other organization engaging in an effort to influence or drive voter mobilization.</a:t>
            </a: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31524BD8-41BF-0498-0602-A095F7915760}"/>
              </a:ext>
            </a:extLst>
          </p:cNvPr>
          <p:cNvCxnSpPr/>
          <p:nvPr/>
        </p:nvCxnSpPr>
        <p:spPr>
          <a:xfrm>
            <a:off x="6019796" y="1143000"/>
            <a:ext cx="58037" cy="4953003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013BBF15-602B-3CBF-18F8-5A30F3491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1103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8B34CA4-89FF-B7D4-7F08-F05D12960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814" y="24076"/>
            <a:ext cx="1317522" cy="9044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80303D7-C208-2BC1-BB67-829F04EAB873}"/>
              </a:ext>
            </a:extLst>
          </p:cNvPr>
          <p:cNvSpPr txBox="1"/>
          <p:nvPr/>
        </p:nvSpPr>
        <p:spPr>
          <a:xfrm>
            <a:off x="0" y="685800"/>
            <a:ext cx="12015014" cy="3108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ＭＳ Ｐゴシック" pitchFamily="34"/>
                <a:cs typeface="Arial"/>
              </a:rPr>
              <a:t>Effective Monday July 13</a:t>
            </a:r>
            <a:r>
              <a:rPr lang="en-US" sz="2800" b="0" i="0" u="none" strike="noStrike" kern="1200" cap="none" spc="0" baseline="30000">
                <a:solidFill>
                  <a:srgbClr val="000000"/>
                </a:solidFill>
                <a:uFillTx/>
                <a:latin typeface="Aptos"/>
                <a:ea typeface="ＭＳ Ｐゴシック" pitchFamily="34"/>
                <a:cs typeface="Arial"/>
              </a:rPr>
              <a:t>th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ＭＳ Ｐゴシック" pitchFamily="34"/>
                <a:cs typeface="Arial"/>
              </a:rPr>
              <a:t>  Customers will be able to identify Political and Election Mail for both Drop-Ship and Origin Entry Appointments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"/>
              </a:rPr>
              <a:t>The functionality will be added to enable users to indicate whether a FAST Appointment includes Political or Election Mail.  The enhancement will apply to:</a:t>
            </a:r>
          </a:p>
        </p:txBody>
      </p:sp>
      <p:sp>
        <p:nvSpPr>
          <p:cNvPr id="3" name="TextBox 8201">
            <a:extLst>
              <a:ext uri="{FF2B5EF4-FFF2-40B4-BE49-F238E27FC236}">
                <a16:creationId xmlns:a16="http://schemas.microsoft.com/office/drawing/2014/main" id="{D058EB57-CB93-9C1E-80F1-874389AE45B6}"/>
              </a:ext>
            </a:extLst>
          </p:cNvPr>
          <p:cNvSpPr txBox="1"/>
          <p:nvPr/>
        </p:nvSpPr>
        <p:spPr>
          <a:xfrm>
            <a:off x="2133596" y="3429000"/>
            <a:ext cx="617220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New “</a:t>
            </a: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One Time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” Appointments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New “</a:t>
            </a: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Recurring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” Appointments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“</a:t>
            </a: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Existing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” Appointments</a:t>
            </a:r>
          </a:p>
        </p:txBody>
      </p:sp>
      <p:sp>
        <p:nvSpPr>
          <p:cNvPr id="4" name="TextBox 8202">
            <a:extLst>
              <a:ext uri="{FF2B5EF4-FFF2-40B4-BE49-F238E27FC236}">
                <a16:creationId xmlns:a16="http://schemas.microsoft.com/office/drawing/2014/main" id="{B88E8BC0-5907-7F2B-EC92-837482B15034}"/>
              </a:ext>
            </a:extLst>
          </p:cNvPr>
          <p:cNvSpPr txBox="1"/>
          <p:nvPr/>
        </p:nvSpPr>
        <p:spPr>
          <a:xfrm>
            <a:off x="1799301" y="4813995"/>
            <a:ext cx="7954292" cy="923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The information can be reviewed in the following FAST Reports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TextBox 8203">
            <a:extLst>
              <a:ext uri="{FF2B5EF4-FFF2-40B4-BE49-F238E27FC236}">
                <a16:creationId xmlns:a16="http://schemas.microsoft.com/office/drawing/2014/main" id="{785527FA-BAD2-0FD9-6E9B-7CEC8E07838E}"/>
              </a:ext>
            </a:extLst>
          </p:cNvPr>
          <p:cNvSpPr txBox="1"/>
          <p:nvPr/>
        </p:nvSpPr>
        <p:spPr>
          <a:xfrm>
            <a:off x="2133596" y="5108889"/>
            <a:ext cx="733485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Drop Ship Closeout Data Report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Facility Schedule Report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84BCC02-122A-5E97-9EE3-BDC6F65E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1103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5EFFDF1-9BD0-9801-AD07-95CC9F36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958" y="0"/>
            <a:ext cx="1170038" cy="8032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454</Words>
  <Application>Microsoft Office PowerPoint</Application>
  <PresentationFormat>Widescreen</PresentationFormat>
  <Paragraphs>47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FAST API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Glassman</dc:creator>
  <cp:lastModifiedBy>Thomas Glassman</cp:lastModifiedBy>
  <cp:revision>3</cp:revision>
  <dcterms:created xsi:type="dcterms:W3CDTF">2026-03-07T13:07:45Z</dcterms:created>
  <dcterms:modified xsi:type="dcterms:W3CDTF">2026-03-19T11:35:00Z</dcterms:modified>
</cp:coreProperties>
</file>