
<file path=[Content_Types].xml><?xml version="1.0" encoding="utf-8"?>
<Types xmlns="http://schemas.openxmlformats.org/package/2006/content-types">
  <Default Extension="1" ContentType="image/jpeg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56" r:id="rId2"/>
    <p:sldId id="258" r:id="rId3"/>
    <p:sldId id="261" r:id="rId4"/>
    <p:sldId id="262" r:id="rId5"/>
    <p:sldId id="263" r:id="rId6"/>
    <p:sldId id="259" r:id="rId7"/>
    <p:sldId id="257" r:id="rId8"/>
    <p:sldId id="260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F094CE-AC11-4857-AAF2-B2A4D4C895B6}" v="6" dt="2026-03-16T18:49:15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 varScale="1">
        <p:scale>
          <a:sx n="81" d="100"/>
          <a:sy n="81" d="100"/>
        </p:scale>
        <p:origin x="1692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6E617B-AB4D-4A59-9A59-E3E873FA023F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EC29E4-D797-4FBB-9BEE-3AB35CFB3BF9}">
      <dgm:prSet phldrT="[Text]" phldr="0" custT="1"/>
      <dgm:spPr/>
      <dgm:t>
        <a:bodyPr/>
        <a:lstStyle/>
        <a:p>
          <a:r>
            <a:rPr lang="en-US" sz="1200" dirty="0"/>
            <a:t>Higher Value per pcs</a:t>
          </a:r>
        </a:p>
      </dgm:t>
    </dgm:pt>
    <dgm:pt modelId="{B591B896-D186-4E32-84CB-2C93A1D5C8D5}" type="parTrans" cxnId="{4346AD39-DAF9-448C-8C45-0C9AD9A261A0}">
      <dgm:prSet/>
      <dgm:spPr/>
      <dgm:t>
        <a:bodyPr/>
        <a:lstStyle/>
        <a:p>
          <a:endParaRPr lang="en-US"/>
        </a:p>
      </dgm:t>
    </dgm:pt>
    <dgm:pt modelId="{D92EB81C-20A9-4560-9A7D-EFB27DBC42D3}" type="sibTrans" cxnId="{4346AD39-DAF9-448C-8C45-0C9AD9A261A0}">
      <dgm:prSet/>
      <dgm:spPr/>
      <dgm:t>
        <a:bodyPr/>
        <a:lstStyle/>
        <a:p>
          <a:endParaRPr lang="en-US"/>
        </a:p>
      </dgm:t>
    </dgm:pt>
    <dgm:pt modelId="{48084E2E-A568-4211-96B0-78140CBA1457}">
      <dgm:prSet phldrT="[Text]" phldr="0"/>
      <dgm:spPr/>
      <dgm:t>
        <a:bodyPr/>
        <a:lstStyle/>
        <a:p>
          <a:r>
            <a:rPr lang="en-US" dirty="0"/>
            <a:t>Volume</a:t>
          </a:r>
        </a:p>
      </dgm:t>
    </dgm:pt>
    <dgm:pt modelId="{D4C3903E-9652-40FD-A633-376466302B33}" type="parTrans" cxnId="{A896F024-B2F0-44C3-A1E3-3E9F87B2572C}">
      <dgm:prSet/>
      <dgm:spPr/>
      <dgm:t>
        <a:bodyPr/>
        <a:lstStyle/>
        <a:p>
          <a:endParaRPr lang="en-US"/>
        </a:p>
      </dgm:t>
    </dgm:pt>
    <dgm:pt modelId="{134D1710-DF58-4DC2-98A5-BF3F48D85AF7}" type="sibTrans" cxnId="{A896F024-B2F0-44C3-A1E3-3E9F87B2572C}">
      <dgm:prSet/>
      <dgm:spPr/>
      <dgm:t>
        <a:bodyPr/>
        <a:lstStyle/>
        <a:p>
          <a:endParaRPr lang="en-US"/>
        </a:p>
      </dgm:t>
    </dgm:pt>
    <dgm:pt modelId="{59673279-2A2B-44F8-A04C-44788939CE4C}" type="pres">
      <dgm:prSet presAssocID="{1F6E617B-AB4D-4A59-9A59-E3E873FA023F}" presName="compositeShape" presStyleCnt="0">
        <dgm:presLayoutVars>
          <dgm:chMax val="2"/>
          <dgm:dir/>
          <dgm:resizeHandles val="exact"/>
        </dgm:presLayoutVars>
      </dgm:prSet>
      <dgm:spPr/>
    </dgm:pt>
    <dgm:pt modelId="{D9DA979D-E199-4C59-B0F3-130B34E0BF90}" type="pres">
      <dgm:prSet presAssocID="{1F6E617B-AB4D-4A59-9A59-E3E873FA023F}" presName="divider" presStyleLbl="fgShp" presStyleIdx="0" presStyleCnt="1"/>
      <dgm:spPr/>
    </dgm:pt>
    <dgm:pt modelId="{0A25C6B7-3FCB-48EE-9563-BD48315FF3C5}" type="pres">
      <dgm:prSet presAssocID="{84EC29E4-D797-4FBB-9BEE-3AB35CFB3BF9}" presName="downArrow" presStyleLbl="node1" presStyleIdx="0" presStyleCnt="2" custLinFactNeighborX="20855" custLinFactNeighborY="2076"/>
      <dgm:spPr/>
    </dgm:pt>
    <dgm:pt modelId="{AB6BD01C-9A11-4AB4-8C73-F04942573C3F}" type="pres">
      <dgm:prSet presAssocID="{84EC29E4-D797-4FBB-9BEE-3AB35CFB3BF9}" presName="downArrowText" presStyleLbl="revTx" presStyleIdx="0" presStyleCnt="2" custLinFactY="29827" custLinFactNeighborX="-96582" custLinFactNeighborY="100000">
        <dgm:presLayoutVars>
          <dgm:bulletEnabled val="1"/>
        </dgm:presLayoutVars>
      </dgm:prSet>
      <dgm:spPr/>
    </dgm:pt>
    <dgm:pt modelId="{B6747899-1556-4638-9B9F-2701C7BF5BA0}" type="pres">
      <dgm:prSet presAssocID="{48084E2E-A568-4211-96B0-78140CBA1457}" presName="upArrow" presStyleLbl="node1" presStyleIdx="1" presStyleCnt="2"/>
      <dgm:spPr/>
    </dgm:pt>
    <dgm:pt modelId="{01B78F29-8C44-4BBF-BFB3-7BE3397E7DE0}" type="pres">
      <dgm:prSet presAssocID="{48084E2E-A568-4211-96B0-78140CBA1457}" presName="upArrowText" presStyleLbl="revTx" presStyleIdx="1" presStyleCnt="2" custLinFactX="6288" custLinFactY="-25810" custLinFactNeighborX="100000" custLinFactNeighborY="-100000">
        <dgm:presLayoutVars>
          <dgm:bulletEnabled val="1"/>
        </dgm:presLayoutVars>
      </dgm:prSet>
      <dgm:spPr/>
    </dgm:pt>
  </dgm:ptLst>
  <dgm:cxnLst>
    <dgm:cxn modelId="{A896F024-B2F0-44C3-A1E3-3E9F87B2572C}" srcId="{1F6E617B-AB4D-4A59-9A59-E3E873FA023F}" destId="{48084E2E-A568-4211-96B0-78140CBA1457}" srcOrd="1" destOrd="0" parTransId="{D4C3903E-9652-40FD-A633-376466302B33}" sibTransId="{134D1710-DF58-4DC2-98A5-BF3F48D85AF7}"/>
    <dgm:cxn modelId="{4346AD39-DAF9-448C-8C45-0C9AD9A261A0}" srcId="{1F6E617B-AB4D-4A59-9A59-E3E873FA023F}" destId="{84EC29E4-D797-4FBB-9BEE-3AB35CFB3BF9}" srcOrd="0" destOrd="0" parTransId="{B591B896-D186-4E32-84CB-2C93A1D5C8D5}" sibTransId="{D92EB81C-20A9-4560-9A7D-EFB27DBC42D3}"/>
    <dgm:cxn modelId="{BFC01261-9B08-4316-87F4-4D4101A69979}" type="presOf" srcId="{1F6E617B-AB4D-4A59-9A59-E3E873FA023F}" destId="{59673279-2A2B-44F8-A04C-44788939CE4C}" srcOrd="0" destOrd="0" presId="urn:microsoft.com/office/officeart/2005/8/layout/arrow3"/>
    <dgm:cxn modelId="{2DCDAE5A-2366-42D2-9EC9-F26D0D22B32B}" type="presOf" srcId="{48084E2E-A568-4211-96B0-78140CBA1457}" destId="{01B78F29-8C44-4BBF-BFB3-7BE3397E7DE0}" srcOrd="0" destOrd="0" presId="urn:microsoft.com/office/officeart/2005/8/layout/arrow3"/>
    <dgm:cxn modelId="{DFDD59C6-F9E8-4E91-8667-835072C30FBD}" type="presOf" srcId="{84EC29E4-D797-4FBB-9BEE-3AB35CFB3BF9}" destId="{AB6BD01C-9A11-4AB4-8C73-F04942573C3F}" srcOrd="0" destOrd="0" presId="urn:microsoft.com/office/officeart/2005/8/layout/arrow3"/>
    <dgm:cxn modelId="{492099D6-FCA9-4F4F-8314-31AFD7C281D6}" type="presParOf" srcId="{59673279-2A2B-44F8-A04C-44788939CE4C}" destId="{D9DA979D-E199-4C59-B0F3-130B34E0BF90}" srcOrd="0" destOrd="0" presId="urn:microsoft.com/office/officeart/2005/8/layout/arrow3"/>
    <dgm:cxn modelId="{5046EF5A-350A-449E-8BAC-93D80D071F78}" type="presParOf" srcId="{59673279-2A2B-44F8-A04C-44788939CE4C}" destId="{0A25C6B7-3FCB-48EE-9563-BD48315FF3C5}" srcOrd="1" destOrd="0" presId="urn:microsoft.com/office/officeart/2005/8/layout/arrow3"/>
    <dgm:cxn modelId="{AB9D5559-3401-4046-A019-A3D2C2F9ECFE}" type="presParOf" srcId="{59673279-2A2B-44F8-A04C-44788939CE4C}" destId="{AB6BD01C-9A11-4AB4-8C73-F04942573C3F}" srcOrd="2" destOrd="0" presId="urn:microsoft.com/office/officeart/2005/8/layout/arrow3"/>
    <dgm:cxn modelId="{0EE9B860-01EC-450A-9F34-4D680835D3DB}" type="presParOf" srcId="{59673279-2A2B-44F8-A04C-44788939CE4C}" destId="{B6747899-1556-4638-9B9F-2701C7BF5BA0}" srcOrd="3" destOrd="0" presId="urn:microsoft.com/office/officeart/2005/8/layout/arrow3"/>
    <dgm:cxn modelId="{0033759D-F045-4719-A75A-2BCDE7DD1AFB}" type="presParOf" srcId="{59673279-2A2B-44F8-A04C-44788939CE4C}" destId="{01B78F29-8C44-4BBF-BFB3-7BE3397E7DE0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F5EFE3-3BC1-4400-8E75-19A2CEDA98C9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C9343F-F2F3-43B2-97AA-FD3DFBA12B9F}">
      <dgm:prSet phldrT="[Text]" phldr="0"/>
      <dgm:spPr/>
      <dgm:t>
        <a:bodyPr/>
        <a:lstStyle/>
        <a:p>
          <a:r>
            <a:rPr lang="en-US" dirty="0"/>
            <a:t>Postal Knowledge</a:t>
          </a:r>
        </a:p>
      </dgm:t>
    </dgm:pt>
    <dgm:pt modelId="{F5DD0AEF-A378-46BD-BE8D-687D6B7BA9F0}" type="parTrans" cxnId="{FFC19DD0-9375-48E5-A83F-7B9353A0F5EC}">
      <dgm:prSet/>
      <dgm:spPr/>
      <dgm:t>
        <a:bodyPr/>
        <a:lstStyle/>
        <a:p>
          <a:endParaRPr lang="en-US"/>
        </a:p>
      </dgm:t>
    </dgm:pt>
    <dgm:pt modelId="{77F231CB-7C59-4B0D-B61F-0E99FD2D432E}" type="sibTrans" cxnId="{FFC19DD0-9375-48E5-A83F-7B9353A0F5EC}">
      <dgm:prSet/>
      <dgm:spPr/>
      <dgm:t>
        <a:bodyPr/>
        <a:lstStyle/>
        <a:p>
          <a:endParaRPr lang="en-US"/>
        </a:p>
      </dgm:t>
    </dgm:pt>
    <dgm:pt modelId="{D0DF1517-8602-4A15-9F4F-4A737C922081}">
      <dgm:prSet phldrT="[Text]" phldr="0"/>
      <dgm:spPr/>
      <dgm:t>
        <a:bodyPr/>
        <a:lstStyle/>
        <a:p>
          <a:r>
            <a:rPr lang="en-US" dirty="0"/>
            <a:t>Manufacturing</a:t>
          </a:r>
        </a:p>
        <a:p>
          <a:r>
            <a:rPr lang="en-US" dirty="0"/>
            <a:t>Efficiency</a:t>
          </a:r>
        </a:p>
      </dgm:t>
    </dgm:pt>
    <dgm:pt modelId="{81C15721-D5CD-4ED9-9197-FA7B6AD1FD97}" type="parTrans" cxnId="{1FD09ECD-1C36-4A6F-BAC5-703521EC15E9}">
      <dgm:prSet/>
      <dgm:spPr/>
      <dgm:t>
        <a:bodyPr/>
        <a:lstStyle/>
        <a:p>
          <a:endParaRPr lang="en-US"/>
        </a:p>
      </dgm:t>
    </dgm:pt>
    <dgm:pt modelId="{BF65FED2-6EB7-405E-AA5A-734BB4F453F6}" type="sibTrans" cxnId="{1FD09ECD-1C36-4A6F-BAC5-703521EC15E9}">
      <dgm:prSet/>
      <dgm:spPr/>
      <dgm:t>
        <a:bodyPr/>
        <a:lstStyle/>
        <a:p>
          <a:endParaRPr lang="en-US"/>
        </a:p>
      </dgm:t>
    </dgm:pt>
    <dgm:pt modelId="{D59D6836-1F63-4509-97BD-95CCBC69D391}">
      <dgm:prSet phldrT="[Text]" phldr="0"/>
      <dgm:spPr/>
      <dgm:t>
        <a:bodyPr/>
        <a:lstStyle/>
        <a:p>
          <a:r>
            <a:rPr lang="en-US" dirty="0"/>
            <a:t>People</a:t>
          </a:r>
        </a:p>
        <a:p>
          <a:r>
            <a:rPr lang="en-US" dirty="0"/>
            <a:t>Trust</a:t>
          </a:r>
        </a:p>
      </dgm:t>
    </dgm:pt>
    <dgm:pt modelId="{C485F03C-7249-40D4-BAB8-9509606B2870}" type="parTrans" cxnId="{6798A476-2E67-4336-ACFB-0AC13B260511}">
      <dgm:prSet/>
      <dgm:spPr/>
      <dgm:t>
        <a:bodyPr/>
        <a:lstStyle/>
        <a:p>
          <a:endParaRPr lang="en-US"/>
        </a:p>
      </dgm:t>
    </dgm:pt>
    <dgm:pt modelId="{4DB98221-9B78-4242-B387-88BFA88AB208}" type="sibTrans" cxnId="{6798A476-2E67-4336-ACFB-0AC13B260511}">
      <dgm:prSet/>
      <dgm:spPr/>
      <dgm:t>
        <a:bodyPr/>
        <a:lstStyle/>
        <a:p>
          <a:endParaRPr lang="en-US"/>
        </a:p>
      </dgm:t>
    </dgm:pt>
    <dgm:pt modelId="{E009D59C-4758-484B-A90C-F21824FC1407}" type="pres">
      <dgm:prSet presAssocID="{42F5EFE3-3BC1-4400-8E75-19A2CEDA98C9}" presName="compositeShape" presStyleCnt="0">
        <dgm:presLayoutVars>
          <dgm:chMax val="7"/>
          <dgm:dir/>
          <dgm:resizeHandles val="exact"/>
        </dgm:presLayoutVars>
      </dgm:prSet>
      <dgm:spPr/>
    </dgm:pt>
    <dgm:pt modelId="{9C3357C9-48F0-49C6-993D-ACA957FB5ACE}" type="pres">
      <dgm:prSet presAssocID="{42F5EFE3-3BC1-4400-8E75-19A2CEDA98C9}" presName="wedge1" presStyleLbl="node1" presStyleIdx="0" presStyleCnt="3" custLinFactNeighborX="5429" custLinFactNeighborY="-4983"/>
      <dgm:spPr/>
    </dgm:pt>
    <dgm:pt modelId="{A3DC1E40-2CB9-4ECD-A601-7BB2567148D5}" type="pres">
      <dgm:prSet presAssocID="{42F5EFE3-3BC1-4400-8E75-19A2CEDA98C9}" presName="dummy1a" presStyleCnt="0"/>
      <dgm:spPr/>
    </dgm:pt>
    <dgm:pt modelId="{7B17697B-A165-4A9A-820B-FCAA85D904BE}" type="pres">
      <dgm:prSet presAssocID="{42F5EFE3-3BC1-4400-8E75-19A2CEDA98C9}" presName="dummy1b" presStyleCnt="0"/>
      <dgm:spPr/>
    </dgm:pt>
    <dgm:pt modelId="{9952A78B-DE79-407E-A1E9-35677FE22804}" type="pres">
      <dgm:prSet presAssocID="{42F5EFE3-3BC1-4400-8E75-19A2CEDA98C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71F94C9-D12F-495F-B0A0-689B68A43F1A}" type="pres">
      <dgm:prSet presAssocID="{42F5EFE3-3BC1-4400-8E75-19A2CEDA98C9}" presName="wedge2" presStyleLbl="node1" presStyleIdx="1" presStyleCnt="3" custLinFactNeighborX="222" custLinFactNeighborY="-2055"/>
      <dgm:spPr/>
    </dgm:pt>
    <dgm:pt modelId="{01910C6C-0918-4386-8A84-9841F641279F}" type="pres">
      <dgm:prSet presAssocID="{42F5EFE3-3BC1-4400-8E75-19A2CEDA98C9}" presName="dummy2a" presStyleCnt="0"/>
      <dgm:spPr/>
    </dgm:pt>
    <dgm:pt modelId="{6B44733D-DC4E-433B-AAF3-066E47979037}" type="pres">
      <dgm:prSet presAssocID="{42F5EFE3-3BC1-4400-8E75-19A2CEDA98C9}" presName="dummy2b" presStyleCnt="0"/>
      <dgm:spPr/>
    </dgm:pt>
    <dgm:pt modelId="{B4126E81-C348-46EB-BCFC-B2A88B151EE5}" type="pres">
      <dgm:prSet presAssocID="{42F5EFE3-3BC1-4400-8E75-19A2CEDA98C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C9890C0-ABD0-4459-92AB-15BBA3D23166}" type="pres">
      <dgm:prSet presAssocID="{42F5EFE3-3BC1-4400-8E75-19A2CEDA98C9}" presName="wedge3" presStyleLbl="node1" presStyleIdx="2" presStyleCnt="3" custLinFactNeighborX="-8513" custLinFactNeighborY="-3997"/>
      <dgm:spPr/>
    </dgm:pt>
    <dgm:pt modelId="{C6FF4CF7-F2D6-478D-8C55-4882CDC1ED1A}" type="pres">
      <dgm:prSet presAssocID="{42F5EFE3-3BC1-4400-8E75-19A2CEDA98C9}" presName="dummy3a" presStyleCnt="0"/>
      <dgm:spPr/>
    </dgm:pt>
    <dgm:pt modelId="{0507B885-ADFA-4B15-8BBD-30B5D95C3A2B}" type="pres">
      <dgm:prSet presAssocID="{42F5EFE3-3BC1-4400-8E75-19A2CEDA98C9}" presName="dummy3b" presStyleCnt="0"/>
      <dgm:spPr/>
    </dgm:pt>
    <dgm:pt modelId="{B1A3D66A-C9E9-4136-A363-9173B822D6CC}" type="pres">
      <dgm:prSet presAssocID="{42F5EFE3-3BC1-4400-8E75-19A2CEDA98C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3C2DA80A-9575-4B47-A83B-5100B71F01B9}" type="pres">
      <dgm:prSet presAssocID="{77F231CB-7C59-4B0D-B61F-0E99FD2D432E}" presName="arrowWedge1" presStyleLbl="fgSibTrans2D1" presStyleIdx="0" presStyleCnt="3"/>
      <dgm:spPr/>
    </dgm:pt>
    <dgm:pt modelId="{35767165-DA8B-49AF-A588-B85BA9D59CAA}" type="pres">
      <dgm:prSet presAssocID="{BF65FED2-6EB7-405E-AA5A-734BB4F453F6}" presName="arrowWedge2" presStyleLbl="fgSibTrans2D1" presStyleIdx="1" presStyleCnt="3"/>
      <dgm:spPr/>
    </dgm:pt>
    <dgm:pt modelId="{E37794E7-163E-4AD8-A154-00BE72D1ECA7}" type="pres">
      <dgm:prSet presAssocID="{4DB98221-9B78-4242-B387-88BFA88AB208}" presName="arrowWedge3" presStyleLbl="fgSibTrans2D1" presStyleIdx="2" presStyleCnt="3"/>
      <dgm:spPr/>
    </dgm:pt>
  </dgm:ptLst>
  <dgm:cxnLst>
    <dgm:cxn modelId="{BF265412-CBA0-4878-A03C-1706BF0BCCC3}" type="presOf" srcId="{D59D6836-1F63-4509-97BD-95CCBC69D391}" destId="{B1A3D66A-C9E9-4136-A363-9173B822D6CC}" srcOrd="1" destOrd="0" presId="urn:microsoft.com/office/officeart/2005/8/layout/cycle8"/>
    <dgm:cxn modelId="{89091827-32CE-456E-B41B-791835EE9958}" type="presOf" srcId="{D59D6836-1F63-4509-97BD-95CCBC69D391}" destId="{EC9890C0-ABD0-4459-92AB-15BBA3D23166}" srcOrd="0" destOrd="0" presId="urn:microsoft.com/office/officeart/2005/8/layout/cycle8"/>
    <dgm:cxn modelId="{72DA3136-CB2F-41EE-9C7C-9B7CB684A73F}" type="presOf" srcId="{D0DF1517-8602-4A15-9F4F-4A737C922081}" destId="{B4126E81-C348-46EB-BCFC-B2A88B151EE5}" srcOrd="1" destOrd="0" presId="urn:microsoft.com/office/officeart/2005/8/layout/cycle8"/>
    <dgm:cxn modelId="{16CFB95B-B106-4D54-B30B-004F32AC2365}" type="presOf" srcId="{9EC9343F-F2F3-43B2-97AA-FD3DFBA12B9F}" destId="{9C3357C9-48F0-49C6-993D-ACA957FB5ACE}" srcOrd="0" destOrd="0" presId="urn:microsoft.com/office/officeart/2005/8/layout/cycle8"/>
    <dgm:cxn modelId="{6798A476-2E67-4336-ACFB-0AC13B260511}" srcId="{42F5EFE3-3BC1-4400-8E75-19A2CEDA98C9}" destId="{D59D6836-1F63-4509-97BD-95CCBC69D391}" srcOrd="2" destOrd="0" parTransId="{C485F03C-7249-40D4-BAB8-9509606B2870}" sibTransId="{4DB98221-9B78-4242-B387-88BFA88AB208}"/>
    <dgm:cxn modelId="{E6CB5190-F647-4C78-BCE6-A9BE82D1FD0E}" type="presOf" srcId="{D0DF1517-8602-4A15-9F4F-4A737C922081}" destId="{671F94C9-D12F-495F-B0A0-689B68A43F1A}" srcOrd="0" destOrd="0" presId="urn:microsoft.com/office/officeart/2005/8/layout/cycle8"/>
    <dgm:cxn modelId="{38D872BB-C282-4266-A9E5-EAEEC35798D3}" type="presOf" srcId="{42F5EFE3-3BC1-4400-8E75-19A2CEDA98C9}" destId="{E009D59C-4758-484B-A90C-F21824FC1407}" srcOrd="0" destOrd="0" presId="urn:microsoft.com/office/officeart/2005/8/layout/cycle8"/>
    <dgm:cxn modelId="{1FD09ECD-1C36-4A6F-BAC5-703521EC15E9}" srcId="{42F5EFE3-3BC1-4400-8E75-19A2CEDA98C9}" destId="{D0DF1517-8602-4A15-9F4F-4A737C922081}" srcOrd="1" destOrd="0" parTransId="{81C15721-D5CD-4ED9-9197-FA7B6AD1FD97}" sibTransId="{BF65FED2-6EB7-405E-AA5A-734BB4F453F6}"/>
    <dgm:cxn modelId="{FFC19DD0-9375-48E5-A83F-7B9353A0F5EC}" srcId="{42F5EFE3-3BC1-4400-8E75-19A2CEDA98C9}" destId="{9EC9343F-F2F3-43B2-97AA-FD3DFBA12B9F}" srcOrd="0" destOrd="0" parTransId="{F5DD0AEF-A378-46BD-BE8D-687D6B7BA9F0}" sibTransId="{77F231CB-7C59-4B0D-B61F-0E99FD2D432E}"/>
    <dgm:cxn modelId="{DB0DC8E1-CEE9-4291-A2EB-A3C57C17AE7E}" type="presOf" srcId="{9EC9343F-F2F3-43B2-97AA-FD3DFBA12B9F}" destId="{9952A78B-DE79-407E-A1E9-35677FE22804}" srcOrd="1" destOrd="0" presId="urn:microsoft.com/office/officeart/2005/8/layout/cycle8"/>
    <dgm:cxn modelId="{90900996-C03E-4D95-9164-C39AED7C0A37}" type="presParOf" srcId="{E009D59C-4758-484B-A90C-F21824FC1407}" destId="{9C3357C9-48F0-49C6-993D-ACA957FB5ACE}" srcOrd="0" destOrd="0" presId="urn:microsoft.com/office/officeart/2005/8/layout/cycle8"/>
    <dgm:cxn modelId="{B64484F1-E65E-4AFD-9F05-6A15547C36AF}" type="presParOf" srcId="{E009D59C-4758-484B-A90C-F21824FC1407}" destId="{A3DC1E40-2CB9-4ECD-A601-7BB2567148D5}" srcOrd="1" destOrd="0" presId="urn:microsoft.com/office/officeart/2005/8/layout/cycle8"/>
    <dgm:cxn modelId="{BB0DDA15-2282-4A81-BFBA-C572DFAFAFBC}" type="presParOf" srcId="{E009D59C-4758-484B-A90C-F21824FC1407}" destId="{7B17697B-A165-4A9A-820B-FCAA85D904BE}" srcOrd="2" destOrd="0" presId="urn:microsoft.com/office/officeart/2005/8/layout/cycle8"/>
    <dgm:cxn modelId="{E3293926-821C-4119-B8BE-16439696EEA7}" type="presParOf" srcId="{E009D59C-4758-484B-A90C-F21824FC1407}" destId="{9952A78B-DE79-407E-A1E9-35677FE22804}" srcOrd="3" destOrd="0" presId="urn:microsoft.com/office/officeart/2005/8/layout/cycle8"/>
    <dgm:cxn modelId="{36EDC418-2CF0-4567-BC9C-32FB078F6337}" type="presParOf" srcId="{E009D59C-4758-484B-A90C-F21824FC1407}" destId="{671F94C9-D12F-495F-B0A0-689B68A43F1A}" srcOrd="4" destOrd="0" presId="urn:microsoft.com/office/officeart/2005/8/layout/cycle8"/>
    <dgm:cxn modelId="{39B46E43-50E3-4D5E-8305-1C403F48E3B2}" type="presParOf" srcId="{E009D59C-4758-484B-A90C-F21824FC1407}" destId="{01910C6C-0918-4386-8A84-9841F641279F}" srcOrd="5" destOrd="0" presId="urn:microsoft.com/office/officeart/2005/8/layout/cycle8"/>
    <dgm:cxn modelId="{9345690B-85D9-4D08-9E7A-A84D8E5C294F}" type="presParOf" srcId="{E009D59C-4758-484B-A90C-F21824FC1407}" destId="{6B44733D-DC4E-433B-AAF3-066E47979037}" srcOrd="6" destOrd="0" presId="urn:microsoft.com/office/officeart/2005/8/layout/cycle8"/>
    <dgm:cxn modelId="{C3A430C7-0BB4-4029-A738-F8DAE8B76561}" type="presParOf" srcId="{E009D59C-4758-484B-A90C-F21824FC1407}" destId="{B4126E81-C348-46EB-BCFC-B2A88B151EE5}" srcOrd="7" destOrd="0" presId="urn:microsoft.com/office/officeart/2005/8/layout/cycle8"/>
    <dgm:cxn modelId="{CC09874B-8ED5-4F8E-9DDD-8AF19C4F2590}" type="presParOf" srcId="{E009D59C-4758-484B-A90C-F21824FC1407}" destId="{EC9890C0-ABD0-4459-92AB-15BBA3D23166}" srcOrd="8" destOrd="0" presId="urn:microsoft.com/office/officeart/2005/8/layout/cycle8"/>
    <dgm:cxn modelId="{6CE08922-261A-4C99-AAFE-B466DDFF9AD4}" type="presParOf" srcId="{E009D59C-4758-484B-A90C-F21824FC1407}" destId="{C6FF4CF7-F2D6-478D-8C55-4882CDC1ED1A}" srcOrd="9" destOrd="0" presId="urn:microsoft.com/office/officeart/2005/8/layout/cycle8"/>
    <dgm:cxn modelId="{494C71BE-29D4-4D71-A5B4-5DAEB7FAE025}" type="presParOf" srcId="{E009D59C-4758-484B-A90C-F21824FC1407}" destId="{0507B885-ADFA-4B15-8BBD-30B5D95C3A2B}" srcOrd="10" destOrd="0" presId="urn:microsoft.com/office/officeart/2005/8/layout/cycle8"/>
    <dgm:cxn modelId="{011A893E-0235-4A65-B2C5-2A116C61C342}" type="presParOf" srcId="{E009D59C-4758-484B-A90C-F21824FC1407}" destId="{B1A3D66A-C9E9-4136-A363-9173B822D6CC}" srcOrd="11" destOrd="0" presId="urn:microsoft.com/office/officeart/2005/8/layout/cycle8"/>
    <dgm:cxn modelId="{393F16CC-998D-478D-AF22-7E8DC7294C2F}" type="presParOf" srcId="{E009D59C-4758-484B-A90C-F21824FC1407}" destId="{3C2DA80A-9575-4B47-A83B-5100B71F01B9}" srcOrd="12" destOrd="0" presId="urn:microsoft.com/office/officeart/2005/8/layout/cycle8"/>
    <dgm:cxn modelId="{4E69352C-5FC1-49CB-B40B-582FA2BE5ADF}" type="presParOf" srcId="{E009D59C-4758-484B-A90C-F21824FC1407}" destId="{35767165-DA8B-49AF-A588-B85BA9D59CAA}" srcOrd="13" destOrd="0" presId="urn:microsoft.com/office/officeart/2005/8/layout/cycle8"/>
    <dgm:cxn modelId="{2CA8C31D-3AF6-4C35-945B-ABA547D61CC0}" type="presParOf" srcId="{E009D59C-4758-484B-A90C-F21824FC1407}" destId="{E37794E7-163E-4AD8-A154-00BE72D1ECA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A979D-E199-4C59-B0F3-130B34E0BF90}">
      <dsp:nvSpPr>
        <dsp:cNvPr id="0" name=""/>
        <dsp:cNvSpPr/>
      </dsp:nvSpPr>
      <dsp:spPr>
        <a:xfrm rot="21300000">
          <a:off x="8900" y="934628"/>
          <a:ext cx="2882554" cy="330095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25C6B7-3FCB-48EE-9563-BD48315FF3C5}">
      <dsp:nvSpPr>
        <dsp:cNvPr id="0" name=""/>
        <dsp:cNvSpPr/>
      </dsp:nvSpPr>
      <dsp:spPr>
        <a:xfrm>
          <a:off x="529503" y="128231"/>
          <a:ext cx="870106" cy="879740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BD01C-9A11-4AB4-8C73-F04942573C3F}">
      <dsp:nvSpPr>
        <dsp:cNvPr id="0" name=""/>
        <dsp:cNvSpPr/>
      </dsp:nvSpPr>
      <dsp:spPr>
        <a:xfrm>
          <a:off x="640797" y="1199248"/>
          <a:ext cx="928113" cy="923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Higher Value per pcs</a:t>
          </a:r>
        </a:p>
      </dsp:txBody>
      <dsp:txXfrm>
        <a:off x="640797" y="1199248"/>
        <a:ext cx="928113" cy="923727"/>
      </dsp:txXfrm>
    </dsp:sp>
    <dsp:sp modelId="{B6747899-1556-4638-9B9F-2701C7BF5BA0}">
      <dsp:nvSpPr>
        <dsp:cNvPr id="0" name=""/>
        <dsp:cNvSpPr/>
      </dsp:nvSpPr>
      <dsp:spPr>
        <a:xfrm>
          <a:off x="1682205" y="1209643"/>
          <a:ext cx="870106" cy="879740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B78F29-8C44-4BBF-BFB3-7BE3397E7DE0}">
      <dsp:nvSpPr>
        <dsp:cNvPr id="0" name=""/>
        <dsp:cNvSpPr/>
      </dsp:nvSpPr>
      <dsp:spPr>
        <a:xfrm>
          <a:off x="1421526" y="113482"/>
          <a:ext cx="928113" cy="923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Volume</a:t>
          </a:r>
        </a:p>
      </dsp:txBody>
      <dsp:txXfrm>
        <a:off x="1421526" y="113482"/>
        <a:ext cx="928113" cy="923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357C9-48F0-49C6-993D-ACA957FB5ACE}">
      <dsp:nvSpPr>
        <dsp:cNvPr id="0" name=""/>
        <dsp:cNvSpPr/>
      </dsp:nvSpPr>
      <dsp:spPr>
        <a:xfrm>
          <a:off x="1575199" y="100577"/>
          <a:ext cx="3650596" cy="3650596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Postal Knowledge</a:t>
          </a:r>
        </a:p>
      </dsp:txBody>
      <dsp:txXfrm>
        <a:off x="3499150" y="874156"/>
        <a:ext cx="1303784" cy="1086487"/>
      </dsp:txXfrm>
    </dsp:sp>
    <dsp:sp modelId="{671F94C9-D12F-495F-B0A0-689B68A43F1A}">
      <dsp:nvSpPr>
        <dsp:cNvPr id="0" name=""/>
        <dsp:cNvSpPr/>
      </dsp:nvSpPr>
      <dsp:spPr>
        <a:xfrm>
          <a:off x="1309928" y="337845"/>
          <a:ext cx="3650596" cy="3650596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Manufacturing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Efficiency</a:t>
          </a:r>
        </a:p>
      </dsp:txBody>
      <dsp:txXfrm>
        <a:off x="2179117" y="2706386"/>
        <a:ext cx="1955676" cy="956108"/>
      </dsp:txXfrm>
    </dsp:sp>
    <dsp:sp modelId="{EC9890C0-ABD0-4459-92AB-15BBA3D23166}">
      <dsp:nvSpPr>
        <dsp:cNvPr id="0" name=""/>
        <dsp:cNvSpPr/>
      </dsp:nvSpPr>
      <dsp:spPr>
        <a:xfrm>
          <a:off x="915863" y="136572"/>
          <a:ext cx="3650596" cy="3650596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People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Trust</a:t>
          </a:r>
        </a:p>
      </dsp:txBody>
      <dsp:txXfrm>
        <a:off x="1338724" y="910151"/>
        <a:ext cx="1303784" cy="1086487"/>
      </dsp:txXfrm>
    </dsp:sp>
    <dsp:sp modelId="{3C2DA80A-9575-4B47-A83B-5100B71F01B9}">
      <dsp:nvSpPr>
        <dsp:cNvPr id="0" name=""/>
        <dsp:cNvSpPr/>
      </dsp:nvSpPr>
      <dsp:spPr>
        <a:xfrm>
          <a:off x="1349511" y="-125411"/>
          <a:ext cx="4102574" cy="410257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67165-DA8B-49AF-A588-B85BA9D59CAA}">
      <dsp:nvSpPr>
        <dsp:cNvPr id="0" name=""/>
        <dsp:cNvSpPr/>
      </dsp:nvSpPr>
      <dsp:spPr>
        <a:xfrm>
          <a:off x="1083938" y="111625"/>
          <a:ext cx="4102574" cy="410257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7794E7-163E-4AD8-A154-00BE72D1ECA7}">
      <dsp:nvSpPr>
        <dsp:cNvPr id="0" name=""/>
        <dsp:cNvSpPr/>
      </dsp:nvSpPr>
      <dsp:spPr>
        <a:xfrm>
          <a:off x="689573" y="-89417"/>
          <a:ext cx="4102574" cy="410257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8A1D9-1A5D-47D5-B6D4-7903BE2B842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F06F8-8901-4F29-A416-CE065CFE3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44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F06F8-8901-4F29-A416-CE065CFE3B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3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08F39-1BCB-ADCE-3434-C65609F6D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8E9B35-80F9-8BAC-28AF-601996292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07C8AE-DE81-D1B5-DC05-B4C82F712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20D56-8998-C0E0-D710-7033FDB6F6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F06F8-8901-4F29-A416-CE065CFE3B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1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17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53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2100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04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56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3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15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0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0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72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36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0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03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78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23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14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44F38-D388-48EC-AC9B-3ECDD85BF4D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C48D3-F78E-4BE9-A84C-769CEB52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977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crowd" TargetMode="External"/><Relationship Id="rId2" Type="http://schemas.openxmlformats.org/officeDocument/2006/relationships/image" Target="../media/image13.1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BF802-15C2-3E6D-817B-1B533E9B3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259" y="1618407"/>
            <a:ext cx="9144000" cy="3112421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Interesting </a:t>
            </a:r>
            <a:br>
              <a:rPr lang="en-US" dirty="0"/>
            </a:br>
            <a:r>
              <a:rPr lang="en-US" dirty="0"/>
              <a:t>Trends in Advertising Mail Manufacturing 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44E8EB-7CC2-33D9-6734-678F98563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198" y="627134"/>
            <a:ext cx="1360353" cy="173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387491-B07C-7FFC-0553-4D0BEBF3B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97" y="5104420"/>
            <a:ext cx="1314956" cy="53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97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D48F3-488C-65C1-994B-3456E2B8E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2" y="1489567"/>
            <a:ext cx="11206163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While the volume of advertising mail has gone down, the value of mail has gone up!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B3A59-207E-19F7-426E-38EC78B8D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748" y="2927455"/>
            <a:ext cx="5895928" cy="136048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Data is much better and targeted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000" dirty="0"/>
              <a:t>Everything and everyone is tracked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000" dirty="0"/>
              <a:t>Shotgun mailers are gone</a:t>
            </a:r>
          </a:p>
        </p:txBody>
      </p:sp>
      <p:pic>
        <p:nvPicPr>
          <p:cNvPr id="1026" name="Picture 2" descr="Graph image">
            <a:extLst>
              <a:ext uri="{FF2B5EF4-FFF2-40B4-BE49-F238E27FC236}">
                <a16:creationId xmlns:a16="http://schemas.microsoft.com/office/drawing/2014/main" id="{6E1AFD75-6697-B78E-5F67-FA8E4ED92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42" y="3259005"/>
            <a:ext cx="5300085" cy="261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1B53368-676D-FF2C-214C-62072EBCA8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1759326"/>
              </p:ext>
            </p:extLst>
          </p:nvPr>
        </p:nvGraphicFramePr>
        <p:xfrm>
          <a:off x="1978696" y="4287943"/>
          <a:ext cx="2900355" cy="2199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AutoShape 6" descr="Double Edged Sword PNG Transparent Images Free Download | Vector Files |  Pngtree">
            <a:extLst>
              <a:ext uri="{FF2B5EF4-FFF2-40B4-BE49-F238E27FC236}">
                <a16:creationId xmlns:a16="http://schemas.microsoft.com/office/drawing/2014/main" id="{060D64D4-D07E-741C-2E07-3AA66CEA7A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11827" y="33028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19963F-6493-A07D-4159-1C637498F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5" y="6168523"/>
            <a:ext cx="1314956" cy="5386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9592F8-0802-1413-1E41-F1AF9FC8C228}"/>
              </a:ext>
            </a:extLst>
          </p:cNvPr>
          <p:cNvSpPr txBox="1"/>
          <p:nvPr/>
        </p:nvSpPr>
        <p:spPr>
          <a:xfrm>
            <a:off x="1684384" y="289238"/>
            <a:ext cx="588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52580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25A3A-7048-88EA-D21B-8FFFC99E0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AF279-CA81-2BDE-BC12-C4BC28BD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While the volume of advertising mail has gone down, the value of mail has gone up!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74CD2-6FBF-0858-E2A2-AE22D0006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" y="2423849"/>
            <a:ext cx="5895928" cy="206289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Packages are more complex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000" dirty="0"/>
              <a:t>Higher cost per package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000" dirty="0"/>
              <a:t>Higher return on investment</a:t>
            </a:r>
          </a:p>
        </p:txBody>
      </p:sp>
      <p:sp>
        <p:nvSpPr>
          <p:cNvPr id="6" name="AutoShape 6" descr="Double Edged Sword PNG Transparent Images Free Download | Vector Files |  Pngtree">
            <a:extLst>
              <a:ext uri="{FF2B5EF4-FFF2-40B4-BE49-F238E27FC236}">
                <a16:creationId xmlns:a16="http://schemas.microsoft.com/office/drawing/2014/main" id="{69C987D1-0979-46AA-CEC7-16285CC124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11827" y="33028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E2A1E3-2722-C7DB-CFEE-3CC06EA69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27" y="3651472"/>
            <a:ext cx="5395913" cy="24761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822150-214A-4483-263B-65A25BFE5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9" y="4130984"/>
            <a:ext cx="2823190" cy="144442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6F5C85-1B00-BD00-62B1-23E8B0FAD5D8}"/>
              </a:ext>
            </a:extLst>
          </p:cNvPr>
          <p:cNvCxnSpPr>
            <a:cxnSpLocks/>
          </p:cNvCxnSpPr>
          <p:nvPr/>
        </p:nvCxnSpPr>
        <p:spPr>
          <a:xfrm flipV="1">
            <a:off x="4994774" y="4889548"/>
            <a:ext cx="501152" cy="1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ADFBAE1-ED06-4DE3-53CE-F43F9A87D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5" y="6168523"/>
            <a:ext cx="1314956" cy="53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19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EDF3-F974-CCF6-9EA6-A46EF9D2F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843" y="221795"/>
            <a:ext cx="5214932" cy="1293028"/>
          </a:xfrm>
        </p:spPr>
        <p:txBody>
          <a:bodyPr>
            <a:noAutofit/>
          </a:bodyPr>
          <a:lstStyle/>
          <a:p>
            <a:r>
              <a:rPr lang="en-US" sz="3200" dirty="0"/>
              <a:t>100 years of digital </a:t>
            </a:r>
            <a:r>
              <a:rPr lang="en-US" sz="3200" dirty="0" err="1"/>
              <a:t>Digital</a:t>
            </a:r>
            <a:r>
              <a:rPr lang="en-US" sz="3200" dirty="0"/>
              <a:t> Addressing Automation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B51E0-4E9D-ED53-C12C-F7E4A3B02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1298" r="1800" b="11146"/>
          <a:stretch>
            <a:fillRect/>
          </a:stretch>
        </p:blipFill>
        <p:spPr>
          <a:xfrm>
            <a:off x="453152" y="1514823"/>
            <a:ext cx="6902507" cy="4813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05B0BF-E58E-CEA4-2CF9-3ECB93865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6" t="1167" r="2796" b="12129"/>
          <a:stretch>
            <a:fillRect/>
          </a:stretch>
        </p:blipFill>
        <p:spPr>
          <a:xfrm>
            <a:off x="8279853" y="1918136"/>
            <a:ext cx="3143726" cy="4410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3DC34D-8ACE-2817-D800-9EB307F54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035" y="1611741"/>
            <a:ext cx="3458311" cy="46196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70D566-6D17-EDAD-5FC2-3220F8AB04AD}"/>
              </a:ext>
            </a:extLst>
          </p:cNvPr>
          <p:cNvSpPr txBox="1"/>
          <p:nvPr/>
        </p:nvSpPr>
        <p:spPr>
          <a:xfrm>
            <a:off x="1684384" y="289238"/>
            <a:ext cx="7168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63799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3C1B2-CBA0-57C2-1DC6-394D686C7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7" y="193677"/>
            <a:ext cx="11105531" cy="1293028"/>
          </a:xfrm>
        </p:spPr>
        <p:txBody>
          <a:bodyPr/>
          <a:lstStyle/>
          <a:p>
            <a:r>
              <a:rPr lang="en-US" dirty="0"/>
              <a:t>Digital Inkjet - 3 Way Match 12k an hour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ACF1E-581D-763E-2599-8F459A255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1" t="30000" r="155"/>
          <a:stretch>
            <a:fillRect/>
          </a:stretch>
        </p:blipFill>
        <p:spPr>
          <a:xfrm>
            <a:off x="581172" y="2228073"/>
            <a:ext cx="4282141" cy="28415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C523F3-9D14-2A1A-F88B-BE98D2302D98}"/>
              </a:ext>
            </a:extLst>
          </p:cNvPr>
          <p:cNvSpPr/>
          <p:nvPr/>
        </p:nvSpPr>
        <p:spPr>
          <a:xfrm>
            <a:off x="1140974" y="3132629"/>
            <a:ext cx="1617483" cy="59274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239C8B-C321-BD3E-8020-ACD212994CEA}"/>
              </a:ext>
            </a:extLst>
          </p:cNvPr>
          <p:cNvSpPr/>
          <p:nvPr/>
        </p:nvSpPr>
        <p:spPr>
          <a:xfrm>
            <a:off x="3002144" y="3050005"/>
            <a:ext cx="1671644" cy="8665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4A4089-A086-19FE-5360-357DE01FE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854" y="1709030"/>
            <a:ext cx="4476172" cy="492091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402ABDE-1E8C-01A2-8935-99E199ADB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157" y="5518347"/>
            <a:ext cx="4476172" cy="373245"/>
          </a:xfrm>
        </p:spPr>
        <p:txBody>
          <a:bodyPr>
            <a:normAutofit fontScale="55000" lnSpcReduction="20000"/>
          </a:bodyPr>
          <a:lstStyle/>
          <a:p>
            <a:pPr lvl="1"/>
            <a:endParaRPr lang="en-US" sz="1800" dirty="0"/>
          </a:p>
          <a:p>
            <a:pPr lvl="1"/>
            <a:r>
              <a:rPr lang="en-US" sz="1800" dirty="0"/>
              <a:t>Versioned Message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4C7F258-35B4-A10C-C969-9C44AAA69B82}"/>
              </a:ext>
            </a:extLst>
          </p:cNvPr>
          <p:cNvCxnSpPr>
            <a:cxnSpLocks/>
          </p:cNvCxnSpPr>
          <p:nvPr/>
        </p:nvCxnSpPr>
        <p:spPr>
          <a:xfrm flipV="1">
            <a:off x="2615186" y="5176940"/>
            <a:ext cx="286541" cy="37324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1E8EDC-CC1A-4134-639C-6F9E2F008124}"/>
              </a:ext>
            </a:extLst>
          </p:cNvPr>
          <p:cNvSpPr txBox="1">
            <a:spLocks/>
          </p:cNvSpPr>
          <p:nvPr/>
        </p:nvSpPr>
        <p:spPr>
          <a:xfrm>
            <a:off x="2069314" y="1529093"/>
            <a:ext cx="3256794" cy="645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800" dirty="0"/>
          </a:p>
          <a:p>
            <a:pPr lvl="1"/>
            <a:r>
              <a:rPr lang="en-US" sz="1800" dirty="0"/>
              <a:t>Personalized Card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B9A5C2-0711-E01C-5935-D5504FC7CA97}"/>
              </a:ext>
            </a:extLst>
          </p:cNvPr>
          <p:cNvCxnSpPr>
            <a:cxnSpLocks/>
          </p:cNvCxnSpPr>
          <p:nvPr/>
        </p:nvCxnSpPr>
        <p:spPr>
          <a:xfrm>
            <a:off x="3775125" y="2200026"/>
            <a:ext cx="62841" cy="76168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AA65A90-7509-70DC-F35A-A1E43E52745A}"/>
              </a:ext>
            </a:extLst>
          </p:cNvPr>
          <p:cNvSpPr txBox="1">
            <a:spLocks/>
          </p:cNvSpPr>
          <p:nvPr/>
        </p:nvSpPr>
        <p:spPr>
          <a:xfrm>
            <a:off x="5646514" y="959444"/>
            <a:ext cx="4476172" cy="6453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800" dirty="0"/>
          </a:p>
          <a:p>
            <a:pPr lvl="1"/>
            <a:r>
              <a:rPr lang="en-US" sz="1800" dirty="0"/>
              <a:t>Personalized Letter w/card attached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326E204-E39D-1609-EE82-F0868DAE06A4}"/>
              </a:ext>
            </a:extLst>
          </p:cNvPr>
          <p:cNvSpPr txBox="1">
            <a:spLocks/>
          </p:cNvSpPr>
          <p:nvPr/>
        </p:nvSpPr>
        <p:spPr>
          <a:xfrm>
            <a:off x="1638909" y="5956026"/>
            <a:ext cx="3856500" cy="687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000" dirty="0"/>
          </a:p>
          <a:p>
            <a:pPr marL="457200" lvl="1" indent="0">
              <a:buNone/>
            </a:pPr>
            <a:r>
              <a:rPr lang="en-US" sz="1600" b="1" dirty="0"/>
              <a:t>50 million every three months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6833BA-0FBD-322B-807A-3BB382660ABB}"/>
              </a:ext>
            </a:extLst>
          </p:cNvPr>
          <p:cNvCxnSpPr>
            <a:cxnSpLocks/>
          </p:cNvCxnSpPr>
          <p:nvPr/>
        </p:nvCxnSpPr>
        <p:spPr>
          <a:xfrm>
            <a:off x="8936824" y="1604784"/>
            <a:ext cx="603566" cy="56964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E8A071-6906-42EC-F34E-C4F51F436947}"/>
              </a:ext>
            </a:extLst>
          </p:cNvPr>
          <p:cNvSpPr/>
          <p:nvPr/>
        </p:nvSpPr>
        <p:spPr>
          <a:xfrm>
            <a:off x="9022380" y="2200026"/>
            <a:ext cx="1819791" cy="105565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83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0060C-F91E-6AF6-D7B8-403CE89A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838" y="1003300"/>
            <a:ext cx="10886840" cy="1325563"/>
          </a:xfrm>
        </p:spPr>
        <p:txBody>
          <a:bodyPr/>
          <a:lstStyle/>
          <a:p>
            <a:r>
              <a:rPr lang="en-US" dirty="0"/>
              <a:t>Relationships Really Matter for Advertising Mail Manufacturing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653D-E247-78F6-37A6-BB11373F8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996" y="2463800"/>
            <a:ext cx="8000978" cy="312024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Customers like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1800" dirty="0"/>
              <a:t>Good People – Working with people who know how to make mail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1800" dirty="0"/>
              <a:t>Good Work – Companies that make good mail products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1800" dirty="0"/>
              <a:t>Good Company’s – Company’s that will be around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sz="1600" dirty="0"/>
              <a:t>Companies are closing down and seasoned mailing professions are retiring or quitting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Great Opportunity</a:t>
            </a:r>
          </a:p>
          <a:p>
            <a:pPr marL="1371600" lvl="1" indent="-344488">
              <a:buFont typeface="+mj-lt"/>
              <a:buAutoNum type="alphaLcParenR"/>
            </a:pPr>
            <a:r>
              <a:rPr lang="en-US" sz="1800" dirty="0"/>
              <a:t>Record amount of work is moving around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Be a Mail Manufacturing educator</a:t>
            </a:r>
          </a:p>
          <a:p>
            <a:pPr marL="1371600" lvl="1" indent="-344488">
              <a:buFont typeface="+mj-lt"/>
              <a:buAutoNum type="alphaLcParenR"/>
            </a:pPr>
            <a:r>
              <a:rPr lang="en-US" sz="1800" dirty="0"/>
              <a:t>Many new customers have no experience with mail manufacturing</a:t>
            </a:r>
          </a:p>
          <a:p>
            <a:pPr marL="1828800" lvl="2" indent="-344488">
              <a:buFont typeface="+mj-lt"/>
              <a:buAutoNum type="romanLcPeriod"/>
            </a:pPr>
            <a:r>
              <a:rPr lang="en-US" sz="1600" dirty="0"/>
              <a:t>Take the time to explain and educate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0F308-AA5F-C5A5-2F97-4A0020C9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4102" b="14284"/>
          <a:stretch>
            <a:fillRect/>
          </a:stretch>
        </p:blipFill>
        <p:spPr>
          <a:xfrm>
            <a:off x="8680710" y="3714244"/>
            <a:ext cx="3256705" cy="115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FB2E5F-8E48-E675-184D-82D0E445E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5" y="6168523"/>
            <a:ext cx="1314956" cy="538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822CF6-08C8-B125-1813-6AF50208A621}"/>
              </a:ext>
            </a:extLst>
          </p:cNvPr>
          <p:cNvSpPr txBox="1"/>
          <p:nvPr/>
        </p:nvSpPr>
        <p:spPr>
          <a:xfrm>
            <a:off x="1684384" y="289238"/>
            <a:ext cx="6880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57625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25FA-C4BC-9416-A2A6-A61565E9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963" y="637380"/>
            <a:ext cx="7424738" cy="1325563"/>
          </a:xfrm>
        </p:spPr>
        <p:txBody>
          <a:bodyPr/>
          <a:lstStyle/>
          <a:p>
            <a:r>
              <a:rPr lang="en-US" dirty="0"/>
              <a:t>Labor is </a:t>
            </a:r>
            <a:r>
              <a:rPr lang="en-US" b="1" i="1" dirty="0"/>
              <a:t>NOT</a:t>
            </a:r>
            <a:r>
              <a:rPr lang="en-US" dirty="0"/>
              <a:t> going to get better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D3F8C-9FB4-426A-BF4D-E18CD4F7C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6" y="2139950"/>
            <a:ext cx="7110064" cy="231775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800" dirty="0"/>
              <a:t>Advertising mail manufacturing competes with the entire US manufacturing market for labor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1600" dirty="0"/>
              <a:t>Accept the reality that you must reduce the need for labor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1600" dirty="0"/>
              <a:t>Labor cost will continue to rise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1600" dirty="0"/>
              <a:t>Expect </a:t>
            </a:r>
            <a:r>
              <a:rPr lang="en-US" sz="1600" b="1" i="1" dirty="0"/>
              <a:t>LOWER</a:t>
            </a:r>
            <a:r>
              <a:rPr lang="en-US" sz="1600" dirty="0"/>
              <a:t> technical skill sets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1600" dirty="0"/>
              <a:t>Higher quality control standards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1600" dirty="0"/>
              <a:t>What are you doing to keep Labor?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1600" dirty="0"/>
              <a:t>Still waiting for robots, automation helps today</a:t>
            </a:r>
          </a:p>
        </p:txBody>
      </p:sp>
      <p:pic>
        <p:nvPicPr>
          <p:cNvPr id="2052" name="Picture 4" descr="BlueCrest | Automation and Robotics">
            <a:extLst>
              <a:ext uri="{FF2B5EF4-FFF2-40B4-BE49-F238E27FC236}">
                <a16:creationId xmlns:a16="http://schemas.microsoft.com/office/drawing/2014/main" id="{8EFFCF52-52A2-EC6F-73E3-C8A3DEDCC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363" y="2452959"/>
            <a:ext cx="2714625" cy="355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5C4ED6-D8F0-54FC-0BB7-F07BD82B3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388" y="4329112"/>
            <a:ext cx="2267524" cy="2267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FB144-5FA9-412E-9DD5-1C8E3A20A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5" y="6168523"/>
            <a:ext cx="1314956" cy="53869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824B2-3683-E41D-FDEA-23B795890D0E}"/>
              </a:ext>
            </a:extLst>
          </p:cNvPr>
          <p:cNvCxnSpPr>
            <a:cxnSpLocks/>
          </p:cNvCxnSpPr>
          <p:nvPr/>
        </p:nvCxnSpPr>
        <p:spPr>
          <a:xfrm>
            <a:off x="3039090" y="4910612"/>
            <a:ext cx="1418120" cy="1104523"/>
          </a:xfrm>
          <a:prstGeom prst="line">
            <a:avLst/>
          </a:prstGeom>
          <a:ln w="1174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EB7C19-8403-AF35-B2A6-DF8C2F2CCA0B}"/>
              </a:ext>
            </a:extLst>
          </p:cNvPr>
          <p:cNvCxnSpPr>
            <a:cxnSpLocks/>
          </p:cNvCxnSpPr>
          <p:nvPr/>
        </p:nvCxnSpPr>
        <p:spPr>
          <a:xfrm flipH="1">
            <a:off x="2979961" y="4941904"/>
            <a:ext cx="1536378" cy="1170528"/>
          </a:xfrm>
          <a:prstGeom prst="line">
            <a:avLst/>
          </a:prstGeom>
          <a:ln w="1174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001E215-5206-D59D-0706-F965CEB5ECA9}"/>
              </a:ext>
            </a:extLst>
          </p:cNvPr>
          <p:cNvSpPr txBox="1"/>
          <p:nvPr/>
        </p:nvSpPr>
        <p:spPr>
          <a:xfrm>
            <a:off x="1684384" y="289238"/>
            <a:ext cx="7521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40583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4CFBE-1A98-6DC1-3F26-0B1BEABBA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222" y="380613"/>
            <a:ext cx="5257382" cy="1189253"/>
          </a:xfrm>
        </p:spPr>
        <p:txBody>
          <a:bodyPr/>
          <a:lstStyle/>
          <a:p>
            <a:r>
              <a:rPr lang="en-US" dirty="0"/>
              <a:t>Winning Company's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47F2B-A069-EF67-8179-CD0CF21CE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5" y="6168523"/>
            <a:ext cx="1314956" cy="538695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975B3CF-7246-A131-302F-8EBA72F48E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7405520"/>
              </p:ext>
            </p:extLst>
          </p:nvPr>
        </p:nvGraphicFramePr>
        <p:xfrm>
          <a:off x="2266669" y="1888966"/>
          <a:ext cx="6254244" cy="4345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EA7FDFB-A858-5B59-103A-59B42B256C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76" y="5640150"/>
            <a:ext cx="2797621" cy="8841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FF8AA8-AC00-D057-4DF7-997224EF5B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562" y="5570726"/>
            <a:ext cx="2347267" cy="953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C96B02-3682-9A6B-B030-4D53AFBDA2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64" y="2216858"/>
            <a:ext cx="1206609" cy="103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C8227B-9874-CCD9-33B6-69A55914CC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4617" y="2039056"/>
            <a:ext cx="4081428" cy="21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52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C6C88-0052-17A8-EA60-BAA1756CD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414" y="390505"/>
            <a:ext cx="7470228" cy="1293028"/>
          </a:xfrm>
        </p:spPr>
        <p:txBody>
          <a:bodyPr/>
          <a:lstStyle/>
          <a:p>
            <a:r>
              <a:rPr lang="en-US" dirty="0"/>
              <a:t>Invest in young employees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11EC0C-76E0-12E3-140D-4A9677F4E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42" y="1692796"/>
            <a:ext cx="8565527" cy="477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97077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9">
    <wetp:webextensionref xmlns:r="http://schemas.openxmlformats.org/officeDocument/2006/relationships" r:id="rId1"/>
  </wetp:taskpane>
  <wetp:taskpane dockstate="right" visibility="0" width="700" row="12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75605F99-6A85-40F5-8B1A-36438090E965}">
  <we:reference id="wa200005566" version="3.0.0.3" store="en-US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D2E393F5-7FE3-42FF-AC7E-D04D24361D38}">
  <we:reference id="wa200007130" version="1.0.0.1" store="en-US" storeType="OMEX"/>
  <we:alternateReferences>
    <we:reference id="WA200007130" version="1.0.0.1" store="WA2000071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3014</TotalTime>
  <Words>266</Words>
  <Application>Microsoft Office PowerPoint</Application>
  <PresentationFormat>Widescreen</PresentationFormat>
  <Paragraphs>55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ADLaM Display</vt:lpstr>
      <vt:lpstr>Arial</vt:lpstr>
      <vt:lpstr>Calibri</vt:lpstr>
      <vt:lpstr>Century Gothic</vt:lpstr>
      <vt:lpstr>Vapor Trail</vt:lpstr>
      <vt:lpstr>Interesting  Trends in Advertising Mail Manufacturing 2026</vt:lpstr>
      <vt:lpstr>While the volume of advertising mail has gone down, the value of mail has gone up!</vt:lpstr>
      <vt:lpstr>While the volume of advertising mail has gone down, the value of mail has gone up!</vt:lpstr>
      <vt:lpstr>100 years of digital Digital Addressing Automation</vt:lpstr>
      <vt:lpstr>Digital Inkjet - 3 Way Match 12k an hour</vt:lpstr>
      <vt:lpstr>Relationships Really Matter for Advertising Mail Manufacturing</vt:lpstr>
      <vt:lpstr>Labor is NOT going to get better</vt:lpstr>
      <vt:lpstr>Winning Company's</vt:lpstr>
      <vt:lpstr>Invest in young employees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Loos</dc:creator>
  <cp:lastModifiedBy>Thomas Glassman</cp:lastModifiedBy>
  <cp:revision>4</cp:revision>
  <dcterms:created xsi:type="dcterms:W3CDTF">2026-03-14T01:03:59Z</dcterms:created>
  <dcterms:modified xsi:type="dcterms:W3CDTF">2026-03-22T13:27:57Z</dcterms:modified>
</cp:coreProperties>
</file>