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708" r:id="rId3"/>
    <p:sldMasterId id="2147483672" r:id="rId4"/>
  </p:sldMasterIdLst>
  <p:notesMasterIdLst>
    <p:notesMasterId r:id="rId12"/>
  </p:notesMasterIdLst>
  <p:handoutMasterIdLst>
    <p:handoutMasterId r:id="rId13"/>
  </p:handoutMasterIdLst>
  <p:sldIdLst>
    <p:sldId id="351" r:id="rId5"/>
    <p:sldId id="350" r:id="rId6"/>
    <p:sldId id="346" r:id="rId7"/>
    <p:sldId id="347" r:id="rId8"/>
    <p:sldId id="354" r:id="rId9"/>
    <p:sldId id="352" r:id="rId10"/>
    <p:sldId id="349" r:id="rId11"/>
  </p:sldIdLst>
  <p:sldSz cx="9144000" cy="5143500" type="screen16x9"/>
  <p:notesSz cx="6797675" cy="9926638"/>
  <p:defaultTextStyle>
    <a:defPPr>
      <a:defRPr lang="es-E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 Hortal" initials="PH" lastIdx="0" clrIdx="0">
    <p:extLst>
      <p:ext uri="{19B8F6BF-5375-455C-9EA6-DF929625EA0E}">
        <p15:presenceInfo xmlns:p15="http://schemas.microsoft.com/office/powerpoint/2012/main" userId="8aae09ad31448a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3"/>
    <a:srgbClr val="E13321"/>
    <a:srgbClr val="FF0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3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FE32-0C1A-42BC-9FA5-7BBDE0568055}" type="datetimeFigureOut">
              <a:rPr lang="es-ES" smtClean="0"/>
              <a:t>06/07/2021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15AB-A1E8-4AA8-805C-2942ED069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514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B7966-88E1-D34E-8BD0-77C9786CB2BD}" type="datetimeFigureOut">
              <a:rPr lang="es-ES_tradnl" smtClean="0"/>
              <a:t>06/07/2021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047FB-40BA-0B44-9B28-875195E2B6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508879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89D27-0DE4-2641-8F2A-936D7AEFB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A07ADA-BCD4-034C-B9F3-EEA1582B7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20D961-B2FE-7849-9D63-5F6C340F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D75-A153-43E5-8E21-4B1253CA9394}" type="datetime1">
              <a:rPr lang="es-ES" smtClean="0"/>
              <a:t>06/07/2021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87B40-B23C-8B40-B048-0F7EC6B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19B3B4-4FB9-C24A-BCFB-A5514552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85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79B2D-4073-CE49-AE2C-79915ED7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BA95E6-DF71-B84B-AEE2-B627A4062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50ACA4-FE86-5849-95A5-8113952BF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B0F210-0A41-844D-BE7E-5FE48A83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AE3A-FDD9-47B2-A525-60B27F201F4B}" type="datetime1">
              <a:rPr lang="es-ES" smtClean="0"/>
              <a:t>06/07/2021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93E957-5607-A340-BB3F-EEC4AF71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2C2EF0-8984-D241-8508-5FD7C84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44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E03E3-80C7-024C-9B24-A098C690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F7BC18-AAA3-9445-8B2B-D660F664B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20402-9F26-AB4E-9388-4FB64788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F825-7BDB-4D8D-A158-892863541E75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F14DD-9DC4-BD44-A8FB-A09EDD4D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6B31D-796B-F749-991A-FD4E69E0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5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3C906C-AC79-1542-AEFD-F94C8041A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930B64-DE73-BE48-A0FA-588E8C514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3A86C-B3E7-4046-B58D-6432E5F5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FEB-AD84-4DCF-8260-C21C1BA1DC7A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C753B4-4DB3-024D-AB3C-742551AB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C6BA2-4D70-D343-9494-11A65C63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3A97F-4FEB-224D-833B-CB894684C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57445-4F85-2944-8E0D-E847689D1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F9D8A-C4E5-504E-BE91-F4A3DB13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52F9-E3C1-4DFC-A7B2-6DC50F435391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06476-A8F1-FB4F-A469-63F6CACB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778B26-7B21-414D-8E12-D8F57198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77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5E09E-37AD-BA46-B9B6-6C7DD87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39D194-DA62-AF4E-800A-4BB8D9CFE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D30A6A-19F2-AF44-AC8D-6F067A49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1E0-137C-4F04-ACD6-74A3AA0B2133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44991C-A63C-0547-9BD6-F3F64377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E07CD-F58B-4F4E-936C-015D9E52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39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D2902-8774-6C43-855D-71D49E72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25A93D-0ED1-0C40-88E4-8C50180FA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D1268F-E271-8045-BB21-B5B0218C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A1C-2604-4135-BCCD-039AC199A52D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D2B0A-9A0C-1F40-AD0E-E44281AF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0A34A-8445-1347-AB10-627C5514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49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1977D-D031-6446-85B9-3303C467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7EE227-C844-E745-AF36-E818F50F3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C3AECC-67F7-194E-840C-1A86449E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5ED6D-AD93-ED4F-BF02-0FF13307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6D59-773A-42D0-AA2E-007338D359CF}" type="datetime1">
              <a:rPr lang="es-ES" smtClean="0"/>
              <a:t>06/07/2021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750D11-3468-DD43-8C6D-7E3D0782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6C566A-4676-A84B-9DF2-B55E5144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82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02443-21C3-D847-A5CE-2C87BC04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4492B2-21A0-EF44-84E3-7FF81C8E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712E06-6FE1-AB40-B565-CEA1FA74E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46240B-AF87-8445-B472-0AFB524C0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B6CE0A-E864-034A-9A79-AD8453498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746CDF-3A78-BF4F-87D7-3C299251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4BC-585F-496E-A1DB-FB6DF580791F}" type="datetime1">
              <a:rPr lang="es-ES" smtClean="0"/>
              <a:t>06/07/2021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2D2042-FE9E-E148-B3A1-DE39F5F3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FA2D91-0F0D-234C-AE8F-C65001D4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464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4A654-D306-2C40-B508-9EE5D533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954ED-19CE-9743-801D-E250BEE7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D8C1-860C-4A7D-9A14-ACDFA38866C3}" type="datetime1">
              <a:rPr lang="es-ES" smtClean="0"/>
              <a:t>06/07/2021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D02338-023D-D248-8C96-4EDA3D6B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FCD38-15BC-EB41-9315-4823C0D3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95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44248E-D388-7840-BA2E-C0D4D58C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FB23-5AA5-40CC-9420-DC879736730B}" type="datetime1">
              <a:rPr lang="es-ES" smtClean="0"/>
              <a:t>06/07/2021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AFA7AE-ABA9-AD42-9F64-B4B492B5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7AF759-E7E7-934D-A71C-135AEEEB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23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3A97F-4FEB-224D-833B-CB894684C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57445-4F85-2944-8E0D-E847689D1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F9D8A-C4E5-504E-BE91-F4A3DB13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A96-10FF-472C-B040-6E408989A471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06476-A8F1-FB4F-A469-63F6CACB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778B26-7B21-414D-8E12-D8F57198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159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A405-1B8E-794C-8BBD-FC89B50B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2B5A7-295E-F84F-A5CA-C1C191703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99C3DE-21EC-5B42-8FC7-3D2D43D8F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1A28E9-704B-6240-BA13-7D3962B7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08-AD1B-4FEA-9635-3A0AF85425FB}" type="datetime1">
              <a:rPr lang="es-ES" smtClean="0"/>
              <a:t>06/07/2021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85997B-9D2A-9544-AAC3-41A8EBA8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6A955D-B023-D046-814C-EBA42972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792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79B2D-4073-CE49-AE2C-79915ED7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BA95E6-DF71-B84B-AEE2-B627A4062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50ACA4-FE86-5849-95A5-8113952BF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B0F210-0A41-844D-BE7E-5FE48A83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5B3D-B632-498E-95D2-A7112D6DF4CB}" type="datetime1">
              <a:rPr lang="es-ES" smtClean="0"/>
              <a:t>06/07/2021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93E957-5607-A340-BB3F-EEC4AF71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2C2EF0-8984-D241-8508-5FD7C84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56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E03E3-80C7-024C-9B24-A098C690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F7BC18-AAA3-9445-8B2B-D660F664B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20402-9F26-AB4E-9388-4FB64788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D0CA-FDBE-4B36-BA09-AE10BCFA528B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F14DD-9DC4-BD44-A8FB-A09EDD4D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6B31D-796B-F749-991A-FD4E69E0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58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3C906C-AC79-1542-AEFD-F94C8041A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930B64-DE73-BE48-A0FA-588E8C514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3A86C-B3E7-4046-B58D-6432E5F5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06EE-6B22-4948-878E-9B146F2C5162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C753B4-4DB3-024D-AB3C-742551AB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C6BA2-4D70-D343-9494-11A65C63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625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89D27-0DE4-2641-8F2A-936D7AEFB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A07ADA-BCD4-034C-B9F3-EEA1582B7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7F553-26D7-1C4A-8E3F-32DE01BE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0D7-1C49-4F98-9AB8-87F55F1C6930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DB2FC9-A1DC-F24F-A55D-F513D725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292A2-AA61-4E42-BE19-C1EA1437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35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08684-C840-E34F-802B-85ACD162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90D1C-C1E7-EE4D-A404-0B66BD2B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09E54-7560-4E4D-9967-C63BDA0E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DF-4289-45B9-A976-A59A1E6A5DF3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A1D7BB-E643-F94C-905E-F1ED9757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EE22E-DACA-2049-BA4B-2D3F219D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886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AC0F8-8832-6C4A-9443-398E86C7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0A6496-EAAC-2340-9FB8-F66C0E68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895657-8FB1-2741-BFD0-DD1AAD46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9809-4510-49E0-BBB7-4DDB47435F44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51A053-1F3E-4A4A-BAF2-9C7524A3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F558A-BFB5-EF40-9640-B6AA7502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072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FBBA1-ABCC-DD47-A580-E411BC17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DA3FA-3A76-8A45-B34E-8F02EDC98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B3FFEF-8BC2-D84C-AB68-C25232306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12D9DF-6266-424A-A304-55617803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BE6B-945E-458C-96E2-1F5C1251AEAB}" type="datetime1">
              <a:rPr lang="es-ES" smtClean="0"/>
              <a:t>06/07/2021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993D3-F03C-3548-910B-7335FCDA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669AA5-502E-D74B-9E40-53F0AD6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90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F2C0E-791A-1E4D-9CBC-5623422F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7C8AA0-C1F6-1D4E-AF19-67F00848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9C8633-220D-0A4D-BD55-D636A91EA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EFD4D2-DC7B-7146-A7FD-26CAFC439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D6250-2DBF-204F-B142-6A96ACEA4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FDACA3-E8C9-6C4A-B45A-2A903183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71BD-A108-4F1E-A1A4-96EBCC721031}" type="datetime1">
              <a:rPr lang="es-ES" smtClean="0"/>
              <a:t>06/07/2021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017450-0DD9-724E-B975-7A3A8E0D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AF0CB8-9180-C149-A3EF-5E7F4364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473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2CC2E-DC5A-0047-A072-7BF8F7B8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15B963-FA7B-AE4C-A886-417220A3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AF36-6B6B-419A-86C6-9DD56A80426A}" type="datetime1">
              <a:rPr lang="es-ES" smtClean="0"/>
              <a:t>06/07/2021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7D2ED7-A917-3F41-ACDB-0FDC711F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005971-AF7B-BA43-8C82-711DD59F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5E09E-37AD-BA46-B9B6-6C7DD87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39D194-DA62-AF4E-800A-4BB8D9CFE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D30A6A-19F2-AF44-AC8D-6F067A49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D201-C70B-45BE-89E1-D0C8721C6254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44991C-A63C-0547-9BD6-F3F64377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E07CD-F58B-4F4E-936C-015D9E52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110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C00FE1-3129-3E4C-943F-7538832A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E03-7124-4658-A9E0-7793425338F6}" type="datetime1">
              <a:rPr lang="es-ES" smtClean="0"/>
              <a:t>06/07/2021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D24722-FB42-6349-973E-EEB272CB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58CC1F-8B65-4549-8B9F-B716C5BD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955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AA266-12D4-5E49-98D3-6F4A368F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FE6E5F-351F-7F48-819E-1C402285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819D76-B6F9-3749-B90C-247FF5E26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88BD04-112A-7143-8765-F5B11567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B39B-F70C-427B-B086-DB3F9041FCEA}" type="datetime1">
              <a:rPr lang="es-ES" smtClean="0"/>
              <a:t>06/07/2021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9A3F50-BC19-0046-945A-6A87D336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EE8B8E-0D45-C244-B7CA-4B32823E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794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1BC8C-F35F-C94F-A038-9998F21A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CCC8CC-0631-AF45-993E-7411958CD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2F0A75-D94D-C04F-BD36-670B30BA5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4BD518-4F4B-4F49-AA3C-730038CF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B6C9-24FE-4A8E-B2D7-BD58A83B9135}" type="datetime1">
              <a:rPr lang="es-ES" smtClean="0"/>
              <a:t>06/07/2021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9DFB76-AD7B-C04D-9E3F-C5503338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DBC74C-5753-A843-AD98-F45E4B89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28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C7971-A8C5-4947-891C-200CDC17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F44E4D-EF30-2545-A9D2-131C4E833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FAF87-3210-2E46-8BD5-514822C0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E7FC-7ABE-4254-8A3D-0292842E2BB8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5E83A5-5031-404C-B690-27C725BB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FEC277-9A0F-CD48-9E3A-BD9AC49F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191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77CDC9-A588-3347-BEC8-51BE5B110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3AB70D-D56F-004E-BBFE-57C0644A8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D6EF2-18F0-6A42-A800-4B90332E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32DF-FF1D-4629-B829-9DB390837194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29AEC-73BC-894C-9420-1334FB98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508D2-42F5-A34D-ADFB-B7090027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D2902-8774-6C43-855D-71D49E72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25A93D-0ED1-0C40-88E4-8C50180FA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D1268F-E271-8045-BB21-B5B0218C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2715-A695-4DC4-9D31-F32C9A9BABD9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D2B0A-9A0C-1F40-AD0E-E44281AF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0A34A-8445-1347-AB10-627C5514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1977D-D031-6446-85B9-3303C467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7EE227-C844-E745-AF36-E818F50F3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C3AECC-67F7-194E-840C-1A86449E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5ED6D-AD93-ED4F-BF02-0FF13307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58CE-A562-4496-BDF7-373FACED905C}" type="datetime1">
              <a:rPr lang="es-ES" smtClean="0"/>
              <a:t>06/07/2021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750D11-3468-DD43-8C6D-7E3D0782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6C566A-4676-A84B-9DF2-B55E5144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29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02443-21C3-D847-A5CE-2C87BC04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4492B2-21A0-EF44-84E3-7FF81C8E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712E06-6FE1-AB40-B565-CEA1FA74E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46240B-AF87-8445-B472-0AFB524C0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B6CE0A-E864-034A-9A79-AD8453498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746CDF-3A78-BF4F-87D7-3C299251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68E6-CD24-4F9F-A9B5-C5C4C9459D69}" type="datetime1">
              <a:rPr lang="es-ES" smtClean="0"/>
              <a:t>06/07/2021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2D2042-FE9E-E148-B3A1-DE39F5F3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FA2D91-0F0D-234C-AE8F-C65001D4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02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4A654-D306-2C40-B508-9EE5D533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954ED-19CE-9743-801D-E250BEE7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E27-0B3E-4C39-8CFC-AD4F0ABC3350}" type="datetime1">
              <a:rPr lang="es-ES" smtClean="0"/>
              <a:t>06/07/2021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D02338-023D-D248-8C96-4EDA3D6B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FCD38-15BC-EB41-9315-4823C0D3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16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44248E-D388-7840-BA2E-C0D4D58C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C4F7-AC5C-4402-B4C2-E447316D181D}" type="datetime1">
              <a:rPr lang="es-ES" smtClean="0"/>
              <a:t>06/07/2021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AFA7AE-ABA9-AD42-9F64-B4B492B5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7AF759-E7E7-934D-A71C-135AEEEB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76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A405-1B8E-794C-8BBD-FC89B50B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2B5A7-295E-F84F-A5CA-C1C191703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99C3DE-21EC-5B42-8FC7-3D2D43D8F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1A28E9-704B-6240-BA13-7D3962B7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D16-17ED-4E00-8BF2-AE1D4E767C2F}" type="datetime1">
              <a:rPr lang="es-ES" smtClean="0"/>
              <a:t>06/07/2021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85997B-9D2A-9544-AAC3-41A8EBA8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6A955D-B023-D046-814C-EBA42972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4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64708D-F391-BD4F-9E88-AA7E2C7D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1DB264-C6BC-AA43-9ACD-B453D183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65366-F4E8-B041-A72C-FAEA200AA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3995-83C7-40C5-B6EA-D130293F6D38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43891F-D85B-2246-8896-69409DD83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88668-B001-6C4A-BB26-8EC26D61E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94C6856-54A2-F148-9F71-D68FC04F5793}"/>
              </a:ext>
            </a:extLst>
          </p:cNvPr>
          <p:cNvSpPr/>
          <p:nvPr userDrawn="1"/>
        </p:nvSpPr>
        <p:spPr>
          <a:xfrm rot="2700000">
            <a:off x="8757267" y="3780572"/>
            <a:ext cx="1157814" cy="3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CC62A36-1527-4E48-BED5-C50FBB891194}"/>
              </a:ext>
            </a:extLst>
          </p:cNvPr>
          <p:cNvSpPr/>
          <p:nvPr userDrawn="1"/>
        </p:nvSpPr>
        <p:spPr>
          <a:xfrm rot="2700000">
            <a:off x="7974150" y="4662958"/>
            <a:ext cx="1637130" cy="3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B40210B-D3C3-A749-BB30-0EFF7CAD939A}"/>
              </a:ext>
            </a:extLst>
          </p:cNvPr>
          <p:cNvSpPr/>
          <p:nvPr userDrawn="1"/>
        </p:nvSpPr>
        <p:spPr>
          <a:xfrm rot="2700000">
            <a:off x="7245729" y="5383629"/>
            <a:ext cx="1637130" cy="3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462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A467DA-FEE2-A145-8790-9F134C32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125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86DBA3-21F6-C341-8B2A-317CF3F7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36625"/>
            <a:ext cx="7886700" cy="238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2D8EC-59BB-8B4F-8349-D6768C726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E3CD-D1BD-4990-B7CC-9DEFAECA3835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66552-3D33-6C48-B3D3-4BBB669FC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40C3BA-94FC-2946-9472-993FF3C23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CD219D2F-25A7-6948-9E97-F4B20EE32FEE}"/>
              </a:ext>
            </a:extLst>
          </p:cNvPr>
          <p:cNvSpPr txBox="1">
            <a:spLocks/>
          </p:cNvSpPr>
          <p:nvPr userDrawn="1"/>
        </p:nvSpPr>
        <p:spPr>
          <a:xfrm>
            <a:off x="5486400" y="320635"/>
            <a:ext cx="3473532" cy="361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" sz="1100" b="1" dirty="0">
                <a:solidFill>
                  <a:schemeClr val="bg1"/>
                </a:solidFill>
                <a:latin typeface="DIN-Bold" pitchFamily="2" charset="0"/>
              </a:rPr>
              <a:t>¿Tiene el empleo futuro?</a:t>
            </a:r>
          </a:p>
          <a:p>
            <a:pPr algn="r">
              <a:lnSpc>
                <a:spcPct val="100000"/>
              </a:lnSpc>
            </a:pPr>
            <a:r>
              <a:rPr lang="es-ES" sz="900" b="0" i="0" dirty="0">
                <a:solidFill>
                  <a:schemeClr val="bg1"/>
                </a:solidFill>
                <a:latin typeface="DIN-Regular" pitchFamily="2" charset="0"/>
              </a:rPr>
              <a:t>Madrid13/06/2019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A920C9E-AAE1-474E-ABE7-207A33D677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1263" y="400591"/>
            <a:ext cx="1354413" cy="28193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AD32CAE-D51F-7F46-8E32-570C8256D33A}"/>
              </a:ext>
            </a:extLst>
          </p:cNvPr>
          <p:cNvCxnSpPr>
            <a:cxnSpLocks/>
          </p:cNvCxnSpPr>
          <p:nvPr userDrawn="1"/>
        </p:nvCxnSpPr>
        <p:spPr>
          <a:xfrm>
            <a:off x="8745278" y="733647"/>
            <a:ext cx="10499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0AC84A0-52A5-CA4E-847B-CE9E74A12CD2}"/>
              </a:ext>
            </a:extLst>
          </p:cNvPr>
          <p:cNvSpPr/>
          <p:nvPr userDrawn="1"/>
        </p:nvSpPr>
        <p:spPr>
          <a:xfrm rot="2700000">
            <a:off x="8757267" y="3780572"/>
            <a:ext cx="1157814" cy="3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A8C30DE-C49B-AC49-B98F-346B1B2D6506}"/>
              </a:ext>
            </a:extLst>
          </p:cNvPr>
          <p:cNvSpPr/>
          <p:nvPr userDrawn="1"/>
        </p:nvSpPr>
        <p:spPr>
          <a:xfrm rot="2700000">
            <a:off x="7974150" y="4662958"/>
            <a:ext cx="1637130" cy="3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EDC5DBE-548A-A848-A0B8-7390CF72EEAB}"/>
              </a:ext>
            </a:extLst>
          </p:cNvPr>
          <p:cNvSpPr/>
          <p:nvPr userDrawn="1"/>
        </p:nvSpPr>
        <p:spPr>
          <a:xfrm rot="2700000">
            <a:off x="7245729" y="5383629"/>
            <a:ext cx="1637130" cy="3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94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A467DA-FEE2-A145-8790-9F134C32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689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86DBA3-21F6-C341-8B2A-317CF3F7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82272"/>
            <a:ext cx="7886700" cy="238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2D8EC-59BB-8B4F-8349-D6768C726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933D4-F53F-4D0B-B42E-1B53C83646A9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66552-3D33-6C48-B3D3-4BBB669FC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40C3BA-94FC-2946-9472-993FF3C23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C0D7-8552-CF4D-9074-53E9C2FB3E66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CD219D2F-25A7-6948-9E97-F4B20EE32FEE}"/>
              </a:ext>
            </a:extLst>
          </p:cNvPr>
          <p:cNvSpPr txBox="1">
            <a:spLocks/>
          </p:cNvSpPr>
          <p:nvPr userDrawn="1"/>
        </p:nvSpPr>
        <p:spPr>
          <a:xfrm>
            <a:off x="5486400" y="320635"/>
            <a:ext cx="3473532" cy="361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" sz="1100" b="1" dirty="0">
                <a:solidFill>
                  <a:srgbClr val="FF0214"/>
                </a:solidFill>
                <a:latin typeface="DIN-Bold" pitchFamily="2" charset="0"/>
              </a:rPr>
              <a:t>¿Tiene el empleo futuro?</a:t>
            </a:r>
          </a:p>
          <a:p>
            <a:pPr algn="r">
              <a:lnSpc>
                <a:spcPct val="100000"/>
              </a:lnSpc>
            </a:pPr>
            <a:r>
              <a:rPr lang="es-ES" sz="900" b="0" i="0" dirty="0">
                <a:solidFill>
                  <a:schemeClr val="tx1"/>
                </a:solidFill>
                <a:latin typeface="DIN-Regular" pitchFamily="2" charset="0"/>
              </a:rPr>
              <a:t>Madrid13/06/2019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A920C9E-AAE1-474E-ABE7-207A33D677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1263" y="400591"/>
            <a:ext cx="1354413" cy="28193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AD32CAE-D51F-7F46-8E32-570C8256D33A}"/>
              </a:ext>
            </a:extLst>
          </p:cNvPr>
          <p:cNvCxnSpPr>
            <a:cxnSpLocks/>
          </p:cNvCxnSpPr>
          <p:nvPr userDrawn="1"/>
        </p:nvCxnSpPr>
        <p:spPr>
          <a:xfrm>
            <a:off x="8745278" y="733647"/>
            <a:ext cx="104997" cy="0"/>
          </a:xfrm>
          <a:prstGeom prst="line">
            <a:avLst/>
          </a:prstGeom>
          <a:ln w="28575">
            <a:solidFill>
              <a:srgbClr val="FF0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DC75BD34-91AF-8143-8DA5-C3469FDACD1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81263" y="400591"/>
            <a:ext cx="1369417" cy="281939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8CABFCB5-0490-D149-969E-828362106B07}"/>
              </a:ext>
            </a:extLst>
          </p:cNvPr>
          <p:cNvSpPr/>
          <p:nvPr userDrawn="1"/>
        </p:nvSpPr>
        <p:spPr>
          <a:xfrm rot="2700000">
            <a:off x="8757267" y="3780572"/>
            <a:ext cx="1157814" cy="320532"/>
          </a:xfrm>
          <a:prstGeom prst="rect">
            <a:avLst/>
          </a:prstGeom>
          <a:solidFill>
            <a:srgbClr val="FF0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B85A6D2-5CD4-9D47-87F1-6CCE77483B33}"/>
              </a:ext>
            </a:extLst>
          </p:cNvPr>
          <p:cNvSpPr/>
          <p:nvPr userDrawn="1"/>
        </p:nvSpPr>
        <p:spPr>
          <a:xfrm rot="2700000">
            <a:off x="7974150" y="4662958"/>
            <a:ext cx="1637130" cy="320532"/>
          </a:xfrm>
          <a:prstGeom prst="rect">
            <a:avLst/>
          </a:prstGeom>
          <a:solidFill>
            <a:srgbClr val="FF0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77F5C24-5B23-2C4D-9DB5-2A517D04CC6E}"/>
              </a:ext>
            </a:extLst>
          </p:cNvPr>
          <p:cNvSpPr/>
          <p:nvPr userDrawn="1"/>
        </p:nvSpPr>
        <p:spPr>
          <a:xfrm rot="2700000">
            <a:off x="7245729" y="5383629"/>
            <a:ext cx="1637130" cy="320532"/>
          </a:xfrm>
          <a:prstGeom prst="rect">
            <a:avLst/>
          </a:prstGeom>
          <a:solidFill>
            <a:srgbClr val="FF0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31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64708D-F391-BD4F-9E88-AA7E2C7D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1DB264-C6BC-AA43-9ACD-B453D183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65366-F4E8-B041-A72C-FAEA200AA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410F-4236-43C1-8507-776151527F88}" type="datetime1">
              <a:rPr lang="es-ES" smtClean="0"/>
              <a:t>06/07/2021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43891F-D85B-2246-8896-69409DD83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88668-B001-6C4A-BB26-8EC26D61E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C3970-FA1B-9F4F-929A-4B17C7FEA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4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30190-81E5-3F47-B8DD-2F7A7FD01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530" y="2319680"/>
            <a:ext cx="6457290" cy="1283316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DIN-Bold" pitchFamily="2" charset="0"/>
              </a:rPr>
              <a:t>III Jornada Anual</a:t>
            </a:r>
            <a:br>
              <a:rPr lang="es-ES" sz="3200" b="1" dirty="0">
                <a:solidFill>
                  <a:schemeClr val="bg1"/>
                </a:solidFill>
                <a:latin typeface="DIN-Bold" pitchFamily="2" charset="0"/>
              </a:rPr>
            </a:br>
            <a:r>
              <a:rPr lang="es-ES" sz="3200" b="1" dirty="0">
                <a:solidFill>
                  <a:schemeClr val="bg1"/>
                </a:solidFill>
                <a:latin typeface="DIN-Bold" pitchFamily="2" charset="0"/>
              </a:rPr>
              <a:t>Trabajo versus empleo: Retos a afrontar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DB110D4-F384-7449-9732-5BC37F89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6" y="3667756"/>
            <a:ext cx="469505" cy="9390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1BB0469-F9FD-3F48-AB13-2D2E1DC50BD5}"/>
              </a:ext>
            </a:extLst>
          </p:cNvPr>
          <p:cNvSpPr txBox="1">
            <a:spLocks/>
          </p:cNvSpPr>
          <p:nvPr/>
        </p:nvSpPr>
        <p:spPr>
          <a:xfrm>
            <a:off x="439031" y="3890785"/>
            <a:ext cx="4209384" cy="865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chemeClr val="bg1"/>
                </a:solidFill>
                <a:latin typeface="DIN-Bold"/>
              </a:rPr>
              <a:t>Jueves 08/07/21 de 16.00 a 18,30</a:t>
            </a:r>
          </a:p>
          <a:p>
            <a:r>
              <a:rPr lang="es-ES" sz="1800" b="1" dirty="0">
                <a:solidFill>
                  <a:schemeClr val="bg1"/>
                </a:solidFill>
                <a:latin typeface="DIN-Bold"/>
              </a:rPr>
              <a:t>ISDI (Madrid) Calle </a:t>
            </a:r>
            <a:r>
              <a:rPr lang="es-ES" sz="1800" b="1" dirty="0" err="1">
                <a:solidFill>
                  <a:schemeClr val="bg1"/>
                </a:solidFill>
                <a:latin typeface="DIN-Bold"/>
              </a:rPr>
              <a:t>Viriato</a:t>
            </a:r>
            <a:r>
              <a:rPr lang="es-ES" sz="1800" b="1" dirty="0">
                <a:solidFill>
                  <a:schemeClr val="bg1"/>
                </a:solidFill>
                <a:latin typeface="DIN-Bold"/>
              </a:rPr>
              <a:t> 20 (Bajos) </a:t>
            </a:r>
            <a:endParaRPr lang="es-ES" sz="1800" dirty="0">
              <a:solidFill>
                <a:schemeClr val="bg1"/>
              </a:solidFill>
              <a:latin typeface="DIN-Bold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93EF75B-620C-7E43-8982-10B5E93DB196}"/>
              </a:ext>
            </a:extLst>
          </p:cNvPr>
          <p:cNvSpPr/>
          <p:nvPr/>
        </p:nvSpPr>
        <p:spPr>
          <a:xfrm rot="2700000">
            <a:off x="5535211" y="5202819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98FCBB-13A4-F14F-8253-F2E0F65FBC84}"/>
              </a:ext>
            </a:extLst>
          </p:cNvPr>
          <p:cNvSpPr/>
          <p:nvPr/>
        </p:nvSpPr>
        <p:spPr>
          <a:xfrm rot="2700000">
            <a:off x="6839225" y="3906756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97D17A-FFD6-6B43-AD6B-85ED63662A92}"/>
              </a:ext>
            </a:extLst>
          </p:cNvPr>
          <p:cNvSpPr/>
          <p:nvPr/>
        </p:nvSpPr>
        <p:spPr>
          <a:xfrm rot="2700000">
            <a:off x="8087580" y="2642498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1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D60625-05BE-7E4A-A56E-3FCCEE8E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10" y="518001"/>
            <a:ext cx="5647638" cy="11756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B67927-3507-9347-B77C-4A221E7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6" y="2169124"/>
            <a:ext cx="469505" cy="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30190-81E5-3F47-B8DD-2F7A7FD01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409" y="1955926"/>
            <a:ext cx="6858000" cy="1020488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DIN-Bold" pitchFamily="2" charset="0"/>
              </a:rPr>
              <a:t>¿Quiénes somos?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B67927-3507-9347-B77C-4A221E7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49" y="2289708"/>
            <a:ext cx="469505" cy="939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B110D4-F384-7449-9732-5BC37F89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61" y="4482262"/>
            <a:ext cx="469505" cy="9390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1BB0469-F9FD-3F48-AB13-2D2E1DC50BD5}"/>
              </a:ext>
            </a:extLst>
          </p:cNvPr>
          <p:cNvSpPr txBox="1">
            <a:spLocks/>
          </p:cNvSpPr>
          <p:nvPr/>
        </p:nvSpPr>
        <p:spPr>
          <a:xfrm>
            <a:off x="651448" y="2976414"/>
            <a:ext cx="5744808" cy="135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Un grupo de </a:t>
            </a:r>
            <a:r>
              <a:rPr lang="es-ES" sz="1800" b="1" dirty="0">
                <a:solidFill>
                  <a:schemeClr val="bg1"/>
                </a:solidFill>
                <a:latin typeface="DIN-Regular" pitchFamily="2" charset="0"/>
              </a:rPr>
              <a:t>PROFESIONALES INDEPENDIENTES 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que desde una perspectiva </a:t>
            </a:r>
            <a:r>
              <a:rPr lang="es-ES" sz="1800" b="1" dirty="0">
                <a:solidFill>
                  <a:schemeClr val="bg1"/>
                </a:solidFill>
                <a:latin typeface="DIN-Regular" pitchFamily="2" charset="0"/>
              </a:rPr>
              <a:t>TRANSVERSAL 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hemos decidido crear un espacio de reflexión y debate sobre los </a:t>
            </a:r>
            <a:r>
              <a:rPr lang="es-ES" sz="1800" b="1" dirty="0">
                <a:solidFill>
                  <a:schemeClr val="bg1"/>
                </a:solidFill>
                <a:latin typeface="DIN-Regular" pitchFamily="2" charset="0"/>
              </a:rPr>
              <a:t>RETOS 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 que la sociedad española tiene en materia de </a:t>
            </a:r>
            <a:r>
              <a:rPr lang="es-ES" sz="1800" b="1" dirty="0">
                <a:solidFill>
                  <a:schemeClr val="bg1"/>
                </a:solidFill>
                <a:latin typeface="DIN-Regular" pitchFamily="2" charset="0"/>
              </a:rPr>
              <a:t>EMPLEO 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y de la gestión del </a:t>
            </a:r>
            <a:r>
              <a:rPr lang="es-ES" sz="1800" b="1" dirty="0">
                <a:solidFill>
                  <a:schemeClr val="bg1"/>
                </a:solidFill>
                <a:latin typeface="DIN-Regular" pitchFamily="2" charset="0"/>
              </a:rPr>
              <a:t>MERCADO DE TRABAJO.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93EF75B-620C-7E43-8982-10B5E93DB196}"/>
              </a:ext>
            </a:extLst>
          </p:cNvPr>
          <p:cNvSpPr/>
          <p:nvPr/>
        </p:nvSpPr>
        <p:spPr>
          <a:xfrm rot="2700000">
            <a:off x="5535211" y="5202819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98FCBB-13A4-F14F-8253-F2E0F65FBC84}"/>
              </a:ext>
            </a:extLst>
          </p:cNvPr>
          <p:cNvSpPr/>
          <p:nvPr/>
        </p:nvSpPr>
        <p:spPr>
          <a:xfrm rot="2700000">
            <a:off x="6839225" y="3906756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97D17A-FFD6-6B43-AD6B-85ED63662A92}"/>
              </a:ext>
            </a:extLst>
          </p:cNvPr>
          <p:cNvSpPr/>
          <p:nvPr/>
        </p:nvSpPr>
        <p:spPr>
          <a:xfrm rot="2700000">
            <a:off x="8087580" y="2642498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2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16" y="255067"/>
            <a:ext cx="4119821" cy="24702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ED60625-05BE-7E4A-A56E-3FCCEE8ED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8" y="408244"/>
            <a:ext cx="3565134" cy="7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30190-81E5-3F47-B8DD-2F7A7FD01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98" y="2272043"/>
            <a:ext cx="6858000" cy="1020488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DIN-Bold" pitchFamily="2" charset="0"/>
              </a:rPr>
              <a:t>¿Por qué?....Visión/propósito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B67927-3507-9347-B77C-4A221E7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07" y="2602327"/>
            <a:ext cx="469505" cy="939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B110D4-F384-7449-9732-5BC37F89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07" y="4246378"/>
            <a:ext cx="469505" cy="9390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93EF75B-620C-7E43-8982-10B5E93DB196}"/>
              </a:ext>
            </a:extLst>
          </p:cNvPr>
          <p:cNvSpPr/>
          <p:nvPr/>
        </p:nvSpPr>
        <p:spPr>
          <a:xfrm rot="2700000">
            <a:off x="5535211" y="5202819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98FCBB-13A4-F14F-8253-F2E0F65FBC84}"/>
              </a:ext>
            </a:extLst>
          </p:cNvPr>
          <p:cNvSpPr/>
          <p:nvPr/>
        </p:nvSpPr>
        <p:spPr>
          <a:xfrm rot="2700000">
            <a:off x="6839225" y="3906756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97D17A-FFD6-6B43-AD6B-85ED63662A92}"/>
              </a:ext>
            </a:extLst>
          </p:cNvPr>
          <p:cNvSpPr/>
          <p:nvPr/>
        </p:nvSpPr>
        <p:spPr>
          <a:xfrm rot="2700000">
            <a:off x="8087580" y="2642498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3</a:t>
            </a:fld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BB0469-F9FD-3F48-AB13-2D2E1DC50BD5}"/>
              </a:ext>
            </a:extLst>
          </p:cNvPr>
          <p:cNvSpPr txBox="1">
            <a:spLocks/>
          </p:cNvSpPr>
          <p:nvPr/>
        </p:nvSpPr>
        <p:spPr>
          <a:xfrm>
            <a:off x="491716" y="3248389"/>
            <a:ext cx="6060526" cy="868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Aportar ideas y visiones innovadoras e independientes para </a:t>
            </a:r>
            <a:r>
              <a:rPr lang="es-ES" sz="1800" dirty="0" smtClean="0">
                <a:solidFill>
                  <a:schemeClr val="bg1"/>
                </a:solidFill>
                <a:latin typeface="DIN-Regular" pitchFamily="2" charset="0"/>
              </a:rPr>
              <a:t>mejorar 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el mercado de trabajo y hacer más eficientes las políticas públicas.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ED60625-05BE-7E4A-A56E-3FCCEE8E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8" y="408244"/>
            <a:ext cx="3565134" cy="7421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62" y="241116"/>
            <a:ext cx="2338989" cy="33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6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30190-81E5-3F47-B8DD-2F7A7FD01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744612"/>
            <a:ext cx="6858000" cy="564941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DIN-Bold" pitchFamily="2" charset="0"/>
              </a:rPr>
              <a:t>¿Qué?.... Retos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B67927-3507-9347-B77C-4A221E7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46" y="1644713"/>
            <a:ext cx="469505" cy="939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B110D4-F384-7449-9732-5BC37F89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45" y="4480071"/>
            <a:ext cx="469505" cy="9390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93EF75B-620C-7E43-8982-10B5E93DB196}"/>
              </a:ext>
            </a:extLst>
          </p:cNvPr>
          <p:cNvSpPr/>
          <p:nvPr/>
        </p:nvSpPr>
        <p:spPr>
          <a:xfrm rot="2700000">
            <a:off x="5535211" y="5202819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98FCBB-13A4-F14F-8253-F2E0F65FBC84}"/>
              </a:ext>
            </a:extLst>
          </p:cNvPr>
          <p:cNvSpPr/>
          <p:nvPr/>
        </p:nvSpPr>
        <p:spPr>
          <a:xfrm rot="2700000">
            <a:off x="6839225" y="3906756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97D17A-FFD6-6B43-AD6B-85ED63662A92}"/>
              </a:ext>
            </a:extLst>
          </p:cNvPr>
          <p:cNvSpPr/>
          <p:nvPr/>
        </p:nvSpPr>
        <p:spPr>
          <a:xfrm rot="2700000">
            <a:off x="8087580" y="2642498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4</a:t>
            </a:fld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BB0469-F9FD-3F48-AB13-2D2E1DC50BD5}"/>
              </a:ext>
            </a:extLst>
          </p:cNvPr>
          <p:cNvSpPr txBox="1">
            <a:spLocks/>
          </p:cNvSpPr>
          <p:nvPr/>
        </p:nvSpPr>
        <p:spPr>
          <a:xfrm>
            <a:off x="328929" y="2527922"/>
            <a:ext cx="6719334" cy="1852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Descubrir </a:t>
            </a:r>
            <a:r>
              <a:rPr lang="es-ES" sz="1800" dirty="0" smtClean="0">
                <a:solidFill>
                  <a:schemeClr val="bg1"/>
                </a:solidFill>
                <a:latin typeface="DIN-Regular" pitchFamily="2" charset="0"/>
              </a:rPr>
              <a:t>y destacar las ineficiencias 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del mercado de trabajo.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Incorporar a “lo digital” en los procesos.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Realizar propuestas para la convergencia de las </a:t>
            </a:r>
            <a:r>
              <a:rPr lang="es-ES" sz="1800" dirty="0" smtClean="0">
                <a:solidFill>
                  <a:schemeClr val="bg1"/>
                </a:solidFill>
                <a:latin typeface="DIN-Regular" pitchFamily="2" charset="0"/>
              </a:rPr>
              <a:t>políticas Activas de Empleo, las formativas y/o sociales.</a:t>
            </a:r>
            <a:endParaRPr lang="es-ES" sz="1800" dirty="0">
              <a:solidFill>
                <a:schemeClr val="bg1"/>
              </a:solidFill>
              <a:latin typeface="DIN-Regular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Generar ideas </a:t>
            </a:r>
            <a:r>
              <a:rPr lang="es-ES" sz="1800" dirty="0" smtClean="0">
                <a:solidFill>
                  <a:schemeClr val="bg1"/>
                </a:solidFill>
                <a:latin typeface="DIN-Regular" pitchFamily="2" charset="0"/>
              </a:rPr>
              <a:t>para la </a:t>
            </a:r>
            <a:r>
              <a:rPr lang="es-ES" sz="1800" dirty="0" smtClean="0">
                <a:solidFill>
                  <a:schemeClr val="bg1"/>
                </a:solidFill>
                <a:latin typeface="DIN-Regular" pitchFamily="2" charset="0"/>
              </a:rPr>
              <a:t>puesta en marcha </a:t>
            </a:r>
            <a:r>
              <a:rPr lang="es-ES" sz="1800" dirty="0" smtClean="0">
                <a:solidFill>
                  <a:schemeClr val="bg1"/>
                </a:solidFill>
                <a:latin typeface="DIN-Regular" pitchFamily="2" charset="0"/>
              </a:rPr>
              <a:t>de “políticas públicas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” más eficientes.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Impulsar acciones dirigidas a promover el desarrollo de las y los profesionales de la Orientación.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D60625-05BE-7E4A-A56E-3FCCEE8E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8" y="408244"/>
            <a:ext cx="3565134" cy="7421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48" y="197561"/>
            <a:ext cx="3155433" cy="20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30190-81E5-3F47-B8DD-2F7A7FD01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532" y="2285102"/>
            <a:ext cx="6858000" cy="564941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DIN-Bold" pitchFamily="2" charset="0"/>
              </a:rPr>
              <a:t>¿Qué hemos hecho? Sep20 a Julio21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B67927-3507-9347-B77C-4A221E7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57" y="2191201"/>
            <a:ext cx="469505" cy="939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B110D4-F384-7449-9732-5BC37F89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58" y="4550373"/>
            <a:ext cx="469505" cy="9390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93EF75B-620C-7E43-8982-10B5E93DB196}"/>
              </a:ext>
            </a:extLst>
          </p:cNvPr>
          <p:cNvSpPr/>
          <p:nvPr/>
        </p:nvSpPr>
        <p:spPr>
          <a:xfrm rot="2700000">
            <a:off x="5535211" y="5202819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98FCBB-13A4-F14F-8253-F2E0F65FBC84}"/>
              </a:ext>
            </a:extLst>
          </p:cNvPr>
          <p:cNvSpPr/>
          <p:nvPr/>
        </p:nvSpPr>
        <p:spPr>
          <a:xfrm rot="2700000">
            <a:off x="6839224" y="3965744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97D17A-FFD6-6B43-AD6B-85ED63662A92}"/>
              </a:ext>
            </a:extLst>
          </p:cNvPr>
          <p:cNvSpPr/>
          <p:nvPr/>
        </p:nvSpPr>
        <p:spPr>
          <a:xfrm rot="2700000">
            <a:off x="8087580" y="2642498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5</a:t>
            </a:fld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BB0469-F9FD-3F48-AB13-2D2E1DC50BD5}"/>
              </a:ext>
            </a:extLst>
          </p:cNvPr>
          <p:cNvSpPr txBox="1">
            <a:spLocks/>
          </p:cNvSpPr>
          <p:nvPr/>
        </p:nvSpPr>
        <p:spPr>
          <a:xfrm>
            <a:off x="378436" y="2917667"/>
            <a:ext cx="6890922" cy="1578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Duplicar el número de colaboradores.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Continuidad Agora (II Edición) y lanzamiento del </a:t>
            </a: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Labs_Ergon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Diseñar </a:t>
            </a: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Integra_Ergon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Cuestionario Innova </a:t>
            </a: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Ergon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 2021 “Políticas activas”.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Ergon_Conversa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Dar continuidad al proyecto </a:t>
            </a: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Ergon_Board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ED60625-05BE-7E4A-A56E-3FCCEE8E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8" y="408244"/>
            <a:ext cx="3565134" cy="7421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92" y="176467"/>
            <a:ext cx="2653533" cy="19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30190-81E5-3F47-B8DD-2F7A7FD01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36" y="1822508"/>
            <a:ext cx="6858000" cy="564941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DIN-Bold" pitchFamily="2" charset="0"/>
              </a:rPr>
              <a:t>¿Qué haremos? Sep21 a Julio22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B67927-3507-9347-B77C-4A221E7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86" y="1716132"/>
            <a:ext cx="469505" cy="939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B110D4-F384-7449-9732-5BC37F89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76" y="4767263"/>
            <a:ext cx="469505" cy="9390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93EF75B-620C-7E43-8982-10B5E93DB196}"/>
              </a:ext>
            </a:extLst>
          </p:cNvPr>
          <p:cNvSpPr/>
          <p:nvPr/>
        </p:nvSpPr>
        <p:spPr>
          <a:xfrm rot="2700000">
            <a:off x="5535211" y="5202819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98FCBB-13A4-F14F-8253-F2E0F65FBC84}"/>
              </a:ext>
            </a:extLst>
          </p:cNvPr>
          <p:cNvSpPr/>
          <p:nvPr/>
        </p:nvSpPr>
        <p:spPr>
          <a:xfrm rot="2700000">
            <a:off x="6839224" y="3965744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97D17A-FFD6-6B43-AD6B-85ED63662A92}"/>
              </a:ext>
            </a:extLst>
          </p:cNvPr>
          <p:cNvSpPr/>
          <p:nvPr/>
        </p:nvSpPr>
        <p:spPr>
          <a:xfrm rot="2700000">
            <a:off x="8087580" y="2642498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6</a:t>
            </a:fld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BB0469-F9FD-3F48-AB13-2D2E1DC50BD5}"/>
              </a:ext>
            </a:extLst>
          </p:cNvPr>
          <p:cNvSpPr txBox="1">
            <a:spLocks/>
          </p:cNvSpPr>
          <p:nvPr/>
        </p:nvSpPr>
        <p:spPr>
          <a:xfrm>
            <a:off x="157027" y="2456704"/>
            <a:ext cx="7743010" cy="2267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Constituir el nuevo Patronato.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Consolidar y mejorar las vías de financiación/partners.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Reforzar el proyecto </a:t>
            </a: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Ergon_Board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Dar continuidad a los </a:t>
            </a: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Labs_Ergon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Poner en marcha </a:t>
            </a: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Integra_Ergon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Dialogo_Ergon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 sobre la relación entre formación, aprendizaje y empleabilidad.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Innova </a:t>
            </a: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Ergon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 2022.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chemeClr val="bg1"/>
                </a:solidFill>
                <a:latin typeface="DIN-Regular" pitchFamily="2" charset="0"/>
              </a:rPr>
              <a:t>Ergon</a:t>
            </a:r>
            <a:r>
              <a:rPr lang="es-ES" sz="1800" dirty="0">
                <a:solidFill>
                  <a:schemeClr val="bg1"/>
                </a:solidFill>
                <a:latin typeface="DIN-Regular" pitchFamily="2" charset="0"/>
              </a:rPr>
              <a:t> Conversa.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ED60625-05BE-7E4A-A56E-3FCCEE8E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8" y="408244"/>
            <a:ext cx="3565134" cy="7421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76" y="284355"/>
            <a:ext cx="2757948" cy="15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1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30190-81E5-3F47-B8DD-2F7A7FD01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922711"/>
            <a:ext cx="6858000" cy="1020488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DIN-Bold" pitchFamily="2" charset="0"/>
              </a:rPr>
              <a:t>Fundación </a:t>
            </a:r>
            <a:r>
              <a:rPr lang="es-ES" sz="3200" b="1" dirty="0" err="1">
                <a:solidFill>
                  <a:schemeClr val="bg1"/>
                </a:solidFill>
                <a:latin typeface="DIN-Bold" pitchFamily="2" charset="0"/>
              </a:rPr>
              <a:t>Ergon</a:t>
            </a:r>
            <a:endParaRPr lang="es-ES" sz="3200" b="1" dirty="0">
              <a:solidFill>
                <a:schemeClr val="bg1"/>
              </a:solidFill>
              <a:latin typeface="DIN-Bold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B67927-3507-9347-B77C-4A221E7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39" y="2159203"/>
            <a:ext cx="469505" cy="9390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1BB0469-F9FD-3F48-AB13-2D2E1DC50BD5}"/>
              </a:ext>
            </a:extLst>
          </p:cNvPr>
          <p:cNvSpPr txBox="1">
            <a:spLocks/>
          </p:cNvSpPr>
          <p:nvPr/>
        </p:nvSpPr>
        <p:spPr>
          <a:xfrm>
            <a:off x="737418" y="2943199"/>
            <a:ext cx="4002367" cy="5263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dirty="0">
                <a:solidFill>
                  <a:schemeClr val="bg1"/>
                </a:solidFill>
                <a:latin typeface="DIN-Regular" pitchFamily="2" charset="0"/>
              </a:rPr>
              <a:t>Fundación para el Análisis y el Desarrollo del Empleo (ERGON)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93EF75B-620C-7E43-8982-10B5E93DB196}"/>
              </a:ext>
            </a:extLst>
          </p:cNvPr>
          <p:cNvSpPr/>
          <p:nvPr/>
        </p:nvSpPr>
        <p:spPr>
          <a:xfrm rot="2700000">
            <a:off x="5535211" y="5202819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98FCBB-13A4-F14F-8253-F2E0F65FBC84}"/>
              </a:ext>
            </a:extLst>
          </p:cNvPr>
          <p:cNvSpPr/>
          <p:nvPr/>
        </p:nvSpPr>
        <p:spPr>
          <a:xfrm rot="2700000">
            <a:off x="6839225" y="3906756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97D17A-FFD6-6B43-AD6B-85ED63662A92}"/>
              </a:ext>
            </a:extLst>
          </p:cNvPr>
          <p:cNvSpPr/>
          <p:nvPr/>
        </p:nvSpPr>
        <p:spPr>
          <a:xfrm rot="2700000">
            <a:off x="8087580" y="2642498"/>
            <a:ext cx="2706885" cy="52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3970-FA1B-9F4F-929A-4B17C7FEAA7B}" type="slidenum">
              <a:rPr lang="es-ES" smtClean="0"/>
              <a:t>7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D60625-05BE-7E4A-A56E-3FCCEE8E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10" y="518001"/>
            <a:ext cx="5647638" cy="1175631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61BB0469-F9FD-3F48-AB13-2D2E1DC50BD5}"/>
              </a:ext>
            </a:extLst>
          </p:cNvPr>
          <p:cNvSpPr txBox="1">
            <a:spLocks/>
          </p:cNvSpPr>
          <p:nvPr/>
        </p:nvSpPr>
        <p:spPr>
          <a:xfrm>
            <a:off x="528342" y="4018025"/>
            <a:ext cx="4420517" cy="61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chemeClr val="bg1"/>
                </a:solidFill>
                <a:latin typeface="DIN-Bold"/>
              </a:rPr>
              <a:t>Con nuestro agradecimiento a nuestros partners y a todos los colaboradores. </a:t>
            </a:r>
            <a:endParaRPr lang="es-ES" sz="1800" dirty="0">
              <a:solidFill>
                <a:schemeClr val="bg1"/>
              </a:solidFill>
              <a:latin typeface="DIN-Bold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B67927-3507-9347-B77C-4A221E7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39" y="3633294"/>
            <a:ext cx="469505" cy="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261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292</Words>
  <Application>Microsoft Office PowerPoint</Application>
  <PresentationFormat>Presentación en pantalla (16:9)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DIN-Bold</vt:lpstr>
      <vt:lpstr>DIN-Regular</vt:lpstr>
      <vt:lpstr>Diseño personalizado</vt:lpstr>
      <vt:lpstr>2_Diseño personalizado</vt:lpstr>
      <vt:lpstr>4_Diseño personalizado</vt:lpstr>
      <vt:lpstr>1_Diseño personalizado</vt:lpstr>
      <vt:lpstr>III Jornada Anual Trabajo versus empleo: Retos a afrontar</vt:lpstr>
      <vt:lpstr>¿Quiénes somos?</vt:lpstr>
      <vt:lpstr>¿Por qué?....Visión/propósito</vt:lpstr>
      <vt:lpstr>¿Qué?.... Retos</vt:lpstr>
      <vt:lpstr>¿Qué hemos hecho? Sep20 a Julio21</vt:lpstr>
      <vt:lpstr>¿Qué haremos? Sep21 a Julio22</vt:lpstr>
      <vt:lpstr>Fundación Ergon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Pau Hortal</cp:lastModifiedBy>
  <cp:revision>178</cp:revision>
  <cp:lastPrinted>2021-03-19T11:18:47Z</cp:lastPrinted>
  <dcterms:created xsi:type="dcterms:W3CDTF">2019-02-18T16:30:38Z</dcterms:created>
  <dcterms:modified xsi:type="dcterms:W3CDTF">2021-07-06T15:03:39Z</dcterms:modified>
</cp:coreProperties>
</file>