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9" r:id="rId3"/>
    <p:sldId id="260" r:id="rId4"/>
    <p:sldId id="264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01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1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68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68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3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1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33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4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4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0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06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779F603-B669-4AD6-82F9-E09F76165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B687FB-AF6C-CFD4-B891-03CA61CBA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260970"/>
            <a:ext cx="5536780" cy="3566160"/>
          </a:xfrm>
        </p:spPr>
        <p:txBody>
          <a:bodyPr>
            <a:normAutofit/>
          </a:bodyPr>
          <a:lstStyle/>
          <a:p>
            <a:r>
              <a:rPr lang="en-US" dirty="0"/>
              <a:t>The Sheep 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505A21-1B2F-C9EA-8533-BD4F2BC69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0" y="4645152"/>
            <a:ext cx="5534009" cy="1143000"/>
          </a:xfrm>
        </p:spPr>
        <p:txBody>
          <a:bodyPr>
            <a:normAutofit/>
          </a:bodyPr>
          <a:lstStyle/>
          <a:p>
            <a:r>
              <a:rPr lang="en-US" dirty="0"/>
              <a:t>2025 </a:t>
            </a:r>
            <a:endParaRPr lang="en-US" sz="1600" dirty="0"/>
          </a:p>
          <a:p>
            <a:r>
              <a:rPr lang="en-US" dirty="0"/>
              <a:t>Financial Review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ABFD994-C2DC-4E7D-9411-C7FF7813E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47660" y="4485132"/>
            <a:ext cx="5486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96FA172-921E-4C46-94E3-3FC0695A7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CD2D02-1305-7667-3E5B-B5C5019649FF}"/>
              </a:ext>
            </a:extLst>
          </p:cNvPr>
          <p:cNvSpPr txBox="1"/>
          <p:nvPr/>
        </p:nvSpPr>
        <p:spPr>
          <a:xfrm>
            <a:off x="1147660" y="3955781"/>
            <a:ext cx="2831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 White Sheep Company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6DAFB66-2762-9859-46FD-E4043F80F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060EDAD9-DC4D-98A9-41C1-80CD41580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A075739-DB2F-548C-353D-139121F97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6791" y="1152207"/>
            <a:ext cx="4963218" cy="4553585"/>
          </a:xfrm>
          <a:prstGeom prst="rect">
            <a:avLst/>
          </a:prstGeom>
        </p:spPr>
      </p:pic>
      <p:pic>
        <p:nvPicPr>
          <p:cNvPr id="5" name="Picture 4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226F4C1A-5DF6-5F5A-8280-84C725C36C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193" y="0"/>
            <a:ext cx="1918807" cy="191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923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071C2-7465-CA22-A1ED-7FDEA9D97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FA047B48-4C73-10E5-0199-26F606308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714" y="0"/>
            <a:ext cx="1714286" cy="1714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6F7D64F-DA41-BD44-1553-249ED7BD7A66}"/>
              </a:ext>
            </a:extLst>
          </p:cNvPr>
          <p:cNvSpPr txBox="1">
            <a:spLocks/>
          </p:cNvSpPr>
          <p:nvPr/>
        </p:nvSpPr>
        <p:spPr>
          <a:xfrm>
            <a:off x="2512981" y="498094"/>
            <a:ext cx="6708838" cy="7956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Marketing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3BB6312-1D0F-5C08-0C93-FA3AE3C77988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2274634" y="5899940"/>
            <a:ext cx="7995602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ecagon 5">
            <a:extLst>
              <a:ext uri="{FF2B5EF4-FFF2-40B4-BE49-F238E27FC236}">
                <a16:creationId xmlns:a16="http://schemas.microsoft.com/office/drawing/2014/main" id="{158BB92A-B41D-D984-B697-6252E2CFC8BD}"/>
              </a:ext>
            </a:extLst>
          </p:cNvPr>
          <p:cNvSpPr/>
          <p:nvPr/>
        </p:nvSpPr>
        <p:spPr>
          <a:xfrm>
            <a:off x="1921764" y="5724418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Decagon 6">
            <a:extLst>
              <a:ext uri="{FF2B5EF4-FFF2-40B4-BE49-F238E27FC236}">
                <a16:creationId xmlns:a16="http://schemas.microsoft.com/office/drawing/2014/main" id="{3E71F23E-EE6E-C9C2-7098-330C8D7FD69C}"/>
              </a:ext>
            </a:extLst>
          </p:cNvPr>
          <p:cNvSpPr/>
          <p:nvPr/>
        </p:nvSpPr>
        <p:spPr>
          <a:xfrm>
            <a:off x="323697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Decagon 7">
            <a:extLst>
              <a:ext uri="{FF2B5EF4-FFF2-40B4-BE49-F238E27FC236}">
                <a16:creationId xmlns:a16="http://schemas.microsoft.com/office/drawing/2014/main" id="{980E1527-325E-3CBD-7978-307B65C36DCA}"/>
              </a:ext>
            </a:extLst>
          </p:cNvPr>
          <p:cNvSpPr/>
          <p:nvPr/>
        </p:nvSpPr>
        <p:spPr>
          <a:xfrm>
            <a:off x="4552188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" name="Decagon 8">
            <a:extLst>
              <a:ext uri="{FF2B5EF4-FFF2-40B4-BE49-F238E27FC236}">
                <a16:creationId xmlns:a16="http://schemas.microsoft.com/office/drawing/2014/main" id="{5F9D32ED-629A-2ECC-1A0C-80B37FD0262F}"/>
              </a:ext>
            </a:extLst>
          </p:cNvPr>
          <p:cNvSpPr/>
          <p:nvPr/>
        </p:nvSpPr>
        <p:spPr>
          <a:xfrm>
            <a:off x="5867400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0" name="Decagon 9">
            <a:extLst>
              <a:ext uri="{FF2B5EF4-FFF2-40B4-BE49-F238E27FC236}">
                <a16:creationId xmlns:a16="http://schemas.microsoft.com/office/drawing/2014/main" id="{38CF12CA-1A56-B9BA-A826-EE4A4FA0D073}"/>
              </a:ext>
            </a:extLst>
          </p:cNvPr>
          <p:cNvSpPr/>
          <p:nvPr/>
        </p:nvSpPr>
        <p:spPr>
          <a:xfrm>
            <a:off x="7182612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1" name="Decagon 10">
            <a:extLst>
              <a:ext uri="{FF2B5EF4-FFF2-40B4-BE49-F238E27FC236}">
                <a16:creationId xmlns:a16="http://schemas.microsoft.com/office/drawing/2014/main" id="{BEFF9C98-C74C-D6E2-65E6-2BE09E2AAA5C}"/>
              </a:ext>
            </a:extLst>
          </p:cNvPr>
          <p:cNvSpPr/>
          <p:nvPr/>
        </p:nvSpPr>
        <p:spPr>
          <a:xfrm>
            <a:off x="8497824" y="5715274"/>
            <a:ext cx="457200" cy="369332"/>
          </a:xfrm>
          <a:prstGeom prst="decagon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" name="Decagon 15">
            <a:extLst>
              <a:ext uri="{FF2B5EF4-FFF2-40B4-BE49-F238E27FC236}">
                <a16:creationId xmlns:a16="http://schemas.microsoft.com/office/drawing/2014/main" id="{DCDD64A2-5F79-58E2-9F3D-64E040924E69}"/>
              </a:ext>
            </a:extLst>
          </p:cNvPr>
          <p:cNvSpPr/>
          <p:nvPr/>
        </p:nvSpPr>
        <p:spPr>
          <a:xfrm>
            <a:off x="981303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CCD7BE-9865-E042-63F1-B6C04F5BDB63}"/>
              </a:ext>
            </a:extLst>
          </p:cNvPr>
          <p:cNvSpPr txBox="1"/>
          <p:nvPr/>
        </p:nvSpPr>
        <p:spPr>
          <a:xfrm>
            <a:off x="6324600" y="1469242"/>
            <a:ext cx="47022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Moved further away from internet ads and into other areas due to decreasing returns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Increased Event involvement due to direct ROAS and other favorable longer-term metrics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Added Agency &amp; contractor services in FY25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EEDB8FD-1500-7B90-3B3D-88CFCF17AC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868" y="1338262"/>
            <a:ext cx="5678215" cy="301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039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85C284-BB89-1B9C-5B59-082AAF082C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E27318D0-D3F7-D59F-FF24-28EF0CA93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714" y="0"/>
            <a:ext cx="1714286" cy="1714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4747784-C309-C11C-CE23-04C4A7809A54}"/>
              </a:ext>
            </a:extLst>
          </p:cNvPr>
          <p:cNvSpPr txBox="1">
            <a:spLocks/>
          </p:cNvSpPr>
          <p:nvPr/>
        </p:nvSpPr>
        <p:spPr>
          <a:xfrm>
            <a:off x="2512981" y="498094"/>
            <a:ext cx="6708838" cy="7956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Other Expenses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1EED43-D0D0-998C-6C12-30975D57230B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2274634" y="5899940"/>
            <a:ext cx="7995602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ecagon 5">
            <a:extLst>
              <a:ext uri="{FF2B5EF4-FFF2-40B4-BE49-F238E27FC236}">
                <a16:creationId xmlns:a16="http://schemas.microsoft.com/office/drawing/2014/main" id="{8C64F4F8-C1A2-33FF-CDFA-8FF6360319EF}"/>
              </a:ext>
            </a:extLst>
          </p:cNvPr>
          <p:cNvSpPr/>
          <p:nvPr/>
        </p:nvSpPr>
        <p:spPr>
          <a:xfrm>
            <a:off x="1921764" y="5724418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Decagon 6">
            <a:extLst>
              <a:ext uri="{FF2B5EF4-FFF2-40B4-BE49-F238E27FC236}">
                <a16:creationId xmlns:a16="http://schemas.microsoft.com/office/drawing/2014/main" id="{691B0BCF-E9C0-A6E2-A730-406D9016BA85}"/>
              </a:ext>
            </a:extLst>
          </p:cNvPr>
          <p:cNvSpPr/>
          <p:nvPr/>
        </p:nvSpPr>
        <p:spPr>
          <a:xfrm>
            <a:off x="323697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Decagon 7">
            <a:extLst>
              <a:ext uri="{FF2B5EF4-FFF2-40B4-BE49-F238E27FC236}">
                <a16:creationId xmlns:a16="http://schemas.microsoft.com/office/drawing/2014/main" id="{B5640E0B-A1D2-655B-636E-203415F36398}"/>
              </a:ext>
            </a:extLst>
          </p:cNvPr>
          <p:cNvSpPr/>
          <p:nvPr/>
        </p:nvSpPr>
        <p:spPr>
          <a:xfrm>
            <a:off x="4552188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" name="Decagon 8">
            <a:extLst>
              <a:ext uri="{FF2B5EF4-FFF2-40B4-BE49-F238E27FC236}">
                <a16:creationId xmlns:a16="http://schemas.microsoft.com/office/drawing/2014/main" id="{30C218D7-54D1-97F5-4206-52C6D78301A9}"/>
              </a:ext>
            </a:extLst>
          </p:cNvPr>
          <p:cNvSpPr/>
          <p:nvPr/>
        </p:nvSpPr>
        <p:spPr>
          <a:xfrm>
            <a:off x="5867400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0" name="Decagon 9">
            <a:extLst>
              <a:ext uri="{FF2B5EF4-FFF2-40B4-BE49-F238E27FC236}">
                <a16:creationId xmlns:a16="http://schemas.microsoft.com/office/drawing/2014/main" id="{F5281B4D-775F-9989-8CB8-035C3A30CD5C}"/>
              </a:ext>
            </a:extLst>
          </p:cNvPr>
          <p:cNvSpPr/>
          <p:nvPr/>
        </p:nvSpPr>
        <p:spPr>
          <a:xfrm>
            <a:off x="7182612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1" name="Decagon 10">
            <a:extLst>
              <a:ext uri="{FF2B5EF4-FFF2-40B4-BE49-F238E27FC236}">
                <a16:creationId xmlns:a16="http://schemas.microsoft.com/office/drawing/2014/main" id="{CB52722B-B643-DAD8-A0D0-07A3E502C23B}"/>
              </a:ext>
            </a:extLst>
          </p:cNvPr>
          <p:cNvSpPr/>
          <p:nvPr/>
        </p:nvSpPr>
        <p:spPr>
          <a:xfrm>
            <a:off x="8497824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" name="Decagon 15">
            <a:extLst>
              <a:ext uri="{FF2B5EF4-FFF2-40B4-BE49-F238E27FC236}">
                <a16:creationId xmlns:a16="http://schemas.microsoft.com/office/drawing/2014/main" id="{F3615E65-715F-186A-90BA-7A322BA3E57B}"/>
              </a:ext>
            </a:extLst>
          </p:cNvPr>
          <p:cNvSpPr/>
          <p:nvPr/>
        </p:nvSpPr>
        <p:spPr>
          <a:xfrm>
            <a:off x="9813036" y="5715274"/>
            <a:ext cx="457200" cy="369332"/>
          </a:xfrm>
          <a:prstGeom prst="decagon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DA7616-8424-9CE1-B417-AA3079453CE3}"/>
              </a:ext>
            </a:extLst>
          </p:cNvPr>
          <p:cNvSpPr txBox="1"/>
          <p:nvPr/>
        </p:nvSpPr>
        <p:spPr>
          <a:xfrm>
            <a:off x="7182612" y="1744957"/>
            <a:ext cx="40263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Entry into consignment came with significant rent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Supplies did not increase proportionate to sales due to finding better suppliers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Increased activity led to increased water &amp; electricity usage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FY24 included tech consultant fees for WMS implementation assistance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8F2E48-C500-682E-EDCE-317F8D624F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700" y="1293720"/>
            <a:ext cx="6725351" cy="313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76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E6C02F24-C72B-BB70-8702-3C265AADA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714" y="0"/>
            <a:ext cx="1714286" cy="1714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85A50FE-74E9-C2AA-E6C4-539605321140}"/>
              </a:ext>
            </a:extLst>
          </p:cNvPr>
          <p:cNvSpPr txBox="1">
            <a:spLocks/>
          </p:cNvSpPr>
          <p:nvPr/>
        </p:nvSpPr>
        <p:spPr>
          <a:xfrm>
            <a:off x="1323499" y="549192"/>
            <a:ext cx="9087802" cy="69021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Supplementary Materials Index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F6B0EB5-C504-B874-8836-8BF1468943FA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2274634" y="5899940"/>
            <a:ext cx="7995602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ecagon 5">
            <a:extLst>
              <a:ext uri="{FF2B5EF4-FFF2-40B4-BE49-F238E27FC236}">
                <a16:creationId xmlns:a16="http://schemas.microsoft.com/office/drawing/2014/main" id="{9033130C-2460-7FDF-2A7A-25437ECF948B}"/>
              </a:ext>
            </a:extLst>
          </p:cNvPr>
          <p:cNvSpPr/>
          <p:nvPr/>
        </p:nvSpPr>
        <p:spPr>
          <a:xfrm>
            <a:off x="1921764" y="5724418"/>
            <a:ext cx="457200" cy="369332"/>
          </a:xfrm>
          <a:prstGeom prst="decag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ecagon 6">
            <a:extLst>
              <a:ext uri="{FF2B5EF4-FFF2-40B4-BE49-F238E27FC236}">
                <a16:creationId xmlns:a16="http://schemas.microsoft.com/office/drawing/2014/main" id="{11D2A6D7-C305-10A9-8249-1BBD6FE876C8}"/>
              </a:ext>
            </a:extLst>
          </p:cNvPr>
          <p:cNvSpPr/>
          <p:nvPr/>
        </p:nvSpPr>
        <p:spPr>
          <a:xfrm>
            <a:off x="3236976" y="5715274"/>
            <a:ext cx="457200" cy="369332"/>
          </a:xfrm>
          <a:prstGeom prst="decag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ecagon 7">
            <a:extLst>
              <a:ext uri="{FF2B5EF4-FFF2-40B4-BE49-F238E27FC236}">
                <a16:creationId xmlns:a16="http://schemas.microsoft.com/office/drawing/2014/main" id="{5FA913E5-89CD-626D-6412-9A2DB87CCFFC}"/>
              </a:ext>
            </a:extLst>
          </p:cNvPr>
          <p:cNvSpPr/>
          <p:nvPr/>
        </p:nvSpPr>
        <p:spPr>
          <a:xfrm>
            <a:off x="4552188" y="5715274"/>
            <a:ext cx="457200" cy="369332"/>
          </a:xfrm>
          <a:prstGeom prst="decag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ecagon 8">
            <a:extLst>
              <a:ext uri="{FF2B5EF4-FFF2-40B4-BE49-F238E27FC236}">
                <a16:creationId xmlns:a16="http://schemas.microsoft.com/office/drawing/2014/main" id="{7CD79C33-9DF7-EBC2-AA5C-03274B87D5D6}"/>
              </a:ext>
            </a:extLst>
          </p:cNvPr>
          <p:cNvSpPr/>
          <p:nvPr/>
        </p:nvSpPr>
        <p:spPr>
          <a:xfrm>
            <a:off x="5867400" y="5715274"/>
            <a:ext cx="457200" cy="369332"/>
          </a:xfrm>
          <a:prstGeom prst="decag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ecagon 9">
            <a:extLst>
              <a:ext uri="{FF2B5EF4-FFF2-40B4-BE49-F238E27FC236}">
                <a16:creationId xmlns:a16="http://schemas.microsoft.com/office/drawing/2014/main" id="{CDDCF08A-AD46-93DE-A3BF-AD1334C9BE7D}"/>
              </a:ext>
            </a:extLst>
          </p:cNvPr>
          <p:cNvSpPr/>
          <p:nvPr/>
        </p:nvSpPr>
        <p:spPr>
          <a:xfrm>
            <a:off x="7182612" y="5715274"/>
            <a:ext cx="457200" cy="369332"/>
          </a:xfrm>
          <a:prstGeom prst="decag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ecagon 10">
            <a:extLst>
              <a:ext uri="{FF2B5EF4-FFF2-40B4-BE49-F238E27FC236}">
                <a16:creationId xmlns:a16="http://schemas.microsoft.com/office/drawing/2014/main" id="{1183786A-E559-F3A1-8CFE-48CC0B4B7377}"/>
              </a:ext>
            </a:extLst>
          </p:cNvPr>
          <p:cNvSpPr/>
          <p:nvPr/>
        </p:nvSpPr>
        <p:spPr>
          <a:xfrm>
            <a:off x="8497824" y="5715274"/>
            <a:ext cx="457200" cy="369332"/>
          </a:xfrm>
          <a:prstGeom prst="decag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CCB37F-0DFB-D3CD-7B6E-C690EFC989EE}"/>
              </a:ext>
            </a:extLst>
          </p:cNvPr>
          <p:cNvSpPr txBox="1"/>
          <p:nvPr/>
        </p:nvSpPr>
        <p:spPr>
          <a:xfrm>
            <a:off x="407893" y="1607333"/>
            <a:ext cx="47342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EBITDA Notes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Sales by Period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Traffic, AOV, Conversion by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Sales by Product SKU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Margin by Product SKU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Margin by Subcategory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Changes in Top 10 SKUs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6" name="Decagon 15">
            <a:extLst>
              <a:ext uri="{FF2B5EF4-FFF2-40B4-BE49-F238E27FC236}">
                <a16:creationId xmlns:a16="http://schemas.microsoft.com/office/drawing/2014/main" id="{461C65F5-F38D-7427-B19B-406CD0FB8C95}"/>
              </a:ext>
            </a:extLst>
          </p:cNvPr>
          <p:cNvSpPr/>
          <p:nvPr/>
        </p:nvSpPr>
        <p:spPr>
          <a:xfrm>
            <a:off x="9813036" y="5715274"/>
            <a:ext cx="457200" cy="369332"/>
          </a:xfrm>
          <a:prstGeom prst="decag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D9CB25-00A9-9C8F-3F38-00C79A9CE5DE}"/>
              </a:ext>
            </a:extLst>
          </p:cNvPr>
          <p:cNvSpPr txBox="1"/>
          <p:nvPr/>
        </p:nvSpPr>
        <p:spPr>
          <a:xfrm>
            <a:off x="6096000" y="1607333"/>
            <a:ext cx="518681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Breakdown of Salaries &amp; Benefits YoY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ROAS by Marketing Category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Major Projects (Closed Totals &amp; Spend to Date on Active Projects)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CAPEX FY25 vs FY24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CAPEX FY26 Projections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5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E6C02F24-C72B-BB70-8702-3C265AADA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714" y="0"/>
            <a:ext cx="1714286" cy="1714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85A50FE-74E9-C2AA-E6C4-539605321140}"/>
              </a:ext>
            </a:extLst>
          </p:cNvPr>
          <p:cNvSpPr txBox="1">
            <a:spLocks/>
          </p:cNvSpPr>
          <p:nvPr/>
        </p:nvSpPr>
        <p:spPr>
          <a:xfrm>
            <a:off x="3104197" y="988907"/>
            <a:ext cx="5983605" cy="14507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Table of Contents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482C00-3F4F-E3F0-B321-FE645E73F5A7}"/>
              </a:ext>
            </a:extLst>
          </p:cNvPr>
          <p:cNvSpPr txBox="1"/>
          <p:nvPr/>
        </p:nvSpPr>
        <p:spPr>
          <a:xfrm>
            <a:off x="3429614" y="2689433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7C986F-7D96-FB4A-A474-33A572DCB7D2}"/>
              </a:ext>
            </a:extLst>
          </p:cNvPr>
          <p:cNvSpPr txBox="1"/>
          <p:nvPr/>
        </p:nvSpPr>
        <p:spPr>
          <a:xfrm>
            <a:off x="3394044" y="4047726"/>
            <a:ext cx="2073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 of Merchandise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61E6F8-72E6-0361-3A99-EABDF2DC32C7}"/>
              </a:ext>
            </a:extLst>
          </p:cNvPr>
          <p:cNvSpPr txBox="1"/>
          <p:nvPr/>
        </p:nvSpPr>
        <p:spPr>
          <a:xfrm>
            <a:off x="3402857" y="4769830"/>
            <a:ext cx="1428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Gross Margin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19AB3D-7092-77D1-4A57-742A1E38327E}"/>
              </a:ext>
            </a:extLst>
          </p:cNvPr>
          <p:cNvSpPr txBox="1"/>
          <p:nvPr/>
        </p:nvSpPr>
        <p:spPr>
          <a:xfrm>
            <a:off x="7165481" y="2645000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Salaries &amp; Benefits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216017-B663-08D6-510B-D1478FC2AE8D}"/>
              </a:ext>
            </a:extLst>
          </p:cNvPr>
          <p:cNvSpPr txBox="1"/>
          <p:nvPr/>
        </p:nvSpPr>
        <p:spPr>
          <a:xfrm>
            <a:off x="7165481" y="3308535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Marketing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B567A4-FAAF-0B98-091C-B7EC079E1C28}"/>
              </a:ext>
            </a:extLst>
          </p:cNvPr>
          <p:cNvSpPr txBox="1"/>
          <p:nvPr/>
        </p:nvSpPr>
        <p:spPr>
          <a:xfrm>
            <a:off x="7165481" y="4049005"/>
            <a:ext cx="161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Other Expenses</a:t>
            </a:r>
          </a:p>
        </p:txBody>
      </p:sp>
      <p:sp>
        <p:nvSpPr>
          <p:cNvPr id="19" name="Decagon 18">
            <a:extLst>
              <a:ext uri="{FF2B5EF4-FFF2-40B4-BE49-F238E27FC236}">
                <a16:creationId xmlns:a16="http://schemas.microsoft.com/office/drawing/2014/main" id="{B4206CF3-9A60-4EF5-FAAD-4C4EEB39C388}"/>
              </a:ext>
            </a:extLst>
          </p:cNvPr>
          <p:cNvSpPr/>
          <p:nvPr/>
        </p:nvSpPr>
        <p:spPr>
          <a:xfrm>
            <a:off x="2748097" y="269486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Decagon 19">
            <a:extLst>
              <a:ext uri="{FF2B5EF4-FFF2-40B4-BE49-F238E27FC236}">
                <a16:creationId xmlns:a16="http://schemas.microsoft.com/office/drawing/2014/main" id="{A6371FD7-E4EC-FBA4-9FD6-3821936CBE2E}"/>
              </a:ext>
            </a:extLst>
          </p:cNvPr>
          <p:cNvSpPr/>
          <p:nvPr/>
        </p:nvSpPr>
        <p:spPr>
          <a:xfrm>
            <a:off x="2748097" y="3358399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1" name="Decagon 20">
            <a:extLst>
              <a:ext uri="{FF2B5EF4-FFF2-40B4-BE49-F238E27FC236}">
                <a16:creationId xmlns:a16="http://schemas.microsoft.com/office/drawing/2014/main" id="{DD638371-4ED5-BD03-F253-F28130AA725C}"/>
              </a:ext>
            </a:extLst>
          </p:cNvPr>
          <p:cNvSpPr/>
          <p:nvPr/>
        </p:nvSpPr>
        <p:spPr>
          <a:xfrm>
            <a:off x="2748097" y="4047726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2" name="Decagon 21">
            <a:extLst>
              <a:ext uri="{FF2B5EF4-FFF2-40B4-BE49-F238E27FC236}">
                <a16:creationId xmlns:a16="http://schemas.microsoft.com/office/drawing/2014/main" id="{8D21D6A1-9298-E208-8EA3-DC8528CC193A}"/>
              </a:ext>
            </a:extLst>
          </p:cNvPr>
          <p:cNvSpPr/>
          <p:nvPr/>
        </p:nvSpPr>
        <p:spPr>
          <a:xfrm>
            <a:off x="2748097" y="4769830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3" name="Decagon 22">
            <a:extLst>
              <a:ext uri="{FF2B5EF4-FFF2-40B4-BE49-F238E27FC236}">
                <a16:creationId xmlns:a16="http://schemas.microsoft.com/office/drawing/2014/main" id="{E1AD09D8-820E-BBED-9813-DA05AE5F3714}"/>
              </a:ext>
            </a:extLst>
          </p:cNvPr>
          <p:cNvSpPr/>
          <p:nvPr/>
        </p:nvSpPr>
        <p:spPr>
          <a:xfrm>
            <a:off x="6410670" y="2700586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4" name="Decagon 23">
            <a:extLst>
              <a:ext uri="{FF2B5EF4-FFF2-40B4-BE49-F238E27FC236}">
                <a16:creationId xmlns:a16="http://schemas.microsoft.com/office/drawing/2014/main" id="{EE9F42EC-3E1C-5E57-18EB-EF032DE34C89}"/>
              </a:ext>
            </a:extLst>
          </p:cNvPr>
          <p:cNvSpPr/>
          <p:nvPr/>
        </p:nvSpPr>
        <p:spPr>
          <a:xfrm>
            <a:off x="6410670" y="3358399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5" name="Decagon 24">
            <a:extLst>
              <a:ext uri="{FF2B5EF4-FFF2-40B4-BE49-F238E27FC236}">
                <a16:creationId xmlns:a16="http://schemas.microsoft.com/office/drawing/2014/main" id="{C8705499-05EC-26F6-2CAC-3050F77A45CB}"/>
              </a:ext>
            </a:extLst>
          </p:cNvPr>
          <p:cNvSpPr/>
          <p:nvPr/>
        </p:nvSpPr>
        <p:spPr>
          <a:xfrm>
            <a:off x="6410670" y="4047726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EE618A-2A27-F9A7-32BD-29888D379C72}"/>
              </a:ext>
            </a:extLst>
          </p:cNvPr>
          <p:cNvSpPr txBox="1"/>
          <p:nvPr/>
        </p:nvSpPr>
        <p:spPr>
          <a:xfrm>
            <a:off x="3429614" y="3355247"/>
            <a:ext cx="93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Revenue</a:t>
            </a:r>
          </a:p>
        </p:txBody>
      </p:sp>
      <p:sp>
        <p:nvSpPr>
          <p:cNvPr id="2" name="Decagon 1">
            <a:extLst>
              <a:ext uri="{FF2B5EF4-FFF2-40B4-BE49-F238E27FC236}">
                <a16:creationId xmlns:a16="http://schemas.microsoft.com/office/drawing/2014/main" id="{95898D25-C53E-1BF6-05FB-26F293E19327}"/>
              </a:ext>
            </a:extLst>
          </p:cNvPr>
          <p:cNvSpPr/>
          <p:nvPr/>
        </p:nvSpPr>
        <p:spPr>
          <a:xfrm>
            <a:off x="6425456" y="4737053"/>
            <a:ext cx="457200" cy="369332"/>
          </a:xfrm>
          <a:prstGeom prst="decag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580B2D-BDE4-6077-BDD7-AC7979E71021}"/>
              </a:ext>
            </a:extLst>
          </p:cNvPr>
          <p:cNvSpPr txBox="1"/>
          <p:nvPr/>
        </p:nvSpPr>
        <p:spPr>
          <a:xfrm>
            <a:off x="7165480" y="4737053"/>
            <a:ext cx="3056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Supplementary Material Index</a:t>
            </a:r>
          </a:p>
        </p:txBody>
      </p:sp>
    </p:spTree>
    <p:extLst>
      <p:ext uri="{BB962C8B-B14F-4D97-AF65-F5344CB8AC3E}">
        <p14:creationId xmlns:p14="http://schemas.microsoft.com/office/powerpoint/2010/main" val="65173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E6C02F24-C72B-BB70-8702-3C265AADA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714" y="0"/>
            <a:ext cx="1714286" cy="1714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85A50FE-74E9-C2AA-E6C4-539605321140}"/>
              </a:ext>
            </a:extLst>
          </p:cNvPr>
          <p:cNvSpPr txBox="1">
            <a:spLocks/>
          </p:cNvSpPr>
          <p:nvPr/>
        </p:nvSpPr>
        <p:spPr>
          <a:xfrm>
            <a:off x="3104197" y="536458"/>
            <a:ext cx="5983605" cy="14507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Summary Financials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F6B0EB5-C504-B874-8836-8BF1468943FA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2274634" y="5899940"/>
            <a:ext cx="7995602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ecagon 5">
            <a:extLst>
              <a:ext uri="{FF2B5EF4-FFF2-40B4-BE49-F238E27FC236}">
                <a16:creationId xmlns:a16="http://schemas.microsoft.com/office/drawing/2014/main" id="{9033130C-2460-7FDF-2A7A-25437ECF948B}"/>
              </a:ext>
            </a:extLst>
          </p:cNvPr>
          <p:cNvSpPr/>
          <p:nvPr/>
        </p:nvSpPr>
        <p:spPr>
          <a:xfrm>
            <a:off x="1921764" y="5724418"/>
            <a:ext cx="457200" cy="369332"/>
          </a:xfrm>
          <a:prstGeom prst="decagon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Decagon 6">
            <a:extLst>
              <a:ext uri="{FF2B5EF4-FFF2-40B4-BE49-F238E27FC236}">
                <a16:creationId xmlns:a16="http://schemas.microsoft.com/office/drawing/2014/main" id="{11D2A6D7-C305-10A9-8249-1BBD6FE876C8}"/>
              </a:ext>
            </a:extLst>
          </p:cNvPr>
          <p:cNvSpPr/>
          <p:nvPr/>
        </p:nvSpPr>
        <p:spPr>
          <a:xfrm>
            <a:off x="323697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Decagon 7">
            <a:extLst>
              <a:ext uri="{FF2B5EF4-FFF2-40B4-BE49-F238E27FC236}">
                <a16:creationId xmlns:a16="http://schemas.microsoft.com/office/drawing/2014/main" id="{5FA913E5-89CD-626D-6412-9A2DB87CCFFC}"/>
              </a:ext>
            </a:extLst>
          </p:cNvPr>
          <p:cNvSpPr/>
          <p:nvPr/>
        </p:nvSpPr>
        <p:spPr>
          <a:xfrm>
            <a:off x="4552188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" name="Decagon 8">
            <a:extLst>
              <a:ext uri="{FF2B5EF4-FFF2-40B4-BE49-F238E27FC236}">
                <a16:creationId xmlns:a16="http://schemas.microsoft.com/office/drawing/2014/main" id="{7CD79C33-9DF7-EBC2-AA5C-03274B87D5D6}"/>
              </a:ext>
            </a:extLst>
          </p:cNvPr>
          <p:cNvSpPr/>
          <p:nvPr/>
        </p:nvSpPr>
        <p:spPr>
          <a:xfrm>
            <a:off x="5867400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0" name="Decagon 9">
            <a:extLst>
              <a:ext uri="{FF2B5EF4-FFF2-40B4-BE49-F238E27FC236}">
                <a16:creationId xmlns:a16="http://schemas.microsoft.com/office/drawing/2014/main" id="{CDDCF08A-AD46-93DE-A3BF-AD1334C9BE7D}"/>
              </a:ext>
            </a:extLst>
          </p:cNvPr>
          <p:cNvSpPr/>
          <p:nvPr/>
        </p:nvSpPr>
        <p:spPr>
          <a:xfrm>
            <a:off x="7182612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1" name="Decagon 10">
            <a:extLst>
              <a:ext uri="{FF2B5EF4-FFF2-40B4-BE49-F238E27FC236}">
                <a16:creationId xmlns:a16="http://schemas.microsoft.com/office/drawing/2014/main" id="{1183786A-E559-F3A1-8CFE-48CC0B4B7377}"/>
              </a:ext>
            </a:extLst>
          </p:cNvPr>
          <p:cNvSpPr/>
          <p:nvPr/>
        </p:nvSpPr>
        <p:spPr>
          <a:xfrm>
            <a:off x="8497824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CCB37F-0DFB-D3CD-7B6E-C690EFC989EE}"/>
              </a:ext>
            </a:extLst>
          </p:cNvPr>
          <p:cNvSpPr txBox="1"/>
          <p:nvPr/>
        </p:nvSpPr>
        <p:spPr>
          <a:xfrm>
            <a:off x="5660998" y="2285463"/>
            <a:ext cx="51868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Top Line Revenue Increased $157K or 74% YoY</a:t>
            </a:r>
          </a:p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COGS increased $44K or 53%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Expenses increased $60K or 62%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EBITDA increase $24K or 132%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Net Income Increased $21K or 420%</a:t>
            </a:r>
          </a:p>
        </p:txBody>
      </p:sp>
      <p:sp>
        <p:nvSpPr>
          <p:cNvPr id="16" name="Decagon 15">
            <a:extLst>
              <a:ext uri="{FF2B5EF4-FFF2-40B4-BE49-F238E27FC236}">
                <a16:creationId xmlns:a16="http://schemas.microsoft.com/office/drawing/2014/main" id="{461C65F5-F38D-7427-B19B-406CD0FB8C95}"/>
              </a:ext>
            </a:extLst>
          </p:cNvPr>
          <p:cNvSpPr/>
          <p:nvPr/>
        </p:nvSpPr>
        <p:spPr>
          <a:xfrm>
            <a:off x="981303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78FFAB-81EB-4320-F6D7-8987D2FED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156" y="1389235"/>
            <a:ext cx="5186813" cy="411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047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E6C02F24-C72B-BB70-8702-3C265AADA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714" y="0"/>
            <a:ext cx="1714286" cy="1714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85A50FE-74E9-C2AA-E6C4-539605321140}"/>
              </a:ext>
            </a:extLst>
          </p:cNvPr>
          <p:cNvSpPr txBox="1">
            <a:spLocks/>
          </p:cNvSpPr>
          <p:nvPr/>
        </p:nvSpPr>
        <p:spPr>
          <a:xfrm>
            <a:off x="3104197" y="536458"/>
            <a:ext cx="5983605" cy="14507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EBITDA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F6B0EB5-C504-B874-8836-8BF1468943FA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2274634" y="5899940"/>
            <a:ext cx="7995602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ecagon 5">
            <a:extLst>
              <a:ext uri="{FF2B5EF4-FFF2-40B4-BE49-F238E27FC236}">
                <a16:creationId xmlns:a16="http://schemas.microsoft.com/office/drawing/2014/main" id="{9033130C-2460-7FDF-2A7A-25437ECF948B}"/>
              </a:ext>
            </a:extLst>
          </p:cNvPr>
          <p:cNvSpPr/>
          <p:nvPr/>
        </p:nvSpPr>
        <p:spPr>
          <a:xfrm>
            <a:off x="1921764" y="5724418"/>
            <a:ext cx="457200" cy="369332"/>
          </a:xfrm>
          <a:prstGeom prst="decagon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Decagon 6">
            <a:extLst>
              <a:ext uri="{FF2B5EF4-FFF2-40B4-BE49-F238E27FC236}">
                <a16:creationId xmlns:a16="http://schemas.microsoft.com/office/drawing/2014/main" id="{11D2A6D7-C305-10A9-8249-1BBD6FE876C8}"/>
              </a:ext>
            </a:extLst>
          </p:cNvPr>
          <p:cNvSpPr/>
          <p:nvPr/>
        </p:nvSpPr>
        <p:spPr>
          <a:xfrm>
            <a:off x="323697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Decagon 7">
            <a:extLst>
              <a:ext uri="{FF2B5EF4-FFF2-40B4-BE49-F238E27FC236}">
                <a16:creationId xmlns:a16="http://schemas.microsoft.com/office/drawing/2014/main" id="{5FA913E5-89CD-626D-6412-9A2DB87CCFFC}"/>
              </a:ext>
            </a:extLst>
          </p:cNvPr>
          <p:cNvSpPr/>
          <p:nvPr/>
        </p:nvSpPr>
        <p:spPr>
          <a:xfrm>
            <a:off x="4552188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" name="Decagon 8">
            <a:extLst>
              <a:ext uri="{FF2B5EF4-FFF2-40B4-BE49-F238E27FC236}">
                <a16:creationId xmlns:a16="http://schemas.microsoft.com/office/drawing/2014/main" id="{7CD79C33-9DF7-EBC2-AA5C-03274B87D5D6}"/>
              </a:ext>
            </a:extLst>
          </p:cNvPr>
          <p:cNvSpPr/>
          <p:nvPr/>
        </p:nvSpPr>
        <p:spPr>
          <a:xfrm>
            <a:off x="5867400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0" name="Decagon 9">
            <a:extLst>
              <a:ext uri="{FF2B5EF4-FFF2-40B4-BE49-F238E27FC236}">
                <a16:creationId xmlns:a16="http://schemas.microsoft.com/office/drawing/2014/main" id="{CDDCF08A-AD46-93DE-A3BF-AD1334C9BE7D}"/>
              </a:ext>
            </a:extLst>
          </p:cNvPr>
          <p:cNvSpPr/>
          <p:nvPr/>
        </p:nvSpPr>
        <p:spPr>
          <a:xfrm>
            <a:off x="7182612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1" name="Decagon 10">
            <a:extLst>
              <a:ext uri="{FF2B5EF4-FFF2-40B4-BE49-F238E27FC236}">
                <a16:creationId xmlns:a16="http://schemas.microsoft.com/office/drawing/2014/main" id="{1183786A-E559-F3A1-8CFE-48CC0B4B7377}"/>
              </a:ext>
            </a:extLst>
          </p:cNvPr>
          <p:cNvSpPr/>
          <p:nvPr/>
        </p:nvSpPr>
        <p:spPr>
          <a:xfrm>
            <a:off x="8497824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" name="Decagon 15">
            <a:extLst>
              <a:ext uri="{FF2B5EF4-FFF2-40B4-BE49-F238E27FC236}">
                <a16:creationId xmlns:a16="http://schemas.microsoft.com/office/drawing/2014/main" id="{461C65F5-F38D-7427-B19B-406CD0FB8C95}"/>
              </a:ext>
            </a:extLst>
          </p:cNvPr>
          <p:cNvSpPr/>
          <p:nvPr/>
        </p:nvSpPr>
        <p:spPr>
          <a:xfrm>
            <a:off x="981303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AC286C-DE0D-E327-1DDF-463CC1D52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9813" y="1308405"/>
            <a:ext cx="7575174" cy="424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05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E6C02F24-C72B-BB70-8702-3C265AADA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714" y="0"/>
            <a:ext cx="1714286" cy="1714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85A50FE-74E9-C2AA-E6C4-539605321140}"/>
              </a:ext>
            </a:extLst>
          </p:cNvPr>
          <p:cNvSpPr txBox="1">
            <a:spLocks/>
          </p:cNvSpPr>
          <p:nvPr/>
        </p:nvSpPr>
        <p:spPr>
          <a:xfrm>
            <a:off x="3104197" y="536458"/>
            <a:ext cx="5983605" cy="14507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Revenue – Channels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F6B0EB5-C504-B874-8836-8BF1468943FA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2274634" y="5899940"/>
            <a:ext cx="7995602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ecagon 5">
            <a:extLst>
              <a:ext uri="{FF2B5EF4-FFF2-40B4-BE49-F238E27FC236}">
                <a16:creationId xmlns:a16="http://schemas.microsoft.com/office/drawing/2014/main" id="{9033130C-2460-7FDF-2A7A-25437ECF948B}"/>
              </a:ext>
            </a:extLst>
          </p:cNvPr>
          <p:cNvSpPr/>
          <p:nvPr/>
        </p:nvSpPr>
        <p:spPr>
          <a:xfrm>
            <a:off x="1921764" y="5724418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Decagon 6">
            <a:extLst>
              <a:ext uri="{FF2B5EF4-FFF2-40B4-BE49-F238E27FC236}">
                <a16:creationId xmlns:a16="http://schemas.microsoft.com/office/drawing/2014/main" id="{11D2A6D7-C305-10A9-8249-1BBD6FE876C8}"/>
              </a:ext>
            </a:extLst>
          </p:cNvPr>
          <p:cNvSpPr/>
          <p:nvPr/>
        </p:nvSpPr>
        <p:spPr>
          <a:xfrm>
            <a:off x="3236976" y="5715274"/>
            <a:ext cx="457200" cy="369332"/>
          </a:xfrm>
          <a:prstGeom prst="decagon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Decagon 7">
            <a:extLst>
              <a:ext uri="{FF2B5EF4-FFF2-40B4-BE49-F238E27FC236}">
                <a16:creationId xmlns:a16="http://schemas.microsoft.com/office/drawing/2014/main" id="{5FA913E5-89CD-626D-6412-9A2DB87CCFFC}"/>
              </a:ext>
            </a:extLst>
          </p:cNvPr>
          <p:cNvSpPr/>
          <p:nvPr/>
        </p:nvSpPr>
        <p:spPr>
          <a:xfrm>
            <a:off x="4552188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" name="Decagon 8">
            <a:extLst>
              <a:ext uri="{FF2B5EF4-FFF2-40B4-BE49-F238E27FC236}">
                <a16:creationId xmlns:a16="http://schemas.microsoft.com/office/drawing/2014/main" id="{7CD79C33-9DF7-EBC2-AA5C-03274B87D5D6}"/>
              </a:ext>
            </a:extLst>
          </p:cNvPr>
          <p:cNvSpPr/>
          <p:nvPr/>
        </p:nvSpPr>
        <p:spPr>
          <a:xfrm>
            <a:off x="5867400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0" name="Decagon 9">
            <a:extLst>
              <a:ext uri="{FF2B5EF4-FFF2-40B4-BE49-F238E27FC236}">
                <a16:creationId xmlns:a16="http://schemas.microsoft.com/office/drawing/2014/main" id="{CDDCF08A-AD46-93DE-A3BF-AD1334C9BE7D}"/>
              </a:ext>
            </a:extLst>
          </p:cNvPr>
          <p:cNvSpPr/>
          <p:nvPr/>
        </p:nvSpPr>
        <p:spPr>
          <a:xfrm>
            <a:off x="7182612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1" name="Decagon 10">
            <a:extLst>
              <a:ext uri="{FF2B5EF4-FFF2-40B4-BE49-F238E27FC236}">
                <a16:creationId xmlns:a16="http://schemas.microsoft.com/office/drawing/2014/main" id="{1183786A-E559-F3A1-8CFE-48CC0B4B7377}"/>
              </a:ext>
            </a:extLst>
          </p:cNvPr>
          <p:cNvSpPr/>
          <p:nvPr/>
        </p:nvSpPr>
        <p:spPr>
          <a:xfrm>
            <a:off x="8497824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" name="Decagon 15">
            <a:extLst>
              <a:ext uri="{FF2B5EF4-FFF2-40B4-BE49-F238E27FC236}">
                <a16:creationId xmlns:a16="http://schemas.microsoft.com/office/drawing/2014/main" id="{461C65F5-F38D-7427-B19B-406CD0FB8C95}"/>
              </a:ext>
            </a:extLst>
          </p:cNvPr>
          <p:cNvSpPr/>
          <p:nvPr/>
        </p:nvSpPr>
        <p:spPr>
          <a:xfrm>
            <a:off x="981303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39C3E1F-FE73-C78F-E267-BB7B537F8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24" y="1714286"/>
            <a:ext cx="4141241" cy="186101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B36C242-61A5-C2DB-3C1F-BE83FA4247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9388" y="1714286"/>
            <a:ext cx="6868875" cy="342567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3477904-EFB5-961B-3947-586D971F3702}"/>
              </a:ext>
            </a:extLst>
          </p:cNvPr>
          <p:cNvSpPr txBox="1"/>
          <p:nvPr/>
        </p:nvSpPr>
        <p:spPr>
          <a:xfrm>
            <a:off x="557784" y="3758184"/>
            <a:ext cx="357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(Expansion into consignment increased net sales by 20%)</a:t>
            </a:r>
          </a:p>
        </p:txBody>
      </p:sp>
    </p:spTree>
    <p:extLst>
      <p:ext uri="{BB962C8B-B14F-4D97-AF65-F5344CB8AC3E}">
        <p14:creationId xmlns:p14="http://schemas.microsoft.com/office/powerpoint/2010/main" val="350836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EA86D-DBBD-67DB-49C5-065E431ED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58125DB8-FB73-CA71-8417-8732B7F63D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714" y="0"/>
            <a:ext cx="1714286" cy="1714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3D52DC8-3FC0-7710-3648-29CA8507C0BB}"/>
              </a:ext>
            </a:extLst>
          </p:cNvPr>
          <p:cNvSpPr txBox="1">
            <a:spLocks/>
          </p:cNvSpPr>
          <p:nvPr/>
        </p:nvSpPr>
        <p:spPr>
          <a:xfrm>
            <a:off x="2512981" y="512065"/>
            <a:ext cx="6708838" cy="7956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Revenue – Product Line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9D2653-1BA4-AA1E-25C6-22E6A903838A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2274634" y="5899940"/>
            <a:ext cx="7995602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ecagon 5">
            <a:extLst>
              <a:ext uri="{FF2B5EF4-FFF2-40B4-BE49-F238E27FC236}">
                <a16:creationId xmlns:a16="http://schemas.microsoft.com/office/drawing/2014/main" id="{1F8CD6FC-B359-1BB0-501E-F79404A94001}"/>
              </a:ext>
            </a:extLst>
          </p:cNvPr>
          <p:cNvSpPr/>
          <p:nvPr/>
        </p:nvSpPr>
        <p:spPr>
          <a:xfrm>
            <a:off x="1921764" y="5724418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Decagon 6">
            <a:extLst>
              <a:ext uri="{FF2B5EF4-FFF2-40B4-BE49-F238E27FC236}">
                <a16:creationId xmlns:a16="http://schemas.microsoft.com/office/drawing/2014/main" id="{E746572E-1EA4-BC25-46A2-C70EC41F779E}"/>
              </a:ext>
            </a:extLst>
          </p:cNvPr>
          <p:cNvSpPr/>
          <p:nvPr/>
        </p:nvSpPr>
        <p:spPr>
          <a:xfrm>
            <a:off x="3236976" y="5715274"/>
            <a:ext cx="457200" cy="369332"/>
          </a:xfrm>
          <a:prstGeom prst="decagon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Decagon 7">
            <a:extLst>
              <a:ext uri="{FF2B5EF4-FFF2-40B4-BE49-F238E27FC236}">
                <a16:creationId xmlns:a16="http://schemas.microsoft.com/office/drawing/2014/main" id="{FD05C758-DF46-7231-5B68-B181881AE6C9}"/>
              </a:ext>
            </a:extLst>
          </p:cNvPr>
          <p:cNvSpPr/>
          <p:nvPr/>
        </p:nvSpPr>
        <p:spPr>
          <a:xfrm>
            <a:off x="4552188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" name="Decagon 8">
            <a:extLst>
              <a:ext uri="{FF2B5EF4-FFF2-40B4-BE49-F238E27FC236}">
                <a16:creationId xmlns:a16="http://schemas.microsoft.com/office/drawing/2014/main" id="{3C38EA69-8212-480D-5611-6260019D3742}"/>
              </a:ext>
            </a:extLst>
          </p:cNvPr>
          <p:cNvSpPr/>
          <p:nvPr/>
        </p:nvSpPr>
        <p:spPr>
          <a:xfrm>
            <a:off x="5867400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0" name="Decagon 9">
            <a:extLst>
              <a:ext uri="{FF2B5EF4-FFF2-40B4-BE49-F238E27FC236}">
                <a16:creationId xmlns:a16="http://schemas.microsoft.com/office/drawing/2014/main" id="{F6E21BB3-8F31-66DD-6802-D364865772F1}"/>
              </a:ext>
            </a:extLst>
          </p:cNvPr>
          <p:cNvSpPr/>
          <p:nvPr/>
        </p:nvSpPr>
        <p:spPr>
          <a:xfrm>
            <a:off x="7182612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1" name="Decagon 10">
            <a:extLst>
              <a:ext uri="{FF2B5EF4-FFF2-40B4-BE49-F238E27FC236}">
                <a16:creationId xmlns:a16="http://schemas.microsoft.com/office/drawing/2014/main" id="{9E0DFACB-1EB9-C509-86F1-D0795BED528F}"/>
              </a:ext>
            </a:extLst>
          </p:cNvPr>
          <p:cNvSpPr/>
          <p:nvPr/>
        </p:nvSpPr>
        <p:spPr>
          <a:xfrm>
            <a:off x="8497824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" name="Decagon 15">
            <a:extLst>
              <a:ext uri="{FF2B5EF4-FFF2-40B4-BE49-F238E27FC236}">
                <a16:creationId xmlns:a16="http://schemas.microsoft.com/office/drawing/2014/main" id="{0DCA5146-7799-3E7B-7264-AE952BC021DD}"/>
              </a:ext>
            </a:extLst>
          </p:cNvPr>
          <p:cNvSpPr/>
          <p:nvPr/>
        </p:nvSpPr>
        <p:spPr>
          <a:xfrm>
            <a:off x="981303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813BC5C-C766-3097-7E87-B184D0DA3D94}"/>
              </a:ext>
            </a:extLst>
          </p:cNvPr>
          <p:cNvSpPr txBox="1"/>
          <p:nvPr/>
        </p:nvSpPr>
        <p:spPr>
          <a:xfrm>
            <a:off x="557784" y="3758184"/>
            <a:ext cx="357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(Addition of Shirts added $26K to net sales in FY25)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23771B-7E54-45C1-2A0F-57F3ABDDF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499" y="1444118"/>
            <a:ext cx="2750624" cy="22040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8544008-DBBE-B085-674D-D46B3822E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2188" y="1444118"/>
            <a:ext cx="6335296" cy="380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56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AF890-665E-E1D1-4C74-9367793EDE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C49DB724-36AF-89E6-B486-3503683E21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714" y="0"/>
            <a:ext cx="1714286" cy="1714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2F60A0-A801-5D39-44D7-3D101551C6B6}"/>
              </a:ext>
            </a:extLst>
          </p:cNvPr>
          <p:cNvSpPr txBox="1">
            <a:spLocks/>
          </p:cNvSpPr>
          <p:nvPr/>
        </p:nvSpPr>
        <p:spPr>
          <a:xfrm>
            <a:off x="2512981" y="512065"/>
            <a:ext cx="6708838" cy="7956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Merchandise Cost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7D8EEAB-D4AB-04C6-C165-04781B848B32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2274634" y="5899940"/>
            <a:ext cx="7995602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ecagon 5">
            <a:extLst>
              <a:ext uri="{FF2B5EF4-FFF2-40B4-BE49-F238E27FC236}">
                <a16:creationId xmlns:a16="http://schemas.microsoft.com/office/drawing/2014/main" id="{1E2AAF4B-E811-890E-008A-701DE8889456}"/>
              </a:ext>
            </a:extLst>
          </p:cNvPr>
          <p:cNvSpPr/>
          <p:nvPr/>
        </p:nvSpPr>
        <p:spPr>
          <a:xfrm>
            <a:off x="1921764" y="5724418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Decagon 6">
            <a:extLst>
              <a:ext uri="{FF2B5EF4-FFF2-40B4-BE49-F238E27FC236}">
                <a16:creationId xmlns:a16="http://schemas.microsoft.com/office/drawing/2014/main" id="{5652985F-C4CD-2EFE-62C0-7C22BF170631}"/>
              </a:ext>
            </a:extLst>
          </p:cNvPr>
          <p:cNvSpPr/>
          <p:nvPr/>
        </p:nvSpPr>
        <p:spPr>
          <a:xfrm>
            <a:off x="323697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Decagon 7">
            <a:extLst>
              <a:ext uri="{FF2B5EF4-FFF2-40B4-BE49-F238E27FC236}">
                <a16:creationId xmlns:a16="http://schemas.microsoft.com/office/drawing/2014/main" id="{3A75E911-7063-7756-B905-E9F19D8355E9}"/>
              </a:ext>
            </a:extLst>
          </p:cNvPr>
          <p:cNvSpPr/>
          <p:nvPr/>
        </p:nvSpPr>
        <p:spPr>
          <a:xfrm>
            <a:off x="4552188" y="5715274"/>
            <a:ext cx="457200" cy="369332"/>
          </a:xfrm>
          <a:prstGeom prst="decagon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" name="Decagon 8">
            <a:extLst>
              <a:ext uri="{FF2B5EF4-FFF2-40B4-BE49-F238E27FC236}">
                <a16:creationId xmlns:a16="http://schemas.microsoft.com/office/drawing/2014/main" id="{F2C6E7A0-BEED-45B2-F983-1AE0CE37947E}"/>
              </a:ext>
            </a:extLst>
          </p:cNvPr>
          <p:cNvSpPr/>
          <p:nvPr/>
        </p:nvSpPr>
        <p:spPr>
          <a:xfrm>
            <a:off x="5867400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0" name="Decagon 9">
            <a:extLst>
              <a:ext uri="{FF2B5EF4-FFF2-40B4-BE49-F238E27FC236}">
                <a16:creationId xmlns:a16="http://schemas.microsoft.com/office/drawing/2014/main" id="{D8A08CA0-9A14-967C-C0D5-CB674050A758}"/>
              </a:ext>
            </a:extLst>
          </p:cNvPr>
          <p:cNvSpPr/>
          <p:nvPr/>
        </p:nvSpPr>
        <p:spPr>
          <a:xfrm>
            <a:off x="7182612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1" name="Decagon 10">
            <a:extLst>
              <a:ext uri="{FF2B5EF4-FFF2-40B4-BE49-F238E27FC236}">
                <a16:creationId xmlns:a16="http://schemas.microsoft.com/office/drawing/2014/main" id="{055D1718-D09F-CDF6-BA48-C3E0FA57D0F4}"/>
              </a:ext>
            </a:extLst>
          </p:cNvPr>
          <p:cNvSpPr/>
          <p:nvPr/>
        </p:nvSpPr>
        <p:spPr>
          <a:xfrm>
            <a:off x="8497824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" name="Decagon 15">
            <a:extLst>
              <a:ext uri="{FF2B5EF4-FFF2-40B4-BE49-F238E27FC236}">
                <a16:creationId xmlns:a16="http://schemas.microsoft.com/office/drawing/2014/main" id="{CC315E21-EF7E-988E-AB22-52D0311AC569}"/>
              </a:ext>
            </a:extLst>
          </p:cNvPr>
          <p:cNvSpPr/>
          <p:nvPr/>
        </p:nvSpPr>
        <p:spPr>
          <a:xfrm>
            <a:off x="981303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7F7565C-19C8-C39B-8520-54940E4F6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0254" y="1603868"/>
            <a:ext cx="6347460" cy="38152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85EDA29-DABB-4D67-C9C1-38794F97CD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414" y="1603868"/>
            <a:ext cx="2601172" cy="16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914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E7A15A-AA17-9803-D8E4-36C796DA1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665B6FA3-450A-FAED-245A-913121B9C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714" y="0"/>
            <a:ext cx="1714286" cy="1714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9515EAF-7E29-CB96-4EE1-14677429AAD4}"/>
              </a:ext>
            </a:extLst>
          </p:cNvPr>
          <p:cNvSpPr txBox="1">
            <a:spLocks/>
          </p:cNvSpPr>
          <p:nvPr/>
        </p:nvSpPr>
        <p:spPr>
          <a:xfrm>
            <a:off x="2512981" y="512065"/>
            <a:ext cx="6708838" cy="7956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Gross Margin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C24F568-EC9D-1964-1D96-B822E34E033A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2274634" y="5899940"/>
            <a:ext cx="7995602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ecagon 5">
            <a:extLst>
              <a:ext uri="{FF2B5EF4-FFF2-40B4-BE49-F238E27FC236}">
                <a16:creationId xmlns:a16="http://schemas.microsoft.com/office/drawing/2014/main" id="{45ED7CEA-4912-7F73-F4A6-9948B8B95163}"/>
              </a:ext>
            </a:extLst>
          </p:cNvPr>
          <p:cNvSpPr/>
          <p:nvPr/>
        </p:nvSpPr>
        <p:spPr>
          <a:xfrm>
            <a:off x="1921764" y="5724418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Decagon 6">
            <a:extLst>
              <a:ext uri="{FF2B5EF4-FFF2-40B4-BE49-F238E27FC236}">
                <a16:creationId xmlns:a16="http://schemas.microsoft.com/office/drawing/2014/main" id="{C375DD17-1599-5933-9428-FB1E0AFCC46F}"/>
              </a:ext>
            </a:extLst>
          </p:cNvPr>
          <p:cNvSpPr/>
          <p:nvPr/>
        </p:nvSpPr>
        <p:spPr>
          <a:xfrm>
            <a:off x="323697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Decagon 7">
            <a:extLst>
              <a:ext uri="{FF2B5EF4-FFF2-40B4-BE49-F238E27FC236}">
                <a16:creationId xmlns:a16="http://schemas.microsoft.com/office/drawing/2014/main" id="{E802B98F-24F8-A301-BAA5-D77FBAFCE3A7}"/>
              </a:ext>
            </a:extLst>
          </p:cNvPr>
          <p:cNvSpPr/>
          <p:nvPr/>
        </p:nvSpPr>
        <p:spPr>
          <a:xfrm>
            <a:off x="4552188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" name="Decagon 8">
            <a:extLst>
              <a:ext uri="{FF2B5EF4-FFF2-40B4-BE49-F238E27FC236}">
                <a16:creationId xmlns:a16="http://schemas.microsoft.com/office/drawing/2014/main" id="{F7F31E78-D33C-1968-8D1E-766498C1F3DC}"/>
              </a:ext>
            </a:extLst>
          </p:cNvPr>
          <p:cNvSpPr/>
          <p:nvPr/>
        </p:nvSpPr>
        <p:spPr>
          <a:xfrm>
            <a:off x="5867400" y="5715274"/>
            <a:ext cx="457200" cy="369332"/>
          </a:xfrm>
          <a:prstGeom prst="decagon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0" name="Decagon 9">
            <a:extLst>
              <a:ext uri="{FF2B5EF4-FFF2-40B4-BE49-F238E27FC236}">
                <a16:creationId xmlns:a16="http://schemas.microsoft.com/office/drawing/2014/main" id="{92DA40A0-EEA4-AA67-19D9-DF143CFA81E4}"/>
              </a:ext>
            </a:extLst>
          </p:cNvPr>
          <p:cNvSpPr/>
          <p:nvPr/>
        </p:nvSpPr>
        <p:spPr>
          <a:xfrm>
            <a:off x="7182612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1" name="Decagon 10">
            <a:extLst>
              <a:ext uri="{FF2B5EF4-FFF2-40B4-BE49-F238E27FC236}">
                <a16:creationId xmlns:a16="http://schemas.microsoft.com/office/drawing/2014/main" id="{59301578-BE7D-C447-6A2C-0ED06E849132}"/>
              </a:ext>
            </a:extLst>
          </p:cNvPr>
          <p:cNvSpPr/>
          <p:nvPr/>
        </p:nvSpPr>
        <p:spPr>
          <a:xfrm>
            <a:off x="8497824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" name="Decagon 15">
            <a:extLst>
              <a:ext uri="{FF2B5EF4-FFF2-40B4-BE49-F238E27FC236}">
                <a16:creationId xmlns:a16="http://schemas.microsoft.com/office/drawing/2014/main" id="{F178E060-AB17-230B-2643-A44B8A120A59}"/>
              </a:ext>
            </a:extLst>
          </p:cNvPr>
          <p:cNvSpPr/>
          <p:nvPr/>
        </p:nvSpPr>
        <p:spPr>
          <a:xfrm>
            <a:off x="981303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AC9C94C-9C9C-3329-F7F6-18D2A7B6F2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319" y="1786540"/>
            <a:ext cx="8904161" cy="19299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F26A43F-6C7B-71AC-8233-E5A6CC287324}"/>
              </a:ext>
            </a:extLst>
          </p:cNvPr>
          <p:cNvSpPr txBox="1"/>
          <p:nvPr/>
        </p:nvSpPr>
        <p:spPr>
          <a:xfrm>
            <a:off x="1622323" y="4070555"/>
            <a:ext cx="4702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margin improved 5% with margin in hats improving by more than 10%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Margin in other improved significantly as planned from the move away from noncore lower margin items</a:t>
            </a:r>
          </a:p>
        </p:txBody>
      </p:sp>
    </p:spTree>
    <p:extLst>
      <p:ext uri="{BB962C8B-B14F-4D97-AF65-F5344CB8AC3E}">
        <p14:creationId xmlns:p14="http://schemas.microsoft.com/office/powerpoint/2010/main" val="1357247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54E993-FC8E-4E16-DCDB-6C992CBF6A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of a sheep&#10;&#10;Description automatically generated">
            <a:extLst>
              <a:ext uri="{FF2B5EF4-FFF2-40B4-BE49-F238E27FC236}">
                <a16:creationId xmlns:a16="http://schemas.microsoft.com/office/drawing/2014/main" id="{AC2EFB8E-5F78-6D7A-44B7-395435D92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714" y="0"/>
            <a:ext cx="1714286" cy="1714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1716D45-6DA5-EE33-3068-3DA0B3BDC5C8}"/>
              </a:ext>
            </a:extLst>
          </p:cNvPr>
          <p:cNvSpPr txBox="1">
            <a:spLocks/>
          </p:cNvSpPr>
          <p:nvPr/>
        </p:nvSpPr>
        <p:spPr>
          <a:xfrm>
            <a:off x="2512981" y="512065"/>
            <a:ext cx="6708838" cy="7956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Salaries &amp; Benefits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241ADAC-6094-69E5-5758-109BB226C50B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2274634" y="5899940"/>
            <a:ext cx="7995602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ecagon 5">
            <a:extLst>
              <a:ext uri="{FF2B5EF4-FFF2-40B4-BE49-F238E27FC236}">
                <a16:creationId xmlns:a16="http://schemas.microsoft.com/office/drawing/2014/main" id="{8A4FF805-F69C-1488-17B1-492855262621}"/>
              </a:ext>
            </a:extLst>
          </p:cNvPr>
          <p:cNvSpPr/>
          <p:nvPr/>
        </p:nvSpPr>
        <p:spPr>
          <a:xfrm>
            <a:off x="1921764" y="5724418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Decagon 6">
            <a:extLst>
              <a:ext uri="{FF2B5EF4-FFF2-40B4-BE49-F238E27FC236}">
                <a16:creationId xmlns:a16="http://schemas.microsoft.com/office/drawing/2014/main" id="{879BF472-D456-B41D-D7E9-E36F91090FFB}"/>
              </a:ext>
            </a:extLst>
          </p:cNvPr>
          <p:cNvSpPr/>
          <p:nvPr/>
        </p:nvSpPr>
        <p:spPr>
          <a:xfrm>
            <a:off x="323697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Decagon 7">
            <a:extLst>
              <a:ext uri="{FF2B5EF4-FFF2-40B4-BE49-F238E27FC236}">
                <a16:creationId xmlns:a16="http://schemas.microsoft.com/office/drawing/2014/main" id="{8EE0A8C3-1D0C-645E-6487-64A8666214B8}"/>
              </a:ext>
            </a:extLst>
          </p:cNvPr>
          <p:cNvSpPr/>
          <p:nvPr/>
        </p:nvSpPr>
        <p:spPr>
          <a:xfrm>
            <a:off x="4552188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" name="Decagon 8">
            <a:extLst>
              <a:ext uri="{FF2B5EF4-FFF2-40B4-BE49-F238E27FC236}">
                <a16:creationId xmlns:a16="http://schemas.microsoft.com/office/drawing/2014/main" id="{F03314F2-FBD3-71E5-A558-5975F810537F}"/>
              </a:ext>
            </a:extLst>
          </p:cNvPr>
          <p:cNvSpPr/>
          <p:nvPr/>
        </p:nvSpPr>
        <p:spPr>
          <a:xfrm>
            <a:off x="5867400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0" name="Decagon 9">
            <a:extLst>
              <a:ext uri="{FF2B5EF4-FFF2-40B4-BE49-F238E27FC236}">
                <a16:creationId xmlns:a16="http://schemas.microsoft.com/office/drawing/2014/main" id="{30721B8A-A02A-C763-BB82-D13109E55BD3}"/>
              </a:ext>
            </a:extLst>
          </p:cNvPr>
          <p:cNvSpPr/>
          <p:nvPr/>
        </p:nvSpPr>
        <p:spPr>
          <a:xfrm>
            <a:off x="7182612" y="5715274"/>
            <a:ext cx="457200" cy="369332"/>
          </a:xfrm>
          <a:prstGeom prst="decagon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1" name="Decagon 10">
            <a:extLst>
              <a:ext uri="{FF2B5EF4-FFF2-40B4-BE49-F238E27FC236}">
                <a16:creationId xmlns:a16="http://schemas.microsoft.com/office/drawing/2014/main" id="{E3A97C6A-670C-28B9-3CD2-88EFEB278872}"/>
              </a:ext>
            </a:extLst>
          </p:cNvPr>
          <p:cNvSpPr/>
          <p:nvPr/>
        </p:nvSpPr>
        <p:spPr>
          <a:xfrm>
            <a:off x="8497824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" name="Decagon 15">
            <a:extLst>
              <a:ext uri="{FF2B5EF4-FFF2-40B4-BE49-F238E27FC236}">
                <a16:creationId xmlns:a16="http://schemas.microsoft.com/office/drawing/2014/main" id="{3CD48E50-B921-F659-2507-2A07C5693B18}"/>
              </a:ext>
            </a:extLst>
          </p:cNvPr>
          <p:cNvSpPr/>
          <p:nvPr/>
        </p:nvSpPr>
        <p:spPr>
          <a:xfrm>
            <a:off x="9813036" y="5715274"/>
            <a:ext cx="457200" cy="369332"/>
          </a:xfrm>
          <a:prstGeom prst="dec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E30AB5-B419-DBDF-26A7-7D06FFF0D1D2}"/>
              </a:ext>
            </a:extLst>
          </p:cNvPr>
          <p:cNvSpPr txBox="1"/>
          <p:nvPr/>
        </p:nvSpPr>
        <p:spPr>
          <a:xfrm>
            <a:off x="3694176" y="4062424"/>
            <a:ext cx="4702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Salaries &amp; Benefits more than tripled due to addition of 2 more PT fulfillment team members, increased accounting services, onboarding a PT marketing associate &amp; customer service team member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99ED525-C0D1-AD18-79F7-723F192EB3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678" y="1256096"/>
            <a:ext cx="3036926" cy="27008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75164E0-E5B6-F2D9-615E-E78F2F05A3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2841" y="1256095"/>
            <a:ext cx="3036926" cy="270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8445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5330</TotalTime>
  <Words>376</Words>
  <Application>Microsoft Office PowerPoint</Application>
  <PresentationFormat>Widescreen</PresentationFormat>
  <Paragraphs>126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Tw Cen MT</vt:lpstr>
      <vt:lpstr>RetrospectVTI</vt:lpstr>
      <vt:lpstr>The Sheep 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Sheep Shop</dc:title>
  <dc:creator>White Sheep Marketing</dc:creator>
  <cp:lastModifiedBy>Ryan Evans</cp:lastModifiedBy>
  <cp:revision>12</cp:revision>
  <dcterms:created xsi:type="dcterms:W3CDTF">2024-04-04T17:34:31Z</dcterms:created>
  <dcterms:modified xsi:type="dcterms:W3CDTF">2025-02-09T19:21:50Z</dcterms:modified>
</cp:coreProperties>
</file>